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10"/>
  </p:notesMasterIdLst>
  <p:handoutMasterIdLst>
    <p:handoutMasterId r:id="rId111"/>
  </p:handoutMasterIdLst>
  <p:sldIdLst>
    <p:sldId id="471" r:id="rId2"/>
    <p:sldId id="390" r:id="rId3"/>
    <p:sldId id="391" r:id="rId4"/>
    <p:sldId id="392" r:id="rId5"/>
    <p:sldId id="393" r:id="rId6"/>
    <p:sldId id="397" r:id="rId7"/>
    <p:sldId id="473" r:id="rId8"/>
    <p:sldId id="474" r:id="rId9"/>
    <p:sldId id="527" r:id="rId10"/>
    <p:sldId id="398" r:id="rId11"/>
    <p:sldId id="540" r:id="rId12"/>
    <p:sldId id="539" r:id="rId13"/>
    <p:sldId id="544" r:id="rId14"/>
    <p:sldId id="543" r:id="rId15"/>
    <p:sldId id="545" r:id="rId16"/>
    <p:sldId id="542" r:id="rId17"/>
    <p:sldId id="528" r:id="rId18"/>
    <p:sldId id="533" r:id="rId19"/>
    <p:sldId id="546" r:id="rId20"/>
    <p:sldId id="529" r:id="rId21"/>
    <p:sldId id="530" r:id="rId22"/>
    <p:sldId id="531" r:id="rId23"/>
    <p:sldId id="534" r:id="rId24"/>
    <p:sldId id="536" r:id="rId25"/>
    <p:sldId id="537" r:id="rId26"/>
    <p:sldId id="538" r:id="rId27"/>
    <p:sldId id="400" r:id="rId28"/>
    <p:sldId id="405" r:id="rId29"/>
    <p:sldId id="547" r:id="rId30"/>
    <p:sldId id="548" r:id="rId31"/>
    <p:sldId id="550" r:id="rId32"/>
    <p:sldId id="551" r:id="rId33"/>
    <p:sldId id="549" r:id="rId34"/>
    <p:sldId id="552" r:id="rId35"/>
    <p:sldId id="553" r:id="rId36"/>
    <p:sldId id="554" r:id="rId37"/>
    <p:sldId id="558" r:id="rId38"/>
    <p:sldId id="555" r:id="rId39"/>
    <p:sldId id="556" r:id="rId40"/>
    <p:sldId id="557" r:id="rId41"/>
    <p:sldId id="406" r:id="rId42"/>
    <p:sldId id="407" r:id="rId43"/>
    <p:sldId id="475" r:id="rId44"/>
    <p:sldId id="476" r:id="rId45"/>
    <p:sldId id="477" r:id="rId46"/>
    <p:sldId id="478" r:id="rId47"/>
    <p:sldId id="479" r:id="rId48"/>
    <p:sldId id="480" r:id="rId49"/>
    <p:sldId id="495" r:id="rId50"/>
    <p:sldId id="496" r:id="rId51"/>
    <p:sldId id="497" r:id="rId52"/>
    <p:sldId id="498" r:id="rId53"/>
    <p:sldId id="499" r:id="rId54"/>
    <p:sldId id="503" r:id="rId55"/>
    <p:sldId id="500" r:id="rId56"/>
    <p:sldId id="501" r:id="rId57"/>
    <p:sldId id="502" r:id="rId58"/>
    <p:sldId id="522" r:id="rId59"/>
    <p:sldId id="523" r:id="rId60"/>
    <p:sldId id="524" r:id="rId61"/>
    <p:sldId id="413" r:id="rId62"/>
    <p:sldId id="414" r:id="rId63"/>
    <p:sldId id="504" r:id="rId64"/>
    <p:sldId id="517" r:id="rId65"/>
    <p:sldId id="518" r:id="rId66"/>
    <p:sldId id="509" r:id="rId67"/>
    <p:sldId id="508" r:id="rId68"/>
    <p:sldId id="506" r:id="rId69"/>
    <p:sldId id="516" r:id="rId70"/>
    <p:sldId id="519" r:id="rId71"/>
    <p:sldId id="520" r:id="rId72"/>
    <p:sldId id="521" r:id="rId73"/>
    <p:sldId id="415" r:id="rId74"/>
    <p:sldId id="505" r:id="rId75"/>
    <p:sldId id="510" r:id="rId76"/>
    <p:sldId id="513" r:id="rId77"/>
    <p:sldId id="511" r:id="rId78"/>
    <p:sldId id="512" r:id="rId79"/>
    <p:sldId id="515" r:id="rId80"/>
    <p:sldId id="431" r:id="rId81"/>
    <p:sldId id="432" r:id="rId82"/>
    <p:sldId id="433" r:id="rId83"/>
    <p:sldId id="434" r:id="rId84"/>
    <p:sldId id="435" r:id="rId85"/>
    <p:sldId id="438" r:id="rId86"/>
    <p:sldId id="439" r:id="rId87"/>
    <p:sldId id="440" r:id="rId88"/>
    <p:sldId id="444" r:id="rId89"/>
    <p:sldId id="445" r:id="rId90"/>
    <p:sldId id="446" r:id="rId91"/>
    <p:sldId id="447" r:id="rId92"/>
    <p:sldId id="448" r:id="rId93"/>
    <p:sldId id="449" r:id="rId94"/>
    <p:sldId id="450" r:id="rId95"/>
    <p:sldId id="451" r:id="rId96"/>
    <p:sldId id="452" r:id="rId97"/>
    <p:sldId id="453" r:id="rId98"/>
    <p:sldId id="454" r:id="rId99"/>
    <p:sldId id="455" r:id="rId100"/>
    <p:sldId id="526" r:id="rId101"/>
    <p:sldId id="525" r:id="rId102"/>
    <p:sldId id="456" r:id="rId103"/>
    <p:sldId id="457" r:id="rId104"/>
    <p:sldId id="458" r:id="rId105"/>
    <p:sldId id="459" r:id="rId106"/>
    <p:sldId id="460" r:id="rId107"/>
    <p:sldId id="461" r:id="rId108"/>
    <p:sldId id="470" r:id="rId109"/>
  </p:sldIdLst>
  <p:sldSz cx="9906000" cy="6858000" type="A4"/>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80">
          <p15:clr>
            <a:srgbClr val="A4A3A4"/>
          </p15:clr>
        </p15:guide>
        <p15:guide id="2" pos="3072">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6600CC"/>
    <a:srgbClr val="15C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69" autoAdjust="0"/>
    <p:restoredTop sz="94737" autoAdjust="0"/>
  </p:normalViewPr>
  <p:slideViewPr>
    <p:cSldViewPr>
      <p:cViewPr varScale="1">
        <p:scale>
          <a:sx n="67" d="100"/>
          <a:sy n="67" d="100"/>
        </p:scale>
        <p:origin x="1829" y="58"/>
      </p:cViewPr>
      <p:guideLst>
        <p:guide orient="horz" pos="1680"/>
        <p:guide pos="307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698" y="-78"/>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2944813" cy="488950"/>
          </a:xfrm>
          <a:prstGeom prst="rect">
            <a:avLst/>
          </a:prstGeom>
          <a:noFill/>
          <a:ln w="9525">
            <a:noFill/>
            <a:miter lim="800000"/>
            <a:headEnd/>
            <a:tailEnd/>
          </a:ln>
          <a:effectLst/>
        </p:spPr>
        <p:txBody>
          <a:bodyPr vert="horz" wrap="square" lIns="91156" tIns="45578" rIns="91156" bIns="45578" numCol="1" anchor="t" anchorCtr="0" compatLnSpc="1">
            <a:prstTxWarp prst="textNoShape">
              <a:avLst/>
            </a:prstTxWarp>
          </a:bodyPr>
          <a:lstStyle>
            <a:lvl1pPr defTabSz="912813">
              <a:defRPr sz="1200">
                <a:latin typeface="Times New Roman" charset="0"/>
              </a:defRPr>
            </a:lvl1pPr>
          </a:lstStyle>
          <a:p>
            <a:pPr>
              <a:defRPr/>
            </a:pPr>
            <a:r>
              <a:rPr lang="en-US"/>
              <a:t>lec05-syntaxdirected</a:t>
            </a:r>
          </a:p>
        </p:txBody>
      </p:sp>
      <p:sp>
        <p:nvSpPr>
          <p:cNvPr id="221187" name="Rectangle 3"/>
          <p:cNvSpPr>
            <a:spLocks noGrp="1" noChangeArrowheads="1"/>
          </p:cNvSpPr>
          <p:nvPr>
            <p:ph type="dt" sz="quarter" idx="1"/>
          </p:nvPr>
        </p:nvSpPr>
        <p:spPr bwMode="auto">
          <a:xfrm>
            <a:off x="3829050" y="0"/>
            <a:ext cx="2944813" cy="488950"/>
          </a:xfrm>
          <a:prstGeom prst="rect">
            <a:avLst/>
          </a:prstGeom>
          <a:noFill/>
          <a:ln w="9525">
            <a:noFill/>
            <a:miter lim="800000"/>
            <a:headEnd/>
            <a:tailEnd/>
          </a:ln>
          <a:effectLst/>
        </p:spPr>
        <p:txBody>
          <a:bodyPr vert="horz" wrap="square" lIns="91156" tIns="45578" rIns="91156" bIns="45578" numCol="1" anchor="t" anchorCtr="0" compatLnSpc="1">
            <a:prstTxWarp prst="textNoShape">
              <a:avLst/>
            </a:prstTxWarp>
          </a:bodyPr>
          <a:lstStyle>
            <a:lvl1pPr algn="r" defTabSz="912813">
              <a:defRPr sz="1200">
                <a:latin typeface="Times New Roman" charset="0"/>
              </a:defRPr>
            </a:lvl1pPr>
          </a:lstStyle>
          <a:p>
            <a:pPr>
              <a:defRPr/>
            </a:pPr>
            <a:fld id="{FE65F651-7AFC-4242-9295-A48D855BB177}" type="datetime4">
              <a:rPr lang="en-US"/>
              <a:pPr>
                <a:defRPr/>
              </a:pPr>
              <a:t>March 28, 2023</a:t>
            </a:fld>
            <a:endParaRPr lang="en-US"/>
          </a:p>
        </p:txBody>
      </p:sp>
      <p:sp>
        <p:nvSpPr>
          <p:cNvPr id="221188" name="Rectangle 4"/>
          <p:cNvSpPr>
            <a:spLocks noGrp="1" noChangeArrowheads="1"/>
          </p:cNvSpPr>
          <p:nvPr>
            <p:ph type="ftr" sz="quarter" idx="2"/>
          </p:nvPr>
        </p:nvSpPr>
        <p:spPr bwMode="auto">
          <a:xfrm>
            <a:off x="0" y="9437688"/>
            <a:ext cx="2944813" cy="488950"/>
          </a:xfrm>
          <a:prstGeom prst="rect">
            <a:avLst/>
          </a:prstGeom>
          <a:noFill/>
          <a:ln w="9525">
            <a:noFill/>
            <a:miter lim="800000"/>
            <a:headEnd/>
            <a:tailEnd/>
          </a:ln>
          <a:effectLst/>
        </p:spPr>
        <p:txBody>
          <a:bodyPr vert="horz" wrap="square" lIns="91156" tIns="45578" rIns="91156" bIns="45578" numCol="1" anchor="b" anchorCtr="0" compatLnSpc="1">
            <a:prstTxWarp prst="textNoShape">
              <a:avLst/>
            </a:prstTxWarp>
          </a:bodyPr>
          <a:lstStyle>
            <a:lvl1pPr defTabSz="912813">
              <a:defRPr sz="1200">
                <a:latin typeface="Times New Roman" charset="0"/>
              </a:defRPr>
            </a:lvl1pPr>
          </a:lstStyle>
          <a:p>
            <a:pPr>
              <a:defRPr/>
            </a:pPr>
            <a:endParaRPr lang="en-US"/>
          </a:p>
        </p:txBody>
      </p:sp>
      <p:sp>
        <p:nvSpPr>
          <p:cNvPr id="221189" name="Rectangle 5"/>
          <p:cNvSpPr>
            <a:spLocks noGrp="1" noChangeArrowheads="1"/>
          </p:cNvSpPr>
          <p:nvPr>
            <p:ph type="sldNum" sz="quarter" idx="3"/>
          </p:nvPr>
        </p:nvSpPr>
        <p:spPr bwMode="auto">
          <a:xfrm>
            <a:off x="3829050" y="9437688"/>
            <a:ext cx="2944813" cy="488950"/>
          </a:xfrm>
          <a:prstGeom prst="rect">
            <a:avLst/>
          </a:prstGeom>
          <a:noFill/>
          <a:ln w="9525">
            <a:noFill/>
            <a:miter lim="800000"/>
            <a:headEnd/>
            <a:tailEnd/>
          </a:ln>
          <a:effectLst/>
        </p:spPr>
        <p:txBody>
          <a:bodyPr vert="horz" wrap="square" lIns="91156" tIns="45578" rIns="91156" bIns="45578" numCol="1" anchor="b" anchorCtr="0" compatLnSpc="1">
            <a:prstTxWarp prst="textNoShape">
              <a:avLst/>
            </a:prstTxWarp>
          </a:bodyPr>
          <a:lstStyle>
            <a:lvl1pPr algn="r" defTabSz="912813">
              <a:defRPr sz="1200">
                <a:latin typeface="Times New Roman" charset="0"/>
              </a:defRPr>
            </a:lvl1pPr>
          </a:lstStyle>
          <a:p>
            <a:pPr>
              <a:defRPr/>
            </a:pPr>
            <a:fld id="{15D7CCF7-5AFC-4318-906B-0B83F96DC8BE}" type="slidenum">
              <a:rPr lang="en-US"/>
              <a:pPr>
                <a:defRPr/>
              </a:pPr>
              <a:t>‹#›</a:t>
            </a:fld>
            <a:endParaRPr lang="en-US"/>
          </a:p>
        </p:txBody>
      </p:sp>
    </p:spTree>
    <p:extLst>
      <p:ext uri="{BB962C8B-B14F-4D97-AF65-F5344CB8AC3E}">
        <p14:creationId xmlns:p14="http://schemas.microsoft.com/office/powerpoint/2010/main" val="3041445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3025" tIns="46512" rIns="93025" bIns="46512" numCol="1" anchor="t" anchorCtr="0" compatLnSpc="1">
            <a:prstTxWarp prst="textNoShape">
              <a:avLst/>
            </a:prstTxWarp>
          </a:bodyPr>
          <a:lstStyle>
            <a:lvl1pPr defTabSz="930275">
              <a:defRPr sz="1200">
                <a:latin typeface="Times New Roman" charset="0"/>
              </a:defRPr>
            </a:lvl1pPr>
          </a:lstStyle>
          <a:p>
            <a:pPr>
              <a:defRPr/>
            </a:pPr>
            <a:r>
              <a:rPr lang="en-US"/>
              <a:t>lec05-syntaxdirected</a:t>
            </a:r>
          </a:p>
        </p:txBody>
      </p:sp>
      <p:sp>
        <p:nvSpPr>
          <p:cNvPr id="38915" name="Rectangle 3"/>
          <p:cNvSpPr>
            <a:spLocks noGrp="1" noChangeArrowheads="1"/>
          </p:cNvSpPr>
          <p:nvPr>
            <p:ph type="dt" idx="1"/>
          </p:nvPr>
        </p:nvSpPr>
        <p:spPr bwMode="auto">
          <a:xfrm>
            <a:off x="3852863" y="0"/>
            <a:ext cx="2944812" cy="496888"/>
          </a:xfrm>
          <a:prstGeom prst="rect">
            <a:avLst/>
          </a:prstGeom>
          <a:noFill/>
          <a:ln w="9525">
            <a:noFill/>
            <a:miter lim="800000"/>
            <a:headEnd/>
            <a:tailEnd/>
          </a:ln>
          <a:effectLst/>
        </p:spPr>
        <p:txBody>
          <a:bodyPr vert="horz" wrap="square" lIns="93025" tIns="46512" rIns="93025" bIns="46512" numCol="1" anchor="t" anchorCtr="0" compatLnSpc="1">
            <a:prstTxWarp prst="textNoShape">
              <a:avLst/>
            </a:prstTxWarp>
          </a:bodyPr>
          <a:lstStyle>
            <a:lvl1pPr algn="r" defTabSz="930275">
              <a:defRPr sz="1200">
                <a:latin typeface="Times New Roman" charset="0"/>
              </a:defRPr>
            </a:lvl1pPr>
          </a:lstStyle>
          <a:p>
            <a:pPr>
              <a:defRPr/>
            </a:pPr>
            <a:fld id="{0CE5B6E7-FA43-4B0C-806A-C60AD6CE8811}" type="datetime4">
              <a:rPr lang="en-US"/>
              <a:pPr>
                <a:defRPr/>
              </a:pPr>
              <a:t>March 28, 2023</a:t>
            </a:fld>
            <a:endParaRPr lang="en-US"/>
          </a:p>
        </p:txBody>
      </p:sp>
      <p:sp>
        <p:nvSpPr>
          <p:cNvPr id="54276" name="Rectangle 4"/>
          <p:cNvSpPr>
            <a:spLocks noGrp="1" noRot="1" noChangeAspect="1" noChangeArrowheads="1" noTextEdit="1"/>
          </p:cNvSpPr>
          <p:nvPr>
            <p:ph type="sldImg" idx="2"/>
          </p:nvPr>
        </p:nvSpPr>
        <p:spPr bwMode="auto">
          <a:xfrm>
            <a:off x="712788" y="742950"/>
            <a:ext cx="5376862" cy="3722688"/>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3025" tIns="46512" rIns="93025" bIns="465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6"/>
          <p:cNvSpPr>
            <a:spLocks noGrp="1" noChangeArrowheads="1"/>
          </p:cNvSpPr>
          <p:nvPr>
            <p:ph type="ftr" sz="quarter" idx="4"/>
          </p:nvPr>
        </p:nvSpPr>
        <p:spPr bwMode="auto">
          <a:xfrm>
            <a:off x="0" y="9429750"/>
            <a:ext cx="2944813" cy="496888"/>
          </a:xfrm>
          <a:prstGeom prst="rect">
            <a:avLst/>
          </a:prstGeom>
          <a:noFill/>
          <a:ln w="9525">
            <a:noFill/>
            <a:miter lim="800000"/>
            <a:headEnd/>
            <a:tailEnd/>
          </a:ln>
          <a:effectLst/>
        </p:spPr>
        <p:txBody>
          <a:bodyPr vert="horz" wrap="square" lIns="93025" tIns="46512" rIns="93025" bIns="46512" numCol="1" anchor="b" anchorCtr="0" compatLnSpc="1">
            <a:prstTxWarp prst="textNoShape">
              <a:avLst/>
            </a:prstTxWarp>
          </a:bodyPr>
          <a:lstStyle>
            <a:lvl1pPr defTabSz="930275">
              <a:defRPr sz="1200">
                <a:latin typeface="Times New Roman" charset="0"/>
              </a:defRPr>
            </a:lvl1pPr>
          </a:lstStyle>
          <a:p>
            <a:pPr>
              <a:defRPr/>
            </a:pPr>
            <a:endParaRPr lang="en-US"/>
          </a:p>
        </p:txBody>
      </p:sp>
      <p:sp>
        <p:nvSpPr>
          <p:cNvPr id="38919" name="Rectangle 7"/>
          <p:cNvSpPr>
            <a:spLocks noGrp="1" noChangeArrowheads="1"/>
          </p:cNvSpPr>
          <p:nvPr>
            <p:ph type="sldNum" sz="quarter" idx="5"/>
          </p:nvPr>
        </p:nvSpPr>
        <p:spPr bwMode="auto">
          <a:xfrm>
            <a:off x="3852863" y="9429750"/>
            <a:ext cx="2944812" cy="496888"/>
          </a:xfrm>
          <a:prstGeom prst="rect">
            <a:avLst/>
          </a:prstGeom>
          <a:noFill/>
          <a:ln w="9525">
            <a:noFill/>
            <a:miter lim="800000"/>
            <a:headEnd/>
            <a:tailEnd/>
          </a:ln>
          <a:effectLst/>
        </p:spPr>
        <p:txBody>
          <a:bodyPr vert="horz" wrap="square" lIns="93025" tIns="46512" rIns="93025" bIns="46512" numCol="1" anchor="b" anchorCtr="0" compatLnSpc="1">
            <a:prstTxWarp prst="textNoShape">
              <a:avLst/>
            </a:prstTxWarp>
          </a:bodyPr>
          <a:lstStyle>
            <a:lvl1pPr algn="r" defTabSz="930275">
              <a:defRPr sz="1200">
                <a:latin typeface="Times New Roman" charset="0"/>
              </a:defRPr>
            </a:lvl1pPr>
          </a:lstStyle>
          <a:p>
            <a:pPr>
              <a:defRPr/>
            </a:pPr>
            <a:fld id="{0273596F-D758-4438-8BA3-D70DD2F6780D}" type="slidenum">
              <a:rPr lang="en-US"/>
              <a:pPr>
                <a:defRPr/>
              </a:pPr>
              <a:t>‹#›</a:t>
            </a:fld>
            <a:endParaRPr lang="en-US"/>
          </a:p>
        </p:txBody>
      </p:sp>
    </p:spTree>
    <p:extLst>
      <p:ext uri="{BB962C8B-B14F-4D97-AF65-F5344CB8AC3E}">
        <p14:creationId xmlns:p14="http://schemas.microsoft.com/office/powerpoint/2010/main" val="103103734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43B8D-D77B-4CF0-89FB-9599284373FF}" type="slidenum">
              <a:rPr lang="en-US"/>
              <a:pPr/>
              <a:t>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8485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C73E7-A78A-4413-9AE9-507370BC0839}" type="slidenum">
              <a:rPr lang="en-US"/>
              <a:pPr/>
              <a:t>14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7299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C73E7-A78A-4413-9AE9-507370BC0839}" type="slidenum">
              <a:rPr lang="en-US"/>
              <a:pPr/>
              <a:t>15</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2193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A32D6D-FE76-433F-B128-F5661CEA3C7A}" type="slidenum">
              <a:rPr lang="en-US"/>
              <a:pPr/>
              <a:t>27</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740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t>lec05-syntaxdirected</a:t>
            </a:r>
          </a:p>
        </p:txBody>
      </p:sp>
      <p:sp>
        <p:nvSpPr>
          <p:cNvPr id="5" name="Date Placeholder 4"/>
          <p:cNvSpPr>
            <a:spLocks noGrp="1"/>
          </p:cNvSpPr>
          <p:nvPr>
            <p:ph type="dt" idx="11"/>
          </p:nvPr>
        </p:nvSpPr>
        <p:spPr/>
        <p:txBody>
          <a:bodyPr/>
          <a:lstStyle/>
          <a:p>
            <a:pPr>
              <a:defRPr/>
            </a:pPr>
            <a:fld id="{0CE5B6E7-FA43-4B0C-806A-C60AD6CE8811}" type="datetime4">
              <a:rPr lang="en-US" smtClean="0"/>
              <a:pPr>
                <a:defRPr/>
              </a:pPr>
              <a:t>March 28, 2023</a:t>
            </a:fld>
            <a:endParaRPr lang="en-US"/>
          </a:p>
        </p:txBody>
      </p:sp>
      <p:sp>
        <p:nvSpPr>
          <p:cNvPr id="6" name="Slide Number Placeholder 5"/>
          <p:cNvSpPr>
            <a:spLocks noGrp="1"/>
          </p:cNvSpPr>
          <p:nvPr>
            <p:ph type="sldNum" sz="quarter" idx="12"/>
          </p:nvPr>
        </p:nvSpPr>
        <p:spPr/>
        <p:txBody>
          <a:bodyPr/>
          <a:lstStyle/>
          <a:p>
            <a:pPr>
              <a:defRPr/>
            </a:pPr>
            <a:fld id="{0273596F-D758-4438-8BA3-D70DD2F6780D}" type="slidenum">
              <a:rPr lang="en-US" smtClean="0"/>
              <a:pPr>
                <a:defRPr/>
              </a:pPr>
              <a:t>33</a:t>
            </a:fld>
            <a:endParaRPr lang="en-US"/>
          </a:p>
        </p:txBody>
      </p:sp>
    </p:spTree>
    <p:extLst>
      <p:ext uri="{BB962C8B-B14F-4D97-AF65-F5344CB8AC3E}">
        <p14:creationId xmlns:p14="http://schemas.microsoft.com/office/powerpoint/2010/main" val="365860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B9070B-A145-4C1F-9208-5DB4BB274540}" type="slidenum">
              <a:rPr lang="zh-TW" altLang="en-US" smtClean="0"/>
              <a:pPr/>
              <a:t>61</a:t>
            </a:fld>
            <a:endParaRPr lang="en-US" altLang="zh-TW"/>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5924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pPr>
              <a:defRPr/>
            </a:pPr>
            <a:r>
              <a:rPr lang="en-US"/>
              <a:t>lec05-syntaxdirected</a:t>
            </a:r>
          </a:p>
        </p:txBody>
      </p:sp>
      <p:sp>
        <p:nvSpPr>
          <p:cNvPr id="5" name="Date Placeholder 4"/>
          <p:cNvSpPr>
            <a:spLocks noGrp="1"/>
          </p:cNvSpPr>
          <p:nvPr>
            <p:ph type="dt" idx="1"/>
          </p:nvPr>
        </p:nvSpPr>
        <p:spPr/>
        <p:txBody>
          <a:bodyPr/>
          <a:lstStyle/>
          <a:p>
            <a:pPr>
              <a:defRPr/>
            </a:pPr>
            <a:fld id="{0CE5B6E7-FA43-4B0C-806A-C60AD6CE8811}" type="datetime4">
              <a:rPr lang="en-US" smtClean="0"/>
              <a:pPr>
                <a:defRPr/>
              </a:pPr>
              <a:t>March 28, 2023</a:t>
            </a:fld>
            <a:endParaRPr lang="en-US"/>
          </a:p>
        </p:txBody>
      </p:sp>
      <p:sp>
        <p:nvSpPr>
          <p:cNvPr id="6" name="Slide Number Placeholder 5"/>
          <p:cNvSpPr>
            <a:spLocks noGrp="1"/>
          </p:cNvSpPr>
          <p:nvPr>
            <p:ph type="sldNum" sz="quarter" idx="5"/>
          </p:nvPr>
        </p:nvSpPr>
        <p:spPr/>
        <p:txBody>
          <a:bodyPr/>
          <a:lstStyle/>
          <a:p>
            <a:pPr>
              <a:defRPr/>
            </a:pPr>
            <a:fld id="{0273596F-D758-4438-8BA3-D70DD2F6780D}" type="slidenum">
              <a:rPr lang="en-US" smtClean="0"/>
              <a:pPr>
                <a:defRPr/>
              </a:pPr>
              <a:t>68</a:t>
            </a:fld>
            <a:endParaRPr lang="en-US"/>
          </a:p>
        </p:txBody>
      </p:sp>
    </p:spTree>
    <p:extLst>
      <p:ext uri="{BB962C8B-B14F-4D97-AF65-F5344CB8AC3E}">
        <p14:creationId xmlns:p14="http://schemas.microsoft.com/office/powerpoint/2010/main" val="3398991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803D6-C725-4377-A7B3-13BA24E20B02}" type="slidenum">
              <a:rPr lang="en-US"/>
              <a:pPr/>
              <a:t>70</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en-US" dirty="0"/>
              <a:t>The above written translation scheme produces three address code for Boolean expressions. It is continued to the next page.</a:t>
            </a:r>
          </a:p>
          <a:p>
            <a:endParaRPr lang="en-US" dirty="0"/>
          </a:p>
        </p:txBody>
      </p:sp>
    </p:spTree>
    <p:extLst>
      <p:ext uri="{BB962C8B-B14F-4D97-AF65-F5344CB8AC3E}">
        <p14:creationId xmlns:p14="http://schemas.microsoft.com/office/powerpoint/2010/main" val="2105447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665D2-B1A9-4DC3-B46A-8ADC7640A9BD}" type="slidenum">
              <a:rPr lang="en-US"/>
              <a:pPr/>
              <a:t>71</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r>
              <a:rPr lang="en-US"/>
              <a:t>In the above scheme, nextstat gives the index of the next three address code in the output sequence and emit increments nextstat after producing each three address statement.</a:t>
            </a:r>
          </a:p>
          <a:p>
            <a:endParaRPr lang="en-US"/>
          </a:p>
        </p:txBody>
      </p:sp>
    </p:spTree>
    <p:extLst>
      <p:ext uri="{BB962C8B-B14F-4D97-AF65-F5344CB8AC3E}">
        <p14:creationId xmlns:p14="http://schemas.microsoft.com/office/powerpoint/2010/main" val="1008683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BB310-B2B8-41C9-A196-23EB6C8E0F66}" type="slidenum">
              <a:rPr lang="en-US"/>
              <a:pPr/>
              <a:t>72</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dirty="0"/>
              <a:t>A relational expression a &lt; b is equivalent to the conditional statement if a &lt; b then 1 else 0 and three address code for this expression is:</a:t>
            </a:r>
          </a:p>
          <a:p>
            <a:r>
              <a:rPr lang="en-US" dirty="0"/>
              <a:t>100: if a &lt; b </a:t>
            </a:r>
            <a:r>
              <a:rPr lang="en-US" dirty="0" err="1"/>
              <a:t>goto</a:t>
            </a:r>
            <a:r>
              <a:rPr lang="en-US" dirty="0"/>
              <a:t> 103.</a:t>
            </a:r>
          </a:p>
          <a:p>
            <a:r>
              <a:rPr lang="en-US" dirty="0"/>
              <a:t>101: t = 0</a:t>
            </a:r>
          </a:p>
          <a:p>
            <a:r>
              <a:rPr lang="en-US" dirty="0"/>
              <a:t>102: </a:t>
            </a:r>
            <a:r>
              <a:rPr lang="en-US" dirty="0" err="1"/>
              <a:t>goto</a:t>
            </a:r>
            <a:r>
              <a:rPr lang="en-US" dirty="0"/>
              <a:t> 104</a:t>
            </a:r>
          </a:p>
          <a:p>
            <a:r>
              <a:rPr lang="en-US" dirty="0"/>
              <a:t>103: t = 1</a:t>
            </a:r>
          </a:p>
          <a:p>
            <a:r>
              <a:rPr lang="en-US" dirty="0"/>
              <a:t>104:</a:t>
            </a:r>
          </a:p>
          <a:p>
            <a:r>
              <a:rPr lang="en-US" dirty="0"/>
              <a:t>It is continued from 104 in the same manner as the above written block.</a:t>
            </a:r>
          </a:p>
        </p:txBody>
      </p:sp>
    </p:spTree>
    <p:extLst>
      <p:ext uri="{BB962C8B-B14F-4D97-AF65-F5344CB8AC3E}">
        <p14:creationId xmlns:p14="http://schemas.microsoft.com/office/powerpoint/2010/main" val="2376258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902BB5-0C10-462A-AB1C-CA2A9A9FEA3C}" type="slidenum">
              <a:rPr lang="en-US"/>
              <a:pPr/>
              <a:t>83</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a:t>In the translation scheme nonterminal P generates a sequence of declarations of the form </a:t>
            </a:r>
            <a:r>
              <a:rPr lang="en-US" b="1"/>
              <a:t>id : T . </a:t>
            </a:r>
            <a:r>
              <a:rPr lang="en-US"/>
              <a:t>Before the first declaration is considered, offset is set to 0. As each new name is seen, that name is entered in the symbol table with the offset equal to the current value of offset, and offset is incremented by the width of the data object denoted by the name.</a:t>
            </a:r>
          </a:p>
          <a:p>
            <a:r>
              <a:rPr lang="en-US"/>
              <a:t>The procedure - enter (name, type, offset) creates a symbol-table entry for</a:t>
            </a:r>
          </a:p>
          <a:p>
            <a:r>
              <a:rPr lang="en-US" i="1"/>
              <a:t>name</a:t>
            </a:r>
            <a:r>
              <a:rPr lang="en-US"/>
              <a:t>, gives it type and relative address offset in its data area. We use synthesized attributes </a:t>
            </a:r>
            <a:r>
              <a:rPr lang="en-US" i="1"/>
              <a:t>type </a:t>
            </a:r>
            <a:r>
              <a:rPr lang="en-US"/>
              <a:t>and </a:t>
            </a:r>
            <a:r>
              <a:rPr lang="en-US" i="1"/>
              <a:t>width </a:t>
            </a:r>
            <a:r>
              <a:rPr lang="en-US"/>
              <a:t>for nonterminal T to indicate the type and Width, or number of memory units for nonterminal T to indicate the type and width, or number of memory units taken by objects of that type. If type expressions are represented by graphs, then attribute </a:t>
            </a:r>
            <a:r>
              <a:rPr lang="en-US" i="1"/>
              <a:t>type </a:t>
            </a:r>
            <a:r>
              <a:rPr lang="en-US"/>
              <a:t>might be a pointer to the node representing a type expression.</a:t>
            </a:r>
          </a:p>
          <a:p>
            <a:r>
              <a:rPr lang="en-US"/>
              <a:t>We assume integers to have width of 4 and real to have width of 8. The width of an array is obtained by multiplying the width of each element by the number of elements in the array. The width of each pointer is also assumed to be 4.</a:t>
            </a:r>
          </a:p>
          <a:p>
            <a:endParaRPr lang="en-US"/>
          </a:p>
        </p:txBody>
      </p:sp>
    </p:spTree>
    <p:extLst>
      <p:ext uri="{BB962C8B-B14F-4D97-AF65-F5344CB8AC3E}">
        <p14:creationId xmlns:p14="http://schemas.microsoft.com/office/powerpoint/2010/main" val="397461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929F769-3447-44C7-BE8F-640EAB01A30F}" type="slidenum">
              <a:rPr lang="zh-TW" altLang="en-US" smtClean="0"/>
              <a:pPr/>
              <a:t>5</a:t>
            </a:fld>
            <a:endParaRPr lang="en-US" altLang="zh-TW"/>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0576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0AE71-4F7C-4176-9D3D-9919276BCC1B}" type="slidenum">
              <a:rPr lang="en-US"/>
              <a:pPr/>
              <a:t>84</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r>
              <a:rPr lang="en-US"/>
              <a:t>Continuation of the example in the last slide. </a:t>
            </a:r>
          </a:p>
        </p:txBody>
      </p:sp>
    </p:spTree>
    <p:extLst>
      <p:ext uri="{BB962C8B-B14F-4D97-AF65-F5344CB8AC3E}">
        <p14:creationId xmlns:p14="http://schemas.microsoft.com/office/powerpoint/2010/main" val="3895894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27BA5-4D53-42E8-B1EC-B6EFFC2180F8}" type="slidenum">
              <a:rPr lang="en-US"/>
              <a:pPr/>
              <a:t>85</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r>
              <a:rPr lang="en-US"/>
              <a:t>Boolean expressions are used to compute logical values and as conditional  expressions in statements that alter flow of control such as if-then statements. Boolean expressions are composed of the Boolean operators and, or, not - applied to boolean variables or relational expressions.</a:t>
            </a:r>
          </a:p>
          <a:p>
            <a:endParaRPr lang="en-US"/>
          </a:p>
          <a:p>
            <a:r>
              <a:rPr lang="en-US"/>
              <a:t>Relational expressions are of the form E1 relop E2 where E1 and E2 are arithmetic expressions. Boolean expressions can be generated by the following grammar-</a:t>
            </a:r>
          </a:p>
          <a:p>
            <a:endParaRPr lang="en-US"/>
          </a:p>
          <a:p>
            <a:r>
              <a:rPr lang="en-US"/>
              <a:t>E  E or E | E and E | not E | (E) | id relop id | true | false</a:t>
            </a:r>
          </a:p>
          <a:p>
            <a:endParaRPr lang="en-US"/>
          </a:p>
        </p:txBody>
      </p:sp>
    </p:spTree>
    <p:extLst>
      <p:ext uri="{BB962C8B-B14F-4D97-AF65-F5344CB8AC3E}">
        <p14:creationId xmlns:p14="http://schemas.microsoft.com/office/powerpoint/2010/main" val="731371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625EA0-B49D-4FF2-B0DC-465A3873AA06}" type="slidenum">
              <a:rPr lang="en-US"/>
              <a:pPr/>
              <a:t>86</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pPr marL="228600" indent="-228600"/>
            <a:r>
              <a:rPr lang="en-US"/>
              <a:t>There are two principal methods of representing the value of Boolean expressions-</a:t>
            </a:r>
          </a:p>
          <a:p>
            <a:pPr marL="228600" indent="-228600"/>
            <a:endParaRPr lang="en-US"/>
          </a:p>
          <a:p>
            <a:pPr marL="228600" indent="-228600">
              <a:buFontTx/>
              <a:buAutoNum type="arabicPeriod"/>
            </a:pPr>
            <a:r>
              <a:rPr lang="en-US"/>
              <a:t>Encode true and false numerically and evaluate analogously to an arithmetic expression. Normally 1 is used to denote true and 0 to denote false.</a:t>
            </a:r>
          </a:p>
          <a:p>
            <a:pPr marL="228600" indent="-228600">
              <a:buFontTx/>
              <a:buAutoNum type="arabicPeriod"/>
            </a:pPr>
            <a:endParaRPr lang="en-US"/>
          </a:p>
          <a:p>
            <a:pPr marL="228600" indent="-228600"/>
            <a:r>
              <a:rPr lang="en-US"/>
              <a:t>2. Implementing Boolean expressions by flow of control, that is, representing the value of a Boolean expression by the position reached in the program. For example, consider the expression – a or (b and c). If the value of a is true the values of b and c can be ignored and the entire expression can be assigned the value true. If a is false the value of (b and c) needs to be considered. If the value of b is false, the expression (b and c) and hence the entire expression can be assigned value false. The value of c needs to be considered only if a is false and b is true.</a:t>
            </a:r>
          </a:p>
          <a:p>
            <a:pPr marL="228600" indent="-228600"/>
            <a:endParaRPr lang="en-US"/>
          </a:p>
        </p:txBody>
      </p:sp>
    </p:spTree>
    <p:extLst>
      <p:ext uri="{BB962C8B-B14F-4D97-AF65-F5344CB8AC3E}">
        <p14:creationId xmlns:p14="http://schemas.microsoft.com/office/powerpoint/2010/main" val="1286370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02CCB-CDB5-4123-BD11-7BC5A0C96FF9}" type="slidenum">
              <a:rPr lang="en-US"/>
              <a:pPr/>
              <a:t>87</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r>
              <a:rPr lang="en-US"/>
              <a:t>Consider the implementation of Boolean expressions using 1 to denote true and 0 to denote false. Expressions are evaluated in a manner similar to  arithmetic expressions.</a:t>
            </a:r>
          </a:p>
          <a:p>
            <a:endParaRPr lang="en-US"/>
          </a:p>
          <a:p>
            <a:r>
              <a:rPr lang="en-US"/>
              <a:t>For example, the three address code for a or b and not c is:</a:t>
            </a:r>
          </a:p>
          <a:p>
            <a:r>
              <a:rPr lang="en-US"/>
              <a:t>t1 = not c</a:t>
            </a:r>
          </a:p>
          <a:p>
            <a:r>
              <a:rPr lang="en-US"/>
              <a:t>t2 = b and t1</a:t>
            </a:r>
          </a:p>
          <a:p>
            <a:r>
              <a:rPr lang="en-US"/>
              <a:t>t3 = a or t2</a:t>
            </a:r>
          </a:p>
          <a:p>
            <a:endParaRPr lang="en-US"/>
          </a:p>
        </p:txBody>
      </p:sp>
    </p:spTree>
    <p:extLst>
      <p:ext uri="{BB962C8B-B14F-4D97-AF65-F5344CB8AC3E}">
        <p14:creationId xmlns:p14="http://schemas.microsoft.com/office/powerpoint/2010/main" val="2197385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0A9322-4EBB-490D-9BDC-2F676F82EA3D}" type="slidenum">
              <a:rPr lang="en-US"/>
              <a:pPr/>
              <a:t>88</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en-US"/>
              <a:t>We can translate a boolean expression into three-address code without generating code for boolean operators and without evaluating the entire expression. Take the case of the previous example, here we can tell the value of t by whether we reach statement 101 or 103, so the value of t becomes redundant. Similarly, for larger expressions the value can be determined without having to evaluate the expression completely. However, if a part of the expression having a side effect is not evaluated, the side effect will not be visible.</a:t>
            </a:r>
          </a:p>
          <a:p>
            <a:endParaRPr lang="en-US"/>
          </a:p>
        </p:txBody>
      </p:sp>
    </p:spTree>
    <p:extLst>
      <p:ext uri="{BB962C8B-B14F-4D97-AF65-F5344CB8AC3E}">
        <p14:creationId xmlns:p14="http://schemas.microsoft.com/office/powerpoint/2010/main" val="375593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829C7-F7E0-488A-A326-80E2E0717D58}" type="slidenum">
              <a:rPr lang="en-US"/>
              <a:pPr/>
              <a:t>89</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pPr>
              <a:lnSpc>
                <a:spcPct val="80000"/>
              </a:lnSpc>
            </a:pPr>
            <a:r>
              <a:rPr lang="en-US"/>
              <a:t>Now we will consider the translation of boolean expressions into three address code generated by the following grammar:</a:t>
            </a:r>
          </a:p>
          <a:p>
            <a:pPr>
              <a:lnSpc>
                <a:spcPct val="80000"/>
              </a:lnSpc>
            </a:pPr>
            <a:r>
              <a:rPr lang="en-US"/>
              <a:t>S -&gt; 	if E then S1</a:t>
            </a:r>
          </a:p>
          <a:p>
            <a:pPr>
              <a:lnSpc>
                <a:spcPct val="80000"/>
              </a:lnSpc>
            </a:pPr>
            <a:r>
              <a:rPr lang="en-US"/>
              <a:t>	| if E then S1 else S2</a:t>
            </a:r>
          </a:p>
          <a:p>
            <a:pPr>
              <a:lnSpc>
                <a:spcPct val="80000"/>
              </a:lnSpc>
            </a:pPr>
            <a:r>
              <a:rPr lang="en-US"/>
              <a:t>	| while E do S1</a:t>
            </a:r>
          </a:p>
          <a:p>
            <a:pPr>
              <a:lnSpc>
                <a:spcPct val="80000"/>
              </a:lnSpc>
            </a:pPr>
            <a:endParaRPr lang="en-US"/>
          </a:p>
          <a:p>
            <a:pPr>
              <a:lnSpc>
                <a:spcPct val="80000"/>
              </a:lnSpc>
            </a:pPr>
            <a:r>
              <a:rPr lang="en-US"/>
              <a:t>where E is the boolean expression to be translated.</a:t>
            </a:r>
          </a:p>
          <a:p>
            <a:pPr>
              <a:lnSpc>
                <a:spcPct val="80000"/>
              </a:lnSpc>
            </a:pPr>
            <a:endParaRPr lang="en-US"/>
          </a:p>
          <a:p>
            <a:pPr>
              <a:lnSpc>
                <a:spcPct val="80000"/>
              </a:lnSpc>
            </a:pPr>
            <a:r>
              <a:rPr lang="en-US"/>
              <a:t>Consider the following:</a:t>
            </a:r>
          </a:p>
          <a:p>
            <a:pPr>
              <a:lnSpc>
                <a:spcPct val="80000"/>
              </a:lnSpc>
            </a:pPr>
            <a:r>
              <a:rPr lang="en-US" i="1"/>
              <a:t>newlabel – </a:t>
            </a:r>
            <a:r>
              <a:rPr lang="en-US"/>
              <a:t>returns a new symbolic label each time it is called.</a:t>
            </a:r>
          </a:p>
          <a:p>
            <a:pPr>
              <a:lnSpc>
                <a:spcPct val="80000"/>
              </a:lnSpc>
            </a:pPr>
            <a:r>
              <a:rPr lang="en-US" i="1"/>
              <a:t>E.true –</a:t>
            </a:r>
            <a:r>
              <a:rPr lang="en-US"/>
              <a:t>the label to which control flows if E is true.</a:t>
            </a:r>
          </a:p>
          <a:p>
            <a:pPr>
              <a:lnSpc>
                <a:spcPct val="80000"/>
              </a:lnSpc>
            </a:pPr>
            <a:r>
              <a:rPr lang="en-US" i="1"/>
              <a:t>E.false –</a:t>
            </a:r>
            <a:r>
              <a:rPr lang="en-US"/>
              <a:t>the label to which control flows if E is false.</a:t>
            </a:r>
          </a:p>
          <a:p>
            <a:pPr>
              <a:lnSpc>
                <a:spcPct val="80000"/>
              </a:lnSpc>
            </a:pPr>
            <a:endParaRPr lang="en-US"/>
          </a:p>
          <a:p>
            <a:pPr>
              <a:lnSpc>
                <a:spcPct val="80000"/>
              </a:lnSpc>
            </a:pPr>
            <a:r>
              <a:rPr lang="en-US"/>
              <a:t>For </a:t>
            </a:r>
            <a:r>
              <a:rPr lang="en-US" i="1"/>
              <a:t>if-then</a:t>
            </a:r>
          </a:p>
          <a:p>
            <a:pPr>
              <a:lnSpc>
                <a:spcPct val="80000"/>
              </a:lnSpc>
            </a:pPr>
            <a:r>
              <a:rPr lang="en-US"/>
              <a:t>S -&gt; if E then S1</a:t>
            </a:r>
          </a:p>
          <a:p>
            <a:pPr>
              <a:lnSpc>
                <a:spcPct val="80000"/>
              </a:lnSpc>
            </a:pPr>
            <a:r>
              <a:rPr lang="en-US"/>
              <a:t>		E.true = newlabel 		//generate a new label for E.true</a:t>
            </a:r>
          </a:p>
          <a:p>
            <a:pPr>
              <a:lnSpc>
                <a:spcPct val="80000"/>
              </a:lnSpc>
            </a:pPr>
            <a:r>
              <a:rPr lang="en-US"/>
              <a:t>		E.false = S.next 		//jump to S.next if E is false</a:t>
            </a:r>
          </a:p>
          <a:p>
            <a:pPr>
              <a:lnSpc>
                <a:spcPct val="80000"/>
              </a:lnSpc>
            </a:pPr>
            <a:r>
              <a:rPr lang="en-US"/>
              <a:t>		S1.next = S.next</a:t>
            </a:r>
          </a:p>
          <a:p>
            <a:pPr>
              <a:lnSpc>
                <a:spcPct val="80000"/>
              </a:lnSpc>
            </a:pPr>
            <a:r>
              <a:rPr lang="en-US"/>
              <a:t>		S.code = E.code || gen(E.true ':') || S1.code 	//associate the label created for E.true with the 											three address code for the first	 statement for S1</a:t>
            </a:r>
          </a:p>
          <a:p>
            <a:pPr>
              <a:lnSpc>
                <a:spcPct val="80000"/>
              </a:lnSpc>
            </a:pPr>
            <a:endParaRPr lang="en-US"/>
          </a:p>
        </p:txBody>
      </p:sp>
    </p:spTree>
    <p:extLst>
      <p:ext uri="{BB962C8B-B14F-4D97-AF65-F5344CB8AC3E}">
        <p14:creationId xmlns:p14="http://schemas.microsoft.com/office/powerpoint/2010/main" val="3112289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88643-5810-48F6-85DB-FE5372A5DBD4}" type="slidenum">
              <a:rPr lang="en-US"/>
              <a:pPr/>
              <a:t>90</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r>
              <a:rPr lang="en-US"/>
              <a:t>For </a:t>
            </a:r>
            <a:r>
              <a:rPr lang="en-US" i="1"/>
              <a:t>if-then-else</a:t>
            </a:r>
          </a:p>
          <a:p>
            <a:r>
              <a:rPr lang="en-US"/>
              <a:t>S -&gt; if E then S1 else S2</a:t>
            </a:r>
          </a:p>
          <a:p>
            <a:r>
              <a:rPr lang="en-US"/>
              <a:t>		E.true = newlabel</a:t>
            </a:r>
          </a:p>
          <a:p>
            <a:r>
              <a:rPr lang="en-US"/>
              <a:t>		E.false = newlabel</a:t>
            </a:r>
          </a:p>
          <a:p>
            <a:r>
              <a:rPr lang="en-US"/>
              <a:t>		S1.next = S.next</a:t>
            </a:r>
          </a:p>
          <a:p>
            <a:r>
              <a:rPr lang="en-US"/>
              <a:t>		S2.next = S.next</a:t>
            </a:r>
          </a:p>
          <a:p>
            <a:r>
              <a:rPr lang="en-US"/>
              <a:t>		S.code = E.code || gen(E.true ':') || S1.code || gen(‘goto’ S.next) || gen(E.false ':') || S2.code</a:t>
            </a:r>
          </a:p>
          <a:p>
            <a:endParaRPr lang="en-US"/>
          </a:p>
          <a:p>
            <a:r>
              <a:rPr lang="en-US"/>
              <a:t>In the above code, the labels E.true and E.false created are associated with the first three address code instructions for S1 and S2 respectively, so that if E is true, jump to S1 occurs and if E is false jump to S2 occurs. An explicit goto S.next is required after the code of S1 to ensure that after execution of code for S1 control moves to the statement after S instead of falling through the code of S2, in case E is true.</a:t>
            </a:r>
          </a:p>
          <a:p>
            <a:endParaRPr lang="en-US"/>
          </a:p>
        </p:txBody>
      </p:sp>
    </p:spTree>
    <p:extLst>
      <p:ext uri="{BB962C8B-B14F-4D97-AF65-F5344CB8AC3E}">
        <p14:creationId xmlns:p14="http://schemas.microsoft.com/office/powerpoint/2010/main" val="2748486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19AA9-849A-4C45-8A7A-271E2F88439E}" type="slidenum">
              <a:rPr lang="en-US"/>
              <a:pPr/>
              <a:t>91</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r>
              <a:rPr lang="en-US"/>
              <a:t>For </a:t>
            </a:r>
            <a:r>
              <a:rPr lang="en-US" i="1"/>
              <a:t>while-do</a:t>
            </a:r>
          </a:p>
          <a:p>
            <a:r>
              <a:rPr lang="en-US"/>
              <a:t>S -&gt; while E do S1</a:t>
            </a:r>
          </a:p>
          <a:p>
            <a:r>
              <a:rPr lang="en-US"/>
              <a:t>		S.begin = newlabel</a:t>
            </a:r>
          </a:p>
          <a:p>
            <a:r>
              <a:rPr lang="en-US"/>
              <a:t>		E.true = newlabel</a:t>
            </a:r>
          </a:p>
          <a:p>
            <a:r>
              <a:rPr lang="en-US"/>
              <a:t>		E.false = S.next</a:t>
            </a:r>
          </a:p>
          <a:p>
            <a:r>
              <a:rPr lang="en-US"/>
              <a:t>		S1.next = S.begin</a:t>
            </a:r>
          </a:p>
          <a:p>
            <a:r>
              <a:rPr lang="en-US"/>
              <a:t>		S.code = gen(S.begin ':') || E.code || gen(E.true ':') || S1.code || gen(goto S.begin)</a:t>
            </a:r>
          </a:p>
          <a:p>
            <a:endParaRPr lang="en-US"/>
          </a:p>
          <a:p>
            <a:r>
              <a:rPr lang="en-US"/>
              <a:t>In case of while-do statement a new label S.begin is created and associated with the first instruction of the code for E, so that control can be transferred back to E after the execution of S1. E.false is set to S.next, so that control moves out of the code for S in case E is false. Since S1.next is set to S.begin, jumps from the code for S1 can go directly to S.begin.</a:t>
            </a:r>
          </a:p>
          <a:p>
            <a:endParaRPr lang="en-US"/>
          </a:p>
        </p:txBody>
      </p:sp>
    </p:spTree>
    <p:extLst>
      <p:ext uri="{BB962C8B-B14F-4D97-AF65-F5344CB8AC3E}">
        <p14:creationId xmlns:p14="http://schemas.microsoft.com/office/powerpoint/2010/main" val="1207368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631D5-DD7F-4460-A9CF-F520F0F11091}" type="slidenum">
              <a:rPr lang="en-US"/>
              <a:pPr/>
              <a:t>92</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pPr>
              <a:lnSpc>
                <a:spcPct val="80000"/>
              </a:lnSpc>
            </a:pPr>
            <a:r>
              <a:rPr lang="en-US"/>
              <a:t>E is translated into a sequence of conditional and unconditional jumps to one of the two locations: E.true or E.false depending if E is true or false.</a:t>
            </a:r>
          </a:p>
          <a:p>
            <a:pPr>
              <a:lnSpc>
                <a:spcPct val="80000"/>
              </a:lnSpc>
            </a:pPr>
            <a:r>
              <a:rPr lang="en-US"/>
              <a:t>If E is of the form E1 </a:t>
            </a:r>
            <a:r>
              <a:rPr lang="en-US" i="1"/>
              <a:t>or </a:t>
            </a:r>
            <a:r>
              <a:rPr lang="en-US"/>
              <a:t>E2, then if E1 is true then we immediately know that E itself is true, so E1.true is the same as E.true. If E1 is false then E2 must be evaluated, so E1.false is the label of the first statement of E2. If E2 is evaluated and E2 is true, it implies that E is true, so E2.true is set to E.true. Similarly, if E2 is evaluated and it is false, the entire expression is false.</a:t>
            </a:r>
          </a:p>
          <a:p>
            <a:pPr>
              <a:lnSpc>
                <a:spcPct val="80000"/>
              </a:lnSpc>
            </a:pPr>
            <a:endParaRPr lang="en-US"/>
          </a:p>
          <a:p>
            <a:pPr>
              <a:lnSpc>
                <a:spcPct val="80000"/>
              </a:lnSpc>
            </a:pPr>
            <a:r>
              <a:rPr lang="en-US"/>
              <a:t>E -&gt;  E1 </a:t>
            </a:r>
            <a:r>
              <a:rPr lang="en-US" b="1"/>
              <a:t>or </a:t>
            </a:r>
            <a:r>
              <a:rPr lang="en-US"/>
              <a:t>E2 	E1.true := E.true</a:t>
            </a:r>
          </a:p>
          <a:p>
            <a:pPr>
              <a:lnSpc>
                <a:spcPct val="80000"/>
              </a:lnSpc>
            </a:pPr>
            <a:r>
              <a:rPr lang="en-US"/>
              <a:t>			E1.false := newlabel</a:t>
            </a:r>
          </a:p>
          <a:p>
            <a:pPr>
              <a:lnSpc>
                <a:spcPct val="80000"/>
              </a:lnSpc>
            </a:pPr>
            <a:r>
              <a:rPr lang="en-US"/>
              <a:t>			E2.true := E.true</a:t>
            </a:r>
          </a:p>
          <a:p>
            <a:pPr>
              <a:lnSpc>
                <a:spcPct val="80000"/>
              </a:lnSpc>
            </a:pPr>
            <a:r>
              <a:rPr lang="en-US"/>
              <a:t>			E2.false := E.false</a:t>
            </a:r>
          </a:p>
          <a:p>
            <a:pPr>
              <a:lnSpc>
                <a:spcPct val="80000"/>
              </a:lnSpc>
            </a:pPr>
            <a:r>
              <a:rPr lang="en-US"/>
              <a:t>			E.code := E1.code || gen(E1.false) || E2.code</a:t>
            </a:r>
          </a:p>
          <a:p>
            <a:pPr>
              <a:lnSpc>
                <a:spcPct val="80000"/>
              </a:lnSpc>
            </a:pPr>
            <a:endParaRPr lang="en-US"/>
          </a:p>
          <a:p>
            <a:pPr>
              <a:lnSpc>
                <a:spcPct val="80000"/>
              </a:lnSpc>
            </a:pPr>
            <a:r>
              <a:rPr lang="en-US"/>
              <a:t>Analogously E1 </a:t>
            </a:r>
            <a:r>
              <a:rPr lang="en-US" i="1"/>
              <a:t>and </a:t>
            </a:r>
            <a:r>
              <a:rPr lang="en-US"/>
              <a:t>E2 can also be translated.</a:t>
            </a:r>
          </a:p>
          <a:p>
            <a:pPr>
              <a:lnSpc>
                <a:spcPct val="80000"/>
              </a:lnSpc>
            </a:pPr>
            <a:r>
              <a:rPr lang="en-US"/>
              <a:t>Here if E1 is false then there need be no further considerations.</a:t>
            </a:r>
          </a:p>
          <a:p>
            <a:pPr>
              <a:lnSpc>
                <a:spcPct val="80000"/>
              </a:lnSpc>
            </a:pPr>
            <a:endParaRPr lang="en-US"/>
          </a:p>
          <a:p>
            <a:pPr>
              <a:lnSpc>
                <a:spcPct val="80000"/>
              </a:lnSpc>
            </a:pPr>
            <a:r>
              <a:rPr lang="en-US"/>
              <a:t>E -&gt; E1 </a:t>
            </a:r>
            <a:r>
              <a:rPr lang="en-US" b="1"/>
              <a:t>and </a:t>
            </a:r>
            <a:r>
              <a:rPr lang="en-US"/>
              <a:t>E2 	E1.true := new label</a:t>
            </a:r>
          </a:p>
          <a:p>
            <a:pPr>
              <a:lnSpc>
                <a:spcPct val="80000"/>
              </a:lnSpc>
            </a:pPr>
            <a:r>
              <a:rPr lang="en-US"/>
              <a:t>			E1 false := E.false</a:t>
            </a:r>
          </a:p>
          <a:p>
            <a:pPr>
              <a:lnSpc>
                <a:spcPct val="80000"/>
              </a:lnSpc>
            </a:pPr>
            <a:r>
              <a:rPr lang="en-US"/>
              <a:t>			E2.true := E.true</a:t>
            </a:r>
          </a:p>
          <a:p>
            <a:pPr>
              <a:lnSpc>
                <a:spcPct val="80000"/>
              </a:lnSpc>
            </a:pPr>
            <a:r>
              <a:rPr lang="en-US"/>
              <a:t>			E2 false := E.false</a:t>
            </a:r>
          </a:p>
          <a:p>
            <a:pPr>
              <a:lnSpc>
                <a:spcPct val="80000"/>
              </a:lnSpc>
            </a:pPr>
            <a:r>
              <a:rPr lang="en-US"/>
              <a:t>			E.code := E1.code || gen(E1.true) || E2.code</a:t>
            </a:r>
          </a:p>
          <a:p>
            <a:pPr>
              <a:lnSpc>
                <a:spcPct val="80000"/>
              </a:lnSpc>
            </a:pPr>
            <a:endParaRPr lang="en-US"/>
          </a:p>
          <a:p>
            <a:pPr>
              <a:lnSpc>
                <a:spcPct val="80000"/>
              </a:lnSpc>
            </a:pPr>
            <a:endParaRPr lang="en-US"/>
          </a:p>
        </p:txBody>
      </p:sp>
    </p:spTree>
    <p:extLst>
      <p:ext uri="{BB962C8B-B14F-4D97-AF65-F5344CB8AC3E}">
        <p14:creationId xmlns:p14="http://schemas.microsoft.com/office/powerpoint/2010/main" val="1766794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6DBED-604B-455C-92AB-5CE982542A24}" type="slidenum">
              <a:rPr lang="en-US"/>
              <a:pPr/>
              <a:t>93</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For an expression E of the form </a:t>
            </a:r>
            <a:r>
              <a:rPr lang="en-US" i="1"/>
              <a:t>not </a:t>
            </a:r>
            <a:r>
              <a:rPr lang="en-US"/>
              <a:t>E1, just interchange the true and false</a:t>
            </a:r>
          </a:p>
          <a:p>
            <a:r>
              <a:rPr lang="en-US"/>
              <a:t>exits of E1 to get the true and false exits of E.</a:t>
            </a:r>
          </a:p>
          <a:p>
            <a:r>
              <a:rPr lang="en-US"/>
              <a:t>E -&gt; </a:t>
            </a:r>
            <a:r>
              <a:rPr lang="en-US" b="1"/>
              <a:t>not </a:t>
            </a:r>
            <a:r>
              <a:rPr lang="en-US"/>
              <a:t>E1 	E1.true := E.false</a:t>
            </a:r>
          </a:p>
          <a:p>
            <a:r>
              <a:rPr lang="en-US"/>
              <a:t>			       E1.false := E.true</a:t>
            </a:r>
          </a:p>
          <a:p>
            <a:r>
              <a:rPr lang="en-US"/>
              <a:t>			       E.code := E1.code</a:t>
            </a:r>
          </a:p>
          <a:p>
            <a:endParaRPr lang="en-US"/>
          </a:p>
          <a:p>
            <a:r>
              <a:rPr lang="en-US"/>
              <a:t>If E is a bracketed expression, it means the same as E1 and so E1.false and E1.true are set to E.false and E.true respectively.</a:t>
            </a:r>
          </a:p>
          <a:p>
            <a:endParaRPr lang="en-US"/>
          </a:p>
          <a:p>
            <a:r>
              <a:rPr lang="en-US"/>
              <a:t>E -&gt; (E1) 	E1.true := E.true</a:t>
            </a:r>
          </a:p>
          <a:p>
            <a:r>
              <a:rPr lang="en-US"/>
              <a:t>		E1.false := E.false</a:t>
            </a:r>
          </a:p>
          <a:p>
            <a:r>
              <a:rPr lang="en-US"/>
              <a:t>		E.code := E1.code</a:t>
            </a:r>
          </a:p>
          <a:p>
            <a:endParaRPr lang="en-US"/>
          </a:p>
        </p:txBody>
      </p:sp>
    </p:spTree>
    <p:extLst>
      <p:ext uri="{BB962C8B-B14F-4D97-AF65-F5344CB8AC3E}">
        <p14:creationId xmlns:p14="http://schemas.microsoft.com/office/powerpoint/2010/main" val="422557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18052-39E0-44A8-BD0F-1DB5B86A769F}" type="slidenum">
              <a:rPr lang="en-US"/>
              <a:pPr/>
              <a:t>6</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8708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2613F-1AB5-4B32-9E6B-0339DD7CC236}" type="slidenum">
              <a:rPr lang="en-US"/>
              <a:pPr/>
              <a:t>94</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r>
              <a:rPr lang="en-US"/>
              <a:t>if E is of the form a &lt; b then the generated code is of the form:</a:t>
            </a:r>
          </a:p>
          <a:p>
            <a:endParaRPr lang="en-US"/>
          </a:p>
          <a:p>
            <a:r>
              <a:rPr lang="en-US"/>
              <a:t>	if a &lt; b goto E.true</a:t>
            </a:r>
          </a:p>
          <a:p>
            <a:r>
              <a:rPr lang="en-US"/>
              <a:t>	goto E.false</a:t>
            </a:r>
          </a:p>
          <a:p>
            <a:endParaRPr lang="en-US"/>
          </a:p>
          <a:p>
            <a:r>
              <a:rPr lang="en-US"/>
              <a:t>E -&gt; id1 relop id2 		E.code = gen( if id1 relop id2 goto E.true) ||gen(goto E.false)</a:t>
            </a:r>
          </a:p>
          <a:p>
            <a:r>
              <a:rPr lang="en-US"/>
              <a:t>E -&gt; true 			E.code= gen(goto E.true)</a:t>
            </a:r>
          </a:p>
          <a:p>
            <a:r>
              <a:rPr lang="en-US"/>
              <a:t>E -&gt; false 			E.code= gen(goto E.false)</a:t>
            </a:r>
          </a:p>
          <a:p>
            <a:endParaRPr lang="en-US"/>
          </a:p>
        </p:txBody>
      </p:sp>
    </p:spTree>
    <p:extLst>
      <p:ext uri="{BB962C8B-B14F-4D97-AF65-F5344CB8AC3E}">
        <p14:creationId xmlns:p14="http://schemas.microsoft.com/office/powerpoint/2010/main" val="3652007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3A82F-B752-4B77-A2A1-702016AE74DE}" type="slidenum">
              <a:rPr lang="en-US"/>
              <a:pPr/>
              <a:t>95</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pPr>
              <a:lnSpc>
                <a:spcPct val="80000"/>
              </a:lnSpc>
            </a:pPr>
            <a:r>
              <a:rPr lang="en-US"/>
              <a:t>Code for a &lt; b or c &lt; d and e &lt; f</a:t>
            </a:r>
          </a:p>
          <a:p>
            <a:pPr>
              <a:lnSpc>
                <a:spcPct val="80000"/>
              </a:lnSpc>
            </a:pPr>
            <a:r>
              <a:rPr lang="en-US"/>
              <a:t>It is equivalent to a&lt;b or (c&lt;d and e&lt;f) by precedence of operators.</a:t>
            </a:r>
          </a:p>
          <a:p>
            <a:pPr>
              <a:lnSpc>
                <a:spcPct val="80000"/>
              </a:lnSpc>
            </a:pPr>
            <a:r>
              <a:rPr lang="en-US"/>
              <a:t>Code:</a:t>
            </a:r>
          </a:p>
          <a:p>
            <a:pPr>
              <a:lnSpc>
                <a:spcPct val="80000"/>
              </a:lnSpc>
            </a:pPr>
            <a:r>
              <a:rPr lang="en-US"/>
              <a:t>	if a &lt; b 	goto L.true</a:t>
            </a:r>
          </a:p>
          <a:p>
            <a:pPr>
              <a:lnSpc>
                <a:spcPct val="80000"/>
              </a:lnSpc>
            </a:pPr>
            <a:r>
              <a:rPr lang="en-US"/>
              <a:t>	goto L1</a:t>
            </a:r>
          </a:p>
          <a:p>
            <a:pPr>
              <a:lnSpc>
                <a:spcPct val="80000"/>
              </a:lnSpc>
            </a:pPr>
            <a:endParaRPr lang="en-US"/>
          </a:p>
          <a:p>
            <a:pPr>
              <a:lnSpc>
                <a:spcPct val="80000"/>
              </a:lnSpc>
            </a:pPr>
            <a:r>
              <a:rPr lang="en-US"/>
              <a:t>L1 : 	if c &lt; d 	goto L2</a:t>
            </a:r>
          </a:p>
          <a:p>
            <a:pPr>
              <a:lnSpc>
                <a:spcPct val="80000"/>
              </a:lnSpc>
            </a:pPr>
            <a:r>
              <a:rPr lang="en-US"/>
              <a:t>	goto Lfalse</a:t>
            </a:r>
          </a:p>
          <a:p>
            <a:pPr>
              <a:lnSpc>
                <a:spcPct val="80000"/>
              </a:lnSpc>
            </a:pPr>
            <a:endParaRPr lang="en-US"/>
          </a:p>
          <a:p>
            <a:pPr>
              <a:lnSpc>
                <a:spcPct val="80000"/>
              </a:lnSpc>
            </a:pPr>
            <a:r>
              <a:rPr lang="en-US"/>
              <a:t>L2 : 	if e &lt; f 	goto L.true</a:t>
            </a:r>
          </a:p>
          <a:p>
            <a:pPr>
              <a:lnSpc>
                <a:spcPct val="80000"/>
              </a:lnSpc>
            </a:pPr>
            <a:r>
              <a:rPr lang="en-US"/>
              <a:t>	goto Lfalse</a:t>
            </a:r>
          </a:p>
          <a:p>
            <a:pPr>
              <a:lnSpc>
                <a:spcPct val="80000"/>
              </a:lnSpc>
            </a:pPr>
            <a:endParaRPr lang="en-US"/>
          </a:p>
          <a:p>
            <a:pPr>
              <a:lnSpc>
                <a:spcPct val="80000"/>
              </a:lnSpc>
            </a:pPr>
            <a:r>
              <a:rPr lang="en-US"/>
              <a:t>where Ltrue and Lfalse are the true and false exits for the entire expression.</a:t>
            </a:r>
          </a:p>
          <a:p>
            <a:pPr>
              <a:lnSpc>
                <a:spcPct val="80000"/>
              </a:lnSpc>
            </a:pPr>
            <a:r>
              <a:rPr lang="en-US"/>
              <a:t>(The code generated is not optimal as the second statement can be eliminated without changing the value of the code).</a:t>
            </a:r>
          </a:p>
          <a:p>
            <a:pPr>
              <a:lnSpc>
                <a:spcPct val="80000"/>
              </a:lnSpc>
            </a:pPr>
            <a:endParaRPr lang="en-US"/>
          </a:p>
        </p:txBody>
      </p:sp>
    </p:spTree>
    <p:extLst>
      <p:ext uri="{BB962C8B-B14F-4D97-AF65-F5344CB8AC3E}">
        <p14:creationId xmlns:p14="http://schemas.microsoft.com/office/powerpoint/2010/main" val="3137437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E9DF7B-7D22-4538-85C0-E09A1DF3D1D2}" type="slidenum">
              <a:rPr lang="en-US"/>
              <a:pPr/>
              <a:t>96</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pPr>
              <a:lnSpc>
                <a:spcPct val="80000"/>
              </a:lnSpc>
            </a:pPr>
            <a:r>
              <a:rPr lang="en-US" sz="1400"/>
              <a:t>Code for while a &lt; b do</a:t>
            </a:r>
          </a:p>
          <a:p>
            <a:pPr>
              <a:lnSpc>
                <a:spcPct val="80000"/>
              </a:lnSpc>
            </a:pPr>
            <a:r>
              <a:rPr lang="en-US" sz="1400"/>
              <a:t>			if c &lt; d then</a:t>
            </a:r>
          </a:p>
          <a:p>
            <a:pPr>
              <a:lnSpc>
                <a:spcPct val="80000"/>
              </a:lnSpc>
            </a:pPr>
            <a:r>
              <a:rPr lang="en-US" sz="1400"/>
              <a:t>				x = y + z</a:t>
            </a:r>
          </a:p>
          <a:p>
            <a:pPr>
              <a:lnSpc>
                <a:spcPct val="80000"/>
              </a:lnSpc>
            </a:pPr>
            <a:r>
              <a:rPr lang="en-US" sz="1400"/>
              <a:t>			else</a:t>
            </a:r>
          </a:p>
          <a:p>
            <a:pPr>
              <a:lnSpc>
                <a:spcPct val="80000"/>
              </a:lnSpc>
            </a:pPr>
            <a:r>
              <a:rPr lang="en-US" sz="1400"/>
              <a:t>				x = y - z</a:t>
            </a:r>
          </a:p>
          <a:p>
            <a:pPr>
              <a:lnSpc>
                <a:spcPct val="80000"/>
              </a:lnSpc>
            </a:pPr>
            <a:endParaRPr lang="en-US" sz="1400"/>
          </a:p>
          <a:p>
            <a:pPr>
              <a:lnSpc>
                <a:spcPct val="80000"/>
              </a:lnSpc>
            </a:pPr>
            <a:r>
              <a:rPr lang="en-US" sz="1400"/>
              <a:t>L1 :	if a &lt; b 	goto L2 //no jump to L2 if a&gt;=b. next instruction causes jump outside the loop </a:t>
            </a:r>
          </a:p>
          <a:p>
            <a:pPr>
              <a:lnSpc>
                <a:spcPct val="80000"/>
              </a:lnSpc>
            </a:pPr>
            <a:r>
              <a:rPr lang="en-US" sz="1400"/>
              <a:t>	goto L.next</a:t>
            </a:r>
          </a:p>
          <a:p>
            <a:pPr>
              <a:lnSpc>
                <a:spcPct val="80000"/>
              </a:lnSpc>
            </a:pPr>
            <a:r>
              <a:rPr lang="en-US" sz="1400"/>
              <a:t>L2 : 	if c &lt; d 	goto L3</a:t>
            </a:r>
          </a:p>
          <a:p>
            <a:pPr>
              <a:lnSpc>
                <a:spcPct val="80000"/>
              </a:lnSpc>
            </a:pPr>
            <a:r>
              <a:rPr lang="en-US" sz="1400"/>
              <a:t>	goto L4</a:t>
            </a:r>
          </a:p>
          <a:p>
            <a:pPr>
              <a:lnSpc>
                <a:spcPct val="80000"/>
              </a:lnSpc>
            </a:pPr>
            <a:r>
              <a:rPr lang="en-US" sz="1400"/>
              <a:t>L3 : 	t1 = Y + Z</a:t>
            </a:r>
          </a:p>
          <a:p>
            <a:pPr>
              <a:lnSpc>
                <a:spcPct val="80000"/>
              </a:lnSpc>
            </a:pPr>
            <a:r>
              <a:rPr lang="en-US" sz="1400"/>
              <a:t>	X= t1</a:t>
            </a:r>
          </a:p>
          <a:p>
            <a:pPr>
              <a:lnSpc>
                <a:spcPct val="80000"/>
              </a:lnSpc>
            </a:pPr>
            <a:r>
              <a:rPr lang="en-US" sz="1400"/>
              <a:t>	goto L1 //return to the expression code for the while loop</a:t>
            </a:r>
          </a:p>
          <a:p>
            <a:pPr>
              <a:lnSpc>
                <a:spcPct val="80000"/>
              </a:lnSpc>
            </a:pPr>
            <a:r>
              <a:rPr lang="en-US" sz="1400"/>
              <a:t>L4 :	t1 = Y - Z</a:t>
            </a:r>
          </a:p>
          <a:p>
            <a:pPr>
              <a:lnSpc>
                <a:spcPct val="80000"/>
              </a:lnSpc>
            </a:pPr>
            <a:r>
              <a:rPr lang="en-US" sz="1400"/>
              <a:t>	X= t1</a:t>
            </a:r>
          </a:p>
          <a:p>
            <a:pPr>
              <a:lnSpc>
                <a:spcPct val="80000"/>
              </a:lnSpc>
            </a:pPr>
            <a:r>
              <a:rPr lang="en-US" sz="1400"/>
              <a:t>	goto L1 //return to the expression code for the while loop</a:t>
            </a:r>
          </a:p>
          <a:p>
            <a:pPr>
              <a:lnSpc>
                <a:spcPct val="80000"/>
              </a:lnSpc>
            </a:pPr>
            <a:r>
              <a:rPr lang="en-US" sz="1400"/>
              <a:t>L.next:</a:t>
            </a:r>
          </a:p>
          <a:p>
            <a:pPr>
              <a:lnSpc>
                <a:spcPct val="80000"/>
              </a:lnSpc>
            </a:pPr>
            <a:r>
              <a:rPr lang="en-US" sz="1400"/>
              <a:t>Here too the first two goto statements can be eliminated by changing the direction of the tests (by translating a relational expression of the form id1 &lt; id2 into the statement if id1  id2 goto E.false).</a:t>
            </a:r>
          </a:p>
          <a:p>
            <a:pPr>
              <a:lnSpc>
                <a:spcPct val="80000"/>
              </a:lnSpc>
            </a:pPr>
            <a:endParaRPr lang="en-US" sz="1400"/>
          </a:p>
        </p:txBody>
      </p:sp>
    </p:spTree>
    <p:extLst>
      <p:ext uri="{BB962C8B-B14F-4D97-AF65-F5344CB8AC3E}">
        <p14:creationId xmlns:p14="http://schemas.microsoft.com/office/powerpoint/2010/main" val="4272928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3D503-D202-463E-B6FA-9AAB4EFD5AB6}" type="slidenum">
              <a:rPr lang="en-US"/>
              <a:pPr/>
              <a:t>97</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n-US"/>
              <a:t>There is a selector expression, which is to be evaluated, followed by </a:t>
            </a:r>
            <a:r>
              <a:rPr lang="en-US" i="1"/>
              <a:t>n </a:t>
            </a:r>
            <a:r>
              <a:rPr lang="en-US"/>
              <a:t>constant values that the expression can take. This may also include a </a:t>
            </a:r>
            <a:r>
              <a:rPr lang="en-US" i="1"/>
              <a:t>default </a:t>
            </a:r>
            <a:r>
              <a:rPr lang="en-US"/>
              <a:t>value which always matches the expression if no other value does.</a:t>
            </a:r>
          </a:p>
          <a:p>
            <a:r>
              <a:rPr lang="en-US"/>
              <a:t>The intended translation of a switch case code to:</a:t>
            </a:r>
          </a:p>
          <a:p>
            <a:r>
              <a:rPr lang="en-US"/>
              <a:t>• evaluate the expression</a:t>
            </a:r>
          </a:p>
          <a:p>
            <a:r>
              <a:rPr lang="en-US"/>
              <a:t>• find which value in the list of cases is the same as the value of the</a:t>
            </a:r>
          </a:p>
          <a:p>
            <a:r>
              <a:rPr lang="en-US"/>
              <a:t>expression.</a:t>
            </a:r>
          </a:p>
          <a:p>
            <a:r>
              <a:rPr lang="en-US"/>
              <a:t>• Default value matches the expression if none of the values explicitly</a:t>
            </a:r>
          </a:p>
          <a:p>
            <a:r>
              <a:rPr lang="en-US"/>
              <a:t>mentioned in the cases matches the expression</a:t>
            </a:r>
          </a:p>
          <a:p>
            <a:r>
              <a:rPr lang="en-US"/>
              <a:t>• execute the statement associated with the value found</a:t>
            </a:r>
          </a:p>
          <a:p>
            <a:endParaRPr lang="en-US"/>
          </a:p>
          <a:p>
            <a:r>
              <a:rPr lang="en-US"/>
              <a:t>Most machines provide instruction in hardware such that case instruction can be implemented easily. So, case is treated differently and not as a combination of if-then statements.</a:t>
            </a:r>
          </a:p>
          <a:p>
            <a:endParaRPr lang="en-US"/>
          </a:p>
        </p:txBody>
      </p:sp>
    </p:spTree>
    <p:extLst>
      <p:ext uri="{BB962C8B-B14F-4D97-AF65-F5344CB8AC3E}">
        <p14:creationId xmlns:p14="http://schemas.microsoft.com/office/powerpoint/2010/main" val="3259429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831A7-E0FE-483C-AD31-F3E9BFD34A65}" type="slidenum">
              <a:rPr lang="en-US"/>
              <a:pPr/>
              <a:t>98</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a:t>There are two ways of implementing switch-case statements, both given above.</a:t>
            </a:r>
          </a:p>
          <a:p>
            <a:endParaRPr lang="en-US"/>
          </a:p>
          <a:p>
            <a:r>
              <a:rPr lang="en-US"/>
              <a:t>The above two implementations are equivalent except that in the first case all the jumps are short jumps while in the second case they are long jumps. However, many machines provide the n-way branch which is a hardware  instruction. Exploiting this instruction is much easier in the second implementation while it is almost impossible in the first one. So, if hardware has this instruction the second method is much more efficient.</a:t>
            </a:r>
          </a:p>
          <a:p>
            <a:endParaRPr lang="en-US"/>
          </a:p>
        </p:txBody>
      </p:sp>
    </p:spTree>
    <p:extLst>
      <p:ext uri="{BB962C8B-B14F-4D97-AF65-F5344CB8AC3E}">
        <p14:creationId xmlns:p14="http://schemas.microsoft.com/office/powerpoint/2010/main" val="191408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B86AD-8FFA-46AB-BC34-4F68BC495EFC}" type="slidenum">
              <a:rPr lang="en-US"/>
              <a:pPr/>
              <a:t>99</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pPr>
              <a:lnSpc>
                <a:spcPct val="80000"/>
              </a:lnSpc>
            </a:pPr>
            <a:r>
              <a:rPr lang="en-US"/>
              <a:t>Back patching is a technique to solve the problem of replacing symbolic names in goto statements by the actual target addresses. This problem comes up because of some languages do not allow symbolic names in the branches.</a:t>
            </a:r>
          </a:p>
          <a:p>
            <a:pPr>
              <a:lnSpc>
                <a:spcPct val="80000"/>
              </a:lnSpc>
            </a:pPr>
            <a:r>
              <a:rPr lang="en-US"/>
              <a:t>Idea: Maintain a list of branches that have the same target label ( the function backpatch(p,i) does this only) and replace them once they are defined.</a:t>
            </a:r>
          </a:p>
          <a:p>
            <a:pPr>
              <a:lnSpc>
                <a:spcPct val="80000"/>
              </a:lnSpc>
            </a:pPr>
            <a:endParaRPr lang="en-US"/>
          </a:p>
          <a:p>
            <a:pPr>
              <a:lnSpc>
                <a:spcPct val="80000"/>
              </a:lnSpc>
            </a:pPr>
            <a:r>
              <a:rPr lang="en-US"/>
              <a:t>Backpatching can be summarized as this:</a:t>
            </a:r>
          </a:p>
          <a:p>
            <a:pPr>
              <a:lnSpc>
                <a:spcPct val="80000"/>
              </a:lnSpc>
            </a:pPr>
            <a:endParaRPr lang="en-US"/>
          </a:p>
          <a:p>
            <a:pPr>
              <a:lnSpc>
                <a:spcPct val="80000"/>
              </a:lnSpc>
              <a:buFontTx/>
              <a:buChar char="•"/>
            </a:pPr>
            <a:r>
              <a:rPr lang="en-GB"/>
              <a:t>Two-pass implementation: (1) syntax tree (2) depth-first walk</a:t>
            </a:r>
          </a:p>
          <a:p>
            <a:pPr>
              <a:lnSpc>
                <a:spcPct val="80000"/>
              </a:lnSpc>
              <a:buFontTx/>
              <a:buChar char="•"/>
            </a:pPr>
            <a:r>
              <a:rPr lang="en-GB"/>
              <a:t>back-patching (one-pass)</a:t>
            </a:r>
          </a:p>
          <a:p>
            <a:pPr lvl="1">
              <a:lnSpc>
                <a:spcPct val="80000"/>
              </a:lnSpc>
              <a:buFontTx/>
              <a:buChar char="•"/>
            </a:pPr>
            <a:r>
              <a:rPr lang="en-GB"/>
              <a:t>construct the syntax tree</a:t>
            </a:r>
          </a:p>
          <a:p>
            <a:pPr lvl="1">
              <a:lnSpc>
                <a:spcPct val="80000"/>
              </a:lnSpc>
              <a:buFontTx/>
              <a:buChar char="•"/>
            </a:pPr>
            <a:r>
              <a:rPr lang="en-GB"/>
              <a:t>depth-first order tree walk computing translations</a:t>
            </a:r>
          </a:p>
          <a:p>
            <a:pPr lvl="1">
              <a:lnSpc>
                <a:spcPct val="80000"/>
              </a:lnSpc>
              <a:buFontTx/>
              <a:buChar char="•"/>
            </a:pPr>
            <a:r>
              <a:rPr lang="en-GB"/>
              <a:t>generate jumps with </a:t>
            </a:r>
            <a:r>
              <a:rPr lang="en-GB" u="sng">
                <a:solidFill>
                  <a:srgbClr val="FF3300"/>
                </a:solidFill>
              </a:rPr>
              <a:t>unspecified</a:t>
            </a:r>
            <a:r>
              <a:rPr lang="en-GB"/>
              <a:t> targets (labels)</a:t>
            </a:r>
          </a:p>
          <a:p>
            <a:pPr lvl="1">
              <a:lnSpc>
                <a:spcPct val="80000"/>
              </a:lnSpc>
              <a:buFontTx/>
              <a:buChar char="•"/>
            </a:pPr>
            <a:r>
              <a:rPr lang="en-GB"/>
              <a:t>keep a list of such statements</a:t>
            </a:r>
          </a:p>
          <a:p>
            <a:pPr lvl="1">
              <a:lnSpc>
                <a:spcPct val="80000"/>
              </a:lnSpc>
              <a:buFontTx/>
              <a:buChar char="•"/>
            </a:pPr>
            <a:r>
              <a:rPr lang="en-GB"/>
              <a:t>subsequently fill in the labels (back-patching)</a:t>
            </a:r>
          </a:p>
          <a:p>
            <a:pPr>
              <a:lnSpc>
                <a:spcPct val="80000"/>
              </a:lnSpc>
              <a:buFontTx/>
              <a:buChar char="•"/>
            </a:pPr>
            <a:r>
              <a:rPr lang="en-GB"/>
              <a:t> implementation + operations</a:t>
            </a:r>
          </a:p>
          <a:p>
            <a:pPr lvl="1">
              <a:lnSpc>
                <a:spcPct val="80000"/>
              </a:lnSpc>
              <a:buFontTx/>
              <a:buChar char="•"/>
            </a:pPr>
            <a:r>
              <a:rPr lang="en-GB"/>
              <a:t>table of quadruples; labels as indexes into this table</a:t>
            </a:r>
          </a:p>
          <a:p>
            <a:pPr lvl="1">
              <a:lnSpc>
                <a:spcPct val="80000"/>
              </a:lnSpc>
              <a:buFontTx/>
              <a:buChar char="•"/>
            </a:pPr>
            <a:r>
              <a:rPr lang="en-GB" noProof="1">
                <a:solidFill>
                  <a:schemeClr val="accent2"/>
                </a:solidFill>
              </a:rPr>
              <a:t>makelist(i)	</a:t>
            </a:r>
            <a:r>
              <a:rPr lang="en-GB"/>
              <a:t>	create a new list containing only i</a:t>
            </a:r>
          </a:p>
          <a:p>
            <a:pPr lvl="1">
              <a:lnSpc>
                <a:spcPct val="80000"/>
              </a:lnSpc>
              <a:buFontTx/>
              <a:buChar char="•"/>
            </a:pPr>
            <a:r>
              <a:rPr lang="en-GB">
                <a:solidFill>
                  <a:schemeClr val="accent2"/>
                </a:solidFill>
              </a:rPr>
              <a:t>merge(p1, p2)</a:t>
            </a:r>
            <a:r>
              <a:rPr lang="en-GB"/>
              <a:t>	concatenate lists and return pointer  </a:t>
            </a:r>
          </a:p>
          <a:p>
            <a:pPr lvl="1">
              <a:lnSpc>
                <a:spcPct val="80000"/>
              </a:lnSpc>
              <a:buFontTx/>
              <a:buChar char="•"/>
            </a:pPr>
            <a:r>
              <a:rPr lang="en-GB" noProof="1">
                <a:solidFill>
                  <a:schemeClr val="accent2"/>
                </a:solidFill>
              </a:rPr>
              <a:t>backpatch(p, i)</a:t>
            </a:r>
            <a:r>
              <a:rPr lang="en-GB"/>
              <a:t>	insert i as a target label for each of statements on list with pointer p</a:t>
            </a:r>
          </a:p>
          <a:p>
            <a:pPr>
              <a:lnSpc>
                <a:spcPct val="80000"/>
              </a:lnSpc>
            </a:pPr>
            <a:endParaRPr lang="en-US"/>
          </a:p>
        </p:txBody>
      </p:sp>
    </p:spTree>
    <p:extLst>
      <p:ext uri="{BB962C8B-B14F-4D97-AF65-F5344CB8AC3E}">
        <p14:creationId xmlns:p14="http://schemas.microsoft.com/office/powerpoint/2010/main" val="2083908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B86AD-8FFA-46AB-BC34-4F68BC495EFC}" type="slidenum">
              <a:rPr lang="en-US"/>
              <a:pPr/>
              <a:t>101</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pPr>
              <a:lnSpc>
                <a:spcPct val="80000"/>
              </a:lnSpc>
            </a:pPr>
            <a:r>
              <a:rPr lang="en-US"/>
              <a:t>Back patching is a technique to solve the problem of replacing symbolic names in goto statements by the actual target addresses. This problem comes up because of some languages do not allow symbolic names in the branches.</a:t>
            </a:r>
          </a:p>
          <a:p>
            <a:pPr>
              <a:lnSpc>
                <a:spcPct val="80000"/>
              </a:lnSpc>
            </a:pPr>
            <a:r>
              <a:rPr lang="en-US"/>
              <a:t>Idea: Maintain a list of branches that have the same target label ( the function backpatch(p,i) does this only) and replace them once they are defined.</a:t>
            </a:r>
          </a:p>
          <a:p>
            <a:pPr>
              <a:lnSpc>
                <a:spcPct val="80000"/>
              </a:lnSpc>
            </a:pPr>
            <a:endParaRPr lang="en-US"/>
          </a:p>
          <a:p>
            <a:pPr>
              <a:lnSpc>
                <a:spcPct val="80000"/>
              </a:lnSpc>
            </a:pPr>
            <a:r>
              <a:rPr lang="en-US"/>
              <a:t>Backpatching can be summarized as this:</a:t>
            </a:r>
          </a:p>
          <a:p>
            <a:pPr>
              <a:lnSpc>
                <a:spcPct val="80000"/>
              </a:lnSpc>
            </a:pPr>
            <a:endParaRPr lang="en-US"/>
          </a:p>
          <a:p>
            <a:pPr>
              <a:lnSpc>
                <a:spcPct val="80000"/>
              </a:lnSpc>
              <a:buFontTx/>
              <a:buChar char="•"/>
            </a:pPr>
            <a:r>
              <a:rPr lang="en-GB"/>
              <a:t>Two-pass implementation: (1) syntax tree (2) depth-first walk</a:t>
            </a:r>
          </a:p>
          <a:p>
            <a:pPr>
              <a:lnSpc>
                <a:spcPct val="80000"/>
              </a:lnSpc>
              <a:buFontTx/>
              <a:buChar char="•"/>
            </a:pPr>
            <a:r>
              <a:rPr lang="en-GB"/>
              <a:t>back-patching (one-pass)</a:t>
            </a:r>
          </a:p>
          <a:p>
            <a:pPr lvl="1">
              <a:lnSpc>
                <a:spcPct val="80000"/>
              </a:lnSpc>
              <a:buFontTx/>
              <a:buChar char="•"/>
            </a:pPr>
            <a:r>
              <a:rPr lang="en-GB"/>
              <a:t>construct the syntax tree</a:t>
            </a:r>
          </a:p>
          <a:p>
            <a:pPr lvl="1">
              <a:lnSpc>
                <a:spcPct val="80000"/>
              </a:lnSpc>
              <a:buFontTx/>
              <a:buChar char="•"/>
            </a:pPr>
            <a:r>
              <a:rPr lang="en-GB"/>
              <a:t>depth-first order tree walk computing translations</a:t>
            </a:r>
          </a:p>
          <a:p>
            <a:pPr lvl="1">
              <a:lnSpc>
                <a:spcPct val="80000"/>
              </a:lnSpc>
              <a:buFontTx/>
              <a:buChar char="•"/>
            </a:pPr>
            <a:r>
              <a:rPr lang="en-GB"/>
              <a:t>generate jumps with </a:t>
            </a:r>
            <a:r>
              <a:rPr lang="en-GB" u="sng">
                <a:solidFill>
                  <a:srgbClr val="FF3300"/>
                </a:solidFill>
              </a:rPr>
              <a:t>unspecified</a:t>
            </a:r>
            <a:r>
              <a:rPr lang="en-GB"/>
              <a:t> targets (labels)</a:t>
            </a:r>
          </a:p>
          <a:p>
            <a:pPr lvl="1">
              <a:lnSpc>
                <a:spcPct val="80000"/>
              </a:lnSpc>
              <a:buFontTx/>
              <a:buChar char="•"/>
            </a:pPr>
            <a:r>
              <a:rPr lang="en-GB"/>
              <a:t>keep a list of such statements</a:t>
            </a:r>
          </a:p>
          <a:p>
            <a:pPr lvl="1">
              <a:lnSpc>
                <a:spcPct val="80000"/>
              </a:lnSpc>
              <a:buFontTx/>
              <a:buChar char="•"/>
            </a:pPr>
            <a:r>
              <a:rPr lang="en-GB"/>
              <a:t>subsequently fill in the labels (back-patching)</a:t>
            </a:r>
          </a:p>
          <a:p>
            <a:pPr>
              <a:lnSpc>
                <a:spcPct val="80000"/>
              </a:lnSpc>
              <a:buFontTx/>
              <a:buChar char="•"/>
            </a:pPr>
            <a:r>
              <a:rPr lang="en-GB"/>
              <a:t> implementation + operations</a:t>
            </a:r>
          </a:p>
          <a:p>
            <a:pPr lvl="1">
              <a:lnSpc>
                <a:spcPct val="80000"/>
              </a:lnSpc>
              <a:buFontTx/>
              <a:buChar char="•"/>
            </a:pPr>
            <a:r>
              <a:rPr lang="en-GB"/>
              <a:t>table of quadruples; labels as indexes into this table</a:t>
            </a:r>
          </a:p>
          <a:p>
            <a:pPr lvl="1">
              <a:lnSpc>
                <a:spcPct val="80000"/>
              </a:lnSpc>
              <a:buFontTx/>
              <a:buChar char="•"/>
            </a:pPr>
            <a:r>
              <a:rPr lang="en-GB" noProof="1">
                <a:solidFill>
                  <a:schemeClr val="accent2"/>
                </a:solidFill>
              </a:rPr>
              <a:t>makelist(i)	</a:t>
            </a:r>
            <a:r>
              <a:rPr lang="en-GB"/>
              <a:t>	create a new list containing only i</a:t>
            </a:r>
          </a:p>
          <a:p>
            <a:pPr lvl="1">
              <a:lnSpc>
                <a:spcPct val="80000"/>
              </a:lnSpc>
              <a:buFontTx/>
              <a:buChar char="•"/>
            </a:pPr>
            <a:r>
              <a:rPr lang="en-GB">
                <a:solidFill>
                  <a:schemeClr val="accent2"/>
                </a:solidFill>
              </a:rPr>
              <a:t>merge(p1, p2)</a:t>
            </a:r>
            <a:r>
              <a:rPr lang="en-GB"/>
              <a:t>	concatenate lists and return pointer  </a:t>
            </a:r>
          </a:p>
          <a:p>
            <a:pPr lvl="1">
              <a:lnSpc>
                <a:spcPct val="80000"/>
              </a:lnSpc>
              <a:buFontTx/>
              <a:buChar char="•"/>
            </a:pPr>
            <a:r>
              <a:rPr lang="en-GB" noProof="1">
                <a:solidFill>
                  <a:schemeClr val="accent2"/>
                </a:solidFill>
              </a:rPr>
              <a:t>backpatch(p, i)</a:t>
            </a:r>
            <a:r>
              <a:rPr lang="en-GB"/>
              <a:t>	insert i as a target label for each of statements on list with pointer p</a:t>
            </a:r>
          </a:p>
          <a:p>
            <a:pPr>
              <a:lnSpc>
                <a:spcPct val="80000"/>
              </a:lnSpc>
            </a:pPr>
            <a:endParaRPr lang="en-US"/>
          </a:p>
        </p:txBody>
      </p:sp>
    </p:spTree>
    <p:extLst>
      <p:ext uri="{BB962C8B-B14F-4D97-AF65-F5344CB8AC3E}">
        <p14:creationId xmlns:p14="http://schemas.microsoft.com/office/powerpoint/2010/main" val="3361964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E2E9E-9349-4449-92C8-C5FC564FD827}" type="slidenum">
              <a:rPr lang="en-US"/>
              <a:pPr/>
              <a:t>102</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E.truelist and E.falselist have just incomplete jumps as of now. The entries in this list will be given targets (subsequent filling of labels) later on – backpatching.</a:t>
            </a:r>
          </a:p>
        </p:txBody>
      </p:sp>
    </p:spTree>
    <p:extLst>
      <p:ext uri="{BB962C8B-B14F-4D97-AF65-F5344CB8AC3E}">
        <p14:creationId xmlns:p14="http://schemas.microsoft.com/office/powerpoint/2010/main" val="1656049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1D02C-573D-4EEB-953C-213E8FB2E2F9}" type="slidenum">
              <a:rPr lang="en-US"/>
              <a:pPr/>
              <a:t>103</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r>
              <a:rPr lang="en-US"/>
              <a:t>Truelist and faliselist are synthesized attributes. If E</a:t>
            </a:r>
            <a:r>
              <a:rPr lang="en-US" sz="1400" baseline="-25000"/>
              <a:t>1</a:t>
            </a:r>
            <a:r>
              <a:rPr lang="en-US"/>
              <a:t> is false then E is also false so statements in E</a:t>
            </a:r>
            <a:r>
              <a:rPr lang="en-US" sz="1400" baseline="-25000"/>
              <a:t>1</a:t>
            </a:r>
            <a:r>
              <a:rPr lang="en-US"/>
              <a:t>.falselist become part of E.falselist. And if E</a:t>
            </a:r>
            <a:r>
              <a:rPr lang="en-US" sz="1400" baseline="-25000"/>
              <a:t>1</a:t>
            </a:r>
            <a:r>
              <a:rPr lang="en-US"/>
              <a:t> is true then E</a:t>
            </a:r>
            <a:r>
              <a:rPr lang="en-US" sz="1400" baseline="-25000"/>
              <a:t>2</a:t>
            </a:r>
            <a:r>
              <a:rPr lang="en-US"/>
              <a:t> must be tested so target of E</a:t>
            </a:r>
            <a:r>
              <a:rPr lang="en-US" sz="1400" baseline="-25000"/>
              <a:t>1</a:t>
            </a:r>
            <a:r>
              <a:rPr lang="en-US"/>
              <a:t>.truelist is  beginning of E</a:t>
            </a:r>
            <a:r>
              <a:rPr lang="en-US" sz="1400" baseline="-25000"/>
              <a:t>2</a:t>
            </a:r>
            <a:r>
              <a:rPr lang="en-US" sz="1400"/>
              <a:t>. The target of E</a:t>
            </a:r>
            <a:r>
              <a:rPr lang="en-US" sz="1400" baseline="-25000"/>
              <a:t>1</a:t>
            </a:r>
            <a:r>
              <a:rPr lang="en-US" sz="1400"/>
              <a:t>.truelist is obtained from the marker M with the help of M.quad which </a:t>
            </a:r>
            <a:r>
              <a:rPr lang="en-US"/>
              <a:t>records the number ( position) of the first statement of E</a:t>
            </a:r>
            <a:r>
              <a:rPr lang="en-US" sz="1400" baseline="-25000"/>
              <a:t>2</a:t>
            </a:r>
            <a:r>
              <a:rPr lang="en-US"/>
              <a:t>.code because if E</a:t>
            </a:r>
            <a:r>
              <a:rPr lang="en-US" baseline="-25000"/>
              <a:t>1</a:t>
            </a:r>
            <a:r>
              <a:rPr lang="en-US"/>
              <a:t> is true then the code flow will depend on E</a:t>
            </a:r>
            <a:r>
              <a:rPr lang="en-US" baseline="-25000"/>
              <a:t>2</a:t>
            </a:r>
            <a:r>
              <a:rPr lang="en-US"/>
              <a:t>.</a:t>
            </a:r>
          </a:p>
        </p:txBody>
      </p:sp>
    </p:spTree>
    <p:extLst>
      <p:ext uri="{BB962C8B-B14F-4D97-AF65-F5344CB8AC3E}">
        <p14:creationId xmlns:p14="http://schemas.microsoft.com/office/powerpoint/2010/main" val="3106750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F2CA8-7518-479A-947A-2ACFE9108A73}" type="slidenum">
              <a:rPr lang="en-US"/>
              <a:pPr/>
              <a:t>104</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pPr>
              <a:lnSpc>
                <a:spcPct val="90000"/>
              </a:lnSpc>
            </a:pPr>
            <a:r>
              <a:rPr lang="en-US" dirty="0"/>
              <a:t>This is the </a:t>
            </a:r>
            <a:r>
              <a:rPr lang="en-US" dirty="0" err="1"/>
              <a:t>backpatching</a:t>
            </a:r>
            <a:r>
              <a:rPr lang="en-US" dirty="0"/>
              <a:t> translation scheme, continued through to the next slide.</a:t>
            </a:r>
          </a:p>
          <a:p>
            <a:pPr>
              <a:lnSpc>
                <a:spcPct val="90000"/>
              </a:lnSpc>
            </a:pPr>
            <a:r>
              <a:rPr lang="en-US" dirty="0"/>
              <a:t>E → E</a:t>
            </a:r>
            <a:r>
              <a:rPr lang="en-US" baseline="-25000" dirty="0"/>
              <a:t>1</a:t>
            </a:r>
            <a:r>
              <a:rPr lang="en-US" dirty="0"/>
              <a:t> or M E</a:t>
            </a:r>
            <a:r>
              <a:rPr lang="en-US" baseline="-25000" dirty="0"/>
              <a:t>2</a:t>
            </a:r>
          </a:p>
          <a:p>
            <a:pPr>
              <a:lnSpc>
                <a:spcPct val="90000"/>
              </a:lnSpc>
            </a:pPr>
            <a:r>
              <a:rPr lang="en-US" dirty="0"/>
              <a:t>In this case </a:t>
            </a:r>
          </a:p>
          <a:p>
            <a:pPr>
              <a:lnSpc>
                <a:spcPct val="90000"/>
              </a:lnSpc>
              <a:buFontTx/>
              <a:buChar char="•"/>
            </a:pPr>
            <a:r>
              <a:rPr lang="en-US" dirty="0"/>
              <a:t>	if E1 is false then E2 will be looked into. Hence </a:t>
            </a:r>
            <a:r>
              <a:rPr lang="en-US" dirty="0" err="1"/>
              <a:t>backpatch</a:t>
            </a:r>
            <a:r>
              <a:rPr lang="en-US" dirty="0"/>
              <a:t>(E</a:t>
            </a:r>
            <a:r>
              <a:rPr lang="en-US" baseline="-25000" dirty="0"/>
              <a:t>1</a:t>
            </a:r>
            <a:r>
              <a:rPr lang="en-US" dirty="0"/>
              <a:t>.falselist, </a:t>
            </a:r>
            <a:r>
              <a:rPr lang="en-US" dirty="0" err="1"/>
              <a:t>M.quad</a:t>
            </a:r>
            <a:r>
              <a:rPr lang="en-US" dirty="0"/>
              <a:t>)</a:t>
            </a:r>
          </a:p>
          <a:p>
            <a:pPr>
              <a:lnSpc>
                <a:spcPct val="90000"/>
              </a:lnSpc>
              <a:buFontTx/>
              <a:buChar char="•"/>
            </a:pPr>
            <a:r>
              <a:rPr lang="en-US" dirty="0"/>
              <a:t>	If one of E1 or E2 is true then E is true, hence </a:t>
            </a:r>
            <a:r>
              <a:rPr lang="en-US" dirty="0" err="1"/>
              <a:t>E.truelist</a:t>
            </a:r>
            <a:r>
              <a:rPr lang="en-US" dirty="0"/>
              <a:t> = merge(E</a:t>
            </a:r>
            <a:r>
              <a:rPr lang="en-US" baseline="-25000" dirty="0"/>
              <a:t>1</a:t>
            </a:r>
            <a:r>
              <a:rPr lang="en-US" dirty="0"/>
              <a:t>.truelist, E</a:t>
            </a:r>
            <a:r>
              <a:rPr lang="en-US" baseline="-25000" dirty="0"/>
              <a:t>2</a:t>
            </a:r>
            <a:r>
              <a:rPr lang="en-US" dirty="0"/>
              <a:t>.truelist)</a:t>
            </a:r>
          </a:p>
          <a:p>
            <a:pPr>
              <a:lnSpc>
                <a:spcPct val="90000"/>
              </a:lnSpc>
              <a:buFontTx/>
              <a:buChar char="•"/>
            </a:pPr>
            <a:r>
              <a:rPr lang="en-US" dirty="0"/>
              <a:t> 	If E2 is checked then E1 must have been found to be false, hence </a:t>
            </a:r>
            <a:r>
              <a:rPr lang="en-US" dirty="0" err="1"/>
              <a:t>Es</a:t>
            </a:r>
            <a:r>
              <a:rPr lang="en-US" dirty="0"/>
              <a:t> </a:t>
            </a:r>
            <a:r>
              <a:rPr lang="en-US" dirty="0" err="1"/>
              <a:t>falselist</a:t>
            </a:r>
            <a:r>
              <a:rPr lang="en-US" dirty="0"/>
              <a:t> will be same as E1s </a:t>
            </a:r>
            <a:r>
              <a:rPr lang="en-US" dirty="0" err="1"/>
              <a:t>falselist</a:t>
            </a:r>
            <a:r>
              <a:rPr lang="en-US" dirty="0"/>
              <a:t>. 	Hence </a:t>
            </a:r>
            <a:r>
              <a:rPr lang="en-US" dirty="0" err="1"/>
              <a:t>E.falselist</a:t>
            </a:r>
            <a:r>
              <a:rPr lang="en-US" dirty="0"/>
              <a:t> = E</a:t>
            </a:r>
            <a:r>
              <a:rPr lang="en-US" baseline="-25000" dirty="0"/>
              <a:t>2</a:t>
            </a:r>
            <a:r>
              <a:rPr lang="en-US" dirty="0"/>
              <a:t>.falselist</a:t>
            </a:r>
          </a:p>
          <a:p>
            <a:pPr>
              <a:lnSpc>
                <a:spcPct val="90000"/>
              </a:lnSpc>
            </a:pPr>
            <a:r>
              <a:rPr lang="en-US" dirty="0"/>
              <a:t>E → E</a:t>
            </a:r>
            <a:r>
              <a:rPr lang="en-US" baseline="-25000" dirty="0"/>
              <a:t>1</a:t>
            </a:r>
            <a:r>
              <a:rPr lang="en-US" dirty="0"/>
              <a:t> and M E</a:t>
            </a:r>
            <a:r>
              <a:rPr lang="en-US" baseline="-25000" dirty="0"/>
              <a:t>2</a:t>
            </a:r>
          </a:p>
          <a:p>
            <a:pPr>
              <a:lnSpc>
                <a:spcPct val="90000"/>
              </a:lnSpc>
              <a:buFontTx/>
              <a:buChar char="•"/>
            </a:pPr>
            <a:r>
              <a:rPr lang="en-US" baseline="-25000" dirty="0"/>
              <a:t>	</a:t>
            </a:r>
            <a:r>
              <a:rPr lang="en-US" dirty="0"/>
              <a:t>In this case if E1 is true then E2 will be looked into. Hence </a:t>
            </a:r>
            <a:r>
              <a:rPr lang="en-US" dirty="0" err="1"/>
              <a:t>backpatch</a:t>
            </a:r>
            <a:r>
              <a:rPr lang="en-US" dirty="0"/>
              <a:t>(E</a:t>
            </a:r>
            <a:r>
              <a:rPr lang="en-US" baseline="-25000" dirty="0"/>
              <a:t>1</a:t>
            </a:r>
            <a:r>
              <a:rPr lang="en-US" dirty="0"/>
              <a:t>.truelist, </a:t>
            </a:r>
            <a:r>
              <a:rPr lang="en-US" dirty="0" err="1"/>
              <a:t>M.quad</a:t>
            </a:r>
            <a:r>
              <a:rPr lang="en-US" dirty="0"/>
              <a:t>)</a:t>
            </a:r>
          </a:p>
          <a:p>
            <a:pPr>
              <a:lnSpc>
                <a:spcPct val="90000"/>
              </a:lnSpc>
              <a:buFontTx/>
              <a:buChar char="•"/>
            </a:pPr>
            <a:r>
              <a:rPr lang="en-US" dirty="0"/>
              <a:t>	If one of E1 or E2 is false then E is false, hence </a:t>
            </a:r>
            <a:r>
              <a:rPr lang="en-US" dirty="0" err="1"/>
              <a:t>E.falselist</a:t>
            </a:r>
            <a:r>
              <a:rPr lang="en-US" dirty="0"/>
              <a:t> = merge(E</a:t>
            </a:r>
            <a:r>
              <a:rPr lang="en-US" baseline="-25000" dirty="0"/>
              <a:t>1</a:t>
            </a:r>
            <a:r>
              <a:rPr lang="en-US" dirty="0"/>
              <a:t>.falselist, E</a:t>
            </a:r>
            <a:r>
              <a:rPr lang="en-US" baseline="-25000" dirty="0"/>
              <a:t>2</a:t>
            </a:r>
            <a:r>
              <a:rPr lang="en-US" dirty="0"/>
              <a:t>.falselist)</a:t>
            </a:r>
          </a:p>
          <a:p>
            <a:pPr>
              <a:lnSpc>
                <a:spcPct val="90000"/>
              </a:lnSpc>
              <a:buFontTx/>
              <a:buChar char="•"/>
            </a:pPr>
            <a:r>
              <a:rPr lang="en-US" dirty="0"/>
              <a:t> 	If E2 checked then E1 must have been found to be true, hence </a:t>
            </a:r>
            <a:r>
              <a:rPr lang="en-US" dirty="0" err="1"/>
              <a:t>Es</a:t>
            </a:r>
            <a:r>
              <a:rPr lang="en-US" dirty="0"/>
              <a:t> </a:t>
            </a:r>
            <a:r>
              <a:rPr lang="en-US" dirty="0" err="1"/>
              <a:t>truelist</a:t>
            </a:r>
            <a:r>
              <a:rPr lang="en-US" dirty="0"/>
              <a:t> will be 	same as E2s </a:t>
            </a:r>
            <a:r>
              <a:rPr lang="en-US" dirty="0" err="1"/>
              <a:t>truelist</a:t>
            </a:r>
            <a:r>
              <a:rPr lang="en-US" dirty="0"/>
              <a:t>. 	Hence </a:t>
            </a:r>
            <a:r>
              <a:rPr lang="en-US" dirty="0" err="1"/>
              <a:t>E.truelist</a:t>
            </a:r>
            <a:r>
              <a:rPr lang="en-US" dirty="0"/>
              <a:t> = E</a:t>
            </a:r>
            <a:r>
              <a:rPr lang="en-US" baseline="-25000" dirty="0"/>
              <a:t>2</a:t>
            </a:r>
            <a:r>
              <a:rPr lang="en-US" dirty="0"/>
              <a:t>.truelist</a:t>
            </a:r>
          </a:p>
          <a:p>
            <a:pPr>
              <a:lnSpc>
                <a:spcPct val="90000"/>
              </a:lnSpc>
            </a:pPr>
            <a:endParaRPr lang="en-US" dirty="0"/>
          </a:p>
          <a:p>
            <a:pPr>
              <a:lnSpc>
                <a:spcPct val="90000"/>
              </a:lnSpc>
            </a:pPr>
            <a:r>
              <a:rPr lang="en-US" dirty="0"/>
              <a:t>Similarly we can conclude for other two cases given above.</a:t>
            </a:r>
          </a:p>
        </p:txBody>
      </p:sp>
    </p:spTree>
    <p:extLst>
      <p:ext uri="{BB962C8B-B14F-4D97-AF65-F5344CB8AC3E}">
        <p14:creationId xmlns:p14="http://schemas.microsoft.com/office/powerpoint/2010/main" val="416982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71C3EA2-DFAF-4C51-890C-AE08E3F2D30E}" type="slidenum">
              <a:rPr lang="zh-TW" altLang="en-US" smtClean="0"/>
              <a:pPr/>
              <a:t>7</a:t>
            </a:fld>
            <a:endParaRPr lang="en-US" altLang="zh-TW"/>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185136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EF040-CF22-46D3-9CBC-70F79611CA4D}" type="slidenum">
              <a:rPr lang="en-US"/>
              <a:pPr/>
              <a:t>105</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en-US"/>
              <a:t>Note that goto statements have unspecified targets as of now. They will be filled in later on.</a:t>
            </a:r>
          </a:p>
        </p:txBody>
      </p:sp>
    </p:spTree>
    <p:extLst>
      <p:ext uri="{BB962C8B-B14F-4D97-AF65-F5344CB8AC3E}">
        <p14:creationId xmlns:p14="http://schemas.microsoft.com/office/powerpoint/2010/main" val="852595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A10FB-A328-442F-81A4-A6D3BD1E3857}" type="slidenum">
              <a:rPr lang="en-US"/>
              <a:pPr/>
              <a:t>106</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pPr>
              <a:lnSpc>
                <a:spcPct val="80000"/>
              </a:lnSpc>
            </a:pPr>
            <a:r>
              <a:rPr lang="en-US" sz="1400"/>
              <a:t>Using the rules given in the previous two slides, we finally get the values of E.t and E.f by bottom up evaluation of the tree.</a:t>
            </a:r>
          </a:p>
          <a:p>
            <a:pPr>
              <a:lnSpc>
                <a:spcPct val="80000"/>
              </a:lnSpc>
            </a:pPr>
            <a:endParaRPr lang="en-US" sz="1400"/>
          </a:p>
          <a:p>
            <a:pPr>
              <a:lnSpc>
                <a:spcPct val="80000"/>
              </a:lnSpc>
            </a:pPr>
            <a:r>
              <a:rPr lang="en-US" sz="1400" noProof="1"/>
              <a:t>from </a:t>
            </a:r>
            <a:r>
              <a:rPr lang="en-US" sz="1400"/>
              <a:t>E</a:t>
            </a:r>
            <a:r>
              <a:rPr lang="en-US" sz="1400" noProof="1"/>
              <a:t> =&gt; E</a:t>
            </a:r>
            <a:r>
              <a:rPr lang="en-US" sz="1400" baseline="-25000" noProof="1"/>
              <a:t>1</a:t>
            </a:r>
            <a:r>
              <a:rPr lang="en-US" sz="1400" noProof="1"/>
              <a:t> </a:t>
            </a:r>
            <a:r>
              <a:rPr lang="en-US" sz="1400" noProof="1">
                <a:solidFill>
                  <a:srgbClr val="FF3300"/>
                </a:solidFill>
              </a:rPr>
              <a:t>or</a:t>
            </a:r>
            <a:r>
              <a:rPr lang="en-US" sz="1400" noProof="1"/>
              <a:t> M E</a:t>
            </a:r>
            <a:r>
              <a:rPr lang="en-US" sz="1400" baseline="-25000" noProof="1"/>
              <a:t>2</a:t>
            </a:r>
            <a:r>
              <a:rPr lang="en-US" sz="1400" noProof="1"/>
              <a:t>	 </a:t>
            </a:r>
          </a:p>
          <a:p>
            <a:pPr>
              <a:lnSpc>
                <a:spcPct val="80000"/>
              </a:lnSpc>
            </a:pPr>
            <a:r>
              <a:rPr lang="en-US" sz="1400" noProof="1"/>
              <a:t>{ </a:t>
            </a:r>
            <a:r>
              <a:rPr lang="en-US" sz="1400" noProof="1">
                <a:solidFill>
                  <a:srgbClr val="FF3300"/>
                </a:solidFill>
              </a:rPr>
              <a:t>backpatch(E</a:t>
            </a:r>
            <a:r>
              <a:rPr lang="en-US" sz="1400" baseline="-25000" noProof="1">
                <a:solidFill>
                  <a:srgbClr val="FF3300"/>
                </a:solidFill>
              </a:rPr>
              <a:t>1</a:t>
            </a:r>
            <a:r>
              <a:rPr lang="en-US" sz="1400" noProof="1">
                <a:solidFill>
                  <a:srgbClr val="FF3300"/>
                </a:solidFill>
              </a:rPr>
              <a:t>.falselist, M.quad); ...}</a:t>
            </a:r>
          </a:p>
          <a:p>
            <a:pPr>
              <a:lnSpc>
                <a:spcPct val="80000"/>
              </a:lnSpc>
            </a:pPr>
            <a:r>
              <a:rPr lang="en-GB" sz="1400">
                <a:solidFill>
                  <a:srgbClr val="FF3300"/>
                </a:solidFill>
              </a:rPr>
              <a:t>=&gt;</a:t>
            </a:r>
          </a:p>
          <a:p>
            <a:pPr>
              <a:lnSpc>
                <a:spcPct val="80000"/>
              </a:lnSpc>
            </a:pPr>
            <a:r>
              <a:rPr lang="en-GB" sz="1400" noProof="1">
                <a:solidFill>
                  <a:srgbClr val="FF3300"/>
                </a:solidFill>
              </a:rPr>
              <a:t>{ backpatch({101}, 102); ...} </a:t>
            </a:r>
            <a:r>
              <a:rPr lang="en-GB" sz="1400" noProof="1"/>
              <a:t>gives</a:t>
            </a:r>
          </a:p>
          <a:p>
            <a:pPr>
              <a:lnSpc>
                <a:spcPct val="80000"/>
              </a:lnSpc>
            </a:pPr>
            <a:r>
              <a:rPr lang="en-GB" sz="1400" noProof="1">
                <a:solidFill>
                  <a:srgbClr val="669900"/>
                </a:solidFill>
              </a:rPr>
              <a:t>101:	goto 102</a:t>
            </a:r>
            <a:endParaRPr lang="en-US" sz="1400">
              <a:solidFill>
                <a:srgbClr val="669900"/>
              </a:solidFill>
            </a:endParaRPr>
          </a:p>
          <a:p>
            <a:pPr>
              <a:lnSpc>
                <a:spcPct val="80000"/>
              </a:lnSpc>
            </a:pPr>
            <a:endParaRPr lang="en-US" sz="1400">
              <a:solidFill>
                <a:srgbClr val="669900"/>
              </a:solidFill>
            </a:endParaRPr>
          </a:p>
          <a:p>
            <a:pPr>
              <a:lnSpc>
                <a:spcPct val="80000"/>
              </a:lnSpc>
            </a:pPr>
            <a:r>
              <a:rPr lang="en-US" sz="1400" noProof="1"/>
              <a:t>from </a:t>
            </a:r>
            <a:r>
              <a:rPr lang="en-US" sz="1400"/>
              <a:t>E</a:t>
            </a:r>
            <a:r>
              <a:rPr lang="en-US" sz="1400" noProof="1"/>
              <a:t> =&gt; E</a:t>
            </a:r>
            <a:r>
              <a:rPr lang="en-US" sz="1400" baseline="-25000" noProof="1"/>
              <a:t>1</a:t>
            </a:r>
            <a:r>
              <a:rPr lang="en-US" sz="1400" noProof="1"/>
              <a:t> </a:t>
            </a:r>
            <a:r>
              <a:rPr lang="en-US" sz="1400" noProof="1">
                <a:solidFill>
                  <a:srgbClr val="FF3300"/>
                </a:solidFill>
              </a:rPr>
              <a:t>and</a:t>
            </a:r>
            <a:r>
              <a:rPr lang="en-US" sz="1400" noProof="1"/>
              <a:t>  M E</a:t>
            </a:r>
            <a:r>
              <a:rPr lang="en-US" sz="1400" baseline="-25000" noProof="1"/>
              <a:t>2</a:t>
            </a:r>
            <a:r>
              <a:rPr lang="en-US" sz="1400" noProof="1"/>
              <a:t>	 </a:t>
            </a:r>
          </a:p>
          <a:p>
            <a:pPr>
              <a:lnSpc>
                <a:spcPct val="80000"/>
              </a:lnSpc>
            </a:pPr>
            <a:r>
              <a:rPr lang="en-US" sz="1400" noProof="1"/>
              <a:t>{ </a:t>
            </a:r>
            <a:r>
              <a:rPr lang="en-US" sz="1400" noProof="1">
                <a:solidFill>
                  <a:srgbClr val="FF3300"/>
                </a:solidFill>
              </a:rPr>
              <a:t>backpatch(E</a:t>
            </a:r>
            <a:r>
              <a:rPr lang="en-US" sz="1400" baseline="-25000" noProof="1">
                <a:solidFill>
                  <a:srgbClr val="FF3300"/>
                </a:solidFill>
              </a:rPr>
              <a:t>1</a:t>
            </a:r>
            <a:r>
              <a:rPr lang="en-US" sz="1400" noProof="1">
                <a:solidFill>
                  <a:srgbClr val="FF3300"/>
                </a:solidFill>
              </a:rPr>
              <a:t>.truelist, M.quad); ...}</a:t>
            </a:r>
          </a:p>
          <a:p>
            <a:pPr>
              <a:lnSpc>
                <a:spcPct val="80000"/>
              </a:lnSpc>
            </a:pPr>
            <a:r>
              <a:rPr lang="en-GB" sz="1400">
                <a:solidFill>
                  <a:srgbClr val="FF3300"/>
                </a:solidFill>
              </a:rPr>
              <a:t>=&gt;</a:t>
            </a:r>
          </a:p>
          <a:p>
            <a:pPr>
              <a:lnSpc>
                <a:spcPct val="80000"/>
              </a:lnSpc>
            </a:pPr>
            <a:r>
              <a:rPr lang="en-GB" sz="1400" noProof="1">
                <a:solidFill>
                  <a:srgbClr val="FF3300"/>
                </a:solidFill>
              </a:rPr>
              <a:t>{ backpatch({102}, 104); ...} </a:t>
            </a:r>
            <a:r>
              <a:rPr lang="en-GB" sz="1400" noProof="1"/>
              <a:t>gives</a:t>
            </a:r>
          </a:p>
          <a:p>
            <a:pPr>
              <a:lnSpc>
                <a:spcPct val="80000"/>
              </a:lnSpc>
            </a:pPr>
            <a:r>
              <a:rPr lang="en-GB" sz="1400" noProof="1">
                <a:solidFill>
                  <a:srgbClr val="669900"/>
                </a:solidFill>
              </a:rPr>
              <a:t>102:	if c &lt; d goto 104</a:t>
            </a:r>
            <a:endParaRPr lang="en-US" sz="1400">
              <a:solidFill>
                <a:srgbClr val="669900"/>
              </a:solidFill>
            </a:endParaRPr>
          </a:p>
          <a:p>
            <a:pPr>
              <a:lnSpc>
                <a:spcPct val="80000"/>
              </a:lnSpc>
            </a:pPr>
            <a:endParaRPr lang="en-US" sz="1400">
              <a:solidFill>
                <a:srgbClr val="669900"/>
              </a:solidFill>
            </a:endParaRPr>
          </a:p>
          <a:p>
            <a:pPr>
              <a:lnSpc>
                <a:spcPct val="80000"/>
              </a:lnSpc>
            </a:pPr>
            <a:r>
              <a:rPr lang="en-US" sz="1400">
                <a:solidFill>
                  <a:srgbClr val="669900"/>
                </a:solidFill>
              </a:rPr>
              <a:t>Note that:</a:t>
            </a:r>
          </a:p>
          <a:p>
            <a:pPr>
              <a:lnSpc>
                <a:spcPct val="80000"/>
              </a:lnSpc>
              <a:buFontTx/>
              <a:buChar char="•"/>
            </a:pPr>
            <a:r>
              <a:rPr lang="en-GB" sz="1400"/>
              <a:t>the entire expression is </a:t>
            </a:r>
            <a:r>
              <a:rPr lang="en-GB" sz="1400">
                <a:solidFill>
                  <a:srgbClr val="FF3300"/>
                </a:solidFill>
              </a:rPr>
              <a:t>true</a:t>
            </a:r>
            <a:r>
              <a:rPr lang="en-GB" sz="1400"/>
              <a:t> if the </a:t>
            </a:r>
            <a:r>
              <a:rPr lang="en-GB" sz="1400" noProof="1"/>
              <a:t>gotos</a:t>
            </a:r>
            <a:r>
              <a:rPr lang="en-GB" sz="1400"/>
              <a:t> of statements </a:t>
            </a:r>
            <a:r>
              <a:rPr lang="en-GB" sz="1400">
                <a:solidFill>
                  <a:srgbClr val="FF3300"/>
                </a:solidFill>
              </a:rPr>
              <a:t>100</a:t>
            </a:r>
            <a:r>
              <a:rPr lang="en-GB" sz="1400"/>
              <a:t> or </a:t>
            </a:r>
            <a:r>
              <a:rPr lang="en-GB" sz="1400">
                <a:solidFill>
                  <a:srgbClr val="FF3300"/>
                </a:solidFill>
              </a:rPr>
              <a:t>104</a:t>
            </a:r>
            <a:r>
              <a:rPr lang="en-GB" sz="1400"/>
              <a:t> are reached</a:t>
            </a:r>
          </a:p>
          <a:p>
            <a:pPr>
              <a:lnSpc>
                <a:spcPct val="80000"/>
              </a:lnSpc>
              <a:buFontTx/>
              <a:buChar char="•"/>
            </a:pPr>
            <a:r>
              <a:rPr lang="en-GB" sz="1400"/>
              <a:t>the entire expression is </a:t>
            </a:r>
            <a:r>
              <a:rPr lang="en-GB" sz="1400">
                <a:solidFill>
                  <a:srgbClr val="FF3300"/>
                </a:solidFill>
              </a:rPr>
              <a:t>false</a:t>
            </a:r>
            <a:r>
              <a:rPr lang="en-GB" sz="1400"/>
              <a:t> if the </a:t>
            </a:r>
            <a:r>
              <a:rPr lang="en-GB" sz="1400" noProof="1"/>
              <a:t>gotos</a:t>
            </a:r>
            <a:r>
              <a:rPr lang="en-GB" sz="1400"/>
              <a:t> of statements </a:t>
            </a:r>
            <a:r>
              <a:rPr lang="en-GB" sz="1400">
                <a:solidFill>
                  <a:srgbClr val="FF3300"/>
                </a:solidFill>
              </a:rPr>
              <a:t>103</a:t>
            </a:r>
            <a:r>
              <a:rPr lang="en-GB" sz="1400"/>
              <a:t> or </a:t>
            </a:r>
            <a:r>
              <a:rPr lang="en-GB" sz="1400">
                <a:solidFill>
                  <a:srgbClr val="FF3300"/>
                </a:solidFill>
              </a:rPr>
              <a:t>105</a:t>
            </a:r>
            <a:r>
              <a:rPr lang="en-GB" sz="1400"/>
              <a:t> are reached</a:t>
            </a:r>
          </a:p>
          <a:p>
            <a:pPr>
              <a:lnSpc>
                <a:spcPct val="80000"/>
              </a:lnSpc>
              <a:buFontTx/>
              <a:buChar char="•"/>
            </a:pPr>
            <a:r>
              <a:rPr lang="en-GB" sz="1400"/>
              <a:t>these targets will be filled in later when the action depending on the </a:t>
            </a:r>
            <a:r>
              <a:rPr lang="en-GB" sz="1400">
                <a:solidFill>
                  <a:srgbClr val="FF3300"/>
                </a:solidFill>
              </a:rPr>
              <a:t>true/false</a:t>
            </a:r>
            <a:r>
              <a:rPr lang="en-GB" sz="1400"/>
              <a:t> is known</a:t>
            </a:r>
          </a:p>
          <a:p>
            <a:pPr>
              <a:lnSpc>
                <a:spcPct val="80000"/>
              </a:lnSpc>
            </a:pPr>
            <a:endParaRPr lang="en-GB" sz="1400">
              <a:solidFill>
                <a:schemeClr val="accent2"/>
              </a:solidFill>
            </a:endParaRPr>
          </a:p>
          <a:p>
            <a:pPr>
              <a:lnSpc>
                <a:spcPct val="80000"/>
              </a:lnSpc>
            </a:pPr>
            <a:endParaRPr lang="en-US" sz="1400">
              <a:solidFill>
                <a:srgbClr val="669900"/>
              </a:solidFill>
            </a:endParaRPr>
          </a:p>
        </p:txBody>
      </p:sp>
    </p:spTree>
    <p:extLst>
      <p:ext uri="{BB962C8B-B14F-4D97-AF65-F5344CB8AC3E}">
        <p14:creationId xmlns:p14="http://schemas.microsoft.com/office/powerpoint/2010/main" val="3258008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B078C-209B-4EAD-B2CD-FDA05262835C}" type="slidenum">
              <a:rPr lang="en-US"/>
              <a:pPr/>
              <a:t>107</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a:t>The above given example has these flow of control statements of the backpatching grammar. We will attach rules to each reduction for the backpatching. Continue to the next slides to have a look at how to do that.</a:t>
            </a:r>
          </a:p>
        </p:txBody>
      </p:sp>
    </p:spTree>
    <p:extLst>
      <p:ext uri="{BB962C8B-B14F-4D97-AF65-F5344CB8AC3E}">
        <p14:creationId xmlns:p14="http://schemas.microsoft.com/office/powerpoint/2010/main" val="32674547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5AC1F3B-92B0-41AC-BAA9-E8092800FA5B}" type="slidenum">
              <a:rPr lang="zh-TW" altLang="en-US" smtClean="0"/>
              <a:pPr/>
              <a:t>108</a:t>
            </a:fld>
            <a:endParaRPr lang="en-US" altLang="zh-TW"/>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93434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lec07-intermediatecg</a:t>
            </a:r>
          </a:p>
        </p:txBody>
      </p:sp>
      <p:sp>
        <p:nvSpPr>
          <p:cNvPr id="5" name="Rectangle 3"/>
          <p:cNvSpPr>
            <a:spLocks noGrp="1" noChangeArrowheads="1"/>
          </p:cNvSpPr>
          <p:nvPr>
            <p:ph type="dt" idx="1"/>
          </p:nvPr>
        </p:nvSpPr>
        <p:spPr>
          <a:ln/>
        </p:spPr>
        <p:txBody>
          <a:bodyPr/>
          <a:lstStyle/>
          <a:p>
            <a:fld id="{0C9DBA4A-19F7-4B20-9611-7DD863EDBA2A}" type="datetime4">
              <a:rPr lang="en-US"/>
              <a:pPr/>
              <a:t>March 28, 2023</a:t>
            </a:fld>
            <a:endParaRPr lang="en-US"/>
          </a:p>
        </p:txBody>
      </p:sp>
      <p:sp>
        <p:nvSpPr>
          <p:cNvPr id="7" name="Rectangle 7"/>
          <p:cNvSpPr>
            <a:spLocks noGrp="1" noChangeArrowheads="1"/>
          </p:cNvSpPr>
          <p:nvPr>
            <p:ph type="sldNum" sz="quarter" idx="5"/>
          </p:nvPr>
        </p:nvSpPr>
        <p:spPr>
          <a:ln/>
        </p:spPr>
        <p:txBody>
          <a:bodyPr/>
          <a:lstStyle/>
          <a:p>
            <a:fld id="{EF2659F1-7AC4-414C-AF61-8746C695B25F}" type="slidenum">
              <a:rPr lang="en-US"/>
              <a:pPr/>
              <a:t>8</a:t>
            </a:fld>
            <a:endParaRPr lang="en-US"/>
          </a:p>
        </p:txBody>
      </p:sp>
      <p:sp>
        <p:nvSpPr>
          <p:cNvPr id="447490" name="Rectangle 1026"/>
          <p:cNvSpPr>
            <a:spLocks noGrp="1" noRot="1" noChangeAspect="1" noChangeArrowheads="1" noTextEdit="1"/>
          </p:cNvSpPr>
          <p:nvPr>
            <p:ph type="sldImg"/>
          </p:nvPr>
        </p:nvSpPr>
        <p:spPr>
          <a:ln/>
        </p:spPr>
      </p:sp>
      <p:sp>
        <p:nvSpPr>
          <p:cNvPr id="4474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7423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lec07-intermediatecg</a:t>
            </a:r>
          </a:p>
        </p:txBody>
      </p:sp>
      <p:sp>
        <p:nvSpPr>
          <p:cNvPr id="5" name="Rectangle 3"/>
          <p:cNvSpPr>
            <a:spLocks noGrp="1" noChangeArrowheads="1"/>
          </p:cNvSpPr>
          <p:nvPr>
            <p:ph type="dt" idx="1"/>
          </p:nvPr>
        </p:nvSpPr>
        <p:spPr>
          <a:ln/>
        </p:spPr>
        <p:txBody>
          <a:bodyPr/>
          <a:lstStyle/>
          <a:p>
            <a:fld id="{0C9DBA4A-19F7-4B20-9611-7DD863EDBA2A}" type="datetime4">
              <a:rPr lang="en-US"/>
              <a:pPr/>
              <a:t>March 28, 2023</a:t>
            </a:fld>
            <a:endParaRPr lang="en-US"/>
          </a:p>
        </p:txBody>
      </p:sp>
      <p:sp>
        <p:nvSpPr>
          <p:cNvPr id="7" name="Rectangle 7"/>
          <p:cNvSpPr>
            <a:spLocks noGrp="1" noChangeArrowheads="1"/>
          </p:cNvSpPr>
          <p:nvPr>
            <p:ph type="sldNum" sz="quarter" idx="5"/>
          </p:nvPr>
        </p:nvSpPr>
        <p:spPr>
          <a:ln/>
        </p:spPr>
        <p:txBody>
          <a:bodyPr/>
          <a:lstStyle/>
          <a:p>
            <a:fld id="{EF2659F1-7AC4-414C-AF61-8746C695B25F}" type="slidenum">
              <a:rPr lang="en-US"/>
              <a:pPr/>
              <a:t>9</a:t>
            </a:fld>
            <a:endParaRPr lang="en-US"/>
          </a:p>
        </p:txBody>
      </p:sp>
      <p:sp>
        <p:nvSpPr>
          <p:cNvPr id="447490" name="Rectangle 1026"/>
          <p:cNvSpPr>
            <a:spLocks noGrp="1" noRot="1" noChangeAspect="1" noChangeArrowheads="1" noTextEdit="1"/>
          </p:cNvSpPr>
          <p:nvPr>
            <p:ph type="sldImg"/>
          </p:nvPr>
        </p:nvSpPr>
        <p:spPr>
          <a:ln/>
        </p:spPr>
      </p:sp>
      <p:sp>
        <p:nvSpPr>
          <p:cNvPr id="4474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2613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CC159-D784-4839-87FB-DDDF387E946F}" type="slidenum">
              <a:rPr lang="en-US"/>
              <a:pPr/>
              <a:t>10</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0202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291821-F2E4-4A1D-9D49-C206D159165B}" type="slidenum">
              <a:rPr lang="en-US"/>
              <a:pPr/>
              <a:t>11</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357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291821-F2E4-4A1D-9D49-C206D159165B}" type="slidenum">
              <a:rPr lang="en-US"/>
              <a:pPr/>
              <a:t>12</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8961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70756" y="69756"/>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403350" y="3200400"/>
            <a:ext cx="69342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D7C1895E-CBA1-4DC8-9931-88E6A6085195}" type="slidenum">
              <a:rPr lang="en-US" smtClean="0"/>
              <a:pPr>
                <a:defRPr/>
              </a:pPr>
              <a:t>‹#›</a:t>
            </a:fld>
            <a:endParaRPr lang="en-US"/>
          </a:p>
        </p:txBody>
      </p:sp>
      <p:sp>
        <p:nvSpPr>
          <p:cNvPr id="7" name="Rectangle 6"/>
          <p:cNvSpPr/>
          <p:nvPr/>
        </p:nvSpPr>
        <p:spPr>
          <a:xfrm>
            <a:off x="68176" y="1449304"/>
            <a:ext cx="9773332"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8176" y="1396720"/>
            <a:ext cx="9773332"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8176" y="2976649"/>
            <a:ext cx="9773332"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95300" y="1505931"/>
            <a:ext cx="89154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260E0C5-A5F1-4315-B1A1-983832DDCD39}"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2"/>
            <a:ext cx="217932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90600" y="274641"/>
            <a:ext cx="602615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0E94E3-42B4-481D-8BDB-1C25077AC6D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9372600" cy="914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3810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435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81000" y="6477000"/>
            <a:ext cx="2063750" cy="228600"/>
          </a:xfrm>
        </p:spPr>
        <p:txBody>
          <a:bodyPr/>
          <a:lstStyle>
            <a:lvl1pPr>
              <a:defRPr/>
            </a:lvl1pPr>
          </a:lstStyle>
          <a:p>
            <a:endParaRPr lang="en-US"/>
          </a:p>
        </p:txBody>
      </p:sp>
      <p:sp>
        <p:nvSpPr>
          <p:cNvPr id="6" name="Footer Placeholder 5"/>
          <p:cNvSpPr>
            <a:spLocks noGrp="1"/>
          </p:cNvSpPr>
          <p:nvPr>
            <p:ph type="ftr" sz="quarter" idx="11"/>
          </p:nvPr>
        </p:nvSpPr>
        <p:spPr>
          <a:xfrm>
            <a:off x="3054350" y="6477000"/>
            <a:ext cx="3714750" cy="228600"/>
          </a:xfrm>
        </p:spPr>
        <p:txBody>
          <a:bodyPr/>
          <a:lstStyle>
            <a:lvl1pPr>
              <a:defRPr/>
            </a:lvl1pPr>
          </a:lstStyle>
          <a:p>
            <a:endParaRPr lang="en-US"/>
          </a:p>
        </p:txBody>
      </p:sp>
      <p:sp>
        <p:nvSpPr>
          <p:cNvPr id="7" name="Slide Number Placeholder 6"/>
          <p:cNvSpPr>
            <a:spLocks noGrp="1"/>
          </p:cNvSpPr>
          <p:nvPr>
            <p:ph type="sldNum" sz="quarter" idx="12"/>
          </p:nvPr>
        </p:nvSpPr>
        <p:spPr>
          <a:xfrm>
            <a:off x="7620000" y="6477000"/>
            <a:ext cx="2063750" cy="228600"/>
          </a:xfrm>
        </p:spPr>
        <p:txBody>
          <a:bodyPr/>
          <a:lstStyle>
            <a:lvl1pPr>
              <a:defRPr/>
            </a:lvl1pPr>
          </a:lstStyle>
          <a:p>
            <a:fld id="{C638A271-D3AF-48D7-9684-AF96A539B0C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B0DF70F-F7BD-40E0-827A-55BB1FF72C9E}" type="slidenum">
              <a:rPr lang="en-US" smtClean="0"/>
              <a:pPr>
                <a:defRPr/>
              </a:pPr>
              <a:t>‹#›</a:t>
            </a:fld>
            <a:endParaRPr lang="en-US"/>
          </a:p>
        </p:txBody>
      </p:sp>
      <p:sp>
        <p:nvSpPr>
          <p:cNvPr id="8" name="Content Placeholder 7"/>
          <p:cNvSpPr>
            <a:spLocks noGrp="1"/>
          </p:cNvSpPr>
          <p:nvPr>
            <p:ph sz="quarter" idx="1"/>
          </p:nvPr>
        </p:nvSpPr>
        <p:spPr>
          <a:xfrm>
            <a:off x="990600" y="1447800"/>
            <a:ext cx="84201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70756" y="69756"/>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82506" y="952501"/>
            <a:ext cx="84201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82506" y="2547938"/>
            <a:ext cx="84201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66775" y="6172200"/>
            <a:ext cx="4333875" cy="457200"/>
          </a:xfrm>
        </p:spPr>
        <p:txBody>
          <a:bodyPr/>
          <a:lstStyle/>
          <a:p>
            <a:pPr>
              <a:defRPr/>
            </a:pPr>
            <a:endParaRPr lang="en-US"/>
          </a:p>
        </p:txBody>
      </p:sp>
      <p:sp>
        <p:nvSpPr>
          <p:cNvPr id="7" name="Rectangle 6"/>
          <p:cNvSpPr/>
          <p:nvPr/>
        </p:nvSpPr>
        <p:spPr>
          <a:xfrm flipV="1">
            <a:off x="75197" y="2376830"/>
            <a:ext cx="9764641"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74909" y="2341476"/>
            <a:ext cx="976492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3999" y="2468880"/>
            <a:ext cx="9765839"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58496" y="6208776"/>
            <a:ext cx="495300" cy="457200"/>
          </a:xfrm>
        </p:spPr>
        <p:txBody>
          <a:bodyPr/>
          <a:lstStyle/>
          <a:p>
            <a:pPr>
              <a:defRPr/>
            </a:pPr>
            <a:fld id="{9AB89947-FF92-4BBA-AA2E-05F6905DF78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E0CB2B-027E-4944-8C86-956B02A74B79}" type="slidenum">
              <a:rPr lang="en-US" smtClean="0"/>
              <a:pPr>
                <a:defRPr/>
              </a:pPr>
              <a:t>‹#›</a:t>
            </a:fld>
            <a:endParaRPr lang="en-US"/>
          </a:p>
        </p:txBody>
      </p:sp>
      <p:sp>
        <p:nvSpPr>
          <p:cNvPr id="9" name="Content Placeholder 8"/>
          <p:cNvSpPr>
            <a:spLocks noGrp="1"/>
          </p:cNvSpPr>
          <p:nvPr>
            <p:ph sz="quarter" idx="1"/>
          </p:nvPr>
        </p:nvSpPr>
        <p:spPr>
          <a:xfrm>
            <a:off x="990600" y="1447800"/>
            <a:ext cx="406146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345113" y="1447800"/>
            <a:ext cx="406146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273050"/>
            <a:ext cx="84201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9060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36575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1F08934-B53D-4906-A89A-A25C3F4BE76C}" type="slidenum">
              <a:rPr lang="en-US" smtClean="0"/>
              <a:pPr>
                <a:defRPr/>
              </a:pPr>
              <a:t>‹#›</a:t>
            </a:fld>
            <a:endParaRPr lang="en-US"/>
          </a:p>
        </p:txBody>
      </p:sp>
      <p:sp>
        <p:nvSpPr>
          <p:cNvPr id="11" name="Content Placeholder 10"/>
          <p:cNvSpPr>
            <a:spLocks noGrp="1"/>
          </p:cNvSpPr>
          <p:nvPr>
            <p:ph sz="half" idx="2"/>
          </p:nvPr>
        </p:nvSpPr>
        <p:spPr>
          <a:xfrm>
            <a:off x="990600" y="2247900"/>
            <a:ext cx="404495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5365750" y="2247900"/>
            <a:ext cx="404495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B120C13-A0A5-4275-97EF-3BD27E9B06A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B790E1C-0085-4C64-BC7A-CC11FCCE0CB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90600" y="273050"/>
            <a:ext cx="84201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90600" y="1600200"/>
            <a:ext cx="2063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F2218DF-D3D6-469F-8DA7-226E570CC55F}" type="slidenum">
              <a:rPr lang="en-US" smtClean="0"/>
              <a:pPr>
                <a:defRPr/>
              </a:pPr>
              <a:t>‹#›</a:t>
            </a:fld>
            <a:endParaRPr lang="en-US"/>
          </a:p>
        </p:txBody>
      </p:sp>
      <p:sp>
        <p:nvSpPr>
          <p:cNvPr id="11" name="Content Placeholder 10"/>
          <p:cNvSpPr>
            <a:spLocks noGrp="1"/>
          </p:cNvSpPr>
          <p:nvPr>
            <p:ph sz="quarter" idx="1"/>
          </p:nvPr>
        </p:nvSpPr>
        <p:spPr>
          <a:xfrm>
            <a:off x="3219450" y="1600200"/>
            <a:ext cx="619125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900550"/>
            <a:ext cx="79248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90600" y="5445825"/>
            <a:ext cx="79248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90600" y="6172200"/>
            <a:ext cx="4210050" cy="457200"/>
          </a:xfrm>
        </p:spPr>
        <p:txBody>
          <a:bodyPr/>
          <a:lstStyle/>
          <a:p>
            <a:pPr>
              <a:defRPr/>
            </a:pPr>
            <a:endParaRPr lang="en-US"/>
          </a:p>
        </p:txBody>
      </p:sp>
      <p:sp>
        <p:nvSpPr>
          <p:cNvPr id="7" name="Slide Number Placeholder 6"/>
          <p:cNvSpPr>
            <a:spLocks noGrp="1"/>
          </p:cNvSpPr>
          <p:nvPr>
            <p:ph type="sldNum" sz="quarter" idx="12"/>
          </p:nvPr>
        </p:nvSpPr>
        <p:spPr>
          <a:xfrm>
            <a:off x="158496" y="6208776"/>
            <a:ext cx="495300" cy="457200"/>
          </a:xfrm>
        </p:spPr>
        <p:txBody>
          <a:bodyPr/>
          <a:lstStyle/>
          <a:p>
            <a:pPr>
              <a:defRPr/>
            </a:pPr>
            <a:fld id="{997ABB35-C608-4852-A7E8-6B19D5E2049B}" type="slidenum">
              <a:rPr lang="en-US" smtClean="0"/>
              <a:pPr>
                <a:defRPr/>
              </a:pPr>
              <a:t>‹#›</a:t>
            </a:fld>
            <a:endParaRPr lang="en-US"/>
          </a:p>
        </p:txBody>
      </p:sp>
      <p:sp>
        <p:nvSpPr>
          <p:cNvPr id="11" name="Rectangle 10"/>
          <p:cNvSpPr/>
          <p:nvPr/>
        </p:nvSpPr>
        <p:spPr>
          <a:xfrm flipV="1">
            <a:off x="73999" y="4683555"/>
            <a:ext cx="975741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74218" y="4650475"/>
            <a:ext cx="975719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74220" y="4773225"/>
            <a:ext cx="9757190"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74001" y="66676"/>
            <a:ext cx="9752029"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90600" y="274638"/>
            <a:ext cx="84201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90600" y="1447800"/>
            <a:ext cx="84201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686550" y="6191250"/>
            <a:ext cx="2682875"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90600" y="6172200"/>
            <a:ext cx="42926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58496" y="6210300"/>
            <a:ext cx="4953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055C20CA-31DD-48D8-9D90-1D51C9CEFD7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atevidyalay.com/three-address-code/" TargetMode="External"/><Relationship Id="rId2" Type="http://schemas.openxmlformats.org/officeDocument/2006/relationships/hyperlink" Target="https://www.gatevidyalay.com/syntax-tre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ICG_final.pptx#-1,39,PowerPoint Presentation"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200400"/>
            <a:ext cx="8420100" cy="1295400"/>
          </a:xfrm>
        </p:spPr>
        <p:txBody>
          <a:bodyPr>
            <a:normAutofit/>
          </a:bodyPr>
          <a:lstStyle/>
          <a:p>
            <a:pPr algn="ctr">
              <a:buNone/>
            </a:pPr>
            <a:r>
              <a:rPr lang="en-US" sz="4400" b="1" dirty="0"/>
              <a:t>Intermediate Code Generation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A223A8-B5AA-4012-B680-DE90D0263B7F}" type="slidenum">
              <a:rPr lang="en-US"/>
              <a:pPr/>
              <a:t>10</a:t>
            </a:fld>
            <a:endParaRPr lang="en-US"/>
          </a:p>
        </p:txBody>
      </p:sp>
      <p:sp>
        <p:nvSpPr>
          <p:cNvPr id="7170" name="Rectangle 2"/>
          <p:cNvSpPr>
            <a:spLocks noGrp="1" noChangeArrowheads="1"/>
          </p:cNvSpPr>
          <p:nvPr>
            <p:ph type="title"/>
          </p:nvPr>
        </p:nvSpPr>
        <p:spPr>
          <a:xfrm>
            <a:off x="990600" y="0"/>
            <a:ext cx="8420100" cy="1143000"/>
          </a:xfrm>
        </p:spPr>
        <p:txBody>
          <a:bodyPr>
            <a:normAutofit/>
          </a:bodyPr>
          <a:lstStyle/>
          <a:p>
            <a:r>
              <a:rPr lang="en-US" sz="2800" b="1" dirty="0"/>
              <a:t>Intermediate Languages Types</a:t>
            </a:r>
          </a:p>
        </p:txBody>
      </p:sp>
      <p:sp>
        <p:nvSpPr>
          <p:cNvPr id="7171" name="Rectangle 3"/>
          <p:cNvSpPr>
            <a:spLocks noGrp="1" noChangeArrowheads="1"/>
          </p:cNvSpPr>
          <p:nvPr>
            <p:ph type="body" idx="1"/>
          </p:nvPr>
        </p:nvSpPr>
        <p:spPr>
          <a:xfrm>
            <a:off x="304800" y="1371600"/>
            <a:ext cx="9372600" cy="5105400"/>
          </a:xfrm>
        </p:spPr>
        <p:txBody>
          <a:bodyPr/>
          <a:lstStyle/>
          <a:p>
            <a:r>
              <a:rPr lang="en-US" dirty="0"/>
              <a:t>Graphical Intermediate Representations:</a:t>
            </a:r>
          </a:p>
          <a:p>
            <a:pPr marL="0" indent="0">
              <a:buNone/>
            </a:pPr>
            <a:endParaRPr lang="en-US" dirty="0"/>
          </a:p>
          <a:p>
            <a:pPr lvl="1"/>
            <a:r>
              <a:rPr lang="en-US" dirty="0"/>
              <a:t> </a:t>
            </a:r>
            <a:r>
              <a:rPr lang="en-US" dirty="0">
                <a:solidFill>
                  <a:srgbClr val="CC0000"/>
                </a:solidFill>
              </a:rPr>
              <a:t>Abstract Syntax trees (Syntax trees)</a:t>
            </a:r>
          </a:p>
          <a:p>
            <a:pPr lvl="1"/>
            <a:r>
              <a:rPr lang="en-US" dirty="0">
                <a:solidFill>
                  <a:srgbClr val="CC0000"/>
                </a:solidFill>
              </a:rPr>
              <a:t> DAGs (Directed Acyclic Graphs)</a:t>
            </a:r>
          </a:p>
          <a:p>
            <a:pPr lvl="1"/>
            <a:r>
              <a:rPr lang="en-US" dirty="0">
                <a:solidFill>
                  <a:srgbClr val="CC0000"/>
                </a:solidFill>
              </a:rPr>
              <a:t> Control Flow Graphs</a:t>
            </a:r>
          </a:p>
          <a:p>
            <a:endParaRPr lang="en-US" dirty="0"/>
          </a:p>
          <a:p>
            <a:endParaRPr lang="en-US" dirty="0"/>
          </a:p>
          <a:p>
            <a:r>
              <a:rPr lang="en-US" dirty="0"/>
              <a:t>Linearized Intermediate Representations : </a:t>
            </a:r>
          </a:p>
          <a:p>
            <a:pPr marL="0" indent="0">
              <a:buNone/>
            </a:pPr>
            <a:endParaRPr lang="en-US" dirty="0"/>
          </a:p>
          <a:p>
            <a:pPr lvl="1"/>
            <a:r>
              <a:rPr lang="en-US" dirty="0">
                <a:solidFill>
                  <a:srgbClr val="CC0000"/>
                </a:solidFill>
              </a:rPr>
              <a:t>Stack based (postfix)</a:t>
            </a:r>
          </a:p>
          <a:p>
            <a:pPr lvl="1"/>
            <a:r>
              <a:rPr lang="en-US" dirty="0">
                <a:solidFill>
                  <a:srgbClr val="CC0000"/>
                </a:solidFill>
              </a:rPr>
              <a:t>Three address code (quadruples)</a:t>
            </a:r>
          </a:p>
          <a:p>
            <a:pPr>
              <a:buFontTx/>
              <a:buNone/>
            </a:pPr>
            <a:endParaRPr lang="en-US" dirty="0"/>
          </a:p>
          <a:p>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715962"/>
          </a:xfrm>
        </p:spPr>
        <p:txBody>
          <a:bodyPr>
            <a:normAutofit fontScale="90000"/>
          </a:bodyPr>
          <a:lstStyle/>
          <a:p>
            <a:pPr algn="ctr"/>
            <a:r>
              <a:rPr lang="en-US" dirty="0"/>
              <a:t>Back Patching</a:t>
            </a:r>
            <a:endParaRPr lang="en-IN" dirty="0"/>
          </a:p>
        </p:txBody>
      </p:sp>
      <p:sp>
        <p:nvSpPr>
          <p:cNvPr id="3" name="Content Placeholder 2"/>
          <p:cNvSpPr>
            <a:spLocks noGrp="1"/>
          </p:cNvSpPr>
          <p:nvPr>
            <p:ph sz="quarter" idx="1"/>
          </p:nvPr>
        </p:nvSpPr>
        <p:spPr>
          <a:xfrm>
            <a:off x="457200" y="1143000"/>
            <a:ext cx="8953500" cy="5257800"/>
          </a:xfrm>
        </p:spPr>
        <p:txBody>
          <a:bodyPr/>
          <a:lstStyle/>
          <a:p>
            <a:pPr marL="0" indent="0">
              <a:buNone/>
            </a:pPr>
            <a:r>
              <a:rPr lang="en-IN" dirty="0"/>
              <a:t>         </a:t>
            </a:r>
            <a:r>
              <a:rPr lang="en-IN" sz="2800" dirty="0">
                <a:solidFill>
                  <a:srgbClr val="7030A0"/>
                </a:solidFill>
              </a:rPr>
              <a:t>a&lt;b or c&gt;d and e&lt;f</a:t>
            </a:r>
          </a:p>
          <a:p>
            <a:endParaRPr lang="en-IN" dirty="0"/>
          </a:p>
          <a:p>
            <a:r>
              <a:rPr lang="en-IN" dirty="0"/>
              <a:t>100: if a&lt;b </a:t>
            </a:r>
            <a:r>
              <a:rPr lang="en-IN" dirty="0" err="1"/>
              <a:t>goto</a:t>
            </a:r>
            <a:r>
              <a:rPr lang="en-IN" dirty="0"/>
              <a:t> 106</a:t>
            </a:r>
          </a:p>
          <a:p>
            <a:r>
              <a:rPr lang="en-IN" dirty="0"/>
              <a:t>101: </a:t>
            </a:r>
            <a:r>
              <a:rPr lang="en-IN" dirty="0" err="1"/>
              <a:t>goto</a:t>
            </a:r>
            <a:r>
              <a:rPr lang="en-IN" dirty="0"/>
              <a:t> 102</a:t>
            </a:r>
          </a:p>
          <a:p>
            <a:r>
              <a:rPr lang="en-IN" dirty="0"/>
              <a:t>102: if c&gt;d </a:t>
            </a:r>
            <a:r>
              <a:rPr lang="en-IN" dirty="0" err="1"/>
              <a:t>goto</a:t>
            </a:r>
            <a:r>
              <a:rPr lang="en-IN" dirty="0"/>
              <a:t> 104</a:t>
            </a:r>
          </a:p>
          <a:p>
            <a:r>
              <a:rPr lang="en-IN" dirty="0"/>
              <a:t>103: </a:t>
            </a:r>
            <a:r>
              <a:rPr lang="en-IN" dirty="0" err="1"/>
              <a:t>goto</a:t>
            </a:r>
            <a:r>
              <a:rPr lang="en-IN" dirty="0"/>
              <a:t> 107</a:t>
            </a:r>
          </a:p>
          <a:p>
            <a:r>
              <a:rPr lang="en-IN" dirty="0"/>
              <a:t>104: if e&lt;f </a:t>
            </a:r>
            <a:r>
              <a:rPr lang="en-IN" dirty="0" err="1"/>
              <a:t>goto</a:t>
            </a:r>
            <a:r>
              <a:rPr lang="en-IN" dirty="0"/>
              <a:t> 106</a:t>
            </a:r>
          </a:p>
          <a:p>
            <a:r>
              <a:rPr lang="en-IN" dirty="0"/>
              <a:t>105:  </a:t>
            </a:r>
            <a:r>
              <a:rPr lang="en-IN" dirty="0" err="1"/>
              <a:t>goto</a:t>
            </a:r>
            <a:r>
              <a:rPr lang="en-IN" dirty="0"/>
              <a:t> 106</a:t>
            </a:r>
          </a:p>
          <a:p>
            <a:r>
              <a:rPr lang="en-IN" dirty="0"/>
              <a:t>106:  (true)</a:t>
            </a:r>
          </a:p>
          <a:p>
            <a:r>
              <a:rPr lang="en-IN" dirty="0"/>
              <a:t>107: (false)</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35807722"/>
              </p:ext>
            </p:extLst>
          </p:nvPr>
        </p:nvGraphicFramePr>
        <p:xfrm>
          <a:off x="5029200" y="2057400"/>
          <a:ext cx="2590800" cy="14833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0"/>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000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4419600" y="2057400"/>
            <a:ext cx="1219200" cy="369332"/>
          </a:xfrm>
          <a:prstGeom prst="rect">
            <a:avLst/>
          </a:prstGeom>
          <a:noFill/>
        </p:spPr>
        <p:txBody>
          <a:bodyPr wrap="square" rtlCol="0">
            <a:spAutoFit/>
          </a:bodyPr>
          <a:lstStyle/>
          <a:p>
            <a:r>
              <a:rPr lang="en-IN" sz="1800" dirty="0"/>
              <a:t>106:</a:t>
            </a:r>
          </a:p>
        </p:txBody>
      </p:sp>
      <p:graphicFrame>
        <p:nvGraphicFramePr>
          <p:cNvPr id="6" name="Table 5"/>
          <p:cNvGraphicFramePr>
            <a:graphicFrameLocks noGrp="1"/>
          </p:cNvGraphicFramePr>
          <p:nvPr>
            <p:extLst>
              <p:ext uri="{D42A27DB-BD31-4B8C-83A1-F6EECF244321}">
                <p14:modId xmlns:p14="http://schemas.microsoft.com/office/powerpoint/2010/main" val="1792073223"/>
              </p:ext>
            </p:extLst>
          </p:nvPr>
        </p:nvGraphicFramePr>
        <p:xfrm>
          <a:off x="5009866" y="4267200"/>
          <a:ext cx="2590800" cy="14833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0"/>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000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4400266" y="4267200"/>
            <a:ext cx="1219200" cy="369332"/>
          </a:xfrm>
          <a:prstGeom prst="rect">
            <a:avLst/>
          </a:prstGeom>
          <a:noFill/>
        </p:spPr>
        <p:txBody>
          <a:bodyPr wrap="square" rtlCol="0">
            <a:spAutoFit/>
          </a:bodyPr>
          <a:lstStyle/>
          <a:p>
            <a:r>
              <a:rPr lang="en-IN" sz="1800" dirty="0"/>
              <a:t>107:</a:t>
            </a:r>
          </a:p>
        </p:txBody>
      </p:sp>
    </p:spTree>
    <p:extLst>
      <p:ext uri="{BB962C8B-B14F-4D97-AF65-F5344CB8AC3E}">
        <p14:creationId xmlns:p14="http://schemas.microsoft.com/office/powerpoint/2010/main" val="31873770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06B748-372F-4598-8183-7AD4774F9616}" type="slidenum">
              <a:rPr lang="en-US"/>
              <a:pPr/>
              <a:t>101</a:t>
            </a:fld>
            <a:endParaRPr lang="en-US"/>
          </a:p>
        </p:txBody>
      </p:sp>
      <p:sp>
        <p:nvSpPr>
          <p:cNvPr id="139266" name="Rectangle 2"/>
          <p:cNvSpPr>
            <a:spLocks noGrp="1" noChangeArrowheads="1"/>
          </p:cNvSpPr>
          <p:nvPr>
            <p:ph type="title"/>
          </p:nvPr>
        </p:nvSpPr>
        <p:spPr>
          <a:xfrm>
            <a:off x="742950" y="0"/>
            <a:ext cx="8420100" cy="1143000"/>
          </a:xfrm>
        </p:spPr>
        <p:txBody>
          <a:bodyPr/>
          <a:lstStyle/>
          <a:p>
            <a:r>
              <a:rPr lang="en-US"/>
              <a:t>Back Patching</a:t>
            </a:r>
          </a:p>
        </p:txBody>
      </p:sp>
      <p:sp>
        <p:nvSpPr>
          <p:cNvPr id="139267" name="Rectangle 3"/>
          <p:cNvSpPr>
            <a:spLocks noGrp="1" noChangeArrowheads="1"/>
          </p:cNvSpPr>
          <p:nvPr>
            <p:ph type="body" idx="1"/>
          </p:nvPr>
        </p:nvSpPr>
        <p:spPr>
          <a:xfrm>
            <a:off x="742950" y="1066800"/>
            <a:ext cx="8420100" cy="4876800"/>
          </a:xfrm>
        </p:spPr>
        <p:txBody>
          <a:bodyPr>
            <a:normAutofit lnSpcReduction="10000"/>
          </a:bodyPr>
          <a:lstStyle/>
          <a:p>
            <a:pPr>
              <a:lnSpc>
                <a:spcPct val="80000"/>
              </a:lnSpc>
              <a:buFontTx/>
              <a:buNone/>
            </a:pPr>
            <a:endParaRPr lang="en-US" sz="2000" dirty="0"/>
          </a:p>
          <a:p>
            <a:pPr>
              <a:lnSpc>
                <a:spcPct val="80000"/>
              </a:lnSpc>
              <a:buFontTx/>
              <a:buNone/>
            </a:pPr>
            <a:endParaRPr lang="en-US" sz="2800" dirty="0"/>
          </a:p>
          <a:p>
            <a:pPr>
              <a:lnSpc>
                <a:spcPct val="80000"/>
              </a:lnSpc>
              <a:buFontTx/>
              <a:buNone/>
            </a:pPr>
            <a:r>
              <a:rPr lang="en-US" sz="2800" dirty="0"/>
              <a:t>Functions in </a:t>
            </a:r>
            <a:r>
              <a:rPr lang="en-US" sz="2800" dirty="0" err="1"/>
              <a:t>backpatching</a:t>
            </a:r>
            <a:r>
              <a:rPr lang="en-US" sz="2800" dirty="0"/>
              <a:t>:</a:t>
            </a:r>
          </a:p>
          <a:p>
            <a:pPr>
              <a:lnSpc>
                <a:spcPct val="80000"/>
              </a:lnSpc>
              <a:buFontTx/>
              <a:buNone/>
            </a:pPr>
            <a:endParaRPr lang="en-US" sz="2000" dirty="0"/>
          </a:p>
          <a:p>
            <a:pPr>
              <a:lnSpc>
                <a:spcPct val="80000"/>
              </a:lnSpc>
            </a:pPr>
            <a:r>
              <a:rPr lang="en-US" sz="2400" dirty="0" err="1">
                <a:solidFill>
                  <a:srgbClr val="A50021"/>
                </a:solidFill>
              </a:rPr>
              <a:t>makelist</a:t>
            </a:r>
            <a:r>
              <a:rPr lang="en-US" sz="2400" dirty="0">
                <a:solidFill>
                  <a:srgbClr val="A50021"/>
                </a:solidFill>
              </a:rPr>
              <a:t>(</a:t>
            </a:r>
            <a:r>
              <a:rPr lang="en-US" sz="2400" dirty="0" err="1">
                <a:solidFill>
                  <a:srgbClr val="A50021"/>
                </a:solidFill>
              </a:rPr>
              <a:t>i</a:t>
            </a:r>
            <a:r>
              <a:rPr lang="en-US" sz="2400" dirty="0">
                <a:solidFill>
                  <a:srgbClr val="A50021"/>
                </a:solidFill>
              </a:rPr>
              <a:t>):</a:t>
            </a:r>
            <a:r>
              <a:rPr lang="en-US" sz="2400" dirty="0"/>
              <a:t> create a </a:t>
            </a:r>
            <a:r>
              <a:rPr lang="en-US" sz="2400" dirty="0" err="1"/>
              <a:t>newlist</a:t>
            </a:r>
            <a:r>
              <a:rPr lang="en-US" sz="2400" dirty="0"/>
              <a:t> containing index </a:t>
            </a:r>
            <a:r>
              <a:rPr lang="en-US" sz="2400" dirty="0" err="1"/>
              <a:t>i</a:t>
            </a:r>
            <a:r>
              <a:rPr lang="en-US" sz="2400" dirty="0"/>
              <a:t>. It returns a pointer to the list.</a:t>
            </a:r>
          </a:p>
          <a:p>
            <a:pPr>
              <a:lnSpc>
                <a:spcPct val="80000"/>
              </a:lnSpc>
            </a:pPr>
            <a:endParaRPr lang="en-US" sz="2400" b="0" dirty="0"/>
          </a:p>
          <a:p>
            <a:pPr>
              <a:lnSpc>
                <a:spcPct val="80000"/>
              </a:lnSpc>
            </a:pPr>
            <a:r>
              <a:rPr lang="en-US" sz="2400" dirty="0">
                <a:solidFill>
                  <a:srgbClr val="CC0000"/>
                </a:solidFill>
              </a:rPr>
              <a:t>merge(L1,L2):</a:t>
            </a:r>
            <a:r>
              <a:rPr lang="en-US" sz="2400" dirty="0"/>
              <a:t> merge lists pointed to by L1 and L2 and return a pointer to the concatenated list</a:t>
            </a:r>
          </a:p>
          <a:p>
            <a:pPr>
              <a:lnSpc>
                <a:spcPct val="80000"/>
              </a:lnSpc>
            </a:pPr>
            <a:endParaRPr lang="en-US" sz="2400" b="0" dirty="0"/>
          </a:p>
          <a:p>
            <a:pPr>
              <a:lnSpc>
                <a:spcPct val="80000"/>
              </a:lnSpc>
            </a:pPr>
            <a:r>
              <a:rPr lang="en-US" sz="2400" dirty="0" err="1">
                <a:solidFill>
                  <a:srgbClr val="CC0000"/>
                </a:solidFill>
              </a:rPr>
              <a:t>backpatch</a:t>
            </a:r>
            <a:r>
              <a:rPr lang="en-US" sz="2400" dirty="0">
                <a:solidFill>
                  <a:srgbClr val="CC0000"/>
                </a:solidFill>
              </a:rPr>
              <a:t>(L, label):</a:t>
            </a:r>
            <a:r>
              <a:rPr lang="en-US" sz="2400" dirty="0"/>
              <a:t> insert the target label for the statements in the list pointed to by L</a:t>
            </a:r>
          </a:p>
          <a:p>
            <a:pPr>
              <a:lnSpc>
                <a:spcPct val="80000"/>
              </a:lnSpc>
            </a:pPr>
            <a:endParaRPr lang="en-US" sz="2400" dirty="0"/>
          </a:p>
          <a:p>
            <a:pPr>
              <a:lnSpc>
                <a:spcPct val="80000"/>
              </a:lnSpc>
            </a:pPr>
            <a:r>
              <a:rPr lang="en-US" sz="2400" dirty="0"/>
              <a:t> </a:t>
            </a:r>
            <a:r>
              <a:rPr lang="en-US" sz="2400" dirty="0" err="1">
                <a:solidFill>
                  <a:srgbClr val="FF0000"/>
                </a:solidFill>
              </a:rPr>
              <a:t>nextquad</a:t>
            </a:r>
            <a:r>
              <a:rPr lang="en-US" sz="2400" dirty="0">
                <a:solidFill>
                  <a:srgbClr val="FF0000"/>
                </a:solidFill>
              </a:rPr>
              <a:t> :</a:t>
            </a:r>
            <a:r>
              <a:rPr lang="en-US" sz="2400" dirty="0"/>
              <a:t> gives index of next quadruple.</a:t>
            </a:r>
          </a:p>
        </p:txBody>
      </p:sp>
    </p:spTree>
    <p:extLst>
      <p:ext uri="{BB962C8B-B14F-4D97-AF65-F5344CB8AC3E}">
        <p14:creationId xmlns:p14="http://schemas.microsoft.com/office/powerpoint/2010/main" val="29983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2" end="2"/>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4" end="4"/>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6" end="6"/>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8" end="8"/>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10" end="1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176D676-DC6C-47BA-987A-D22DC4709FC0}" type="slidenum">
              <a:rPr lang="en-US"/>
              <a:pPr/>
              <a:t>102</a:t>
            </a:fld>
            <a:endParaRPr lang="en-US"/>
          </a:p>
        </p:txBody>
      </p:sp>
      <p:sp>
        <p:nvSpPr>
          <p:cNvPr id="140290" name="Rectangle 2"/>
          <p:cNvSpPr>
            <a:spLocks noGrp="1" noChangeArrowheads="1"/>
          </p:cNvSpPr>
          <p:nvPr>
            <p:ph type="title"/>
          </p:nvPr>
        </p:nvSpPr>
        <p:spPr>
          <a:xfrm>
            <a:off x="742950" y="228600"/>
            <a:ext cx="8420100" cy="685800"/>
          </a:xfrm>
        </p:spPr>
        <p:txBody>
          <a:bodyPr>
            <a:normAutofit fontScale="90000"/>
          </a:bodyPr>
          <a:lstStyle/>
          <a:p>
            <a:r>
              <a:rPr lang="en-US" dirty="0"/>
              <a:t>Boolean Expressions</a:t>
            </a:r>
          </a:p>
        </p:txBody>
      </p:sp>
      <p:sp>
        <p:nvSpPr>
          <p:cNvPr id="140291" name="Rectangle 3"/>
          <p:cNvSpPr>
            <a:spLocks noGrp="1" noChangeArrowheads="1"/>
          </p:cNvSpPr>
          <p:nvPr>
            <p:ph type="body" idx="1"/>
          </p:nvPr>
        </p:nvSpPr>
        <p:spPr>
          <a:xfrm>
            <a:off x="158496" y="1143000"/>
            <a:ext cx="9509172" cy="5181600"/>
          </a:xfrm>
        </p:spPr>
        <p:txBody>
          <a:bodyPr>
            <a:normAutofit lnSpcReduction="10000"/>
          </a:bodyPr>
          <a:lstStyle/>
          <a:p>
            <a:pPr>
              <a:lnSpc>
                <a:spcPct val="80000"/>
              </a:lnSpc>
              <a:buFontTx/>
              <a:buNone/>
            </a:pPr>
            <a:r>
              <a:rPr lang="en-US" sz="2000" dirty="0"/>
              <a:t>	</a:t>
            </a:r>
            <a:r>
              <a:rPr lang="en-US" sz="2400" dirty="0"/>
              <a:t>    E → E</a:t>
            </a:r>
            <a:r>
              <a:rPr lang="en-US" sz="2400" baseline="-25000" dirty="0"/>
              <a:t>1</a:t>
            </a:r>
            <a:r>
              <a:rPr lang="en-US" sz="2400" dirty="0"/>
              <a:t> or M E</a:t>
            </a:r>
            <a:r>
              <a:rPr lang="en-US" sz="2400" baseline="-25000" dirty="0"/>
              <a:t>2</a:t>
            </a:r>
          </a:p>
          <a:p>
            <a:pPr>
              <a:lnSpc>
                <a:spcPct val="80000"/>
              </a:lnSpc>
              <a:buFontTx/>
              <a:buNone/>
            </a:pPr>
            <a:r>
              <a:rPr lang="en-US" sz="2400" dirty="0"/>
              <a:t>    		| E</a:t>
            </a:r>
            <a:r>
              <a:rPr lang="en-US" sz="2400" baseline="-25000" dirty="0"/>
              <a:t>1</a:t>
            </a:r>
            <a:r>
              <a:rPr lang="en-US" sz="2400" dirty="0"/>
              <a:t> and M E</a:t>
            </a:r>
            <a:r>
              <a:rPr lang="en-US" sz="2400" baseline="-25000" dirty="0"/>
              <a:t>2</a:t>
            </a:r>
          </a:p>
          <a:p>
            <a:pPr>
              <a:lnSpc>
                <a:spcPct val="80000"/>
              </a:lnSpc>
              <a:buFontTx/>
              <a:buNone/>
            </a:pPr>
            <a:r>
              <a:rPr lang="en-US" sz="2400" dirty="0"/>
              <a:t>    		| not E</a:t>
            </a:r>
            <a:r>
              <a:rPr lang="en-US" sz="2400" baseline="-25000" dirty="0"/>
              <a:t>1</a:t>
            </a:r>
          </a:p>
          <a:p>
            <a:pPr>
              <a:lnSpc>
                <a:spcPct val="80000"/>
              </a:lnSpc>
              <a:buFontTx/>
              <a:buNone/>
            </a:pPr>
            <a:r>
              <a:rPr lang="en-US" sz="2400" dirty="0"/>
              <a:t>    		| (E</a:t>
            </a:r>
            <a:r>
              <a:rPr lang="en-US" sz="2400" baseline="-25000" dirty="0"/>
              <a:t>1</a:t>
            </a:r>
            <a:r>
              <a:rPr lang="en-US" sz="2400" dirty="0"/>
              <a:t>)</a:t>
            </a:r>
          </a:p>
          <a:p>
            <a:pPr>
              <a:lnSpc>
                <a:spcPct val="80000"/>
              </a:lnSpc>
              <a:buFontTx/>
              <a:buNone/>
            </a:pPr>
            <a:r>
              <a:rPr lang="en-US" sz="2400" dirty="0"/>
              <a:t>   		| id</a:t>
            </a:r>
            <a:r>
              <a:rPr lang="en-US" sz="2400" baseline="-25000" dirty="0"/>
              <a:t>1</a:t>
            </a:r>
            <a:r>
              <a:rPr lang="en-US" sz="2400" dirty="0"/>
              <a:t> </a:t>
            </a:r>
            <a:r>
              <a:rPr lang="en-US" sz="2400" dirty="0" err="1"/>
              <a:t>relop</a:t>
            </a:r>
            <a:r>
              <a:rPr lang="en-US" sz="2400" dirty="0"/>
              <a:t> id</a:t>
            </a:r>
            <a:r>
              <a:rPr lang="en-US" sz="2400" baseline="-25000" dirty="0"/>
              <a:t>2</a:t>
            </a:r>
          </a:p>
          <a:p>
            <a:pPr>
              <a:lnSpc>
                <a:spcPct val="80000"/>
              </a:lnSpc>
              <a:buFontTx/>
              <a:buNone/>
            </a:pPr>
            <a:r>
              <a:rPr lang="en-US" sz="2400" dirty="0"/>
              <a:t>   		| true</a:t>
            </a:r>
          </a:p>
          <a:p>
            <a:pPr>
              <a:lnSpc>
                <a:spcPct val="80000"/>
              </a:lnSpc>
              <a:buFontTx/>
              <a:buNone/>
            </a:pPr>
            <a:r>
              <a:rPr lang="en-US" sz="2400" dirty="0"/>
              <a:t>    		| false</a:t>
            </a:r>
          </a:p>
          <a:p>
            <a:pPr>
              <a:lnSpc>
                <a:spcPct val="80000"/>
              </a:lnSpc>
              <a:buFontTx/>
              <a:buNone/>
            </a:pPr>
            <a:r>
              <a:rPr lang="en-US" sz="2400" dirty="0"/>
              <a:t>	  M → </a:t>
            </a:r>
            <a:r>
              <a:rPr lang="en-IN" sz="2400" dirty="0"/>
              <a:t>Ɛ</a:t>
            </a:r>
            <a:endParaRPr lang="ru-RU" sz="2400" dirty="0"/>
          </a:p>
          <a:p>
            <a:pPr>
              <a:lnSpc>
                <a:spcPct val="80000"/>
              </a:lnSpc>
            </a:pPr>
            <a:endParaRPr lang="en-US" sz="2000" dirty="0"/>
          </a:p>
          <a:p>
            <a:pPr>
              <a:lnSpc>
                <a:spcPct val="80000"/>
              </a:lnSpc>
            </a:pPr>
            <a:r>
              <a:rPr lang="en-US" sz="2400" dirty="0"/>
              <a:t>Insert a marker non terminal M into the grammar to pick up index or address of next quadruple.</a:t>
            </a:r>
          </a:p>
          <a:p>
            <a:pPr>
              <a:lnSpc>
                <a:spcPct val="80000"/>
              </a:lnSpc>
            </a:pPr>
            <a:endParaRPr lang="en-US" sz="2400" dirty="0"/>
          </a:p>
          <a:p>
            <a:pPr>
              <a:lnSpc>
                <a:spcPct val="80000"/>
              </a:lnSpc>
            </a:pPr>
            <a:r>
              <a:rPr lang="en-US" sz="2400" dirty="0"/>
              <a:t>Attributes </a:t>
            </a:r>
            <a:r>
              <a:rPr lang="en-US" sz="2400" i="1" dirty="0" err="1"/>
              <a:t>truelist</a:t>
            </a:r>
            <a:r>
              <a:rPr lang="en-US" sz="2400" i="1" dirty="0"/>
              <a:t> </a:t>
            </a:r>
            <a:r>
              <a:rPr lang="en-US" sz="2400" dirty="0"/>
              <a:t>and </a:t>
            </a:r>
            <a:r>
              <a:rPr lang="en-US" sz="2400" i="1" dirty="0" err="1"/>
              <a:t>falselist</a:t>
            </a:r>
            <a:r>
              <a:rPr lang="en-US" sz="2400" dirty="0"/>
              <a:t> are used to generate jump code for </a:t>
            </a:r>
            <a:r>
              <a:rPr lang="en-US" sz="2400" dirty="0" err="1"/>
              <a:t>boolean</a:t>
            </a:r>
            <a:r>
              <a:rPr lang="en-US" sz="2400" dirty="0"/>
              <a:t> expressions</a:t>
            </a:r>
          </a:p>
          <a:p>
            <a:pPr>
              <a:lnSpc>
                <a:spcPct val="80000"/>
              </a:lnSpc>
              <a:buFontTx/>
              <a:buNone/>
            </a:pPr>
            <a:endParaRPr lang="en-US" sz="2400" dirty="0"/>
          </a:p>
          <a:p>
            <a:pPr>
              <a:lnSpc>
                <a:spcPct val="80000"/>
              </a:lnSpc>
            </a:pPr>
            <a:r>
              <a:rPr lang="en-US" sz="2400" dirty="0"/>
              <a:t>Incomplete jumps are placed on lists pointed to by </a:t>
            </a:r>
            <a:r>
              <a:rPr lang="en-US" sz="2400" i="1" dirty="0" err="1"/>
              <a:t>E.truelist</a:t>
            </a:r>
            <a:r>
              <a:rPr lang="en-US" sz="2400" dirty="0"/>
              <a:t> and </a:t>
            </a:r>
            <a:r>
              <a:rPr lang="en-US" sz="2400" i="1" dirty="0" err="1"/>
              <a:t>E.falselist</a:t>
            </a:r>
            <a:endParaRPr 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0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29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291">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02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CCA6BB-A85E-4FF4-9B4C-AA8C434CF13A}" type="slidenum">
              <a:rPr lang="en-US"/>
              <a:pPr/>
              <a:t>103</a:t>
            </a:fld>
            <a:endParaRPr lang="en-US"/>
          </a:p>
        </p:txBody>
      </p:sp>
      <p:sp>
        <p:nvSpPr>
          <p:cNvPr id="141314" name="Rectangle 2"/>
          <p:cNvSpPr>
            <a:spLocks noGrp="1" noChangeArrowheads="1"/>
          </p:cNvSpPr>
          <p:nvPr>
            <p:ph type="title"/>
          </p:nvPr>
        </p:nvSpPr>
        <p:spPr>
          <a:xfrm>
            <a:off x="742950" y="152400"/>
            <a:ext cx="8420100" cy="838200"/>
          </a:xfrm>
        </p:spPr>
        <p:txBody>
          <a:bodyPr/>
          <a:lstStyle/>
          <a:p>
            <a:r>
              <a:rPr lang="en-US"/>
              <a:t>Boolean expressions …</a:t>
            </a:r>
          </a:p>
        </p:txBody>
      </p:sp>
      <p:sp>
        <p:nvSpPr>
          <p:cNvPr id="141315" name="Rectangle 3"/>
          <p:cNvSpPr>
            <a:spLocks noGrp="1" noChangeArrowheads="1"/>
          </p:cNvSpPr>
          <p:nvPr>
            <p:ph type="body" idx="1"/>
          </p:nvPr>
        </p:nvSpPr>
        <p:spPr>
          <a:xfrm>
            <a:off x="742950" y="1066800"/>
            <a:ext cx="8420100" cy="5029200"/>
          </a:xfrm>
        </p:spPr>
        <p:txBody>
          <a:bodyPr/>
          <a:lstStyle/>
          <a:p>
            <a:pPr>
              <a:lnSpc>
                <a:spcPct val="80000"/>
              </a:lnSpc>
            </a:pPr>
            <a:r>
              <a:rPr lang="en-US" sz="2800" dirty="0"/>
              <a:t>Consider E → E</a:t>
            </a:r>
            <a:r>
              <a:rPr lang="en-US" sz="2000" baseline="-25000" dirty="0"/>
              <a:t>1</a:t>
            </a:r>
            <a:r>
              <a:rPr lang="en-US" sz="2800" dirty="0"/>
              <a:t> and M E</a:t>
            </a:r>
            <a:r>
              <a:rPr lang="en-US" sz="2000" baseline="-25000" dirty="0"/>
              <a:t>2</a:t>
            </a:r>
          </a:p>
          <a:p>
            <a:pPr>
              <a:lnSpc>
                <a:spcPct val="80000"/>
              </a:lnSpc>
              <a:buFontTx/>
              <a:buNone/>
            </a:pPr>
            <a:endParaRPr lang="en-US" sz="2800" dirty="0"/>
          </a:p>
          <a:p>
            <a:pPr lvl="1">
              <a:lnSpc>
                <a:spcPct val="80000"/>
              </a:lnSpc>
            </a:pPr>
            <a:r>
              <a:rPr lang="en-US" sz="2400" dirty="0"/>
              <a:t>if E</a:t>
            </a:r>
            <a:r>
              <a:rPr lang="en-US" sz="2000" baseline="-25000" dirty="0"/>
              <a:t>1</a:t>
            </a:r>
            <a:r>
              <a:rPr lang="en-US" sz="2400" dirty="0"/>
              <a:t> is false then E is also false, so statements in </a:t>
            </a:r>
            <a:r>
              <a:rPr lang="en-US" sz="2400" i="1" dirty="0"/>
              <a:t>E</a:t>
            </a:r>
            <a:r>
              <a:rPr lang="en-US" sz="2000" i="1" baseline="-25000" dirty="0"/>
              <a:t>1</a:t>
            </a:r>
            <a:r>
              <a:rPr lang="en-US" sz="2400" i="1" dirty="0"/>
              <a:t>.falselist</a:t>
            </a:r>
            <a:r>
              <a:rPr lang="en-US" sz="2400" dirty="0"/>
              <a:t> become part of </a:t>
            </a:r>
            <a:r>
              <a:rPr lang="en-US" sz="2400" i="1" dirty="0" err="1"/>
              <a:t>E.falselist</a:t>
            </a:r>
            <a:endParaRPr lang="en-US" sz="2400" i="1" dirty="0"/>
          </a:p>
          <a:p>
            <a:pPr lvl="1">
              <a:lnSpc>
                <a:spcPct val="80000"/>
              </a:lnSpc>
              <a:buFontTx/>
              <a:buNone/>
            </a:pPr>
            <a:endParaRPr lang="en-US" sz="2400" dirty="0"/>
          </a:p>
          <a:p>
            <a:pPr lvl="1">
              <a:lnSpc>
                <a:spcPct val="80000"/>
              </a:lnSpc>
            </a:pPr>
            <a:r>
              <a:rPr lang="en-US" sz="2400" dirty="0"/>
              <a:t>if E</a:t>
            </a:r>
            <a:r>
              <a:rPr lang="en-US" sz="2000" baseline="-25000" dirty="0"/>
              <a:t>1</a:t>
            </a:r>
            <a:r>
              <a:rPr lang="en-US" sz="2400" dirty="0"/>
              <a:t> is true then E</a:t>
            </a:r>
            <a:r>
              <a:rPr lang="en-US" sz="2000" baseline="-25000" dirty="0"/>
              <a:t>2</a:t>
            </a:r>
            <a:r>
              <a:rPr lang="en-US" sz="2400" dirty="0"/>
              <a:t> must be tested, so target of </a:t>
            </a:r>
            <a:r>
              <a:rPr lang="en-US" sz="2400" i="1" dirty="0"/>
              <a:t>E</a:t>
            </a:r>
            <a:r>
              <a:rPr lang="en-US" sz="2000" i="1" baseline="-25000" dirty="0"/>
              <a:t>1</a:t>
            </a:r>
            <a:r>
              <a:rPr lang="en-US" sz="2400" i="1" dirty="0"/>
              <a:t>.truelist</a:t>
            </a:r>
            <a:r>
              <a:rPr lang="en-US" sz="2400" dirty="0"/>
              <a:t> is  beginning of E</a:t>
            </a:r>
            <a:r>
              <a:rPr lang="en-US" sz="2000" baseline="-25000" dirty="0"/>
              <a:t>2</a:t>
            </a:r>
          </a:p>
          <a:p>
            <a:pPr lvl="1">
              <a:lnSpc>
                <a:spcPct val="80000"/>
              </a:lnSpc>
              <a:buFontTx/>
              <a:buNone/>
            </a:pPr>
            <a:endParaRPr lang="en-US" sz="2400" dirty="0"/>
          </a:p>
          <a:p>
            <a:pPr lvl="1">
              <a:lnSpc>
                <a:spcPct val="80000"/>
              </a:lnSpc>
            </a:pPr>
            <a:r>
              <a:rPr lang="en-US" sz="2400" dirty="0"/>
              <a:t>target is obtained by marker M</a:t>
            </a:r>
          </a:p>
          <a:p>
            <a:pPr lvl="1">
              <a:lnSpc>
                <a:spcPct val="80000"/>
              </a:lnSpc>
              <a:buFontTx/>
              <a:buNone/>
            </a:pPr>
            <a:endParaRPr lang="en-US" sz="2400" dirty="0"/>
          </a:p>
          <a:p>
            <a:pPr lvl="1">
              <a:lnSpc>
                <a:spcPct val="80000"/>
              </a:lnSpc>
            </a:pPr>
            <a:r>
              <a:rPr lang="en-US" sz="2400" dirty="0"/>
              <a:t>attribute </a:t>
            </a:r>
            <a:r>
              <a:rPr lang="en-US" sz="2400" i="1" dirty="0" err="1"/>
              <a:t>M.quad</a:t>
            </a:r>
            <a:r>
              <a:rPr lang="en-US" sz="2400" dirty="0"/>
              <a:t> records the number of the first statement of </a:t>
            </a:r>
            <a:r>
              <a:rPr lang="en-US" sz="2400" i="1" dirty="0"/>
              <a:t>E</a:t>
            </a:r>
            <a:r>
              <a:rPr lang="en-US" sz="2000" i="1" baseline="-25000" dirty="0"/>
              <a:t>2</a:t>
            </a:r>
            <a:r>
              <a:rPr lang="en-US" sz="2400" i="1" dirty="0"/>
              <a:t>.code</a:t>
            </a:r>
          </a:p>
          <a:p>
            <a:pPr>
              <a:lnSpc>
                <a:spcPct val="80000"/>
              </a:lnSpc>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6" end="6"/>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31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E35318-1761-4839-918A-0F00F6E918D8}" type="slidenum">
              <a:rPr lang="en-US"/>
              <a:pPr/>
              <a:t>104</a:t>
            </a:fld>
            <a:endParaRPr lang="en-US"/>
          </a:p>
        </p:txBody>
      </p:sp>
      <p:sp>
        <p:nvSpPr>
          <p:cNvPr id="143363" name="Rectangle 3"/>
          <p:cNvSpPr>
            <a:spLocks noGrp="1" noChangeArrowheads="1"/>
          </p:cNvSpPr>
          <p:nvPr>
            <p:ph type="body" idx="1"/>
          </p:nvPr>
        </p:nvSpPr>
        <p:spPr>
          <a:xfrm>
            <a:off x="383400" y="1274907"/>
            <a:ext cx="9245600" cy="5334000"/>
          </a:xfrm>
        </p:spPr>
        <p:txBody>
          <a:bodyPr>
            <a:normAutofit lnSpcReduction="10000"/>
          </a:bodyPr>
          <a:lstStyle/>
          <a:p>
            <a:pPr>
              <a:lnSpc>
                <a:spcPct val="80000"/>
              </a:lnSpc>
              <a:buFontTx/>
              <a:buNone/>
            </a:pPr>
            <a:r>
              <a:rPr lang="en-US" sz="2000" dirty="0"/>
              <a:t>E → E</a:t>
            </a:r>
            <a:r>
              <a:rPr lang="en-US" sz="2000" baseline="-25000" dirty="0"/>
              <a:t>1</a:t>
            </a:r>
            <a:r>
              <a:rPr lang="en-US" sz="2000" dirty="0"/>
              <a:t> or M E</a:t>
            </a:r>
            <a:r>
              <a:rPr lang="en-US" sz="2000" baseline="-25000" dirty="0"/>
              <a:t>2</a:t>
            </a:r>
            <a:r>
              <a:rPr lang="en-US" sz="2000" dirty="0"/>
              <a:t> 	</a:t>
            </a:r>
          </a:p>
          <a:p>
            <a:pPr>
              <a:lnSpc>
                <a:spcPct val="80000"/>
              </a:lnSpc>
              <a:buFontTx/>
              <a:buNone/>
            </a:pPr>
            <a:r>
              <a:rPr lang="en-US" sz="2000" dirty="0"/>
              <a:t>		{</a:t>
            </a:r>
            <a:r>
              <a:rPr lang="en-US" sz="2000" dirty="0" err="1"/>
              <a:t>backpatch</a:t>
            </a:r>
            <a:r>
              <a:rPr lang="en-US" sz="2000" dirty="0"/>
              <a:t>(E</a:t>
            </a:r>
            <a:r>
              <a:rPr lang="en-US" sz="2000" baseline="-25000" dirty="0"/>
              <a:t>1</a:t>
            </a:r>
            <a:r>
              <a:rPr lang="en-US" sz="2000" dirty="0"/>
              <a:t>.falselist, </a:t>
            </a:r>
            <a:r>
              <a:rPr lang="en-US" sz="2000" dirty="0" err="1"/>
              <a:t>M.quad</a:t>
            </a:r>
            <a:r>
              <a:rPr lang="en-US" sz="2000" dirty="0"/>
              <a:t>)</a:t>
            </a:r>
          </a:p>
          <a:p>
            <a:pPr>
              <a:lnSpc>
                <a:spcPct val="80000"/>
              </a:lnSpc>
              <a:buFontTx/>
              <a:buNone/>
            </a:pPr>
            <a:r>
              <a:rPr lang="en-US" sz="2000" dirty="0"/>
              <a:t>		</a:t>
            </a:r>
            <a:r>
              <a:rPr lang="en-US" sz="2000" dirty="0" err="1"/>
              <a:t>E.truelist</a:t>
            </a:r>
            <a:r>
              <a:rPr lang="en-US" sz="2000" dirty="0"/>
              <a:t> = merge(E</a:t>
            </a:r>
            <a:r>
              <a:rPr lang="en-US" sz="2000" baseline="-25000" dirty="0"/>
              <a:t>1</a:t>
            </a:r>
            <a:r>
              <a:rPr lang="en-US" sz="2000" dirty="0"/>
              <a:t>.truelist, E</a:t>
            </a:r>
            <a:r>
              <a:rPr lang="en-US" sz="2000" baseline="-25000" dirty="0"/>
              <a:t>2</a:t>
            </a:r>
            <a:r>
              <a:rPr lang="en-US" sz="2000" dirty="0"/>
              <a:t>.truelist)</a:t>
            </a:r>
          </a:p>
          <a:p>
            <a:pPr>
              <a:lnSpc>
                <a:spcPct val="80000"/>
              </a:lnSpc>
              <a:buFontTx/>
              <a:buNone/>
            </a:pPr>
            <a:r>
              <a:rPr lang="en-US" sz="2000" dirty="0"/>
              <a:t>		</a:t>
            </a:r>
            <a:r>
              <a:rPr lang="en-US" sz="2000" dirty="0" err="1"/>
              <a:t>E.falselist</a:t>
            </a:r>
            <a:r>
              <a:rPr lang="en-US" sz="2000" dirty="0"/>
              <a:t> = E</a:t>
            </a:r>
            <a:r>
              <a:rPr lang="en-US" sz="2000" baseline="-25000" dirty="0"/>
              <a:t>2</a:t>
            </a:r>
            <a:r>
              <a:rPr lang="en-US" sz="2000" dirty="0"/>
              <a:t>.falselist}</a:t>
            </a:r>
          </a:p>
          <a:p>
            <a:pPr>
              <a:lnSpc>
                <a:spcPct val="80000"/>
              </a:lnSpc>
              <a:buFontTx/>
              <a:buNone/>
            </a:pPr>
            <a:endParaRPr lang="en-US" sz="2000" dirty="0"/>
          </a:p>
          <a:p>
            <a:pPr>
              <a:lnSpc>
                <a:spcPct val="80000"/>
              </a:lnSpc>
              <a:buFontTx/>
              <a:buNone/>
            </a:pPr>
            <a:r>
              <a:rPr lang="en-US" sz="2000" dirty="0"/>
              <a:t>E → E</a:t>
            </a:r>
            <a:r>
              <a:rPr lang="en-US" sz="2000" baseline="-25000" dirty="0"/>
              <a:t>1</a:t>
            </a:r>
            <a:r>
              <a:rPr lang="en-US" sz="2000" dirty="0"/>
              <a:t> and M E</a:t>
            </a:r>
            <a:r>
              <a:rPr lang="en-US" sz="2000" baseline="-25000" dirty="0"/>
              <a:t>2</a:t>
            </a:r>
            <a:r>
              <a:rPr lang="en-US" sz="2000" dirty="0"/>
              <a:t> 	</a:t>
            </a:r>
          </a:p>
          <a:p>
            <a:pPr>
              <a:lnSpc>
                <a:spcPct val="80000"/>
              </a:lnSpc>
              <a:buFontTx/>
              <a:buNone/>
            </a:pPr>
            <a:r>
              <a:rPr lang="en-US" sz="2000" dirty="0"/>
              <a:t>		{</a:t>
            </a:r>
            <a:r>
              <a:rPr lang="en-US" sz="2000" dirty="0" err="1"/>
              <a:t>backpatch</a:t>
            </a:r>
            <a:r>
              <a:rPr lang="en-US" sz="2000" dirty="0"/>
              <a:t>(E</a:t>
            </a:r>
            <a:r>
              <a:rPr lang="en-US" sz="2000" baseline="-25000" dirty="0"/>
              <a:t>1</a:t>
            </a:r>
            <a:r>
              <a:rPr lang="en-US" sz="2000" dirty="0"/>
              <a:t>.truelist, </a:t>
            </a:r>
            <a:r>
              <a:rPr lang="en-US" sz="2000" dirty="0" err="1"/>
              <a:t>M.quad</a:t>
            </a:r>
            <a:r>
              <a:rPr lang="en-US" sz="2000" dirty="0"/>
              <a:t>)</a:t>
            </a:r>
          </a:p>
          <a:p>
            <a:pPr>
              <a:lnSpc>
                <a:spcPct val="80000"/>
              </a:lnSpc>
              <a:buFontTx/>
              <a:buNone/>
            </a:pPr>
            <a:r>
              <a:rPr lang="en-US" sz="2000" dirty="0"/>
              <a:t>		</a:t>
            </a:r>
            <a:r>
              <a:rPr lang="en-US" sz="2000" dirty="0" err="1"/>
              <a:t>E.truelist</a:t>
            </a:r>
            <a:r>
              <a:rPr lang="en-US" sz="2000" dirty="0"/>
              <a:t> = E</a:t>
            </a:r>
            <a:r>
              <a:rPr lang="en-US" sz="2000" baseline="-25000" dirty="0"/>
              <a:t>2</a:t>
            </a:r>
            <a:r>
              <a:rPr lang="en-US" sz="2000" dirty="0"/>
              <a:t>.truelist</a:t>
            </a:r>
          </a:p>
          <a:p>
            <a:pPr>
              <a:lnSpc>
                <a:spcPct val="80000"/>
              </a:lnSpc>
              <a:buFontTx/>
              <a:buNone/>
            </a:pPr>
            <a:r>
              <a:rPr lang="en-US" sz="2000" dirty="0"/>
              <a:t>		</a:t>
            </a:r>
            <a:r>
              <a:rPr lang="en-US" sz="2000" dirty="0" err="1"/>
              <a:t>E.falselist</a:t>
            </a:r>
            <a:r>
              <a:rPr lang="en-US" sz="2000" dirty="0"/>
              <a:t> = merge(E</a:t>
            </a:r>
            <a:r>
              <a:rPr lang="en-US" sz="2000" baseline="-25000" dirty="0"/>
              <a:t>1</a:t>
            </a:r>
            <a:r>
              <a:rPr lang="en-US" sz="2000" dirty="0"/>
              <a:t>.falselist, E</a:t>
            </a:r>
            <a:r>
              <a:rPr lang="en-US" sz="2000" baseline="-25000" dirty="0"/>
              <a:t>2</a:t>
            </a:r>
            <a:r>
              <a:rPr lang="en-US" sz="2000" dirty="0"/>
              <a:t>.falselist)}</a:t>
            </a:r>
          </a:p>
          <a:p>
            <a:pPr>
              <a:lnSpc>
                <a:spcPct val="80000"/>
              </a:lnSpc>
              <a:buFontTx/>
              <a:buNone/>
            </a:pPr>
            <a:endParaRPr lang="en-US" sz="2000" dirty="0"/>
          </a:p>
          <a:p>
            <a:pPr>
              <a:lnSpc>
                <a:spcPct val="80000"/>
              </a:lnSpc>
              <a:buFontTx/>
              <a:buNone/>
            </a:pPr>
            <a:r>
              <a:rPr lang="en-US" sz="2000" dirty="0"/>
              <a:t>E → not E</a:t>
            </a:r>
            <a:r>
              <a:rPr lang="en-US" sz="2000" baseline="-25000" dirty="0"/>
              <a:t>1</a:t>
            </a:r>
            <a:r>
              <a:rPr lang="en-US" sz="2000" dirty="0"/>
              <a:t>	</a:t>
            </a:r>
          </a:p>
          <a:p>
            <a:pPr>
              <a:lnSpc>
                <a:spcPct val="80000"/>
              </a:lnSpc>
              <a:buFontTx/>
              <a:buNone/>
            </a:pPr>
            <a:r>
              <a:rPr lang="en-US" sz="2000" dirty="0"/>
              <a:t>		</a:t>
            </a:r>
            <a:r>
              <a:rPr lang="en-US" sz="2000" dirty="0" err="1"/>
              <a:t>E.truelist</a:t>
            </a:r>
            <a:r>
              <a:rPr lang="en-US" sz="2000" dirty="0"/>
              <a:t> = E</a:t>
            </a:r>
            <a:r>
              <a:rPr lang="en-US" sz="2000" baseline="-25000" dirty="0"/>
              <a:t>1</a:t>
            </a:r>
            <a:r>
              <a:rPr lang="en-US" sz="2000" dirty="0"/>
              <a:t> </a:t>
            </a:r>
            <a:r>
              <a:rPr lang="en-US" sz="2000" dirty="0" err="1"/>
              <a:t>falselist</a:t>
            </a:r>
            <a:endParaRPr lang="en-US" sz="2000" dirty="0"/>
          </a:p>
          <a:p>
            <a:pPr>
              <a:lnSpc>
                <a:spcPct val="80000"/>
              </a:lnSpc>
              <a:buFontTx/>
              <a:buNone/>
            </a:pPr>
            <a:r>
              <a:rPr lang="en-US" sz="2000" dirty="0"/>
              <a:t>		</a:t>
            </a:r>
            <a:r>
              <a:rPr lang="en-US" sz="2000" dirty="0" err="1"/>
              <a:t>E.falselist</a:t>
            </a:r>
            <a:r>
              <a:rPr lang="en-US" sz="2000" dirty="0"/>
              <a:t> = E</a:t>
            </a:r>
            <a:r>
              <a:rPr lang="en-US" sz="2000" baseline="-25000" dirty="0"/>
              <a:t>1</a:t>
            </a:r>
            <a:r>
              <a:rPr lang="en-US" sz="2000" dirty="0"/>
              <a:t>.truelist</a:t>
            </a:r>
          </a:p>
          <a:p>
            <a:pPr>
              <a:lnSpc>
                <a:spcPct val="80000"/>
              </a:lnSpc>
              <a:buFontTx/>
              <a:buNone/>
            </a:pPr>
            <a:endParaRPr lang="en-US" sz="2000" dirty="0"/>
          </a:p>
          <a:p>
            <a:pPr>
              <a:lnSpc>
                <a:spcPct val="80000"/>
              </a:lnSpc>
              <a:buFontTx/>
              <a:buNone/>
            </a:pPr>
            <a:r>
              <a:rPr lang="en-US" sz="2000" dirty="0"/>
              <a:t>E → ( E</a:t>
            </a:r>
            <a:r>
              <a:rPr lang="en-US" sz="2000" baseline="-25000" dirty="0"/>
              <a:t>1 </a:t>
            </a:r>
            <a:r>
              <a:rPr lang="en-US" sz="2000" dirty="0"/>
              <a:t>)		</a:t>
            </a:r>
          </a:p>
          <a:p>
            <a:pPr>
              <a:lnSpc>
                <a:spcPct val="80000"/>
              </a:lnSpc>
              <a:buFontTx/>
              <a:buNone/>
            </a:pPr>
            <a:r>
              <a:rPr lang="en-US" sz="2000" dirty="0"/>
              <a:t>		</a:t>
            </a:r>
            <a:r>
              <a:rPr lang="en-US" sz="2000" dirty="0" err="1"/>
              <a:t>E.truelist</a:t>
            </a:r>
            <a:r>
              <a:rPr lang="en-US" sz="2000" dirty="0"/>
              <a:t> = E</a:t>
            </a:r>
            <a:r>
              <a:rPr lang="en-US" sz="2000" baseline="-25000" dirty="0"/>
              <a:t>1</a:t>
            </a:r>
            <a:r>
              <a:rPr lang="en-US" sz="2000" dirty="0"/>
              <a:t>.truelist</a:t>
            </a:r>
          </a:p>
          <a:p>
            <a:pPr>
              <a:lnSpc>
                <a:spcPct val="80000"/>
              </a:lnSpc>
              <a:buFontTx/>
              <a:buNone/>
            </a:pPr>
            <a:r>
              <a:rPr lang="en-US" sz="2000" dirty="0"/>
              <a:t>		</a:t>
            </a:r>
            <a:r>
              <a:rPr lang="en-US" sz="2000" dirty="0" err="1"/>
              <a:t>E.falselist</a:t>
            </a:r>
            <a:r>
              <a:rPr lang="en-US" sz="2000" dirty="0"/>
              <a:t> = E</a:t>
            </a:r>
            <a:r>
              <a:rPr lang="en-US" sz="2000" baseline="-25000" dirty="0"/>
              <a:t>1</a:t>
            </a:r>
            <a:r>
              <a:rPr lang="en-US" sz="2000" dirty="0"/>
              <a:t>.falselist</a:t>
            </a:r>
          </a:p>
        </p:txBody>
      </p:sp>
      <p:sp>
        <p:nvSpPr>
          <p:cNvPr id="2" name="TextBox 1"/>
          <p:cNvSpPr txBox="1"/>
          <p:nvPr/>
        </p:nvSpPr>
        <p:spPr>
          <a:xfrm>
            <a:off x="383400" y="264467"/>
            <a:ext cx="9575800" cy="461665"/>
          </a:xfrm>
          <a:prstGeom prst="rect">
            <a:avLst/>
          </a:prstGeom>
          <a:noFill/>
        </p:spPr>
        <p:txBody>
          <a:bodyPr wrap="square" rtlCol="0">
            <a:spAutoFit/>
          </a:bodyPr>
          <a:lstStyle/>
          <a:p>
            <a:r>
              <a:rPr lang="en-IN" dirty="0"/>
              <a:t>Syntax Directed Translation for Boolean expression using back patching</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AB33AA-8790-4FCA-A015-80F27BD23D9E}" type="slidenum">
              <a:rPr lang="en-US"/>
              <a:pPr/>
              <a:t>105</a:t>
            </a:fld>
            <a:endParaRPr lang="en-US"/>
          </a:p>
        </p:txBody>
      </p:sp>
      <p:sp>
        <p:nvSpPr>
          <p:cNvPr id="144387" name="Rectangle 3"/>
          <p:cNvSpPr>
            <a:spLocks noGrp="1" noChangeArrowheads="1"/>
          </p:cNvSpPr>
          <p:nvPr>
            <p:ph type="body" idx="1"/>
          </p:nvPr>
        </p:nvSpPr>
        <p:spPr>
          <a:xfrm>
            <a:off x="742950" y="1143000"/>
            <a:ext cx="8705850" cy="4953000"/>
          </a:xfrm>
        </p:spPr>
        <p:txBody>
          <a:bodyPr>
            <a:normAutofit/>
          </a:bodyPr>
          <a:lstStyle/>
          <a:p>
            <a:pPr>
              <a:lnSpc>
                <a:spcPct val="80000"/>
              </a:lnSpc>
              <a:buFontTx/>
              <a:buNone/>
            </a:pPr>
            <a:r>
              <a:rPr lang="en-US" sz="2000" dirty="0"/>
              <a:t>E → id</a:t>
            </a:r>
            <a:r>
              <a:rPr lang="en-US" sz="2000" baseline="-25000" dirty="0"/>
              <a:t>1</a:t>
            </a:r>
            <a:r>
              <a:rPr lang="en-US" sz="2000" dirty="0"/>
              <a:t> </a:t>
            </a:r>
            <a:r>
              <a:rPr lang="en-US" sz="2000" dirty="0" err="1"/>
              <a:t>relop</a:t>
            </a:r>
            <a:r>
              <a:rPr lang="en-US" sz="2000" dirty="0"/>
              <a:t> id</a:t>
            </a:r>
            <a:r>
              <a:rPr lang="en-US" sz="2000" baseline="-25000" dirty="0"/>
              <a:t>2</a:t>
            </a:r>
            <a:r>
              <a:rPr lang="en-US" sz="2000" dirty="0"/>
              <a:t> 	</a:t>
            </a:r>
          </a:p>
          <a:p>
            <a:pPr>
              <a:lnSpc>
                <a:spcPct val="80000"/>
              </a:lnSpc>
              <a:buFontTx/>
              <a:buNone/>
            </a:pPr>
            <a:r>
              <a:rPr lang="en-US" sz="2000" dirty="0"/>
              <a:t>		</a:t>
            </a:r>
            <a:r>
              <a:rPr lang="en-US" sz="2000" dirty="0" err="1"/>
              <a:t>E.truelist</a:t>
            </a:r>
            <a:r>
              <a:rPr lang="en-US" sz="2000" dirty="0"/>
              <a:t> = </a:t>
            </a:r>
            <a:r>
              <a:rPr lang="en-US" sz="2000" dirty="0" err="1"/>
              <a:t>makelist</a:t>
            </a:r>
            <a:r>
              <a:rPr lang="en-US" sz="2000" dirty="0"/>
              <a:t>(</a:t>
            </a:r>
            <a:r>
              <a:rPr lang="en-US" sz="2000" dirty="0" err="1"/>
              <a:t>nextquad</a:t>
            </a:r>
            <a:r>
              <a:rPr lang="en-US" sz="2000" dirty="0"/>
              <a:t>)</a:t>
            </a:r>
          </a:p>
          <a:p>
            <a:pPr>
              <a:lnSpc>
                <a:spcPct val="80000"/>
              </a:lnSpc>
              <a:buFontTx/>
              <a:buNone/>
            </a:pPr>
            <a:r>
              <a:rPr lang="en-US" sz="2000" dirty="0"/>
              <a:t>		</a:t>
            </a:r>
            <a:r>
              <a:rPr lang="en-US" sz="2000" dirty="0" err="1"/>
              <a:t>E.falselist</a:t>
            </a:r>
            <a:r>
              <a:rPr lang="en-US" sz="2000" dirty="0"/>
              <a:t> = </a:t>
            </a:r>
            <a:r>
              <a:rPr lang="en-US" sz="2000" dirty="0" err="1"/>
              <a:t>makelist</a:t>
            </a:r>
            <a:r>
              <a:rPr lang="en-US" sz="2000" dirty="0"/>
              <a:t>(nextquad+1)</a:t>
            </a:r>
          </a:p>
          <a:p>
            <a:pPr>
              <a:lnSpc>
                <a:spcPct val="80000"/>
              </a:lnSpc>
              <a:buFontTx/>
              <a:buNone/>
            </a:pPr>
            <a:r>
              <a:rPr lang="en-US" sz="2000" dirty="0"/>
              <a:t>		gen(if id</a:t>
            </a:r>
            <a:r>
              <a:rPr lang="en-US" sz="2000" baseline="-25000" dirty="0"/>
              <a:t>1</a:t>
            </a:r>
            <a:r>
              <a:rPr lang="en-US" sz="2000" dirty="0"/>
              <a:t> </a:t>
            </a:r>
            <a:r>
              <a:rPr lang="en-US" sz="2000" dirty="0" err="1"/>
              <a:t>relop</a:t>
            </a:r>
            <a:r>
              <a:rPr lang="en-US" sz="2000" dirty="0"/>
              <a:t> id</a:t>
            </a:r>
            <a:r>
              <a:rPr lang="en-US" sz="2000" baseline="-25000" dirty="0"/>
              <a:t>2</a:t>
            </a:r>
            <a:r>
              <a:rPr lang="en-US" sz="2000" dirty="0"/>
              <a:t> </a:t>
            </a:r>
            <a:r>
              <a:rPr lang="en-US" sz="2000" dirty="0" err="1"/>
              <a:t>goto</a:t>
            </a:r>
            <a:r>
              <a:rPr lang="en-US" sz="2000" dirty="0"/>
              <a:t> --- )</a:t>
            </a:r>
          </a:p>
          <a:p>
            <a:pPr>
              <a:lnSpc>
                <a:spcPct val="80000"/>
              </a:lnSpc>
              <a:buFontTx/>
              <a:buNone/>
            </a:pPr>
            <a:r>
              <a:rPr lang="en-US" sz="2000" dirty="0"/>
              <a:t>		gen(</a:t>
            </a:r>
            <a:r>
              <a:rPr lang="en-US" sz="2000" dirty="0" err="1"/>
              <a:t>goto</a:t>
            </a:r>
            <a:r>
              <a:rPr lang="en-US" sz="2000" dirty="0"/>
              <a:t> ---)</a:t>
            </a:r>
          </a:p>
          <a:p>
            <a:pPr>
              <a:lnSpc>
                <a:spcPct val="80000"/>
              </a:lnSpc>
              <a:buFontTx/>
              <a:buNone/>
            </a:pPr>
            <a:endParaRPr lang="en-US" sz="2000" dirty="0"/>
          </a:p>
          <a:p>
            <a:pPr>
              <a:lnSpc>
                <a:spcPct val="80000"/>
              </a:lnSpc>
              <a:buFontTx/>
              <a:buNone/>
            </a:pPr>
            <a:endParaRPr lang="en-US" sz="2000" dirty="0"/>
          </a:p>
          <a:p>
            <a:pPr>
              <a:lnSpc>
                <a:spcPct val="80000"/>
              </a:lnSpc>
              <a:buFontTx/>
              <a:buNone/>
            </a:pPr>
            <a:r>
              <a:rPr lang="en-US" sz="2000" dirty="0"/>
              <a:t>M →  </a:t>
            </a:r>
            <a:r>
              <a:rPr lang="en-IN" sz="2000" dirty="0"/>
              <a:t>Ɛ</a:t>
            </a:r>
            <a:r>
              <a:rPr lang="en-US" sz="2000" dirty="0"/>
              <a:t>	</a:t>
            </a:r>
          </a:p>
          <a:p>
            <a:pPr>
              <a:lnSpc>
                <a:spcPct val="80000"/>
              </a:lnSpc>
              <a:buFontTx/>
              <a:buNone/>
            </a:pPr>
            <a:r>
              <a:rPr lang="en-US" sz="2000" dirty="0"/>
              <a:t>		</a:t>
            </a:r>
            <a:r>
              <a:rPr lang="en-US" sz="2000" dirty="0" err="1"/>
              <a:t>M.quad</a:t>
            </a:r>
            <a:r>
              <a:rPr lang="en-US" sz="2000" dirty="0"/>
              <a:t> = </a:t>
            </a:r>
            <a:r>
              <a:rPr lang="en-US" sz="2000" dirty="0" err="1"/>
              <a:t>nextquad</a:t>
            </a:r>
            <a:r>
              <a:rPr lang="en-US" sz="2000" dirty="0"/>
              <a:t>     // M have the index or address of E2.</a:t>
            </a:r>
          </a:p>
          <a:p>
            <a:pPr>
              <a:lnSpc>
                <a:spcPct val="80000"/>
              </a:lnSpc>
              <a:buFontTx/>
              <a:buNone/>
            </a:pPr>
            <a:r>
              <a:rPr lang="en-US" sz="2000" dirty="0"/>
              <a:t>				//  if E1 is false, then we have to evaluate E2 by jumping on E2</a:t>
            </a:r>
          </a:p>
          <a:p>
            <a:pPr>
              <a:lnSpc>
                <a:spcPct val="80000"/>
              </a:lnSpc>
              <a:buFontTx/>
              <a:buNone/>
            </a:pPr>
            <a:endParaRPr lang="en-US"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p:txBody>
          <a:bodyPr/>
          <a:lstStyle/>
          <a:p>
            <a:fld id="{AAE5E592-D248-4C8B-8A5F-24870B5364C5}" type="slidenum">
              <a:rPr lang="en-US"/>
              <a:pPr/>
              <a:t>106</a:t>
            </a:fld>
            <a:endParaRPr lang="en-US"/>
          </a:p>
        </p:txBody>
      </p:sp>
      <p:sp>
        <p:nvSpPr>
          <p:cNvPr id="145410" name="Rectangle 2"/>
          <p:cNvSpPr>
            <a:spLocks noGrp="1" noChangeArrowheads="1"/>
          </p:cNvSpPr>
          <p:nvPr>
            <p:ph type="title"/>
          </p:nvPr>
        </p:nvSpPr>
        <p:spPr>
          <a:xfrm>
            <a:off x="742950" y="0"/>
            <a:ext cx="8420100" cy="1143000"/>
          </a:xfrm>
        </p:spPr>
        <p:txBody>
          <a:bodyPr>
            <a:normAutofit fontScale="90000"/>
          </a:bodyPr>
          <a:lstStyle/>
          <a:p>
            <a:r>
              <a:rPr lang="en-US" dirty="0"/>
              <a:t>Generate code for </a:t>
            </a:r>
            <a:br>
              <a:rPr lang="en-US" dirty="0"/>
            </a:br>
            <a:r>
              <a:rPr lang="en-US" dirty="0"/>
              <a:t>a &lt; b or c &lt; d and e &lt; f</a:t>
            </a:r>
          </a:p>
        </p:txBody>
      </p:sp>
      <p:sp>
        <p:nvSpPr>
          <p:cNvPr id="145412" name="Text Box 4"/>
          <p:cNvSpPr txBox="1">
            <a:spLocks noChangeArrowheads="1"/>
          </p:cNvSpPr>
          <p:nvPr/>
        </p:nvSpPr>
        <p:spPr bwMode="auto">
          <a:xfrm>
            <a:off x="2515790" y="2567782"/>
            <a:ext cx="3467100" cy="609600"/>
          </a:xfrm>
          <a:prstGeom prst="rect">
            <a:avLst/>
          </a:prstGeom>
          <a:noFill/>
          <a:ln w="9525">
            <a:noFill/>
            <a:miter lim="800000"/>
            <a:headEnd/>
            <a:tailEnd/>
          </a:ln>
          <a:effectLst/>
        </p:spPr>
        <p:txBody>
          <a:bodyPr>
            <a:spAutoFit/>
          </a:bodyPr>
          <a:lstStyle/>
          <a:p>
            <a:pPr>
              <a:lnSpc>
                <a:spcPct val="60000"/>
              </a:lnSpc>
              <a:spcBef>
                <a:spcPct val="50000"/>
              </a:spcBef>
            </a:pPr>
            <a:r>
              <a:rPr lang="en-US" sz="2000" b="1" dirty="0">
                <a:solidFill>
                  <a:srgbClr val="0000CC"/>
                </a:solidFill>
              </a:rPr>
              <a:t>E.t={100,104}</a:t>
            </a:r>
          </a:p>
          <a:p>
            <a:pPr>
              <a:lnSpc>
                <a:spcPct val="60000"/>
              </a:lnSpc>
              <a:spcBef>
                <a:spcPct val="50000"/>
              </a:spcBef>
            </a:pPr>
            <a:r>
              <a:rPr lang="en-US" sz="2000" b="1" dirty="0" err="1">
                <a:solidFill>
                  <a:srgbClr val="0000CC"/>
                </a:solidFill>
              </a:rPr>
              <a:t>E.f</a:t>
            </a:r>
            <a:r>
              <a:rPr lang="en-US" sz="2000" b="1" dirty="0">
                <a:solidFill>
                  <a:srgbClr val="0000CC"/>
                </a:solidFill>
              </a:rPr>
              <a:t>={103,105}</a:t>
            </a:r>
          </a:p>
        </p:txBody>
      </p:sp>
      <p:sp>
        <p:nvSpPr>
          <p:cNvPr id="145413" name="Text Box 5"/>
          <p:cNvSpPr txBox="1">
            <a:spLocks noChangeArrowheads="1"/>
          </p:cNvSpPr>
          <p:nvPr/>
        </p:nvSpPr>
        <p:spPr bwMode="auto">
          <a:xfrm>
            <a:off x="577850" y="3733800"/>
            <a:ext cx="1816100" cy="609600"/>
          </a:xfrm>
          <a:prstGeom prst="rect">
            <a:avLst/>
          </a:prstGeom>
          <a:noFill/>
          <a:ln w="9525">
            <a:noFill/>
            <a:miter lim="800000"/>
            <a:headEnd/>
            <a:tailEnd/>
          </a:ln>
          <a:effectLst/>
        </p:spPr>
        <p:txBody>
          <a:bodyPr>
            <a:spAutoFit/>
          </a:bodyPr>
          <a:lstStyle/>
          <a:p>
            <a:pPr>
              <a:lnSpc>
                <a:spcPct val="60000"/>
              </a:lnSpc>
              <a:spcBef>
                <a:spcPct val="50000"/>
              </a:spcBef>
            </a:pPr>
            <a:r>
              <a:rPr lang="en-US" sz="2000" b="1">
                <a:solidFill>
                  <a:srgbClr val="0000CC"/>
                </a:solidFill>
              </a:rPr>
              <a:t>E.t={100}</a:t>
            </a:r>
          </a:p>
          <a:p>
            <a:pPr>
              <a:lnSpc>
                <a:spcPct val="60000"/>
              </a:lnSpc>
              <a:spcBef>
                <a:spcPct val="50000"/>
              </a:spcBef>
            </a:pPr>
            <a:r>
              <a:rPr lang="en-US" sz="2000" b="1">
                <a:solidFill>
                  <a:srgbClr val="0000CC"/>
                </a:solidFill>
              </a:rPr>
              <a:t>E.f={101}</a:t>
            </a:r>
          </a:p>
        </p:txBody>
      </p:sp>
      <p:sp>
        <p:nvSpPr>
          <p:cNvPr id="145414" name="Text Box 6"/>
          <p:cNvSpPr txBox="1">
            <a:spLocks noChangeArrowheads="1"/>
          </p:cNvSpPr>
          <p:nvPr/>
        </p:nvSpPr>
        <p:spPr bwMode="auto">
          <a:xfrm>
            <a:off x="5240581" y="3754540"/>
            <a:ext cx="2461021" cy="609600"/>
          </a:xfrm>
          <a:prstGeom prst="rect">
            <a:avLst/>
          </a:prstGeom>
          <a:noFill/>
          <a:ln w="9525">
            <a:noFill/>
            <a:miter lim="800000"/>
            <a:headEnd/>
            <a:tailEnd/>
          </a:ln>
          <a:effectLst/>
        </p:spPr>
        <p:txBody>
          <a:bodyPr>
            <a:spAutoFit/>
          </a:bodyPr>
          <a:lstStyle/>
          <a:p>
            <a:pPr>
              <a:lnSpc>
                <a:spcPct val="60000"/>
              </a:lnSpc>
              <a:spcBef>
                <a:spcPct val="50000"/>
              </a:spcBef>
            </a:pPr>
            <a:r>
              <a:rPr lang="en-US" sz="2000" b="1" dirty="0">
                <a:solidFill>
                  <a:srgbClr val="0000CC"/>
                </a:solidFill>
              </a:rPr>
              <a:t>E.t={104}</a:t>
            </a:r>
          </a:p>
          <a:p>
            <a:pPr>
              <a:lnSpc>
                <a:spcPct val="60000"/>
              </a:lnSpc>
              <a:spcBef>
                <a:spcPct val="50000"/>
              </a:spcBef>
            </a:pPr>
            <a:r>
              <a:rPr lang="en-US" sz="2000" b="1" dirty="0" err="1">
                <a:solidFill>
                  <a:srgbClr val="0000CC"/>
                </a:solidFill>
              </a:rPr>
              <a:t>E.f</a:t>
            </a:r>
            <a:r>
              <a:rPr lang="en-US" sz="2000" b="1" dirty="0">
                <a:solidFill>
                  <a:srgbClr val="0000CC"/>
                </a:solidFill>
              </a:rPr>
              <a:t>={103,105</a:t>
            </a:r>
            <a:r>
              <a:rPr lang="en-US" sz="2000" b="1" dirty="0">
                <a:latin typeface="Times New Roman" pitchFamily="18" charset="0"/>
              </a:rPr>
              <a:t>}</a:t>
            </a:r>
          </a:p>
        </p:txBody>
      </p:sp>
      <p:sp>
        <p:nvSpPr>
          <p:cNvPr id="145415" name="Line 7"/>
          <p:cNvSpPr>
            <a:spLocks noChangeShapeType="1"/>
          </p:cNvSpPr>
          <p:nvPr/>
        </p:nvSpPr>
        <p:spPr bwMode="auto">
          <a:xfrm flipH="1">
            <a:off x="1881452" y="3230563"/>
            <a:ext cx="825500" cy="381000"/>
          </a:xfrm>
          <a:prstGeom prst="line">
            <a:avLst/>
          </a:prstGeom>
          <a:noFill/>
          <a:ln w="9525">
            <a:solidFill>
              <a:schemeClr val="tx1"/>
            </a:solidFill>
            <a:round/>
            <a:headEnd/>
            <a:tailEnd/>
          </a:ln>
          <a:effectLst/>
        </p:spPr>
        <p:txBody>
          <a:bodyPr/>
          <a:lstStyle/>
          <a:p>
            <a:endParaRPr lang="en-IN"/>
          </a:p>
        </p:txBody>
      </p:sp>
      <p:sp>
        <p:nvSpPr>
          <p:cNvPr id="145416" name="Line 8"/>
          <p:cNvSpPr>
            <a:spLocks noChangeShapeType="1"/>
          </p:cNvSpPr>
          <p:nvPr/>
        </p:nvSpPr>
        <p:spPr bwMode="auto">
          <a:xfrm flipH="1">
            <a:off x="2706952" y="3306763"/>
            <a:ext cx="412750" cy="609600"/>
          </a:xfrm>
          <a:prstGeom prst="line">
            <a:avLst/>
          </a:prstGeom>
          <a:noFill/>
          <a:ln w="9525">
            <a:solidFill>
              <a:schemeClr val="tx1"/>
            </a:solidFill>
            <a:round/>
            <a:headEnd/>
            <a:tailEnd/>
          </a:ln>
          <a:effectLst/>
        </p:spPr>
        <p:txBody>
          <a:bodyPr/>
          <a:lstStyle/>
          <a:p>
            <a:endParaRPr lang="en-IN"/>
          </a:p>
        </p:txBody>
      </p:sp>
      <p:sp>
        <p:nvSpPr>
          <p:cNvPr id="145417" name="Line 9"/>
          <p:cNvSpPr>
            <a:spLocks noChangeShapeType="1"/>
          </p:cNvSpPr>
          <p:nvPr/>
        </p:nvSpPr>
        <p:spPr bwMode="auto">
          <a:xfrm>
            <a:off x="3632200" y="3276600"/>
            <a:ext cx="247650" cy="609600"/>
          </a:xfrm>
          <a:prstGeom prst="line">
            <a:avLst/>
          </a:prstGeom>
          <a:noFill/>
          <a:ln w="9525">
            <a:solidFill>
              <a:schemeClr val="tx1"/>
            </a:solidFill>
            <a:round/>
            <a:headEnd/>
            <a:tailEnd/>
          </a:ln>
          <a:effectLst/>
        </p:spPr>
        <p:txBody>
          <a:bodyPr/>
          <a:lstStyle/>
          <a:p>
            <a:endParaRPr lang="en-IN"/>
          </a:p>
        </p:txBody>
      </p:sp>
      <p:sp>
        <p:nvSpPr>
          <p:cNvPr id="145418" name="Line 10"/>
          <p:cNvSpPr>
            <a:spLocks noChangeShapeType="1"/>
          </p:cNvSpPr>
          <p:nvPr/>
        </p:nvSpPr>
        <p:spPr bwMode="auto">
          <a:xfrm>
            <a:off x="4027751" y="3230563"/>
            <a:ext cx="1463809" cy="533400"/>
          </a:xfrm>
          <a:prstGeom prst="line">
            <a:avLst/>
          </a:prstGeom>
          <a:noFill/>
          <a:ln w="9525">
            <a:solidFill>
              <a:schemeClr val="tx1"/>
            </a:solidFill>
            <a:round/>
            <a:headEnd/>
            <a:tailEnd/>
          </a:ln>
          <a:effectLst/>
        </p:spPr>
        <p:txBody>
          <a:bodyPr/>
          <a:lstStyle/>
          <a:p>
            <a:endParaRPr lang="en-IN"/>
          </a:p>
        </p:txBody>
      </p:sp>
      <p:sp>
        <p:nvSpPr>
          <p:cNvPr id="145419" name="Text Box 11"/>
          <p:cNvSpPr txBox="1">
            <a:spLocks noChangeArrowheads="1"/>
          </p:cNvSpPr>
          <p:nvPr/>
        </p:nvSpPr>
        <p:spPr bwMode="auto">
          <a:xfrm>
            <a:off x="2376752" y="3763963"/>
            <a:ext cx="577850" cy="457200"/>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or</a:t>
            </a:r>
          </a:p>
        </p:txBody>
      </p:sp>
      <p:sp>
        <p:nvSpPr>
          <p:cNvPr id="145420" name="Text Box 12"/>
          <p:cNvSpPr txBox="1">
            <a:spLocks noChangeArrowheads="1"/>
          </p:cNvSpPr>
          <p:nvPr/>
        </p:nvSpPr>
        <p:spPr bwMode="auto">
          <a:xfrm>
            <a:off x="3202253" y="3763964"/>
            <a:ext cx="1585648" cy="396875"/>
          </a:xfrm>
          <a:prstGeom prst="rect">
            <a:avLst/>
          </a:prstGeom>
          <a:noFill/>
          <a:ln w="9525">
            <a:noFill/>
            <a:miter lim="800000"/>
            <a:headEnd/>
            <a:tailEnd/>
          </a:ln>
          <a:effectLst/>
        </p:spPr>
        <p:txBody>
          <a:bodyPr>
            <a:spAutoFit/>
          </a:bodyPr>
          <a:lstStyle/>
          <a:p>
            <a:pPr>
              <a:spcBef>
                <a:spcPct val="50000"/>
              </a:spcBef>
            </a:pPr>
            <a:r>
              <a:rPr lang="en-US" sz="2000" b="1">
                <a:solidFill>
                  <a:srgbClr val="0000CC"/>
                </a:solidFill>
              </a:rPr>
              <a:t>M.q=102</a:t>
            </a:r>
          </a:p>
        </p:txBody>
      </p:sp>
      <p:sp>
        <p:nvSpPr>
          <p:cNvPr id="145421" name="Line 13"/>
          <p:cNvSpPr>
            <a:spLocks noChangeShapeType="1"/>
          </p:cNvSpPr>
          <p:nvPr/>
        </p:nvSpPr>
        <p:spPr bwMode="auto">
          <a:xfrm>
            <a:off x="3945202" y="4144963"/>
            <a:ext cx="0" cy="304800"/>
          </a:xfrm>
          <a:prstGeom prst="line">
            <a:avLst/>
          </a:prstGeom>
          <a:noFill/>
          <a:ln w="9525">
            <a:solidFill>
              <a:schemeClr val="tx1"/>
            </a:solidFill>
            <a:round/>
            <a:headEnd/>
            <a:tailEnd/>
          </a:ln>
          <a:effectLst/>
        </p:spPr>
        <p:txBody>
          <a:bodyPr/>
          <a:lstStyle/>
          <a:p>
            <a:endParaRPr lang="en-IN"/>
          </a:p>
        </p:txBody>
      </p:sp>
      <p:sp>
        <p:nvSpPr>
          <p:cNvPr id="145422" name="Text Box 14"/>
          <p:cNvSpPr txBox="1">
            <a:spLocks noChangeArrowheads="1"/>
          </p:cNvSpPr>
          <p:nvPr/>
        </p:nvSpPr>
        <p:spPr bwMode="auto">
          <a:xfrm>
            <a:off x="3673475" y="4408914"/>
            <a:ext cx="330200" cy="457200"/>
          </a:xfrm>
          <a:prstGeom prst="rect">
            <a:avLst/>
          </a:prstGeom>
          <a:noFill/>
          <a:ln w="9525">
            <a:noFill/>
            <a:miter lim="800000"/>
            <a:headEnd/>
            <a:tailEnd/>
          </a:ln>
          <a:effectLst/>
        </p:spPr>
        <p:txBody>
          <a:bodyPr>
            <a:spAutoFit/>
          </a:bodyPr>
          <a:lstStyle/>
          <a:p>
            <a:pPr>
              <a:spcBef>
                <a:spcPct val="50000"/>
              </a:spcBef>
            </a:pPr>
            <a:r>
              <a:rPr lang="ru-RU" b="1">
                <a:solidFill>
                  <a:srgbClr val="A50021"/>
                </a:solidFill>
                <a:latin typeface="Comic Sans MS" pitchFamily="66" charset="0"/>
              </a:rPr>
              <a:t>Є</a:t>
            </a:r>
          </a:p>
        </p:txBody>
      </p:sp>
      <p:sp>
        <p:nvSpPr>
          <p:cNvPr id="145423" name="Line 15"/>
          <p:cNvSpPr>
            <a:spLocks noChangeShapeType="1"/>
          </p:cNvSpPr>
          <p:nvPr/>
        </p:nvSpPr>
        <p:spPr bwMode="auto">
          <a:xfrm flipH="1">
            <a:off x="4423302" y="4419600"/>
            <a:ext cx="1107547" cy="411163"/>
          </a:xfrm>
          <a:prstGeom prst="line">
            <a:avLst/>
          </a:prstGeom>
          <a:noFill/>
          <a:ln w="9525">
            <a:solidFill>
              <a:schemeClr val="tx1"/>
            </a:solidFill>
            <a:round/>
            <a:headEnd/>
            <a:tailEnd/>
          </a:ln>
          <a:effectLst/>
        </p:spPr>
        <p:txBody>
          <a:bodyPr/>
          <a:lstStyle/>
          <a:p>
            <a:endParaRPr lang="en-IN"/>
          </a:p>
        </p:txBody>
      </p:sp>
      <p:sp>
        <p:nvSpPr>
          <p:cNvPr id="145425" name="Line 17"/>
          <p:cNvSpPr>
            <a:spLocks noChangeShapeType="1"/>
          </p:cNvSpPr>
          <p:nvPr/>
        </p:nvSpPr>
        <p:spPr bwMode="auto">
          <a:xfrm>
            <a:off x="6008952" y="4525963"/>
            <a:ext cx="0" cy="533400"/>
          </a:xfrm>
          <a:prstGeom prst="line">
            <a:avLst/>
          </a:prstGeom>
          <a:noFill/>
          <a:ln w="9525">
            <a:solidFill>
              <a:schemeClr val="tx1"/>
            </a:solidFill>
            <a:round/>
            <a:headEnd/>
            <a:tailEnd/>
          </a:ln>
          <a:effectLst/>
        </p:spPr>
        <p:txBody>
          <a:bodyPr/>
          <a:lstStyle/>
          <a:p>
            <a:endParaRPr lang="en-IN"/>
          </a:p>
        </p:txBody>
      </p:sp>
      <p:sp>
        <p:nvSpPr>
          <p:cNvPr id="145426" name="Line 18"/>
          <p:cNvSpPr>
            <a:spLocks noChangeShapeType="1"/>
          </p:cNvSpPr>
          <p:nvPr/>
        </p:nvSpPr>
        <p:spPr bwMode="auto">
          <a:xfrm>
            <a:off x="6339152" y="4525963"/>
            <a:ext cx="1155700" cy="533400"/>
          </a:xfrm>
          <a:prstGeom prst="line">
            <a:avLst/>
          </a:prstGeom>
          <a:noFill/>
          <a:ln w="9525">
            <a:solidFill>
              <a:schemeClr val="tx1"/>
            </a:solidFill>
            <a:round/>
            <a:headEnd/>
            <a:tailEnd/>
          </a:ln>
          <a:effectLst/>
        </p:spPr>
        <p:txBody>
          <a:bodyPr/>
          <a:lstStyle/>
          <a:p>
            <a:endParaRPr lang="en-IN"/>
          </a:p>
        </p:txBody>
      </p:sp>
      <p:sp>
        <p:nvSpPr>
          <p:cNvPr id="145427" name="Text Box 19"/>
          <p:cNvSpPr txBox="1">
            <a:spLocks noChangeArrowheads="1"/>
          </p:cNvSpPr>
          <p:nvPr/>
        </p:nvSpPr>
        <p:spPr bwMode="auto">
          <a:xfrm>
            <a:off x="3748285" y="4914900"/>
            <a:ext cx="1584788" cy="609600"/>
          </a:xfrm>
          <a:prstGeom prst="rect">
            <a:avLst/>
          </a:prstGeom>
          <a:noFill/>
          <a:ln w="9525">
            <a:noFill/>
            <a:miter lim="800000"/>
            <a:headEnd/>
            <a:tailEnd/>
          </a:ln>
          <a:effectLst/>
        </p:spPr>
        <p:txBody>
          <a:bodyPr wrap="square">
            <a:spAutoFit/>
          </a:bodyPr>
          <a:lstStyle/>
          <a:p>
            <a:pPr>
              <a:lnSpc>
                <a:spcPct val="60000"/>
              </a:lnSpc>
              <a:spcBef>
                <a:spcPct val="50000"/>
              </a:spcBef>
            </a:pPr>
            <a:r>
              <a:rPr lang="en-US" sz="2000" b="1" dirty="0">
                <a:solidFill>
                  <a:srgbClr val="A50021"/>
                </a:solidFill>
              </a:rPr>
              <a:t>E</a:t>
            </a:r>
            <a:r>
              <a:rPr lang="en-US" sz="2000" b="1" dirty="0">
                <a:solidFill>
                  <a:srgbClr val="A50021"/>
                </a:solidFill>
                <a:sym typeface="Symbol" pitchFamily="18" charset="2"/>
              </a:rPr>
              <a:t>.t</a:t>
            </a:r>
            <a:r>
              <a:rPr lang="en-US" sz="2000" b="1" dirty="0">
                <a:solidFill>
                  <a:srgbClr val="A50021"/>
                </a:solidFill>
              </a:rPr>
              <a:t>={102}</a:t>
            </a:r>
          </a:p>
          <a:p>
            <a:pPr>
              <a:lnSpc>
                <a:spcPct val="60000"/>
              </a:lnSpc>
              <a:spcBef>
                <a:spcPct val="50000"/>
              </a:spcBef>
            </a:pPr>
            <a:r>
              <a:rPr lang="en-US" sz="2000" b="1" dirty="0" err="1">
                <a:solidFill>
                  <a:srgbClr val="A50021"/>
                </a:solidFill>
              </a:rPr>
              <a:t>E.f</a:t>
            </a:r>
            <a:r>
              <a:rPr lang="en-US" sz="2000" b="1" dirty="0">
                <a:solidFill>
                  <a:srgbClr val="A50021"/>
                </a:solidFill>
              </a:rPr>
              <a:t>={103}</a:t>
            </a:r>
          </a:p>
        </p:txBody>
      </p:sp>
      <p:sp>
        <p:nvSpPr>
          <p:cNvPr id="145428" name="Text Box 20"/>
          <p:cNvSpPr txBox="1">
            <a:spLocks noChangeArrowheads="1"/>
          </p:cNvSpPr>
          <p:nvPr/>
        </p:nvSpPr>
        <p:spPr bwMode="auto">
          <a:xfrm>
            <a:off x="4932933" y="4999038"/>
            <a:ext cx="908050" cy="457200"/>
          </a:xfrm>
          <a:prstGeom prst="rect">
            <a:avLst/>
          </a:prstGeom>
          <a:noFill/>
          <a:ln w="9525">
            <a:noFill/>
            <a:miter lim="800000"/>
            <a:headEnd/>
            <a:tailEnd/>
          </a:ln>
          <a:effectLst/>
        </p:spPr>
        <p:txBody>
          <a:bodyPr>
            <a:spAutoFit/>
          </a:bodyPr>
          <a:lstStyle/>
          <a:p>
            <a:pPr>
              <a:spcBef>
                <a:spcPct val="50000"/>
              </a:spcBef>
            </a:pPr>
            <a:r>
              <a:rPr lang="en-US" b="1" dirty="0">
                <a:solidFill>
                  <a:srgbClr val="A50021"/>
                </a:solidFill>
              </a:rPr>
              <a:t>and</a:t>
            </a:r>
          </a:p>
        </p:txBody>
      </p:sp>
      <p:sp>
        <p:nvSpPr>
          <p:cNvPr id="145429" name="Text Box 21"/>
          <p:cNvSpPr txBox="1">
            <a:spLocks noChangeArrowheads="1"/>
          </p:cNvSpPr>
          <p:nvPr/>
        </p:nvSpPr>
        <p:spPr bwMode="auto">
          <a:xfrm>
            <a:off x="5530850" y="4953001"/>
            <a:ext cx="1485900" cy="396875"/>
          </a:xfrm>
          <a:prstGeom prst="rect">
            <a:avLst/>
          </a:prstGeom>
          <a:noFill/>
          <a:ln w="9525">
            <a:noFill/>
            <a:miter lim="800000"/>
            <a:headEnd/>
            <a:tailEnd/>
          </a:ln>
          <a:effectLst/>
        </p:spPr>
        <p:txBody>
          <a:bodyPr>
            <a:spAutoFit/>
          </a:bodyPr>
          <a:lstStyle/>
          <a:p>
            <a:pPr>
              <a:spcBef>
                <a:spcPct val="50000"/>
              </a:spcBef>
            </a:pPr>
            <a:r>
              <a:rPr lang="en-US" sz="2000" b="1">
                <a:solidFill>
                  <a:srgbClr val="A50021"/>
                </a:solidFill>
              </a:rPr>
              <a:t>M.q=104</a:t>
            </a:r>
          </a:p>
        </p:txBody>
      </p:sp>
      <p:sp>
        <p:nvSpPr>
          <p:cNvPr id="145430" name="Text Box 22"/>
          <p:cNvSpPr txBox="1">
            <a:spLocks noChangeArrowheads="1"/>
          </p:cNvSpPr>
          <p:nvPr/>
        </p:nvSpPr>
        <p:spPr bwMode="auto">
          <a:xfrm>
            <a:off x="7082103" y="5029200"/>
            <a:ext cx="2328598" cy="609600"/>
          </a:xfrm>
          <a:prstGeom prst="rect">
            <a:avLst/>
          </a:prstGeom>
          <a:noFill/>
          <a:ln w="9525">
            <a:noFill/>
            <a:miter lim="800000"/>
            <a:headEnd/>
            <a:tailEnd/>
          </a:ln>
          <a:effectLst/>
        </p:spPr>
        <p:txBody>
          <a:bodyPr>
            <a:spAutoFit/>
          </a:bodyPr>
          <a:lstStyle/>
          <a:p>
            <a:pPr>
              <a:lnSpc>
                <a:spcPct val="60000"/>
              </a:lnSpc>
              <a:spcBef>
                <a:spcPct val="50000"/>
              </a:spcBef>
            </a:pPr>
            <a:r>
              <a:rPr lang="en-US" sz="2000" b="1">
                <a:solidFill>
                  <a:srgbClr val="0000CC"/>
                </a:solidFill>
              </a:rPr>
              <a:t>E.t ={104}</a:t>
            </a:r>
          </a:p>
          <a:p>
            <a:pPr>
              <a:lnSpc>
                <a:spcPct val="60000"/>
              </a:lnSpc>
              <a:spcBef>
                <a:spcPct val="50000"/>
              </a:spcBef>
            </a:pPr>
            <a:r>
              <a:rPr lang="en-US" sz="2000" b="1">
                <a:solidFill>
                  <a:srgbClr val="0000CC"/>
                </a:solidFill>
              </a:rPr>
              <a:t>E.f={105}</a:t>
            </a:r>
          </a:p>
        </p:txBody>
      </p:sp>
      <p:sp>
        <p:nvSpPr>
          <p:cNvPr id="145431" name="Line 23"/>
          <p:cNvSpPr>
            <a:spLocks noChangeShapeType="1"/>
          </p:cNvSpPr>
          <p:nvPr/>
        </p:nvSpPr>
        <p:spPr bwMode="auto">
          <a:xfrm flipH="1">
            <a:off x="3714751" y="5539581"/>
            <a:ext cx="247650" cy="228600"/>
          </a:xfrm>
          <a:prstGeom prst="line">
            <a:avLst/>
          </a:prstGeom>
          <a:noFill/>
          <a:ln w="9525">
            <a:solidFill>
              <a:schemeClr val="tx1"/>
            </a:solidFill>
            <a:round/>
            <a:headEnd/>
            <a:tailEnd/>
          </a:ln>
          <a:effectLst/>
        </p:spPr>
        <p:txBody>
          <a:bodyPr/>
          <a:lstStyle/>
          <a:p>
            <a:endParaRPr lang="en-IN"/>
          </a:p>
        </p:txBody>
      </p:sp>
      <p:sp>
        <p:nvSpPr>
          <p:cNvPr id="145432" name="Line 24"/>
          <p:cNvSpPr>
            <a:spLocks noChangeShapeType="1"/>
          </p:cNvSpPr>
          <p:nvPr/>
        </p:nvSpPr>
        <p:spPr bwMode="auto">
          <a:xfrm>
            <a:off x="4044951" y="5539581"/>
            <a:ext cx="0" cy="304800"/>
          </a:xfrm>
          <a:prstGeom prst="line">
            <a:avLst/>
          </a:prstGeom>
          <a:noFill/>
          <a:ln w="9525">
            <a:solidFill>
              <a:schemeClr val="tx1"/>
            </a:solidFill>
            <a:round/>
            <a:headEnd/>
            <a:tailEnd/>
          </a:ln>
          <a:effectLst/>
        </p:spPr>
        <p:txBody>
          <a:bodyPr/>
          <a:lstStyle/>
          <a:p>
            <a:endParaRPr lang="en-IN"/>
          </a:p>
        </p:txBody>
      </p:sp>
      <p:sp>
        <p:nvSpPr>
          <p:cNvPr id="145433" name="Line 25"/>
          <p:cNvSpPr>
            <a:spLocks noChangeShapeType="1"/>
          </p:cNvSpPr>
          <p:nvPr/>
        </p:nvSpPr>
        <p:spPr bwMode="auto">
          <a:xfrm>
            <a:off x="4210051" y="5539581"/>
            <a:ext cx="165100" cy="228600"/>
          </a:xfrm>
          <a:prstGeom prst="line">
            <a:avLst/>
          </a:prstGeom>
          <a:noFill/>
          <a:ln w="9525">
            <a:solidFill>
              <a:schemeClr val="tx1"/>
            </a:solidFill>
            <a:round/>
            <a:headEnd/>
            <a:tailEnd/>
          </a:ln>
          <a:effectLst/>
        </p:spPr>
        <p:txBody>
          <a:bodyPr/>
          <a:lstStyle/>
          <a:p>
            <a:endParaRPr lang="en-IN"/>
          </a:p>
        </p:txBody>
      </p:sp>
      <p:sp>
        <p:nvSpPr>
          <p:cNvPr id="145434" name="Text Box 26"/>
          <p:cNvSpPr txBox="1">
            <a:spLocks noChangeArrowheads="1"/>
          </p:cNvSpPr>
          <p:nvPr/>
        </p:nvSpPr>
        <p:spPr bwMode="auto">
          <a:xfrm>
            <a:off x="3484299" y="5738018"/>
            <a:ext cx="330200" cy="457200"/>
          </a:xfrm>
          <a:prstGeom prst="rect">
            <a:avLst/>
          </a:prstGeom>
          <a:noFill/>
          <a:ln w="9525">
            <a:noFill/>
            <a:miter lim="800000"/>
            <a:headEnd/>
            <a:tailEnd/>
          </a:ln>
          <a:effectLst/>
        </p:spPr>
        <p:txBody>
          <a:bodyPr>
            <a:spAutoFit/>
          </a:bodyPr>
          <a:lstStyle/>
          <a:p>
            <a:pPr>
              <a:spcBef>
                <a:spcPct val="50000"/>
              </a:spcBef>
            </a:pPr>
            <a:r>
              <a:rPr lang="en-US" b="1">
                <a:solidFill>
                  <a:srgbClr val="A50021"/>
                </a:solidFill>
              </a:rPr>
              <a:t>c</a:t>
            </a:r>
          </a:p>
        </p:txBody>
      </p:sp>
      <p:sp>
        <p:nvSpPr>
          <p:cNvPr id="145435" name="Text Box 27"/>
          <p:cNvSpPr txBox="1">
            <a:spLocks noChangeArrowheads="1"/>
          </p:cNvSpPr>
          <p:nvPr/>
        </p:nvSpPr>
        <p:spPr bwMode="auto">
          <a:xfrm flipH="1">
            <a:off x="3284803" y="6202363"/>
            <a:ext cx="264848" cy="457200"/>
          </a:xfrm>
          <a:prstGeom prst="rect">
            <a:avLst/>
          </a:prstGeom>
          <a:noFill/>
          <a:ln w="9525">
            <a:noFill/>
            <a:miter lim="800000"/>
            <a:headEnd/>
            <a:tailEnd/>
          </a:ln>
          <a:effectLst/>
        </p:spPr>
        <p:txBody>
          <a:bodyPr>
            <a:spAutoFit/>
          </a:bodyPr>
          <a:lstStyle/>
          <a:p>
            <a:pPr>
              <a:spcBef>
                <a:spcPct val="50000"/>
              </a:spcBef>
            </a:pPr>
            <a:endParaRPr lang="en-US" b="1">
              <a:solidFill>
                <a:srgbClr val="A50021"/>
              </a:solidFill>
            </a:endParaRPr>
          </a:p>
        </p:txBody>
      </p:sp>
      <p:sp>
        <p:nvSpPr>
          <p:cNvPr id="145436" name="Text Box 28"/>
          <p:cNvSpPr txBox="1">
            <a:spLocks noChangeArrowheads="1"/>
          </p:cNvSpPr>
          <p:nvPr/>
        </p:nvSpPr>
        <p:spPr bwMode="auto">
          <a:xfrm>
            <a:off x="4227249" y="5738018"/>
            <a:ext cx="412750" cy="457200"/>
          </a:xfrm>
          <a:prstGeom prst="rect">
            <a:avLst/>
          </a:prstGeom>
          <a:noFill/>
          <a:ln w="9525">
            <a:noFill/>
            <a:miter lim="800000"/>
            <a:headEnd/>
            <a:tailEnd/>
          </a:ln>
          <a:effectLst/>
        </p:spPr>
        <p:txBody>
          <a:bodyPr>
            <a:spAutoFit/>
          </a:bodyPr>
          <a:lstStyle/>
          <a:p>
            <a:pPr>
              <a:spcBef>
                <a:spcPct val="50000"/>
              </a:spcBef>
            </a:pPr>
            <a:r>
              <a:rPr lang="en-US" b="1">
                <a:solidFill>
                  <a:srgbClr val="A50021"/>
                </a:solidFill>
              </a:rPr>
              <a:t>d</a:t>
            </a:r>
          </a:p>
        </p:txBody>
      </p:sp>
      <p:sp>
        <p:nvSpPr>
          <p:cNvPr id="145437" name="Text Box 29"/>
          <p:cNvSpPr txBox="1">
            <a:spLocks noChangeArrowheads="1"/>
          </p:cNvSpPr>
          <p:nvPr/>
        </p:nvSpPr>
        <p:spPr bwMode="auto">
          <a:xfrm>
            <a:off x="3797301" y="5768181"/>
            <a:ext cx="330200" cy="457200"/>
          </a:xfrm>
          <a:prstGeom prst="rect">
            <a:avLst/>
          </a:prstGeom>
          <a:noFill/>
          <a:ln w="9525">
            <a:noFill/>
            <a:miter lim="800000"/>
            <a:headEnd/>
            <a:tailEnd/>
          </a:ln>
          <a:effectLst/>
        </p:spPr>
        <p:txBody>
          <a:bodyPr>
            <a:spAutoFit/>
          </a:bodyPr>
          <a:lstStyle/>
          <a:p>
            <a:pPr>
              <a:spcBef>
                <a:spcPct val="50000"/>
              </a:spcBef>
            </a:pPr>
            <a:r>
              <a:rPr lang="en-US" b="1">
                <a:solidFill>
                  <a:srgbClr val="A50021"/>
                </a:solidFill>
                <a:latin typeface="Times New Roman" pitchFamily="18" charset="0"/>
              </a:rPr>
              <a:t>&lt;</a:t>
            </a:r>
          </a:p>
        </p:txBody>
      </p:sp>
      <p:sp>
        <p:nvSpPr>
          <p:cNvPr id="145438" name="Line 30"/>
          <p:cNvSpPr>
            <a:spLocks noChangeShapeType="1"/>
          </p:cNvSpPr>
          <p:nvPr/>
        </p:nvSpPr>
        <p:spPr bwMode="auto">
          <a:xfrm>
            <a:off x="1055952" y="4525963"/>
            <a:ext cx="0" cy="304800"/>
          </a:xfrm>
          <a:prstGeom prst="line">
            <a:avLst/>
          </a:prstGeom>
          <a:noFill/>
          <a:ln w="9525">
            <a:solidFill>
              <a:schemeClr val="tx1"/>
            </a:solidFill>
            <a:round/>
            <a:headEnd/>
            <a:tailEnd/>
          </a:ln>
          <a:effectLst/>
        </p:spPr>
        <p:txBody>
          <a:bodyPr/>
          <a:lstStyle/>
          <a:p>
            <a:endParaRPr lang="en-IN"/>
          </a:p>
        </p:txBody>
      </p:sp>
      <p:sp>
        <p:nvSpPr>
          <p:cNvPr id="145439" name="Line 31"/>
          <p:cNvSpPr>
            <a:spLocks noChangeShapeType="1"/>
          </p:cNvSpPr>
          <p:nvPr/>
        </p:nvSpPr>
        <p:spPr bwMode="auto">
          <a:xfrm flipH="1">
            <a:off x="643202" y="4525963"/>
            <a:ext cx="247650" cy="304800"/>
          </a:xfrm>
          <a:prstGeom prst="line">
            <a:avLst/>
          </a:prstGeom>
          <a:noFill/>
          <a:ln w="9525">
            <a:solidFill>
              <a:schemeClr val="tx1"/>
            </a:solidFill>
            <a:round/>
            <a:headEnd/>
            <a:tailEnd/>
          </a:ln>
          <a:effectLst/>
        </p:spPr>
        <p:txBody>
          <a:bodyPr/>
          <a:lstStyle/>
          <a:p>
            <a:endParaRPr lang="en-IN"/>
          </a:p>
        </p:txBody>
      </p:sp>
      <p:sp>
        <p:nvSpPr>
          <p:cNvPr id="145440" name="Line 32"/>
          <p:cNvSpPr>
            <a:spLocks noChangeShapeType="1"/>
          </p:cNvSpPr>
          <p:nvPr/>
        </p:nvSpPr>
        <p:spPr bwMode="auto">
          <a:xfrm>
            <a:off x="1221052" y="4525963"/>
            <a:ext cx="165100" cy="304800"/>
          </a:xfrm>
          <a:prstGeom prst="line">
            <a:avLst/>
          </a:prstGeom>
          <a:noFill/>
          <a:ln w="9525">
            <a:solidFill>
              <a:schemeClr val="tx1"/>
            </a:solidFill>
            <a:round/>
            <a:headEnd/>
            <a:tailEnd/>
          </a:ln>
          <a:effectLst/>
        </p:spPr>
        <p:txBody>
          <a:bodyPr/>
          <a:lstStyle/>
          <a:p>
            <a:endParaRPr lang="en-IN"/>
          </a:p>
        </p:txBody>
      </p:sp>
      <p:sp>
        <p:nvSpPr>
          <p:cNvPr id="145441" name="Text Box 33"/>
          <p:cNvSpPr txBox="1">
            <a:spLocks noChangeArrowheads="1"/>
          </p:cNvSpPr>
          <p:nvPr/>
        </p:nvSpPr>
        <p:spPr bwMode="auto">
          <a:xfrm>
            <a:off x="412750" y="4724400"/>
            <a:ext cx="330200" cy="457200"/>
          </a:xfrm>
          <a:prstGeom prst="rect">
            <a:avLst/>
          </a:prstGeom>
          <a:noFill/>
          <a:ln w="9525">
            <a:noFill/>
            <a:miter lim="800000"/>
            <a:headEnd/>
            <a:tailEnd/>
          </a:ln>
          <a:effectLst/>
        </p:spPr>
        <p:txBody>
          <a:bodyPr>
            <a:spAutoFit/>
          </a:bodyPr>
          <a:lstStyle/>
          <a:p>
            <a:pPr>
              <a:spcBef>
                <a:spcPct val="50000"/>
              </a:spcBef>
            </a:pPr>
            <a:r>
              <a:rPr lang="en-US" b="1">
                <a:solidFill>
                  <a:srgbClr val="A50021"/>
                </a:solidFill>
              </a:rPr>
              <a:t>a</a:t>
            </a:r>
          </a:p>
        </p:txBody>
      </p:sp>
      <p:sp>
        <p:nvSpPr>
          <p:cNvPr id="145442" name="Text Box 34"/>
          <p:cNvSpPr txBox="1">
            <a:spLocks noChangeArrowheads="1"/>
          </p:cNvSpPr>
          <p:nvPr/>
        </p:nvSpPr>
        <p:spPr bwMode="auto">
          <a:xfrm>
            <a:off x="808303" y="4754563"/>
            <a:ext cx="347398" cy="457200"/>
          </a:xfrm>
          <a:prstGeom prst="rect">
            <a:avLst/>
          </a:prstGeom>
          <a:noFill/>
          <a:ln w="9525">
            <a:noFill/>
            <a:miter lim="800000"/>
            <a:headEnd/>
            <a:tailEnd/>
          </a:ln>
          <a:effectLst/>
        </p:spPr>
        <p:txBody>
          <a:bodyPr>
            <a:spAutoFit/>
          </a:bodyPr>
          <a:lstStyle/>
          <a:p>
            <a:pPr>
              <a:spcBef>
                <a:spcPct val="50000"/>
              </a:spcBef>
            </a:pPr>
            <a:r>
              <a:rPr lang="en-US" b="1">
                <a:solidFill>
                  <a:srgbClr val="A50021"/>
                </a:solidFill>
              </a:rPr>
              <a:t>&lt;</a:t>
            </a:r>
          </a:p>
        </p:txBody>
      </p:sp>
      <p:sp>
        <p:nvSpPr>
          <p:cNvPr id="145443" name="Text Box 35"/>
          <p:cNvSpPr txBox="1">
            <a:spLocks noChangeArrowheads="1"/>
          </p:cNvSpPr>
          <p:nvPr/>
        </p:nvSpPr>
        <p:spPr bwMode="auto">
          <a:xfrm>
            <a:off x="1303603" y="4754563"/>
            <a:ext cx="347398" cy="457200"/>
          </a:xfrm>
          <a:prstGeom prst="rect">
            <a:avLst/>
          </a:prstGeom>
          <a:noFill/>
          <a:ln w="9525">
            <a:noFill/>
            <a:miter lim="800000"/>
            <a:headEnd/>
            <a:tailEnd/>
          </a:ln>
          <a:effectLst/>
        </p:spPr>
        <p:txBody>
          <a:bodyPr>
            <a:spAutoFit/>
          </a:bodyPr>
          <a:lstStyle/>
          <a:p>
            <a:pPr>
              <a:spcBef>
                <a:spcPct val="50000"/>
              </a:spcBef>
            </a:pPr>
            <a:r>
              <a:rPr lang="en-US" b="1">
                <a:solidFill>
                  <a:srgbClr val="A50021"/>
                </a:solidFill>
              </a:rPr>
              <a:t>b</a:t>
            </a:r>
          </a:p>
        </p:txBody>
      </p:sp>
      <p:sp>
        <p:nvSpPr>
          <p:cNvPr id="145444" name="Line 36"/>
          <p:cNvSpPr>
            <a:spLocks noChangeShapeType="1"/>
          </p:cNvSpPr>
          <p:nvPr/>
        </p:nvSpPr>
        <p:spPr bwMode="auto">
          <a:xfrm>
            <a:off x="6026150" y="5410200"/>
            <a:ext cx="0" cy="228600"/>
          </a:xfrm>
          <a:prstGeom prst="line">
            <a:avLst/>
          </a:prstGeom>
          <a:noFill/>
          <a:ln w="9525">
            <a:solidFill>
              <a:schemeClr val="tx1"/>
            </a:solidFill>
            <a:round/>
            <a:headEnd/>
            <a:tailEnd/>
          </a:ln>
          <a:effectLst/>
        </p:spPr>
        <p:txBody>
          <a:bodyPr/>
          <a:lstStyle/>
          <a:p>
            <a:endParaRPr lang="en-IN"/>
          </a:p>
        </p:txBody>
      </p:sp>
      <p:sp>
        <p:nvSpPr>
          <p:cNvPr id="145445" name="Text Box 37"/>
          <p:cNvSpPr txBox="1">
            <a:spLocks noChangeArrowheads="1"/>
          </p:cNvSpPr>
          <p:nvPr/>
        </p:nvSpPr>
        <p:spPr bwMode="auto">
          <a:xfrm>
            <a:off x="5861050" y="5715000"/>
            <a:ext cx="330200" cy="457200"/>
          </a:xfrm>
          <a:prstGeom prst="rect">
            <a:avLst/>
          </a:prstGeom>
          <a:noFill/>
          <a:ln w="9525">
            <a:noFill/>
            <a:miter lim="800000"/>
            <a:headEnd/>
            <a:tailEnd/>
          </a:ln>
          <a:effectLst/>
        </p:spPr>
        <p:txBody>
          <a:bodyPr>
            <a:spAutoFit/>
          </a:bodyPr>
          <a:lstStyle/>
          <a:p>
            <a:pPr>
              <a:spcBef>
                <a:spcPct val="50000"/>
              </a:spcBef>
            </a:pPr>
            <a:r>
              <a:rPr lang="ru-RU" b="1">
                <a:solidFill>
                  <a:srgbClr val="A50021"/>
                </a:solidFill>
              </a:rPr>
              <a:t>Є</a:t>
            </a:r>
          </a:p>
        </p:txBody>
      </p:sp>
      <p:sp>
        <p:nvSpPr>
          <p:cNvPr id="145446" name="Line 38"/>
          <p:cNvSpPr>
            <a:spLocks noChangeShapeType="1"/>
          </p:cNvSpPr>
          <p:nvPr/>
        </p:nvSpPr>
        <p:spPr bwMode="auto">
          <a:xfrm flipH="1">
            <a:off x="7099300" y="5791200"/>
            <a:ext cx="247650" cy="228600"/>
          </a:xfrm>
          <a:prstGeom prst="line">
            <a:avLst/>
          </a:prstGeom>
          <a:noFill/>
          <a:ln w="9525">
            <a:solidFill>
              <a:schemeClr val="tx1"/>
            </a:solidFill>
            <a:round/>
            <a:headEnd/>
            <a:tailEnd/>
          </a:ln>
          <a:effectLst/>
        </p:spPr>
        <p:txBody>
          <a:bodyPr/>
          <a:lstStyle/>
          <a:p>
            <a:endParaRPr lang="en-IN"/>
          </a:p>
        </p:txBody>
      </p:sp>
      <p:sp>
        <p:nvSpPr>
          <p:cNvPr id="145447" name="Line 39"/>
          <p:cNvSpPr>
            <a:spLocks noChangeShapeType="1"/>
          </p:cNvSpPr>
          <p:nvPr/>
        </p:nvSpPr>
        <p:spPr bwMode="auto">
          <a:xfrm>
            <a:off x="7494852" y="5827594"/>
            <a:ext cx="0" cy="304800"/>
          </a:xfrm>
          <a:prstGeom prst="line">
            <a:avLst/>
          </a:prstGeom>
          <a:noFill/>
          <a:ln w="9525">
            <a:solidFill>
              <a:schemeClr val="tx1"/>
            </a:solidFill>
            <a:round/>
            <a:headEnd/>
            <a:tailEnd/>
          </a:ln>
          <a:effectLst/>
        </p:spPr>
        <p:txBody>
          <a:bodyPr/>
          <a:lstStyle/>
          <a:p>
            <a:endParaRPr lang="en-IN"/>
          </a:p>
        </p:txBody>
      </p:sp>
      <p:sp>
        <p:nvSpPr>
          <p:cNvPr id="145448" name="Line 40"/>
          <p:cNvSpPr>
            <a:spLocks noChangeShapeType="1"/>
          </p:cNvSpPr>
          <p:nvPr/>
        </p:nvSpPr>
        <p:spPr bwMode="auto">
          <a:xfrm>
            <a:off x="7642755" y="5781557"/>
            <a:ext cx="247650" cy="304800"/>
          </a:xfrm>
          <a:prstGeom prst="line">
            <a:avLst/>
          </a:prstGeom>
          <a:noFill/>
          <a:ln w="9525">
            <a:solidFill>
              <a:schemeClr val="tx1"/>
            </a:solidFill>
            <a:round/>
            <a:headEnd/>
            <a:tailEnd/>
          </a:ln>
          <a:effectLst/>
        </p:spPr>
        <p:txBody>
          <a:bodyPr/>
          <a:lstStyle/>
          <a:p>
            <a:endParaRPr lang="en-IN"/>
          </a:p>
        </p:txBody>
      </p:sp>
      <p:sp>
        <p:nvSpPr>
          <p:cNvPr id="145449" name="Text Box 41"/>
          <p:cNvSpPr txBox="1">
            <a:spLocks noChangeArrowheads="1"/>
          </p:cNvSpPr>
          <p:nvPr/>
        </p:nvSpPr>
        <p:spPr bwMode="auto">
          <a:xfrm>
            <a:off x="6843051" y="6116740"/>
            <a:ext cx="577850" cy="457200"/>
          </a:xfrm>
          <a:prstGeom prst="rect">
            <a:avLst/>
          </a:prstGeom>
          <a:noFill/>
          <a:ln w="9525">
            <a:noFill/>
            <a:miter lim="800000"/>
            <a:headEnd/>
            <a:tailEnd/>
          </a:ln>
          <a:effectLst/>
        </p:spPr>
        <p:txBody>
          <a:bodyPr>
            <a:spAutoFit/>
          </a:bodyPr>
          <a:lstStyle/>
          <a:p>
            <a:pPr>
              <a:spcBef>
                <a:spcPct val="50000"/>
              </a:spcBef>
            </a:pPr>
            <a:r>
              <a:rPr lang="en-US" b="1">
                <a:solidFill>
                  <a:srgbClr val="A50021"/>
                </a:solidFill>
              </a:rPr>
              <a:t>e</a:t>
            </a:r>
          </a:p>
        </p:txBody>
      </p:sp>
      <p:sp>
        <p:nvSpPr>
          <p:cNvPr id="145450" name="Text Box 42"/>
          <p:cNvSpPr txBox="1">
            <a:spLocks noChangeArrowheads="1"/>
          </p:cNvSpPr>
          <p:nvPr/>
        </p:nvSpPr>
        <p:spPr bwMode="auto">
          <a:xfrm>
            <a:off x="7316103" y="6134396"/>
            <a:ext cx="660400" cy="457200"/>
          </a:xfrm>
          <a:prstGeom prst="rect">
            <a:avLst/>
          </a:prstGeom>
          <a:noFill/>
          <a:ln w="9525">
            <a:noFill/>
            <a:miter lim="800000"/>
            <a:headEnd/>
            <a:tailEnd/>
          </a:ln>
          <a:effectLst/>
        </p:spPr>
        <p:txBody>
          <a:bodyPr>
            <a:spAutoFit/>
          </a:bodyPr>
          <a:lstStyle/>
          <a:p>
            <a:pPr>
              <a:spcBef>
                <a:spcPct val="50000"/>
              </a:spcBef>
            </a:pPr>
            <a:r>
              <a:rPr lang="en-US">
                <a:solidFill>
                  <a:srgbClr val="A50021"/>
                </a:solidFill>
              </a:rPr>
              <a:t>&lt;</a:t>
            </a:r>
          </a:p>
        </p:txBody>
      </p:sp>
      <p:sp>
        <p:nvSpPr>
          <p:cNvPr id="145451" name="Text Box 43"/>
          <p:cNvSpPr txBox="1">
            <a:spLocks noChangeArrowheads="1"/>
          </p:cNvSpPr>
          <p:nvPr/>
        </p:nvSpPr>
        <p:spPr bwMode="auto">
          <a:xfrm>
            <a:off x="7797753" y="6132394"/>
            <a:ext cx="577850" cy="457200"/>
          </a:xfrm>
          <a:prstGeom prst="rect">
            <a:avLst/>
          </a:prstGeom>
          <a:noFill/>
          <a:ln w="9525">
            <a:noFill/>
            <a:miter lim="800000"/>
            <a:headEnd/>
            <a:tailEnd/>
          </a:ln>
          <a:effectLst/>
        </p:spPr>
        <p:txBody>
          <a:bodyPr>
            <a:spAutoFit/>
          </a:bodyPr>
          <a:lstStyle/>
          <a:p>
            <a:pPr>
              <a:spcBef>
                <a:spcPct val="50000"/>
              </a:spcBef>
            </a:pPr>
            <a:r>
              <a:rPr lang="en-US" b="1" dirty="0">
                <a:solidFill>
                  <a:srgbClr val="A50021"/>
                </a:solidFill>
              </a:rPr>
              <a:t>f</a:t>
            </a:r>
          </a:p>
        </p:txBody>
      </p:sp>
      <p:sp>
        <p:nvSpPr>
          <p:cNvPr id="145452" name="Line 44"/>
          <p:cNvSpPr>
            <a:spLocks noChangeShapeType="1"/>
          </p:cNvSpPr>
          <p:nvPr/>
        </p:nvSpPr>
        <p:spPr bwMode="auto">
          <a:xfrm flipH="1">
            <a:off x="5291797" y="4525963"/>
            <a:ext cx="452305" cy="503237"/>
          </a:xfrm>
          <a:prstGeom prst="line">
            <a:avLst/>
          </a:prstGeom>
          <a:noFill/>
          <a:ln w="9525">
            <a:solidFill>
              <a:schemeClr val="tx1"/>
            </a:solidFill>
            <a:round/>
            <a:headEnd/>
            <a:tailEnd/>
          </a:ln>
          <a:effectLst/>
        </p:spPr>
        <p:txBody>
          <a:bodyPr/>
          <a:lstStyle/>
          <a:p>
            <a:endParaRPr lang="en-IN"/>
          </a:p>
        </p:txBody>
      </p:sp>
      <p:sp>
        <p:nvSpPr>
          <p:cNvPr id="145453" name="Text Box 45"/>
          <p:cNvSpPr txBox="1">
            <a:spLocks noChangeArrowheads="1"/>
          </p:cNvSpPr>
          <p:nvPr/>
        </p:nvSpPr>
        <p:spPr bwMode="auto">
          <a:xfrm>
            <a:off x="499456" y="1520826"/>
            <a:ext cx="2691763" cy="369332"/>
          </a:xfrm>
          <a:prstGeom prst="rect">
            <a:avLst/>
          </a:prstGeom>
          <a:noFill/>
          <a:ln w="9525">
            <a:noFill/>
            <a:miter lim="800000"/>
            <a:headEnd/>
            <a:tailEnd/>
          </a:ln>
          <a:effectLst/>
        </p:spPr>
        <p:txBody>
          <a:bodyPr wrap="none">
            <a:spAutoFit/>
          </a:bodyPr>
          <a:lstStyle/>
          <a:p>
            <a:pPr algn="ctr"/>
            <a:r>
              <a:rPr lang="en-US" sz="1800" b="1">
                <a:solidFill>
                  <a:srgbClr val="CC0000"/>
                </a:solidFill>
              </a:rPr>
              <a:t>Initialize nextquad to 100</a:t>
            </a:r>
          </a:p>
        </p:txBody>
      </p:sp>
      <p:sp>
        <p:nvSpPr>
          <p:cNvPr id="145454" name="Text Box 46"/>
          <p:cNvSpPr txBox="1">
            <a:spLocks noChangeArrowheads="1"/>
          </p:cNvSpPr>
          <p:nvPr/>
        </p:nvSpPr>
        <p:spPr bwMode="auto">
          <a:xfrm>
            <a:off x="6790730" y="342931"/>
            <a:ext cx="2724150" cy="2554545"/>
          </a:xfrm>
          <a:prstGeom prst="rect">
            <a:avLst/>
          </a:prstGeom>
          <a:noFill/>
          <a:ln w="9525">
            <a:noFill/>
            <a:miter lim="800000"/>
            <a:headEnd/>
            <a:tailEnd/>
          </a:ln>
          <a:effectLst/>
        </p:spPr>
        <p:txBody>
          <a:bodyPr>
            <a:spAutoFit/>
          </a:bodyPr>
          <a:lstStyle/>
          <a:p>
            <a:r>
              <a:rPr lang="en-US" sz="2000" b="1" dirty="0">
                <a:solidFill>
                  <a:schemeClr val="accent2"/>
                </a:solidFill>
              </a:rPr>
              <a:t>100: if a &lt; b </a:t>
            </a:r>
            <a:r>
              <a:rPr lang="en-US" sz="2000" b="1" dirty="0" err="1">
                <a:solidFill>
                  <a:schemeClr val="accent2"/>
                </a:solidFill>
              </a:rPr>
              <a:t>goto</a:t>
            </a:r>
            <a:r>
              <a:rPr lang="en-US" sz="2000" b="1" dirty="0">
                <a:solidFill>
                  <a:schemeClr val="accent2"/>
                </a:solidFill>
              </a:rPr>
              <a:t>  </a:t>
            </a:r>
            <a:r>
              <a:rPr lang="en-US" sz="2000" b="1" u="sng" dirty="0">
                <a:solidFill>
                  <a:schemeClr val="accent2"/>
                </a:solidFill>
              </a:rPr>
              <a:t>106</a:t>
            </a:r>
          </a:p>
          <a:p>
            <a:r>
              <a:rPr lang="en-US" sz="2000" b="1" dirty="0">
                <a:solidFill>
                  <a:schemeClr val="accent2"/>
                </a:solidFill>
              </a:rPr>
              <a:t>101: </a:t>
            </a:r>
            <a:r>
              <a:rPr lang="en-US" sz="2000" b="1" dirty="0" err="1">
                <a:solidFill>
                  <a:schemeClr val="accent2"/>
                </a:solidFill>
              </a:rPr>
              <a:t>goto</a:t>
            </a:r>
            <a:r>
              <a:rPr lang="en-US" sz="2000" b="1" dirty="0">
                <a:solidFill>
                  <a:schemeClr val="accent2"/>
                </a:solidFill>
              </a:rPr>
              <a:t> </a:t>
            </a:r>
            <a:r>
              <a:rPr lang="en-US" sz="2000" b="1" u="sng" dirty="0">
                <a:solidFill>
                  <a:schemeClr val="accent2"/>
                </a:solidFill>
              </a:rPr>
              <a:t>102</a:t>
            </a:r>
          </a:p>
          <a:p>
            <a:r>
              <a:rPr lang="en-US" sz="2000" b="1" dirty="0">
                <a:solidFill>
                  <a:schemeClr val="accent2"/>
                </a:solidFill>
              </a:rPr>
              <a:t>102: if c &lt; d </a:t>
            </a:r>
            <a:r>
              <a:rPr lang="en-US" sz="2000" b="1" dirty="0" err="1">
                <a:solidFill>
                  <a:schemeClr val="accent2"/>
                </a:solidFill>
              </a:rPr>
              <a:t>goto</a:t>
            </a:r>
            <a:r>
              <a:rPr lang="en-US" sz="2000" b="1" dirty="0">
                <a:solidFill>
                  <a:schemeClr val="accent2"/>
                </a:solidFill>
              </a:rPr>
              <a:t> </a:t>
            </a:r>
            <a:r>
              <a:rPr lang="en-US" sz="2000" b="1" u="sng" dirty="0">
                <a:solidFill>
                  <a:schemeClr val="accent2"/>
                </a:solidFill>
              </a:rPr>
              <a:t>104</a:t>
            </a:r>
          </a:p>
          <a:p>
            <a:r>
              <a:rPr lang="en-US" sz="2000" b="1" dirty="0">
                <a:solidFill>
                  <a:schemeClr val="accent2"/>
                </a:solidFill>
              </a:rPr>
              <a:t>103: </a:t>
            </a:r>
            <a:r>
              <a:rPr lang="en-US" sz="2000" b="1" dirty="0" err="1">
                <a:solidFill>
                  <a:schemeClr val="accent2"/>
                </a:solidFill>
              </a:rPr>
              <a:t>goto</a:t>
            </a:r>
            <a:r>
              <a:rPr lang="en-US" sz="2000" b="1" dirty="0">
                <a:solidFill>
                  <a:schemeClr val="accent2"/>
                </a:solidFill>
              </a:rPr>
              <a:t> </a:t>
            </a:r>
            <a:r>
              <a:rPr lang="en-US" sz="2000" b="1" u="sng" dirty="0">
                <a:solidFill>
                  <a:schemeClr val="accent2"/>
                </a:solidFill>
              </a:rPr>
              <a:t>107</a:t>
            </a:r>
          </a:p>
          <a:p>
            <a:r>
              <a:rPr lang="en-US" sz="2000" b="1" dirty="0">
                <a:solidFill>
                  <a:schemeClr val="accent2"/>
                </a:solidFill>
              </a:rPr>
              <a:t>104: if e &lt; f </a:t>
            </a:r>
            <a:r>
              <a:rPr lang="en-US" sz="2000" b="1" dirty="0" err="1">
                <a:solidFill>
                  <a:schemeClr val="accent2"/>
                </a:solidFill>
              </a:rPr>
              <a:t>goto</a:t>
            </a:r>
            <a:r>
              <a:rPr lang="en-US" sz="2000" b="1" dirty="0">
                <a:solidFill>
                  <a:schemeClr val="accent2"/>
                </a:solidFill>
              </a:rPr>
              <a:t> </a:t>
            </a:r>
            <a:r>
              <a:rPr lang="en-US" sz="2000" b="1" u="sng" dirty="0">
                <a:solidFill>
                  <a:schemeClr val="accent2"/>
                </a:solidFill>
              </a:rPr>
              <a:t>106</a:t>
            </a:r>
          </a:p>
          <a:p>
            <a:r>
              <a:rPr lang="en-US" sz="2000" b="1" dirty="0">
                <a:solidFill>
                  <a:schemeClr val="accent2"/>
                </a:solidFill>
              </a:rPr>
              <a:t>105: </a:t>
            </a:r>
            <a:r>
              <a:rPr lang="en-US" sz="2000" b="1" dirty="0" err="1">
                <a:solidFill>
                  <a:schemeClr val="accent2"/>
                </a:solidFill>
              </a:rPr>
              <a:t>goto</a:t>
            </a:r>
            <a:r>
              <a:rPr lang="en-US" sz="2000" b="1" dirty="0">
                <a:solidFill>
                  <a:schemeClr val="accent2"/>
                </a:solidFill>
              </a:rPr>
              <a:t> </a:t>
            </a:r>
            <a:r>
              <a:rPr lang="en-US" sz="2000" b="1" u="sng" dirty="0">
                <a:solidFill>
                  <a:schemeClr val="accent2"/>
                </a:solidFill>
              </a:rPr>
              <a:t>107</a:t>
            </a:r>
          </a:p>
          <a:p>
            <a:r>
              <a:rPr lang="en-US" sz="2000" b="1" dirty="0">
                <a:solidFill>
                  <a:schemeClr val="accent2"/>
                </a:solidFill>
              </a:rPr>
              <a:t>106: (true)</a:t>
            </a:r>
          </a:p>
          <a:p>
            <a:r>
              <a:rPr lang="en-US" sz="2000" b="1" dirty="0">
                <a:solidFill>
                  <a:schemeClr val="accent2"/>
                </a:solidFill>
              </a:rPr>
              <a:t>107: (false)</a:t>
            </a:r>
          </a:p>
        </p:txBody>
      </p:sp>
      <p:sp>
        <p:nvSpPr>
          <p:cNvPr id="145455" name="Rectangle 47"/>
          <p:cNvSpPr>
            <a:spLocks noChangeArrowheads="1"/>
          </p:cNvSpPr>
          <p:nvPr/>
        </p:nvSpPr>
        <p:spPr bwMode="auto">
          <a:xfrm>
            <a:off x="6686550" y="1295400"/>
            <a:ext cx="3054350" cy="1981200"/>
          </a:xfrm>
          <a:prstGeom prst="rect">
            <a:avLst/>
          </a:prstGeom>
          <a:noFill/>
          <a:ln w="9525">
            <a:solidFill>
              <a:schemeClr val="bg1"/>
            </a:solidFill>
            <a:miter lim="800000"/>
            <a:headEnd/>
            <a:tailEnd/>
          </a:ln>
          <a:effectLst/>
        </p:spPr>
        <p:txBody>
          <a:bodyPr wrap="none" anchor="ctr"/>
          <a:lstStyle/>
          <a:p>
            <a:endParaRPr lang="en-IN"/>
          </a:p>
        </p:txBody>
      </p:sp>
      <p:sp>
        <p:nvSpPr>
          <p:cNvPr id="145456" name="Text Box 48"/>
          <p:cNvSpPr txBox="1">
            <a:spLocks noChangeArrowheads="1"/>
          </p:cNvSpPr>
          <p:nvPr/>
        </p:nvSpPr>
        <p:spPr bwMode="auto">
          <a:xfrm>
            <a:off x="7264400" y="3349626"/>
            <a:ext cx="2114681" cy="369332"/>
          </a:xfrm>
          <a:prstGeom prst="rect">
            <a:avLst/>
          </a:prstGeom>
          <a:noFill/>
          <a:ln w="9525">
            <a:noFill/>
            <a:miter lim="800000"/>
            <a:headEnd/>
            <a:tailEnd/>
          </a:ln>
          <a:effectLst/>
        </p:spPr>
        <p:txBody>
          <a:bodyPr wrap="none">
            <a:spAutoFit/>
          </a:bodyPr>
          <a:lstStyle/>
          <a:p>
            <a:r>
              <a:rPr lang="en-US" sz="1800" b="1" dirty="0" err="1">
                <a:solidFill>
                  <a:srgbClr val="A50021"/>
                </a:solidFill>
              </a:rPr>
              <a:t>backpatch</a:t>
            </a:r>
            <a:r>
              <a:rPr lang="en-US" sz="1800" b="1" dirty="0">
                <a:solidFill>
                  <a:srgbClr val="A50021"/>
                </a:solidFill>
              </a:rPr>
              <a:t>(102,104)</a:t>
            </a:r>
          </a:p>
        </p:txBody>
      </p:sp>
      <p:sp>
        <p:nvSpPr>
          <p:cNvPr id="145458" name="Text Box 50"/>
          <p:cNvSpPr txBox="1">
            <a:spLocks noChangeArrowheads="1"/>
          </p:cNvSpPr>
          <p:nvPr/>
        </p:nvSpPr>
        <p:spPr bwMode="auto">
          <a:xfrm>
            <a:off x="7264400" y="3730626"/>
            <a:ext cx="2114681" cy="369332"/>
          </a:xfrm>
          <a:prstGeom prst="rect">
            <a:avLst/>
          </a:prstGeom>
          <a:noFill/>
          <a:ln w="9525">
            <a:noFill/>
            <a:miter lim="800000"/>
            <a:headEnd/>
            <a:tailEnd/>
          </a:ln>
          <a:effectLst/>
        </p:spPr>
        <p:txBody>
          <a:bodyPr wrap="none">
            <a:spAutoFit/>
          </a:bodyPr>
          <a:lstStyle/>
          <a:p>
            <a:r>
              <a:rPr lang="en-US" sz="1800" b="1" dirty="0" err="1">
                <a:solidFill>
                  <a:srgbClr val="A50021"/>
                </a:solidFill>
              </a:rPr>
              <a:t>backpatch</a:t>
            </a:r>
            <a:r>
              <a:rPr lang="en-US" sz="1800" b="1" dirty="0">
                <a:solidFill>
                  <a:srgbClr val="A50021"/>
                </a:solidFill>
              </a:rPr>
              <a:t>(101,102)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4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5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5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5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4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4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54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54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54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54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4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4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54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54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54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4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54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54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4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54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54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54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54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54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54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54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4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541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54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54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542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542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54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4541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541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541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54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541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45458"/>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14545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5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P spid="145413" grpId="0"/>
      <p:bldP spid="145414" grpId="0"/>
      <p:bldP spid="145415" grpId="0" animBg="1"/>
      <p:bldP spid="145416" grpId="0" animBg="1"/>
      <p:bldP spid="145417" grpId="0" animBg="1"/>
      <p:bldP spid="145418" grpId="0" animBg="1"/>
      <p:bldP spid="145419" grpId="0"/>
      <p:bldP spid="145420" grpId="0"/>
      <p:bldP spid="145421" grpId="0" animBg="1"/>
      <p:bldP spid="145422" grpId="0"/>
      <p:bldP spid="145423" grpId="0" animBg="1"/>
      <p:bldP spid="145425" grpId="0" animBg="1"/>
      <p:bldP spid="145426" grpId="0" animBg="1"/>
      <p:bldP spid="145427" grpId="0"/>
      <p:bldP spid="145428" grpId="0"/>
      <p:bldP spid="145429" grpId="0"/>
      <p:bldP spid="145430" grpId="0"/>
      <p:bldP spid="145431" grpId="0" animBg="1"/>
      <p:bldP spid="145432" grpId="0" animBg="1"/>
      <p:bldP spid="145433" grpId="0" animBg="1"/>
      <p:bldP spid="145434" grpId="0"/>
      <p:bldP spid="145436" grpId="0"/>
      <p:bldP spid="145437" grpId="0"/>
      <p:bldP spid="145438" grpId="0" animBg="1"/>
      <p:bldP spid="145439" grpId="0" animBg="1"/>
      <p:bldP spid="145440" grpId="0" animBg="1"/>
      <p:bldP spid="145441" grpId="0"/>
      <p:bldP spid="145442" grpId="0"/>
      <p:bldP spid="145443" grpId="0"/>
      <p:bldP spid="145444" grpId="0" animBg="1"/>
      <p:bldP spid="145445" grpId="0"/>
      <p:bldP spid="145446" grpId="0" animBg="1"/>
      <p:bldP spid="145447" grpId="0" animBg="1"/>
      <p:bldP spid="145448" grpId="0" animBg="1"/>
      <p:bldP spid="145449" grpId="0"/>
      <p:bldP spid="145450" grpId="0"/>
      <p:bldP spid="145451" grpId="0"/>
      <p:bldP spid="145452" grpId="0" animBg="1"/>
      <p:bldP spid="145454" grpId="0"/>
      <p:bldP spid="145456" grpId="0"/>
      <p:bldP spid="145458" grpId="0"/>
      <p:bldP spid="145458" grpId="1"/>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3F1487-53BE-4BA9-A7AF-DA6313257CCD}" type="slidenum">
              <a:rPr lang="en-US"/>
              <a:pPr/>
              <a:t>107</a:t>
            </a:fld>
            <a:endParaRPr lang="en-US"/>
          </a:p>
        </p:txBody>
      </p:sp>
      <p:sp>
        <p:nvSpPr>
          <p:cNvPr id="147458" name="Rectangle 2"/>
          <p:cNvSpPr>
            <a:spLocks noGrp="1" noChangeArrowheads="1"/>
          </p:cNvSpPr>
          <p:nvPr>
            <p:ph type="title"/>
          </p:nvPr>
        </p:nvSpPr>
        <p:spPr>
          <a:xfrm>
            <a:off x="742950" y="228600"/>
            <a:ext cx="8420100" cy="1143000"/>
          </a:xfrm>
        </p:spPr>
        <p:txBody>
          <a:bodyPr/>
          <a:lstStyle/>
          <a:p>
            <a:r>
              <a:rPr lang="en-US"/>
              <a:t>Flow of Control Statements</a:t>
            </a:r>
          </a:p>
        </p:txBody>
      </p:sp>
      <p:sp>
        <p:nvSpPr>
          <p:cNvPr id="147459" name="Rectangle 3"/>
          <p:cNvSpPr>
            <a:spLocks noGrp="1" noChangeArrowheads="1"/>
          </p:cNvSpPr>
          <p:nvPr>
            <p:ph type="body" idx="1"/>
          </p:nvPr>
        </p:nvSpPr>
        <p:spPr>
          <a:xfrm>
            <a:off x="2311400" y="1295400"/>
            <a:ext cx="5283200" cy="5029200"/>
          </a:xfrm>
        </p:spPr>
        <p:txBody>
          <a:bodyPr/>
          <a:lstStyle/>
          <a:p>
            <a:pPr>
              <a:lnSpc>
                <a:spcPct val="90000"/>
              </a:lnSpc>
              <a:buFontTx/>
              <a:buNone/>
            </a:pPr>
            <a:r>
              <a:rPr lang="en-US" sz="2400"/>
              <a:t>S </a:t>
            </a:r>
            <a:r>
              <a:rPr lang="en-US" sz="2400">
                <a:sym typeface="Symbol" pitchFamily="18" charset="2"/>
              </a:rPr>
              <a:t></a:t>
            </a:r>
            <a:r>
              <a:rPr lang="en-US" sz="2400"/>
              <a:t> if E then S</a:t>
            </a:r>
            <a:r>
              <a:rPr lang="en-US" sz="2000" baseline="-25000"/>
              <a:t>1</a:t>
            </a:r>
          </a:p>
          <a:p>
            <a:pPr>
              <a:lnSpc>
                <a:spcPct val="90000"/>
              </a:lnSpc>
              <a:buFontTx/>
              <a:buNone/>
            </a:pPr>
            <a:r>
              <a:rPr lang="en-US" sz="2400"/>
              <a:t>      | if E then S</a:t>
            </a:r>
            <a:r>
              <a:rPr lang="en-US" sz="2000" baseline="-25000"/>
              <a:t>1</a:t>
            </a:r>
            <a:r>
              <a:rPr lang="en-US" sz="2400"/>
              <a:t> else S</a:t>
            </a:r>
            <a:r>
              <a:rPr lang="en-US" sz="2000" baseline="-25000"/>
              <a:t>2</a:t>
            </a:r>
          </a:p>
          <a:p>
            <a:pPr>
              <a:lnSpc>
                <a:spcPct val="90000"/>
              </a:lnSpc>
              <a:buFontTx/>
              <a:buNone/>
            </a:pPr>
            <a:r>
              <a:rPr lang="en-US" sz="2400"/>
              <a:t>      | while E do S</a:t>
            </a:r>
            <a:r>
              <a:rPr lang="en-US" sz="2000" baseline="-25000"/>
              <a:t>1</a:t>
            </a:r>
          </a:p>
          <a:p>
            <a:pPr>
              <a:lnSpc>
                <a:spcPct val="90000"/>
              </a:lnSpc>
              <a:buFontTx/>
              <a:buNone/>
            </a:pPr>
            <a:r>
              <a:rPr lang="en-US" sz="2400"/>
              <a:t>      | begin L end</a:t>
            </a:r>
          </a:p>
          <a:p>
            <a:pPr>
              <a:lnSpc>
                <a:spcPct val="90000"/>
              </a:lnSpc>
              <a:buFontTx/>
              <a:buNone/>
            </a:pPr>
            <a:r>
              <a:rPr lang="en-US" sz="2400"/>
              <a:t>      | A</a:t>
            </a:r>
          </a:p>
          <a:p>
            <a:pPr>
              <a:lnSpc>
                <a:spcPct val="90000"/>
              </a:lnSpc>
              <a:buFontTx/>
              <a:buNone/>
            </a:pPr>
            <a:endParaRPr lang="en-US" sz="2400"/>
          </a:p>
          <a:p>
            <a:pPr>
              <a:lnSpc>
                <a:spcPct val="90000"/>
              </a:lnSpc>
              <a:buFontTx/>
              <a:buNone/>
            </a:pPr>
            <a:r>
              <a:rPr lang="en-US" sz="2400"/>
              <a:t>L </a:t>
            </a:r>
            <a:r>
              <a:rPr lang="en-US" sz="2400">
                <a:sym typeface="Symbol" pitchFamily="18" charset="2"/>
              </a:rPr>
              <a:t></a:t>
            </a:r>
            <a:r>
              <a:rPr lang="en-US" sz="2400"/>
              <a:t> L ; S</a:t>
            </a:r>
          </a:p>
          <a:p>
            <a:pPr>
              <a:lnSpc>
                <a:spcPct val="90000"/>
              </a:lnSpc>
              <a:buFontTx/>
              <a:buNone/>
            </a:pPr>
            <a:r>
              <a:rPr lang="en-US" sz="2400"/>
              <a:t>      |  S</a:t>
            </a:r>
          </a:p>
          <a:p>
            <a:pPr>
              <a:lnSpc>
                <a:spcPct val="90000"/>
              </a:lnSpc>
              <a:buFontTx/>
              <a:buNone/>
            </a:pPr>
            <a:endParaRPr lang="en-US" sz="2400"/>
          </a:p>
          <a:p>
            <a:pPr>
              <a:lnSpc>
                <a:spcPct val="90000"/>
              </a:lnSpc>
              <a:buFontTx/>
              <a:buNone/>
            </a:pPr>
            <a:r>
              <a:rPr lang="en-US" sz="2400"/>
              <a:t>S : Statement</a:t>
            </a:r>
          </a:p>
          <a:p>
            <a:pPr>
              <a:lnSpc>
                <a:spcPct val="90000"/>
              </a:lnSpc>
              <a:buFontTx/>
              <a:buNone/>
            </a:pPr>
            <a:r>
              <a:rPr lang="en-US" sz="2400"/>
              <a:t>A : Assignment</a:t>
            </a:r>
          </a:p>
          <a:p>
            <a:pPr>
              <a:lnSpc>
                <a:spcPct val="90000"/>
              </a:lnSpc>
              <a:buFontTx/>
              <a:buNone/>
            </a:pPr>
            <a:r>
              <a:rPr lang="en-US" sz="2400"/>
              <a:t>L : Statement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7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4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745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745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74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p:cNvSpPr>
            <a:spLocks noGrp="1"/>
          </p:cNvSpPr>
          <p:nvPr>
            <p:ph type="sldNum" sz="quarter" idx="12"/>
          </p:nvPr>
        </p:nvSpPr>
        <p:spPr>
          <a:noFill/>
        </p:spPr>
        <p:txBody>
          <a:bodyPr/>
          <a:lstStyle/>
          <a:p>
            <a:fld id="{9E00E164-7FB8-4F4C-9FE3-0C0CC4DB8776}" type="slidenum">
              <a:rPr lang="zh-TW" altLang="en-US" smtClean="0"/>
              <a:pPr/>
              <a:t>108</a:t>
            </a:fld>
            <a:endParaRPr lang="en-US" altLang="zh-TW"/>
          </a:p>
        </p:txBody>
      </p:sp>
      <p:sp>
        <p:nvSpPr>
          <p:cNvPr id="35845" name="Rectangle 2"/>
          <p:cNvSpPr>
            <a:spLocks noChangeArrowheads="1"/>
          </p:cNvSpPr>
          <p:nvPr/>
        </p:nvSpPr>
        <p:spPr bwMode="auto">
          <a:xfrm>
            <a:off x="999200" y="1065213"/>
            <a:ext cx="2240888" cy="368300"/>
          </a:xfrm>
          <a:prstGeom prst="rect">
            <a:avLst/>
          </a:prstGeom>
          <a:noFill/>
          <a:ln w="12700">
            <a:solidFill>
              <a:srgbClr val="3366CC"/>
            </a:solidFill>
            <a:miter lim="800000"/>
            <a:headEnd type="none" w="sm" len="sm"/>
            <a:tailEnd type="none" w="sm" len="sm"/>
          </a:ln>
        </p:spPr>
        <p:txBody>
          <a:bodyPr wrap="none" anchor="ctr"/>
          <a:lstStyle/>
          <a:p>
            <a:endParaRPr lang="en-US"/>
          </a:p>
        </p:txBody>
      </p:sp>
      <p:sp>
        <p:nvSpPr>
          <p:cNvPr id="35846" name="Text Box 3"/>
          <p:cNvSpPr txBox="1">
            <a:spLocks noChangeArrowheads="1"/>
          </p:cNvSpPr>
          <p:nvPr/>
        </p:nvSpPr>
        <p:spPr bwMode="auto">
          <a:xfrm>
            <a:off x="1286405" y="1089025"/>
            <a:ext cx="1483098" cy="338554"/>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lexical analyzer</a:t>
            </a:r>
          </a:p>
        </p:txBody>
      </p:sp>
      <p:sp>
        <p:nvSpPr>
          <p:cNvPr id="35847" name="Rectangle 4"/>
          <p:cNvSpPr>
            <a:spLocks noChangeArrowheads="1"/>
          </p:cNvSpPr>
          <p:nvPr/>
        </p:nvSpPr>
        <p:spPr bwMode="auto">
          <a:xfrm>
            <a:off x="999200" y="2047875"/>
            <a:ext cx="2240888" cy="368300"/>
          </a:xfrm>
          <a:prstGeom prst="rect">
            <a:avLst/>
          </a:prstGeom>
          <a:noFill/>
          <a:ln w="12700">
            <a:solidFill>
              <a:srgbClr val="3366CC"/>
            </a:solidFill>
            <a:miter lim="800000"/>
            <a:headEnd type="none" w="sm" len="sm"/>
            <a:tailEnd type="none" w="sm" len="sm"/>
          </a:ln>
        </p:spPr>
        <p:txBody>
          <a:bodyPr wrap="none" anchor="ctr"/>
          <a:lstStyle/>
          <a:p>
            <a:endParaRPr lang="en-US"/>
          </a:p>
        </p:txBody>
      </p:sp>
      <p:sp>
        <p:nvSpPr>
          <p:cNvPr id="35848" name="Text Box 5"/>
          <p:cNvSpPr txBox="1">
            <a:spLocks noChangeArrowheads="1"/>
          </p:cNvSpPr>
          <p:nvPr/>
        </p:nvSpPr>
        <p:spPr bwMode="auto">
          <a:xfrm>
            <a:off x="1312202" y="2071688"/>
            <a:ext cx="1470274" cy="338554"/>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syntax analyzer</a:t>
            </a:r>
          </a:p>
        </p:txBody>
      </p:sp>
      <p:sp>
        <p:nvSpPr>
          <p:cNvPr id="35849" name="Rectangle 6"/>
          <p:cNvSpPr>
            <a:spLocks noChangeArrowheads="1"/>
          </p:cNvSpPr>
          <p:nvPr/>
        </p:nvSpPr>
        <p:spPr bwMode="auto">
          <a:xfrm>
            <a:off x="999200" y="4157663"/>
            <a:ext cx="2240888" cy="368300"/>
          </a:xfrm>
          <a:prstGeom prst="rect">
            <a:avLst/>
          </a:prstGeom>
          <a:noFill/>
          <a:ln w="12700">
            <a:solidFill>
              <a:srgbClr val="3366CC"/>
            </a:solidFill>
            <a:miter lim="800000"/>
            <a:headEnd type="none" w="sm" len="sm"/>
            <a:tailEnd type="none" w="sm" len="sm"/>
          </a:ln>
        </p:spPr>
        <p:txBody>
          <a:bodyPr wrap="none" anchor="ctr"/>
          <a:lstStyle/>
          <a:p>
            <a:endParaRPr lang="en-US"/>
          </a:p>
        </p:txBody>
      </p:sp>
      <p:sp>
        <p:nvSpPr>
          <p:cNvPr id="35850" name="Text Box 7"/>
          <p:cNvSpPr txBox="1">
            <a:spLocks noChangeArrowheads="1"/>
          </p:cNvSpPr>
          <p:nvPr/>
        </p:nvSpPr>
        <p:spPr bwMode="auto">
          <a:xfrm>
            <a:off x="1207294" y="4181475"/>
            <a:ext cx="1665841" cy="338554"/>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semantic analyzer</a:t>
            </a:r>
          </a:p>
        </p:txBody>
      </p:sp>
      <p:sp>
        <p:nvSpPr>
          <p:cNvPr id="35851" name="Text Box 8"/>
          <p:cNvSpPr txBox="1">
            <a:spLocks noChangeArrowheads="1"/>
          </p:cNvSpPr>
          <p:nvPr/>
        </p:nvSpPr>
        <p:spPr bwMode="auto">
          <a:xfrm>
            <a:off x="748110" y="481013"/>
            <a:ext cx="2555508" cy="338554"/>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Position := initial + rate * 60</a:t>
            </a:r>
          </a:p>
        </p:txBody>
      </p:sp>
      <p:sp>
        <p:nvSpPr>
          <p:cNvPr id="35852" name="Line 9"/>
          <p:cNvSpPr>
            <a:spLocks noChangeShapeType="1"/>
          </p:cNvSpPr>
          <p:nvPr/>
        </p:nvSpPr>
        <p:spPr bwMode="auto">
          <a:xfrm>
            <a:off x="2118783" y="892175"/>
            <a:ext cx="0" cy="179388"/>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53" name="Line 10"/>
          <p:cNvSpPr>
            <a:spLocks noChangeShapeType="1"/>
          </p:cNvSpPr>
          <p:nvPr/>
        </p:nvSpPr>
        <p:spPr bwMode="auto">
          <a:xfrm>
            <a:off x="2118783" y="1441450"/>
            <a:ext cx="0" cy="179388"/>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54" name="Line 11"/>
          <p:cNvSpPr>
            <a:spLocks noChangeShapeType="1"/>
          </p:cNvSpPr>
          <p:nvPr/>
        </p:nvSpPr>
        <p:spPr bwMode="auto">
          <a:xfrm>
            <a:off x="2118783" y="1874838"/>
            <a:ext cx="0" cy="179387"/>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55" name="Line 12"/>
          <p:cNvSpPr>
            <a:spLocks noChangeShapeType="1"/>
          </p:cNvSpPr>
          <p:nvPr/>
        </p:nvSpPr>
        <p:spPr bwMode="auto">
          <a:xfrm>
            <a:off x="2118783" y="2414589"/>
            <a:ext cx="0" cy="179387"/>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56" name="Line 13"/>
          <p:cNvSpPr>
            <a:spLocks noChangeShapeType="1"/>
          </p:cNvSpPr>
          <p:nvPr/>
        </p:nvSpPr>
        <p:spPr bwMode="auto">
          <a:xfrm>
            <a:off x="2120504" y="3984625"/>
            <a:ext cx="0" cy="179388"/>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57" name="Line 14"/>
          <p:cNvSpPr>
            <a:spLocks noChangeShapeType="1"/>
          </p:cNvSpPr>
          <p:nvPr/>
        </p:nvSpPr>
        <p:spPr bwMode="auto">
          <a:xfrm>
            <a:off x="2120504" y="4529139"/>
            <a:ext cx="0" cy="179387"/>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58" name="Text Box 15"/>
          <p:cNvSpPr txBox="1">
            <a:spLocks noChangeArrowheads="1"/>
          </p:cNvSpPr>
          <p:nvPr/>
        </p:nvSpPr>
        <p:spPr bwMode="auto">
          <a:xfrm>
            <a:off x="1164299" y="1581150"/>
            <a:ext cx="1776448" cy="338554"/>
          </a:xfrm>
          <a:prstGeom prst="rect">
            <a:avLst/>
          </a:prstGeom>
          <a:noFill/>
          <a:ln w="12700">
            <a:solidFill>
              <a:srgbClr val="3366CC"/>
            </a:solid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id</a:t>
            </a:r>
            <a:r>
              <a:rPr lang="en-US" altLang="zh-TW" sz="1600" b="0" baseline="-25000">
                <a:solidFill>
                  <a:srgbClr val="3366CC"/>
                </a:solidFill>
                <a:ea typeface="新細明體" pitchFamily="18" charset="-120"/>
              </a:rPr>
              <a:t>1</a:t>
            </a:r>
            <a:r>
              <a:rPr lang="en-US" altLang="zh-TW" sz="1600" b="0">
                <a:solidFill>
                  <a:srgbClr val="3366CC"/>
                </a:solidFill>
                <a:ea typeface="新細明體" pitchFamily="18" charset="-120"/>
              </a:rPr>
              <a:t> := id</a:t>
            </a:r>
            <a:r>
              <a:rPr lang="en-US" altLang="zh-TW" sz="1600" b="0" baseline="-25000">
                <a:solidFill>
                  <a:srgbClr val="3366CC"/>
                </a:solidFill>
                <a:ea typeface="新細明體" pitchFamily="18" charset="-120"/>
              </a:rPr>
              <a:t>2</a:t>
            </a:r>
            <a:r>
              <a:rPr lang="en-US" altLang="zh-TW" sz="1600" b="0">
                <a:solidFill>
                  <a:srgbClr val="3366CC"/>
                </a:solidFill>
                <a:ea typeface="新細明體" pitchFamily="18" charset="-120"/>
              </a:rPr>
              <a:t> + id</a:t>
            </a:r>
            <a:r>
              <a:rPr lang="en-US" altLang="zh-TW" sz="1600" b="0" baseline="-25000">
                <a:solidFill>
                  <a:srgbClr val="3366CC"/>
                </a:solidFill>
                <a:ea typeface="新細明體" pitchFamily="18" charset="-120"/>
              </a:rPr>
              <a:t>3</a:t>
            </a:r>
            <a:r>
              <a:rPr lang="en-US" altLang="zh-TW" sz="1600" b="0">
                <a:solidFill>
                  <a:srgbClr val="3366CC"/>
                </a:solidFill>
                <a:ea typeface="新細明體" pitchFamily="18" charset="-120"/>
              </a:rPr>
              <a:t> * 60</a:t>
            </a:r>
          </a:p>
        </p:txBody>
      </p:sp>
      <p:sp>
        <p:nvSpPr>
          <p:cNvPr id="35859" name="Text Box 16"/>
          <p:cNvSpPr txBox="1">
            <a:spLocks noChangeArrowheads="1"/>
          </p:cNvSpPr>
          <p:nvPr/>
        </p:nvSpPr>
        <p:spPr bwMode="auto">
          <a:xfrm>
            <a:off x="825500" y="2514601"/>
            <a:ext cx="2236510" cy="1643527"/>
          </a:xfrm>
          <a:prstGeom prst="rect">
            <a:avLst/>
          </a:prstGeom>
          <a:noFill/>
          <a:ln w="12700">
            <a:noFill/>
            <a:miter lim="800000"/>
            <a:headEnd type="none" w="sm" len="sm"/>
            <a:tailEnd type="none" w="sm" len="sm"/>
          </a:ln>
        </p:spPr>
        <p:txBody>
          <a:bodyPr wrap="none">
            <a:spAutoFit/>
          </a:bodyPr>
          <a:lstStyle/>
          <a:p>
            <a:pPr algn="l">
              <a:lnSpc>
                <a:spcPct val="70000"/>
              </a:lnSpc>
            </a:pPr>
            <a:r>
              <a:rPr lang="zh-TW" altLang="en-US" sz="1600" b="0">
                <a:solidFill>
                  <a:srgbClr val="3366CC"/>
                </a:solidFill>
                <a:ea typeface="新細明體" pitchFamily="18" charset="-120"/>
              </a:rPr>
              <a:t>        </a:t>
            </a:r>
            <a:r>
              <a:rPr lang="en-US" altLang="zh-TW" sz="1600" b="0">
                <a:solidFill>
                  <a:srgbClr val="3366CC"/>
                </a:solidFill>
                <a:ea typeface="新細明體" pitchFamily="18" charset="-120"/>
              </a:rPr>
              <a:t>:=</a:t>
            </a:r>
          </a:p>
          <a:p>
            <a:pPr algn="l">
              <a:lnSpc>
                <a:spcPct val="70000"/>
              </a:lnSpc>
            </a:pPr>
            <a:endParaRPr lang="en-US" altLang="zh-TW" sz="1600" b="0">
              <a:solidFill>
                <a:srgbClr val="3366CC"/>
              </a:solidFill>
              <a:ea typeface="新細明體" pitchFamily="18" charset="-120"/>
            </a:endParaRPr>
          </a:p>
          <a:p>
            <a:pPr algn="l">
              <a:lnSpc>
                <a:spcPct val="70000"/>
              </a:lnSpc>
            </a:pPr>
            <a:r>
              <a:rPr lang="en-US" altLang="zh-TW" sz="1600" b="0">
                <a:solidFill>
                  <a:srgbClr val="3366CC"/>
                </a:solidFill>
                <a:ea typeface="新細明體" pitchFamily="18" charset="-120"/>
              </a:rPr>
              <a:t>id</a:t>
            </a:r>
            <a:r>
              <a:rPr lang="en-US" altLang="zh-TW" sz="1600" b="0" baseline="-25000">
                <a:solidFill>
                  <a:srgbClr val="3366CC"/>
                </a:solidFill>
                <a:ea typeface="新細明體" pitchFamily="18" charset="-120"/>
              </a:rPr>
              <a:t>1</a:t>
            </a:r>
            <a:r>
              <a:rPr lang="en-US" altLang="zh-TW" sz="1600" b="0">
                <a:solidFill>
                  <a:srgbClr val="3366CC"/>
                </a:solidFill>
                <a:ea typeface="新細明體" pitchFamily="18" charset="-120"/>
              </a:rPr>
              <a:t>	+</a:t>
            </a:r>
          </a:p>
          <a:p>
            <a:pPr algn="l">
              <a:lnSpc>
                <a:spcPct val="70000"/>
              </a:lnSpc>
            </a:pPr>
            <a:endParaRPr lang="en-US" altLang="zh-TW" sz="1600" b="0">
              <a:solidFill>
                <a:srgbClr val="3366CC"/>
              </a:solidFill>
              <a:ea typeface="新細明體" pitchFamily="18" charset="-120"/>
            </a:endParaRPr>
          </a:p>
          <a:p>
            <a:pPr algn="l">
              <a:lnSpc>
                <a:spcPct val="70000"/>
              </a:lnSpc>
            </a:pPr>
            <a:r>
              <a:rPr lang="en-US" altLang="zh-TW" sz="1600" b="0">
                <a:solidFill>
                  <a:srgbClr val="3366CC"/>
                </a:solidFill>
                <a:ea typeface="新細明體" pitchFamily="18" charset="-120"/>
              </a:rPr>
              <a:t>        id</a:t>
            </a:r>
            <a:r>
              <a:rPr lang="en-US" altLang="zh-TW" sz="1600" b="0" baseline="-25000">
                <a:solidFill>
                  <a:srgbClr val="3366CC"/>
                </a:solidFill>
                <a:ea typeface="新細明體" pitchFamily="18" charset="-120"/>
              </a:rPr>
              <a:t>2</a:t>
            </a:r>
            <a:r>
              <a:rPr lang="en-US" altLang="zh-TW" sz="1600" b="0">
                <a:solidFill>
                  <a:srgbClr val="3366CC"/>
                </a:solidFill>
                <a:ea typeface="新細明體" pitchFamily="18" charset="-120"/>
              </a:rPr>
              <a:t>	          *</a:t>
            </a:r>
          </a:p>
          <a:p>
            <a:pPr algn="l">
              <a:lnSpc>
                <a:spcPct val="70000"/>
              </a:lnSpc>
            </a:pPr>
            <a:endParaRPr lang="en-US" altLang="zh-TW" sz="1600" b="0">
              <a:solidFill>
                <a:srgbClr val="3366CC"/>
              </a:solidFill>
              <a:ea typeface="新細明體" pitchFamily="18" charset="-120"/>
            </a:endParaRPr>
          </a:p>
          <a:p>
            <a:pPr algn="l">
              <a:lnSpc>
                <a:spcPct val="70000"/>
              </a:lnSpc>
            </a:pPr>
            <a:r>
              <a:rPr lang="en-US" altLang="zh-TW" sz="1600" b="0">
                <a:solidFill>
                  <a:srgbClr val="3366CC"/>
                </a:solidFill>
                <a:ea typeface="新細明體" pitchFamily="18" charset="-120"/>
              </a:rPr>
              <a:t>	id</a:t>
            </a:r>
            <a:r>
              <a:rPr lang="en-US" altLang="zh-TW" sz="1600" b="0" baseline="-25000">
                <a:solidFill>
                  <a:srgbClr val="3366CC"/>
                </a:solidFill>
                <a:ea typeface="新細明體" pitchFamily="18" charset="-120"/>
              </a:rPr>
              <a:t>3</a:t>
            </a:r>
            <a:r>
              <a:rPr lang="en-US" altLang="zh-TW" sz="1600" b="0">
                <a:solidFill>
                  <a:srgbClr val="3366CC"/>
                </a:solidFill>
                <a:ea typeface="新細明體" pitchFamily="18" charset="-120"/>
              </a:rPr>
              <a:t>	60</a:t>
            </a:r>
          </a:p>
          <a:p>
            <a:pPr algn="l">
              <a:lnSpc>
                <a:spcPct val="70000"/>
              </a:lnSpc>
            </a:pPr>
            <a:endParaRPr lang="en-US" altLang="zh-TW" sz="1600" b="0">
              <a:solidFill>
                <a:srgbClr val="3366CC"/>
              </a:solidFill>
              <a:ea typeface="新細明體" pitchFamily="18" charset="-120"/>
            </a:endParaRPr>
          </a:p>
          <a:p>
            <a:pPr algn="l">
              <a:lnSpc>
                <a:spcPct val="70000"/>
              </a:lnSpc>
            </a:pPr>
            <a:r>
              <a:rPr lang="en-US" altLang="zh-TW" sz="1600" b="0">
                <a:solidFill>
                  <a:srgbClr val="3366CC"/>
                </a:solidFill>
                <a:ea typeface="新細明體" pitchFamily="18" charset="-120"/>
              </a:rPr>
              <a:t>		</a:t>
            </a:r>
          </a:p>
        </p:txBody>
      </p:sp>
      <p:sp>
        <p:nvSpPr>
          <p:cNvPr id="35860" name="Line 17"/>
          <p:cNvSpPr>
            <a:spLocks noChangeShapeType="1"/>
          </p:cNvSpPr>
          <p:nvPr/>
        </p:nvSpPr>
        <p:spPr bwMode="auto">
          <a:xfrm flipH="1">
            <a:off x="1104107" y="2722563"/>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61" name="Line 18"/>
          <p:cNvSpPr>
            <a:spLocks noChangeShapeType="1"/>
          </p:cNvSpPr>
          <p:nvPr/>
        </p:nvSpPr>
        <p:spPr bwMode="auto">
          <a:xfrm>
            <a:off x="1608006" y="2722563"/>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62" name="Line 19"/>
          <p:cNvSpPr>
            <a:spLocks noChangeShapeType="1"/>
          </p:cNvSpPr>
          <p:nvPr/>
        </p:nvSpPr>
        <p:spPr bwMode="auto">
          <a:xfrm flipH="1">
            <a:off x="1599407" y="3057525"/>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63" name="Line 20"/>
          <p:cNvSpPr>
            <a:spLocks noChangeShapeType="1"/>
          </p:cNvSpPr>
          <p:nvPr/>
        </p:nvSpPr>
        <p:spPr bwMode="auto">
          <a:xfrm>
            <a:off x="2103306" y="3057525"/>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64" name="Line 21"/>
          <p:cNvSpPr>
            <a:spLocks noChangeShapeType="1"/>
          </p:cNvSpPr>
          <p:nvPr/>
        </p:nvSpPr>
        <p:spPr bwMode="auto">
          <a:xfrm flipH="1">
            <a:off x="2132542" y="3400425"/>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65" name="Line 22"/>
          <p:cNvSpPr>
            <a:spLocks noChangeShapeType="1"/>
          </p:cNvSpPr>
          <p:nvPr/>
        </p:nvSpPr>
        <p:spPr bwMode="auto">
          <a:xfrm>
            <a:off x="2636442" y="3400425"/>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66" name="Text Box 23"/>
          <p:cNvSpPr txBox="1">
            <a:spLocks noChangeArrowheads="1"/>
          </p:cNvSpPr>
          <p:nvPr/>
        </p:nvSpPr>
        <p:spPr bwMode="auto">
          <a:xfrm>
            <a:off x="827221" y="4711701"/>
            <a:ext cx="2435282" cy="1643527"/>
          </a:xfrm>
          <a:prstGeom prst="rect">
            <a:avLst/>
          </a:prstGeom>
          <a:noFill/>
          <a:ln w="12700">
            <a:noFill/>
            <a:miter lim="800000"/>
            <a:headEnd type="none" w="sm" len="sm"/>
            <a:tailEnd type="none" w="sm" len="sm"/>
          </a:ln>
        </p:spPr>
        <p:txBody>
          <a:bodyPr wrap="none">
            <a:spAutoFit/>
          </a:bodyPr>
          <a:lstStyle/>
          <a:p>
            <a:pPr algn="l">
              <a:lnSpc>
                <a:spcPct val="70000"/>
              </a:lnSpc>
            </a:pPr>
            <a:r>
              <a:rPr lang="zh-TW" altLang="en-US" sz="1600" b="0">
                <a:solidFill>
                  <a:srgbClr val="3366CC"/>
                </a:solidFill>
                <a:ea typeface="新細明體" pitchFamily="18" charset="-120"/>
              </a:rPr>
              <a:t>        </a:t>
            </a:r>
            <a:r>
              <a:rPr lang="en-US" altLang="zh-TW" sz="1600" b="0">
                <a:solidFill>
                  <a:srgbClr val="3366CC"/>
                </a:solidFill>
                <a:ea typeface="新細明體" pitchFamily="18" charset="-120"/>
              </a:rPr>
              <a:t>:=</a:t>
            </a:r>
          </a:p>
          <a:p>
            <a:pPr algn="l">
              <a:lnSpc>
                <a:spcPct val="70000"/>
              </a:lnSpc>
            </a:pPr>
            <a:endParaRPr lang="en-US" altLang="zh-TW" sz="1600" b="0">
              <a:solidFill>
                <a:srgbClr val="3366CC"/>
              </a:solidFill>
              <a:ea typeface="新細明體" pitchFamily="18" charset="-120"/>
            </a:endParaRPr>
          </a:p>
          <a:p>
            <a:pPr algn="l">
              <a:lnSpc>
                <a:spcPct val="70000"/>
              </a:lnSpc>
            </a:pPr>
            <a:r>
              <a:rPr lang="en-US" altLang="zh-TW" sz="1600" b="0">
                <a:solidFill>
                  <a:srgbClr val="3366CC"/>
                </a:solidFill>
                <a:ea typeface="新細明體" pitchFamily="18" charset="-120"/>
              </a:rPr>
              <a:t>id</a:t>
            </a:r>
            <a:r>
              <a:rPr lang="en-US" altLang="zh-TW" sz="1600" b="0" baseline="-25000">
                <a:solidFill>
                  <a:srgbClr val="3366CC"/>
                </a:solidFill>
                <a:ea typeface="新細明體" pitchFamily="18" charset="-120"/>
              </a:rPr>
              <a:t>1</a:t>
            </a:r>
            <a:r>
              <a:rPr lang="en-US" altLang="zh-TW" sz="1600" b="0">
                <a:solidFill>
                  <a:srgbClr val="3366CC"/>
                </a:solidFill>
                <a:ea typeface="新細明體" pitchFamily="18" charset="-120"/>
              </a:rPr>
              <a:t>	+</a:t>
            </a:r>
          </a:p>
          <a:p>
            <a:pPr algn="l">
              <a:lnSpc>
                <a:spcPct val="70000"/>
              </a:lnSpc>
            </a:pPr>
            <a:endParaRPr lang="en-US" altLang="zh-TW" sz="1600" b="0">
              <a:solidFill>
                <a:srgbClr val="3366CC"/>
              </a:solidFill>
              <a:ea typeface="新細明體" pitchFamily="18" charset="-120"/>
            </a:endParaRPr>
          </a:p>
          <a:p>
            <a:pPr algn="l">
              <a:lnSpc>
                <a:spcPct val="70000"/>
              </a:lnSpc>
            </a:pPr>
            <a:r>
              <a:rPr lang="en-US" altLang="zh-TW" sz="1600" b="0">
                <a:solidFill>
                  <a:srgbClr val="3366CC"/>
                </a:solidFill>
                <a:ea typeface="新細明體" pitchFamily="18" charset="-120"/>
              </a:rPr>
              <a:t>        id</a:t>
            </a:r>
            <a:r>
              <a:rPr lang="en-US" altLang="zh-TW" sz="1600" b="0" baseline="-25000">
                <a:solidFill>
                  <a:srgbClr val="3366CC"/>
                </a:solidFill>
                <a:ea typeface="新細明體" pitchFamily="18" charset="-120"/>
              </a:rPr>
              <a:t>2</a:t>
            </a:r>
            <a:r>
              <a:rPr lang="en-US" altLang="zh-TW" sz="1600" b="0">
                <a:solidFill>
                  <a:srgbClr val="3366CC"/>
                </a:solidFill>
                <a:ea typeface="新細明體" pitchFamily="18" charset="-120"/>
              </a:rPr>
              <a:t>	          *</a:t>
            </a:r>
          </a:p>
          <a:p>
            <a:pPr algn="l">
              <a:lnSpc>
                <a:spcPct val="70000"/>
              </a:lnSpc>
            </a:pPr>
            <a:endParaRPr lang="en-US" altLang="zh-TW" sz="1600" b="0">
              <a:solidFill>
                <a:srgbClr val="3366CC"/>
              </a:solidFill>
              <a:ea typeface="新細明體" pitchFamily="18" charset="-120"/>
            </a:endParaRPr>
          </a:p>
          <a:p>
            <a:pPr algn="l">
              <a:lnSpc>
                <a:spcPct val="70000"/>
              </a:lnSpc>
            </a:pPr>
            <a:r>
              <a:rPr lang="en-US" altLang="zh-TW" sz="1600" b="0">
                <a:solidFill>
                  <a:srgbClr val="3366CC"/>
                </a:solidFill>
                <a:ea typeface="新細明體" pitchFamily="18" charset="-120"/>
              </a:rPr>
              <a:t>	id</a:t>
            </a:r>
            <a:r>
              <a:rPr lang="en-US" altLang="zh-TW" sz="1600" b="0" baseline="-25000">
                <a:solidFill>
                  <a:srgbClr val="3366CC"/>
                </a:solidFill>
                <a:ea typeface="新細明體" pitchFamily="18" charset="-120"/>
              </a:rPr>
              <a:t>3</a:t>
            </a:r>
            <a:r>
              <a:rPr lang="en-US" altLang="zh-TW" sz="1600" b="0">
                <a:solidFill>
                  <a:srgbClr val="3366CC"/>
                </a:solidFill>
                <a:ea typeface="新細明體" pitchFamily="18" charset="-120"/>
              </a:rPr>
              <a:t>        inttoreal</a:t>
            </a:r>
          </a:p>
          <a:p>
            <a:pPr algn="l">
              <a:lnSpc>
                <a:spcPct val="70000"/>
              </a:lnSpc>
            </a:pPr>
            <a:endParaRPr lang="en-US" altLang="zh-TW" sz="1600" b="0">
              <a:solidFill>
                <a:srgbClr val="3366CC"/>
              </a:solidFill>
              <a:ea typeface="新細明體" pitchFamily="18" charset="-120"/>
            </a:endParaRPr>
          </a:p>
          <a:p>
            <a:pPr algn="l">
              <a:lnSpc>
                <a:spcPct val="70000"/>
              </a:lnSpc>
            </a:pPr>
            <a:r>
              <a:rPr lang="en-US" altLang="zh-TW" sz="1600" b="0">
                <a:solidFill>
                  <a:srgbClr val="3366CC"/>
                </a:solidFill>
                <a:ea typeface="新細明體" pitchFamily="18" charset="-120"/>
              </a:rPr>
              <a:t>		60</a:t>
            </a:r>
          </a:p>
        </p:txBody>
      </p:sp>
      <p:sp>
        <p:nvSpPr>
          <p:cNvPr id="35867" name="Line 24"/>
          <p:cNvSpPr>
            <a:spLocks noChangeShapeType="1"/>
          </p:cNvSpPr>
          <p:nvPr/>
        </p:nvSpPr>
        <p:spPr bwMode="auto">
          <a:xfrm flipH="1">
            <a:off x="1121305" y="4930775"/>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68" name="Line 25"/>
          <p:cNvSpPr>
            <a:spLocks noChangeShapeType="1"/>
          </p:cNvSpPr>
          <p:nvPr/>
        </p:nvSpPr>
        <p:spPr bwMode="auto">
          <a:xfrm>
            <a:off x="1625204" y="4930775"/>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69" name="Line 26"/>
          <p:cNvSpPr>
            <a:spLocks noChangeShapeType="1"/>
          </p:cNvSpPr>
          <p:nvPr/>
        </p:nvSpPr>
        <p:spPr bwMode="auto">
          <a:xfrm flipH="1">
            <a:off x="1616605" y="5265738"/>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70" name="Line 27"/>
          <p:cNvSpPr>
            <a:spLocks noChangeShapeType="1"/>
          </p:cNvSpPr>
          <p:nvPr/>
        </p:nvSpPr>
        <p:spPr bwMode="auto">
          <a:xfrm>
            <a:off x="2120504" y="5265738"/>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71" name="Line 28"/>
          <p:cNvSpPr>
            <a:spLocks noChangeShapeType="1"/>
          </p:cNvSpPr>
          <p:nvPr/>
        </p:nvSpPr>
        <p:spPr bwMode="auto">
          <a:xfrm flipH="1">
            <a:off x="2149740" y="5608638"/>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72" name="Line 29"/>
          <p:cNvSpPr>
            <a:spLocks noChangeShapeType="1"/>
          </p:cNvSpPr>
          <p:nvPr/>
        </p:nvSpPr>
        <p:spPr bwMode="auto">
          <a:xfrm>
            <a:off x="2653640" y="5608638"/>
            <a:ext cx="230452" cy="1778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73" name="Line 30"/>
          <p:cNvSpPr>
            <a:spLocks noChangeShapeType="1"/>
          </p:cNvSpPr>
          <p:nvPr/>
        </p:nvSpPr>
        <p:spPr bwMode="auto">
          <a:xfrm>
            <a:off x="3001037" y="5983288"/>
            <a:ext cx="0" cy="114300"/>
          </a:xfrm>
          <a:prstGeom prst="line">
            <a:avLst/>
          </a:prstGeom>
          <a:noFill/>
          <a:ln w="12700">
            <a:solidFill>
              <a:srgbClr val="3366CC"/>
            </a:solidFill>
            <a:round/>
            <a:headEnd type="none" w="sm" len="sm"/>
            <a:tailEnd type="none" w="sm" len="sm"/>
          </a:ln>
        </p:spPr>
        <p:txBody>
          <a:bodyPr wrap="none" anchor="ctr"/>
          <a:lstStyle/>
          <a:p>
            <a:endParaRPr lang="en-IN"/>
          </a:p>
        </p:txBody>
      </p:sp>
      <p:sp>
        <p:nvSpPr>
          <p:cNvPr id="35874" name="Rectangle 31"/>
          <p:cNvSpPr>
            <a:spLocks noChangeArrowheads="1"/>
          </p:cNvSpPr>
          <p:nvPr/>
        </p:nvSpPr>
        <p:spPr bwMode="auto">
          <a:xfrm>
            <a:off x="5883408" y="685800"/>
            <a:ext cx="2933965" cy="368300"/>
          </a:xfrm>
          <a:prstGeom prst="rect">
            <a:avLst/>
          </a:prstGeom>
          <a:noFill/>
          <a:ln w="12700">
            <a:solidFill>
              <a:srgbClr val="3366CC"/>
            </a:solidFill>
            <a:miter lim="800000"/>
            <a:headEnd type="none" w="sm" len="sm"/>
            <a:tailEnd type="none" w="sm" len="sm"/>
          </a:ln>
        </p:spPr>
        <p:txBody>
          <a:bodyPr wrap="none" anchor="ctr"/>
          <a:lstStyle/>
          <a:p>
            <a:endParaRPr lang="en-US"/>
          </a:p>
        </p:txBody>
      </p:sp>
      <p:sp>
        <p:nvSpPr>
          <p:cNvPr id="35875" name="Text Box 32"/>
          <p:cNvSpPr txBox="1">
            <a:spLocks noChangeArrowheads="1"/>
          </p:cNvSpPr>
          <p:nvPr/>
        </p:nvSpPr>
        <p:spPr bwMode="auto">
          <a:xfrm>
            <a:off x="6017552" y="709613"/>
            <a:ext cx="2483372" cy="338554"/>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intermediate code generator</a:t>
            </a:r>
          </a:p>
        </p:txBody>
      </p:sp>
      <p:sp>
        <p:nvSpPr>
          <p:cNvPr id="35876" name="Line 33"/>
          <p:cNvSpPr>
            <a:spLocks noChangeShapeType="1"/>
          </p:cNvSpPr>
          <p:nvPr/>
        </p:nvSpPr>
        <p:spPr bwMode="auto">
          <a:xfrm>
            <a:off x="7350390" y="512764"/>
            <a:ext cx="0" cy="179387"/>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77" name="Line 34"/>
          <p:cNvSpPr>
            <a:spLocks noChangeShapeType="1"/>
          </p:cNvSpPr>
          <p:nvPr/>
        </p:nvSpPr>
        <p:spPr bwMode="auto">
          <a:xfrm>
            <a:off x="7350390" y="1062039"/>
            <a:ext cx="0" cy="179387"/>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78" name="Text Box 35"/>
          <p:cNvSpPr txBox="1">
            <a:spLocks noChangeArrowheads="1"/>
          </p:cNvSpPr>
          <p:nvPr/>
        </p:nvSpPr>
        <p:spPr bwMode="auto">
          <a:xfrm>
            <a:off x="6246283" y="1308101"/>
            <a:ext cx="2056973" cy="1077218"/>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temp1 := inttoreal (60)</a:t>
            </a:r>
          </a:p>
          <a:p>
            <a:pPr algn="l"/>
            <a:r>
              <a:rPr lang="en-US" altLang="zh-TW" sz="1600" b="0">
                <a:solidFill>
                  <a:srgbClr val="3366CC"/>
                </a:solidFill>
                <a:ea typeface="新細明體" pitchFamily="18" charset="-120"/>
              </a:rPr>
              <a:t>temp2 := id</a:t>
            </a:r>
            <a:r>
              <a:rPr lang="en-US" altLang="zh-TW" sz="1600" b="0" baseline="-25000">
                <a:solidFill>
                  <a:srgbClr val="3366CC"/>
                </a:solidFill>
                <a:ea typeface="新細明體" pitchFamily="18" charset="-120"/>
              </a:rPr>
              <a:t>3</a:t>
            </a:r>
            <a:r>
              <a:rPr lang="en-US" altLang="zh-TW" sz="1600" b="0">
                <a:solidFill>
                  <a:srgbClr val="3366CC"/>
                </a:solidFill>
                <a:ea typeface="新細明體" pitchFamily="18" charset="-120"/>
              </a:rPr>
              <a:t> * temp1</a:t>
            </a:r>
          </a:p>
          <a:p>
            <a:pPr algn="l"/>
            <a:r>
              <a:rPr lang="en-US" altLang="zh-TW" sz="1600" b="0">
                <a:solidFill>
                  <a:srgbClr val="3366CC"/>
                </a:solidFill>
                <a:ea typeface="新細明體" pitchFamily="18" charset="-120"/>
              </a:rPr>
              <a:t>temp3 := id</a:t>
            </a:r>
            <a:r>
              <a:rPr lang="en-US" altLang="zh-TW" sz="1600" b="0" baseline="-25000">
                <a:solidFill>
                  <a:srgbClr val="3366CC"/>
                </a:solidFill>
                <a:ea typeface="新細明體" pitchFamily="18" charset="-120"/>
              </a:rPr>
              <a:t>2</a:t>
            </a:r>
            <a:r>
              <a:rPr lang="en-US" altLang="zh-TW" sz="1600" b="0">
                <a:solidFill>
                  <a:srgbClr val="3366CC"/>
                </a:solidFill>
                <a:ea typeface="新細明體" pitchFamily="18" charset="-120"/>
              </a:rPr>
              <a:t> + temp2</a:t>
            </a:r>
          </a:p>
          <a:p>
            <a:pPr algn="l"/>
            <a:r>
              <a:rPr lang="en-US" altLang="zh-TW" sz="1600" b="0">
                <a:solidFill>
                  <a:srgbClr val="3366CC"/>
                </a:solidFill>
                <a:ea typeface="新細明體" pitchFamily="18" charset="-120"/>
              </a:rPr>
              <a:t>id1      := temp3</a:t>
            </a:r>
          </a:p>
        </p:txBody>
      </p:sp>
      <p:sp>
        <p:nvSpPr>
          <p:cNvPr id="35879" name="Rectangle 36"/>
          <p:cNvSpPr>
            <a:spLocks noChangeArrowheads="1"/>
          </p:cNvSpPr>
          <p:nvPr/>
        </p:nvSpPr>
        <p:spPr bwMode="auto">
          <a:xfrm>
            <a:off x="6229086" y="2535238"/>
            <a:ext cx="2240889" cy="368300"/>
          </a:xfrm>
          <a:prstGeom prst="rect">
            <a:avLst/>
          </a:prstGeom>
          <a:noFill/>
          <a:ln w="12700">
            <a:solidFill>
              <a:srgbClr val="3366CC"/>
            </a:solidFill>
            <a:miter lim="800000"/>
            <a:headEnd type="none" w="sm" len="sm"/>
            <a:tailEnd type="none" w="sm" len="sm"/>
          </a:ln>
        </p:spPr>
        <p:txBody>
          <a:bodyPr wrap="none" anchor="ctr"/>
          <a:lstStyle/>
          <a:p>
            <a:endParaRPr lang="en-US"/>
          </a:p>
        </p:txBody>
      </p:sp>
      <p:sp>
        <p:nvSpPr>
          <p:cNvPr id="35880" name="Text Box 37"/>
          <p:cNvSpPr txBox="1">
            <a:spLocks noChangeArrowheads="1"/>
          </p:cNvSpPr>
          <p:nvPr/>
        </p:nvSpPr>
        <p:spPr bwMode="auto">
          <a:xfrm>
            <a:off x="6590242" y="2559050"/>
            <a:ext cx="1414170" cy="338554"/>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code optimizer</a:t>
            </a:r>
          </a:p>
        </p:txBody>
      </p:sp>
      <p:sp>
        <p:nvSpPr>
          <p:cNvPr id="35881" name="Line 38"/>
          <p:cNvSpPr>
            <a:spLocks noChangeShapeType="1"/>
          </p:cNvSpPr>
          <p:nvPr/>
        </p:nvSpPr>
        <p:spPr bwMode="auto">
          <a:xfrm>
            <a:off x="7350390" y="2362200"/>
            <a:ext cx="0" cy="179388"/>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82" name="Line 39"/>
          <p:cNvSpPr>
            <a:spLocks noChangeShapeType="1"/>
          </p:cNvSpPr>
          <p:nvPr/>
        </p:nvSpPr>
        <p:spPr bwMode="auto">
          <a:xfrm>
            <a:off x="7350390" y="2911475"/>
            <a:ext cx="0" cy="179388"/>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83" name="Text Box 40"/>
          <p:cNvSpPr txBox="1">
            <a:spLocks noChangeArrowheads="1"/>
          </p:cNvSpPr>
          <p:nvPr/>
        </p:nvSpPr>
        <p:spPr bwMode="auto">
          <a:xfrm>
            <a:off x="6315076" y="3106739"/>
            <a:ext cx="1923925" cy="584775"/>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temp1 := id</a:t>
            </a:r>
            <a:r>
              <a:rPr lang="en-US" altLang="zh-TW" sz="1600" b="0" baseline="-25000">
                <a:solidFill>
                  <a:srgbClr val="3366CC"/>
                </a:solidFill>
                <a:ea typeface="新細明體" pitchFamily="18" charset="-120"/>
              </a:rPr>
              <a:t>3</a:t>
            </a:r>
            <a:r>
              <a:rPr lang="en-US" altLang="zh-TW" sz="1600" b="0">
                <a:solidFill>
                  <a:srgbClr val="3366CC"/>
                </a:solidFill>
                <a:ea typeface="新細明體" pitchFamily="18" charset="-120"/>
              </a:rPr>
              <a:t> * 60.0</a:t>
            </a:r>
          </a:p>
          <a:p>
            <a:pPr algn="l"/>
            <a:r>
              <a:rPr lang="en-US" altLang="zh-TW" sz="1600" b="0">
                <a:solidFill>
                  <a:srgbClr val="3366CC"/>
                </a:solidFill>
                <a:ea typeface="新細明體" pitchFamily="18" charset="-120"/>
              </a:rPr>
              <a:t>id1      := id</a:t>
            </a:r>
            <a:r>
              <a:rPr lang="en-US" altLang="zh-TW" sz="1600" b="0" baseline="-25000">
                <a:solidFill>
                  <a:srgbClr val="3366CC"/>
                </a:solidFill>
                <a:ea typeface="新細明體" pitchFamily="18" charset="-120"/>
              </a:rPr>
              <a:t>2 </a:t>
            </a:r>
            <a:r>
              <a:rPr lang="en-US" altLang="zh-TW" sz="1600" b="0">
                <a:solidFill>
                  <a:srgbClr val="3366CC"/>
                </a:solidFill>
                <a:ea typeface="新細明體" pitchFamily="18" charset="-120"/>
              </a:rPr>
              <a:t>+ temp1</a:t>
            </a:r>
          </a:p>
        </p:txBody>
      </p:sp>
      <p:sp>
        <p:nvSpPr>
          <p:cNvPr id="35884" name="Rectangle 41"/>
          <p:cNvSpPr>
            <a:spLocks noChangeArrowheads="1"/>
          </p:cNvSpPr>
          <p:nvPr/>
        </p:nvSpPr>
        <p:spPr bwMode="auto">
          <a:xfrm>
            <a:off x="6229086" y="3843338"/>
            <a:ext cx="2240889" cy="368300"/>
          </a:xfrm>
          <a:prstGeom prst="rect">
            <a:avLst/>
          </a:prstGeom>
          <a:noFill/>
          <a:ln w="12700">
            <a:solidFill>
              <a:srgbClr val="3366CC"/>
            </a:solidFill>
            <a:miter lim="800000"/>
            <a:headEnd type="none" w="sm" len="sm"/>
            <a:tailEnd type="none" w="sm" len="sm"/>
          </a:ln>
        </p:spPr>
        <p:txBody>
          <a:bodyPr wrap="none" anchor="ctr"/>
          <a:lstStyle/>
          <a:p>
            <a:endParaRPr lang="en-US"/>
          </a:p>
        </p:txBody>
      </p:sp>
      <p:sp>
        <p:nvSpPr>
          <p:cNvPr id="35885" name="Text Box 42"/>
          <p:cNvSpPr txBox="1">
            <a:spLocks noChangeArrowheads="1"/>
          </p:cNvSpPr>
          <p:nvPr/>
        </p:nvSpPr>
        <p:spPr bwMode="auto">
          <a:xfrm>
            <a:off x="6597122" y="3867150"/>
            <a:ext cx="1401346" cy="338554"/>
          </a:xfrm>
          <a:prstGeom prst="rect">
            <a:avLst/>
          </a:prstGeom>
          <a:noFill/>
          <a:ln w="12700">
            <a:noFill/>
            <a:miter lim="800000"/>
            <a:headEnd type="none" w="sm" len="sm"/>
            <a:tailEnd type="none" w="sm" len="sm"/>
          </a:ln>
        </p:spPr>
        <p:txBody>
          <a:bodyPr wrap="none">
            <a:spAutoFit/>
          </a:bodyPr>
          <a:lstStyle/>
          <a:p>
            <a:pPr algn="l"/>
            <a:r>
              <a:rPr lang="en-US" altLang="zh-TW" sz="1600" b="0">
                <a:solidFill>
                  <a:srgbClr val="3366CC"/>
                </a:solidFill>
                <a:ea typeface="新細明體" pitchFamily="18" charset="-120"/>
              </a:rPr>
              <a:t>code generator</a:t>
            </a:r>
          </a:p>
        </p:txBody>
      </p:sp>
      <p:sp>
        <p:nvSpPr>
          <p:cNvPr id="35886" name="Line 43"/>
          <p:cNvSpPr>
            <a:spLocks noChangeShapeType="1"/>
          </p:cNvSpPr>
          <p:nvPr/>
        </p:nvSpPr>
        <p:spPr bwMode="auto">
          <a:xfrm>
            <a:off x="7350390" y="3670300"/>
            <a:ext cx="0" cy="179388"/>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87" name="Line 44"/>
          <p:cNvSpPr>
            <a:spLocks noChangeShapeType="1"/>
          </p:cNvSpPr>
          <p:nvPr/>
        </p:nvSpPr>
        <p:spPr bwMode="auto">
          <a:xfrm>
            <a:off x="7350390" y="4219575"/>
            <a:ext cx="0" cy="179388"/>
          </a:xfrm>
          <a:prstGeom prst="line">
            <a:avLst/>
          </a:prstGeom>
          <a:noFill/>
          <a:ln w="12700">
            <a:solidFill>
              <a:srgbClr val="3366CC"/>
            </a:solidFill>
            <a:round/>
            <a:headEnd type="none" w="sm" len="sm"/>
            <a:tailEnd type="triangle" w="sm" len="sm"/>
          </a:ln>
        </p:spPr>
        <p:txBody>
          <a:bodyPr wrap="none" anchor="ctr"/>
          <a:lstStyle/>
          <a:p>
            <a:endParaRPr lang="en-IN"/>
          </a:p>
        </p:txBody>
      </p:sp>
      <p:sp>
        <p:nvSpPr>
          <p:cNvPr id="35888" name="Text Box 45"/>
          <p:cNvSpPr txBox="1">
            <a:spLocks noChangeArrowheads="1"/>
          </p:cNvSpPr>
          <p:nvPr/>
        </p:nvSpPr>
        <p:spPr bwMode="auto">
          <a:xfrm>
            <a:off x="6428582" y="4441825"/>
            <a:ext cx="1715534" cy="1323439"/>
          </a:xfrm>
          <a:prstGeom prst="rect">
            <a:avLst/>
          </a:prstGeom>
          <a:noFill/>
          <a:ln w="12700">
            <a:noFill/>
            <a:miter lim="800000"/>
            <a:headEnd type="none" w="sm" len="sm"/>
            <a:tailEnd type="none" w="sm" len="sm"/>
          </a:ln>
        </p:spPr>
        <p:txBody>
          <a:bodyPr wrap="none">
            <a:spAutoFit/>
          </a:bodyPr>
          <a:lstStyle/>
          <a:p>
            <a:pPr algn="l"/>
            <a:r>
              <a:rPr lang="en-US" altLang="zh-TW" sz="1400" b="0">
                <a:solidFill>
                  <a:srgbClr val="3366CC"/>
                </a:solidFill>
                <a:ea typeface="新細明體" pitchFamily="18" charset="-120"/>
              </a:rPr>
              <a:t>MOVF</a:t>
            </a:r>
            <a:r>
              <a:rPr lang="en-US" altLang="zh-TW" sz="1600" b="0">
                <a:solidFill>
                  <a:srgbClr val="3366CC"/>
                </a:solidFill>
                <a:ea typeface="新細明體" pitchFamily="18" charset="-120"/>
              </a:rPr>
              <a:t>     id3,    </a:t>
            </a:r>
            <a:r>
              <a:rPr lang="en-US" altLang="zh-TW" sz="1400" b="0">
                <a:solidFill>
                  <a:srgbClr val="3366CC"/>
                </a:solidFill>
                <a:ea typeface="新細明體" pitchFamily="18" charset="-120"/>
              </a:rPr>
              <a:t>R2</a:t>
            </a:r>
            <a:endParaRPr lang="en-US" altLang="zh-TW" sz="1600" b="0">
              <a:solidFill>
                <a:srgbClr val="3366CC"/>
              </a:solidFill>
              <a:ea typeface="新細明體" pitchFamily="18" charset="-120"/>
            </a:endParaRPr>
          </a:p>
          <a:p>
            <a:pPr algn="l"/>
            <a:r>
              <a:rPr lang="en-US" altLang="zh-TW" sz="1400" b="0">
                <a:solidFill>
                  <a:srgbClr val="3366CC"/>
                </a:solidFill>
                <a:ea typeface="新細明體" pitchFamily="18" charset="-120"/>
              </a:rPr>
              <a:t>MULF</a:t>
            </a:r>
            <a:r>
              <a:rPr lang="en-US" altLang="zh-TW" sz="1600" b="0">
                <a:solidFill>
                  <a:srgbClr val="3366CC"/>
                </a:solidFill>
                <a:ea typeface="新細明體" pitchFamily="18" charset="-120"/>
              </a:rPr>
              <a:t>     #60.0, </a:t>
            </a:r>
            <a:r>
              <a:rPr lang="en-US" altLang="zh-TW" sz="1400" b="0">
                <a:solidFill>
                  <a:srgbClr val="3366CC"/>
                </a:solidFill>
                <a:ea typeface="新細明體" pitchFamily="18" charset="-120"/>
              </a:rPr>
              <a:t>R2</a:t>
            </a:r>
            <a:endParaRPr lang="en-US" altLang="zh-TW" sz="1600" b="0">
              <a:solidFill>
                <a:srgbClr val="3366CC"/>
              </a:solidFill>
              <a:ea typeface="新細明體" pitchFamily="18" charset="-120"/>
            </a:endParaRPr>
          </a:p>
          <a:p>
            <a:pPr algn="l"/>
            <a:r>
              <a:rPr lang="en-US" altLang="zh-TW" sz="1400" b="0">
                <a:solidFill>
                  <a:srgbClr val="3366CC"/>
                </a:solidFill>
                <a:ea typeface="新細明體" pitchFamily="18" charset="-120"/>
              </a:rPr>
              <a:t>MOVF     </a:t>
            </a:r>
            <a:r>
              <a:rPr lang="en-US" altLang="zh-TW" sz="1600" b="0">
                <a:solidFill>
                  <a:srgbClr val="3366CC"/>
                </a:solidFill>
                <a:ea typeface="新細明體" pitchFamily="18" charset="-120"/>
              </a:rPr>
              <a:t>id2,     </a:t>
            </a:r>
            <a:r>
              <a:rPr lang="en-US" altLang="zh-TW" sz="1400" b="0">
                <a:solidFill>
                  <a:srgbClr val="3366CC"/>
                </a:solidFill>
                <a:ea typeface="新細明體" pitchFamily="18" charset="-120"/>
              </a:rPr>
              <a:t>R1</a:t>
            </a:r>
            <a:endParaRPr lang="en-US" altLang="zh-TW" sz="1600" b="0">
              <a:solidFill>
                <a:srgbClr val="3366CC"/>
              </a:solidFill>
              <a:ea typeface="新細明體" pitchFamily="18" charset="-120"/>
            </a:endParaRPr>
          </a:p>
          <a:p>
            <a:pPr algn="l"/>
            <a:r>
              <a:rPr lang="en-US" altLang="zh-TW" sz="1400" b="0">
                <a:solidFill>
                  <a:srgbClr val="3366CC"/>
                </a:solidFill>
                <a:ea typeface="新細明體" pitchFamily="18" charset="-120"/>
              </a:rPr>
              <a:t>ADDF     R2,</a:t>
            </a:r>
            <a:r>
              <a:rPr lang="en-US" altLang="zh-TW" sz="1600" b="0">
                <a:solidFill>
                  <a:srgbClr val="3366CC"/>
                </a:solidFill>
                <a:ea typeface="新細明體" pitchFamily="18" charset="-120"/>
              </a:rPr>
              <a:t>      </a:t>
            </a:r>
            <a:r>
              <a:rPr lang="en-US" altLang="zh-TW" sz="1400" b="0">
                <a:solidFill>
                  <a:srgbClr val="3366CC"/>
                </a:solidFill>
                <a:ea typeface="新細明體" pitchFamily="18" charset="-120"/>
              </a:rPr>
              <a:t>R1</a:t>
            </a:r>
            <a:endParaRPr lang="en-US" altLang="zh-TW" sz="1600" b="0">
              <a:solidFill>
                <a:srgbClr val="3366CC"/>
              </a:solidFill>
              <a:ea typeface="新細明體" pitchFamily="18" charset="-120"/>
            </a:endParaRPr>
          </a:p>
          <a:p>
            <a:pPr algn="l"/>
            <a:r>
              <a:rPr lang="en-US" altLang="zh-TW" sz="1400" b="0">
                <a:solidFill>
                  <a:srgbClr val="3366CC"/>
                </a:solidFill>
                <a:ea typeface="新細明體" pitchFamily="18" charset="-120"/>
              </a:rPr>
              <a:t>MOVF    R1</a:t>
            </a:r>
            <a:r>
              <a:rPr lang="en-US" altLang="zh-TW" sz="1600" b="0">
                <a:solidFill>
                  <a:srgbClr val="3366CC"/>
                </a:solidFill>
                <a:ea typeface="新細明體" pitchFamily="18" charset="-120"/>
              </a:rPr>
              <a:t>,      id1</a:t>
            </a:r>
          </a:p>
        </p:txBody>
      </p:sp>
      <p:sp>
        <p:nvSpPr>
          <p:cNvPr id="35889" name="Text Box 46"/>
          <p:cNvSpPr txBox="1">
            <a:spLocks noChangeArrowheads="1"/>
          </p:cNvSpPr>
          <p:nvPr/>
        </p:nvSpPr>
        <p:spPr bwMode="auto">
          <a:xfrm>
            <a:off x="4622800" y="5867400"/>
            <a:ext cx="3361818" cy="461665"/>
          </a:xfrm>
          <a:prstGeom prst="rect">
            <a:avLst/>
          </a:prstGeom>
          <a:noFill/>
          <a:ln w="12700">
            <a:noFill/>
            <a:miter lim="800000"/>
            <a:headEnd type="none" w="sm" len="sm"/>
            <a:tailEnd type="none" w="sm" len="sm"/>
          </a:ln>
        </p:spPr>
        <p:txBody>
          <a:bodyPr wrap="none">
            <a:spAutoFit/>
          </a:bodyPr>
          <a:lstStyle/>
          <a:p>
            <a:pPr algn="l"/>
            <a:r>
              <a:rPr lang="en-US" altLang="zh-TW">
                <a:solidFill>
                  <a:srgbClr val="3366CC"/>
                </a:solidFill>
                <a:ea typeface="新細明體" pitchFamily="18" charset="-120"/>
              </a:rPr>
              <a:t>The Phases of a Compiler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0830E34-A1F1-47C6-B8B3-0D92E2BB7FF8}" type="slidenum">
              <a:rPr lang="en-US"/>
              <a:pPr/>
              <a:t>11</a:t>
            </a:fld>
            <a:endParaRPr lang="en-US"/>
          </a:p>
        </p:txBody>
      </p:sp>
      <p:sp>
        <p:nvSpPr>
          <p:cNvPr id="57346" name="Rectangle 2"/>
          <p:cNvSpPr>
            <a:spLocks noGrp="1" noChangeArrowheads="1"/>
          </p:cNvSpPr>
          <p:nvPr>
            <p:ph type="title"/>
          </p:nvPr>
        </p:nvSpPr>
        <p:spPr>
          <a:xfrm>
            <a:off x="990600" y="274638"/>
            <a:ext cx="8420100" cy="715962"/>
          </a:xfrm>
        </p:spPr>
        <p:txBody>
          <a:bodyPr>
            <a:normAutofit/>
          </a:bodyPr>
          <a:lstStyle/>
          <a:p>
            <a:pPr algn="ctr"/>
            <a:r>
              <a:rPr lang="en-US" sz="2800" b="1" dirty="0">
                <a:solidFill>
                  <a:schemeClr val="tx1"/>
                </a:solidFill>
              </a:rPr>
              <a:t>Linearized Intermediate Code</a:t>
            </a:r>
          </a:p>
        </p:txBody>
      </p:sp>
      <p:sp>
        <p:nvSpPr>
          <p:cNvPr id="57347" name="Rectangle 3"/>
          <p:cNvSpPr>
            <a:spLocks noGrp="1" noChangeArrowheads="1"/>
          </p:cNvSpPr>
          <p:nvPr>
            <p:ph type="body" sz="half" idx="1"/>
          </p:nvPr>
        </p:nvSpPr>
        <p:spPr>
          <a:xfrm>
            <a:off x="0" y="1854497"/>
            <a:ext cx="5181600" cy="4114800"/>
          </a:xfrm>
        </p:spPr>
        <p:txBody>
          <a:bodyPr/>
          <a:lstStyle/>
          <a:p>
            <a:pPr marL="0" indent="0">
              <a:buNone/>
            </a:pPr>
            <a:r>
              <a:rPr lang="en-US" b="1" dirty="0"/>
              <a:t>1) Stack based (one address used) – compact</a:t>
            </a:r>
          </a:p>
          <a:p>
            <a:pPr marL="0" indent="0">
              <a:buNone/>
            </a:pPr>
            <a:endParaRPr lang="en-US" dirty="0"/>
          </a:p>
          <a:p>
            <a:pPr lvl="2">
              <a:buFontTx/>
              <a:buNone/>
            </a:pPr>
            <a:r>
              <a:rPr lang="en-US" b="1" dirty="0">
                <a:latin typeface="Courier New" pitchFamily="49" charset="0"/>
              </a:rPr>
              <a:t>1. push 2 in stack</a:t>
            </a:r>
          </a:p>
          <a:p>
            <a:pPr lvl="2">
              <a:buFontTx/>
              <a:buNone/>
            </a:pPr>
            <a:r>
              <a:rPr lang="en-US" b="1" dirty="0">
                <a:latin typeface="Courier New" pitchFamily="49" charset="0"/>
              </a:rPr>
              <a:t>2. push y in stack</a:t>
            </a:r>
          </a:p>
          <a:p>
            <a:pPr lvl="2">
              <a:buFontTx/>
              <a:buNone/>
            </a:pPr>
            <a:r>
              <a:rPr lang="en-US" b="1" dirty="0">
                <a:latin typeface="Courier New" pitchFamily="49" charset="0"/>
              </a:rPr>
              <a:t>3. Multiply and push result</a:t>
            </a:r>
          </a:p>
          <a:p>
            <a:pPr lvl="2">
              <a:buFontTx/>
              <a:buNone/>
            </a:pPr>
            <a:r>
              <a:rPr lang="en-US" b="1" dirty="0">
                <a:latin typeface="Courier New" pitchFamily="49" charset="0"/>
              </a:rPr>
              <a:t>4. push x in stack</a:t>
            </a:r>
          </a:p>
          <a:p>
            <a:pPr lvl="2">
              <a:buFontTx/>
              <a:buNone/>
            </a:pPr>
            <a:r>
              <a:rPr lang="en-US" b="1" dirty="0">
                <a:latin typeface="Courier New" pitchFamily="49" charset="0"/>
              </a:rPr>
              <a:t>5. Subtract and push result</a:t>
            </a:r>
          </a:p>
          <a:p>
            <a:pPr lvl="2">
              <a:buFontTx/>
              <a:buNone/>
            </a:pPr>
            <a:endParaRPr lang="en-US" dirty="0">
              <a:latin typeface="Courier New" pitchFamily="49" charset="0"/>
            </a:endParaRPr>
          </a:p>
          <a:p>
            <a:pPr lvl="2">
              <a:buFontTx/>
              <a:buNone/>
            </a:pPr>
            <a:endParaRPr lang="en-US" dirty="0">
              <a:latin typeface="Courier New" pitchFamily="49" charset="0"/>
            </a:endParaRPr>
          </a:p>
        </p:txBody>
      </p:sp>
      <p:sp>
        <p:nvSpPr>
          <p:cNvPr id="57348" name="Rectangle 4"/>
          <p:cNvSpPr>
            <a:spLocks noGrp="1" noChangeArrowheads="1"/>
          </p:cNvSpPr>
          <p:nvPr>
            <p:ph type="body" sz="half" idx="2"/>
          </p:nvPr>
        </p:nvSpPr>
        <p:spPr>
          <a:xfrm>
            <a:off x="5092700" y="1854497"/>
            <a:ext cx="4813300" cy="4114800"/>
          </a:xfrm>
        </p:spPr>
        <p:txBody>
          <a:bodyPr/>
          <a:lstStyle/>
          <a:p>
            <a:pPr marL="0" indent="0">
              <a:buNone/>
            </a:pPr>
            <a:r>
              <a:rPr lang="en-US" b="1" dirty="0"/>
              <a:t>2) Three address (quadruples) – up to three operands used and one operator</a:t>
            </a:r>
          </a:p>
          <a:p>
            <a:pPr lvl="2">
              <a:buFontTx/>
              <a:buNone/>
            </a:pPr>
            <a:endParaRPr lang="en-US" dirty="0">
              <a:latin typeface="Courier New" pitchFamily="49" charset="0"/>
            </a:endParaRPr>
          </a:p>
          <a:p>
            <a:pPr lvl="2">
              <a:buFontTx/>
              <a:buNone/>
            </a:pPr>
            <a:r>
              <a:rPr lang="en-US" b="1" dirty="0">
                <a:latin typeface="Courier New" pitchFamily="49" charset="0"/>
              </a:rPr>
              <a:t>1. t1 := 2</a:t>
            </a:r>
          </a:p>
          <a:p>
            <a:pPr lvl="2">
              <a:buFontTx/>
              <a:buNone/>
            </a:pPr>
            <a:r>
              <a:rPr lang="en-US" b="1" dirty="0">
                <a:latin typeface="Courier New" pitchFamily="49" charset="0"/>
              </a:rPr>
              <a:t>2. t2 := y</a:t>
            </a:r>
          </a:p>
          <a:p>
            <a:pPr lvl="2">
              <a:buFontTx/>
              <a:buNone/>
            </a:pPr>
            <a:r>
              <a:rPr lang="en-US" b="1" dirty="0">
                <a:latin typeface="Courier New" pitchFamily="49" charset="0"/>
              </a:rPr>
              <a:t>3. t3 := t1 * t2</a:t>
            </a:r>
          </a:p>
          <a:p>
            <a:pPr lvl="2">
              <a:buFontTx/>
              <a:buNone/>
            </a:pPr>
            <a:r>
              <a:rPr lang="en-US" b="1" dirty="0">
                <a:latin typeface="Courier New" pitchFamily="49" charset="0"/>
              </a:rPr>
              <a:t>4. t4 := x</a:t>
            </a:r>
          </a:p>
          <a:p>
            <a:pPr lvl="2">
              <a:buFontTx/>
              <a:buNone/>
            </a:pPr>
            <a:r>
              <a:rPr lang="en-US" b="1" dirty="0">
                <a:latin typeface="Courier New" pitchFamily="49" charset="0"/>
              </a:rPr>
              <a:t>5. t5 := t4 – t3</a:t>
            </a:r>
          </a:p>
        </p:txBody>
      </p:sp>
      <p:sp>
        <p:nvSpPr>
          <p:cNvPr id="10" name="Rectangle 31"/>
          <p:cNvSpPr>
            <a:spLocks noChangeArrowheads="1"/>
          </p:cNvSpPr>
          <p:nvPr/>
        </p:nvSpPr>
        <p:spPr bwMode="auto">
          <a:xfrm>
            <a:off x="654050" y="1149435"/>
            <a:ext cx="8756650" cy="461665"/>
          </a:xfrm>
          <a:prstGeom prst="rect">
            <a:avLst/>
          </a:prstGeom>
          <a:noFill/>
          <a:ln w="9525">
            <a:noFill/>
            <a:miter lim="800000"/>
            <a:headEnd/>
            <a:tailEnd/>
          </a:ln>
        </p:spPr>
        <p:txBody>
          <a:bodyPr wrap="square">
            <a:spAutoFit/>
          </a:bodyPr>
          <a:lstStyle/>
          <a:p>
            <a:r>
              <a:rPr lang="en-US" dirty="0">
                <a:solidFill>
                  <a:srgbClr val="FF0000"/>
                </a:solidFill>
              </a:rPr>
              <a:t>             Infix: 2*Y-X  ,      Postfix Notation: 2Y*X-</a:t>
            </a:r>
          </a:p>
        </p:txBody>
      </p:sp>
      <p:cxnSp>
        <p:nvCxnSpPr>
          <p:cNvPr id="3" name="Straight Connector 2"/>
          <p:cNvCxnSpPr/>
          <p:nvPr/>
        </p:nvCxnSpPr>
        <p:spPr>
          <a:xfrm>
            <a:off x="4867701" y="1854497"/>
            <a:ext cx="0" cy="4114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4744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7348">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7348">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7348">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73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0830E34-A1F1-47C6-B8B3-0D92E2BB7FF8}" type="slidenum">
              <a:rPr lang="en-US"/>
              <a:pPr/>
              <a:t>12</a:t>
            </a:fld>
            <a:endParaRPr lang="en-US"/>
          </a:p>
        </p:txBody>
      </p:sp>
      <p:sp>
        <p:nvSpPr>
          <p:cNvPr id="57346" name="Rectangle 2"/>
          <p:cNvSpPr>
            <a:spLocks noGrp="1" noChangeArrowheads="1"/>
          </p:cNvSpPr>
          <p:nvPr>
            <p:ph type="title"/>
          </p:nvPr>
        </p:nvSpPr>
        <p:spPr/>
        <p:txBody>
          <a:bodyPr>
            <a:normAutofit/>
          </a:bodyPr>
          <a:lstStyle/>
          <a:p>
            <a:pPr algn="ctr"/>
            <a:r>
              <a:rPr lang="en-US" sz="2800" b="1" dirty="0">
                <a:solidFill>
                  <a:schemeClr val="tx1"/>
                </a:solidFill>
              </a:rPr>
              <a:t>Linearized Intermediate Code</a:t>
            </a:r>
          </a:p>
        </p:txBody>
      </p:sp>
      <p:sp>
        <p:nvSpPr>
          <p:cNvPr id="8" name="Content Placeholder 7"/>
          <p:cNvSpPr>
            <a:spLocks noGrp="1"/>
          </p:cNvSpPr>
          <p:nvPr>
            <p:ph sz="quarter" idx="1"/>
          </p:nvPr>
        </p:nvSpPr>
        <p:spPr>
          <a:xfrm>
            <a:off x="838200" y="2095500"/>
            <a:ext cx="8077200" cy="4305300"/>
          </a:xfrm>
        </p:spPr>
        <p:txBody>
          <a:bodyPr>
            <a:normAutofit/>
          </a:bodyPr>
          <a:lstStyle/>
          <a:p>
            <a:r>
              <a:rPr lang="en-US" sz="2400" b="1" dirty="0"/>
              <a:t>Postfix Notation(stack based)</a:t>
            </a:r>
          </a:p>
          <a:p>
            <a:endParaRPr lang="en-US" sz="2400" b="1" dirty="0"/>
          </a:p>
          <a:p>
            <a:r>
              <a:rPr lang="en-US" sz="2400" b="1" dirty="0"/>
              <a:t>Infix Notation: </a:t>
            </a:r>
          </a:p>
          <a:p>
            <a:pPr marL="0" indent="0">
              <a:buNone/>
            </a:pPr>
            <a:r>
              <a:rPr lang="en-US" sz="2400" b="1" dirty="0"/>
              <a:t>	</a:t>
            </a:r>
            <a:r>
              <a:rPr lang="en-US" sz="2400" b="1" dirty="0">
                <a:solidFill>
                  <a:srgbClr val="7030A0"/>
                </a:solidFill>
              </a:rPr>
              <a:t>a := b *-c + b*-c</a:t>
            </a:r>
          </a:p>
          <a:p>
            <a:endParaRPr lang="en-US" sz="2400" b="1" dirty="0"/>
          </a:p>
          <a:p>
            <a:r>
              <a:rPr lang="en-US" b="1" dirty="0"/>
              <a:t>Postfix Notation:</a:t>
            </a:r>
          </a:p>
          <a:p>
            <a:pPr marL="0" indent="0">
              <a:buNone/>
            </a:pPr>
            <a:r>
              <a:rPr lang="en-US" b="1" dirty="0">
                <a:solidFill>
                  <a:srgbClr val="7030A0"/>
                </a:solidFill>
              </a:rPr>
              <a:t>            </a:t>
            </a:r>
            <a:r>
              <a:rPr lang="en-US" b="1" dirty="0" err="1">
                <a:solidFill>
                  <a:srgbClr val="7030A0"/>
                </a:solidFill>
              </a:rPr>
              <a:t>abc</a:t>
            </a:r>
            <a:r>
              <a:rPr lang="en-US" b="1" dirty="0">
                <a:solidFill>
                  <a:srgbClr val="7030A0"/>
                </a:solidFill>
              </a:rPr>
              <a:t> </a:t>
            </a:r>
            <a:r>
              <a:rPr lang="en-US" b="1" dirty="0" err="1">
                <a:solidFill>
                  <a:srgbClr val="7030A0"/>
                </a:solidFill>
              </a:rPr>
              <a:t>uminus</a:t>
            </a:r>
            <a:r>
              <a:rPr lang="en-US" b="1" dirty="0">
                <a:solidFill>
                  <a:srgbClr val="7030A0"/>
                </a:solidFill>
              </a:rPr>
              <a:t> * </a:t>
            </a:r>
            <a:r>
              <a:rPr lang="en-US" b="1" dirty="0" err="1">
                <a:solidFill>
                  <a:srgbClr val="7030A0"/>
                </a:solidFill>
              </a:rPr>
              <a:t>bc</a:t>
            </a:r>
            <a:r>
              <a:rPr lang="en-US" b="1" dirty="0">
                <a:solidFill>
                  <a:srgbClr val="7030A0"/>
                </a:solidFill>
              </a:rPr>
              <a:t> </a:t>
            </a:r>
            <a:r>
              <a:rPr lang="en-US" b="1" dirty="0" err="1">
                <a:solidFill>
                  <a:srgbClr val="7030A0"/>
                </a:solidFill>
              </a:rPr>
              <a:t>uminus</a:t>
            </a:r>
            <a:r>
              <a:rPr lang="en-US" b="1" dirty="0">
                <a:solidFill>
                  <a:srgbClr val="7030A0"/>
                </a:solidFill>
              </a:rPr>
              <a:t> * + :=</a:t>
            </a:r>
          </a:p>
          <a:p>
            <a:pPr marL="0" indent="0">
              <a:buNone/>
            </a:pPr>
            <a:r>
              <a:rPr lang="en-US" b="1" dirty="0">
                <a:solidFill>
                  <a:srgbClr val="7030A0"/>
                </a:solidFill>
              </a:rPr>
              <a:t>                                              OR</a:t>
            </a:r>
          </a:p>
          <a:p>
            <a:pPr marL="0" indent="0">
              <a:buNone/>
            </a:pPr>
            <a:r>
              <a:rPr lang="en-US" b="1" dirty="0">
                <a:solidFill>
                  <a:srgbClr val="7030A0"/>
                </a:solidFill>
              </a:rPr>
              <a:t>            </a:t>
            </a:r>
            <a:r>
              <a:rPr lang="en-US" b="1" dirty="0" err="1">
                <a:solidFill>
                  <a:srgbClr val="7030A0"/>
                </a:solidFill>
              </a:rPr>
              <a:t>abc</a:t>
            </a:r>
            <a:r>
              <a:rPr lang="en-US" b="1" dirty="0">
                <a:solidFill>
                  <a:srgbClr val="7030A0"/>
                </a:solidFill>
              </a:rPr>
              <a:t> - * </a:t>
            </a:r>
            <a:r>
              <a:rPr lang="en-US" b="1" dirty="0" err="1">
                <a:solidFill>
                  <a:srgbClr val="7030A0"/>
                </a:solidFill>
              </a:rPr>
              <a:t>bc</a:t>
            </a:r>
            <a:r>
              <a:rPr lang="en-US" b="1" dirty="0">
                <a:solidFill>
                  <a:srgbClr val="7030A0"/>
                </a:solidFill>
              </a:rPr>
              <a:t> - * + :=</a:t>
            </a:r>
          </a:p>
          <a:p>
            <a:pPr marL="0" indent="0">
              <a:buNone/>
            </a:pPr>
            <a:endParaRPr lang="en-US" b="1" dirty="0">
              <a:solidFill>
                <a:srgbClr val="7030A0"/>
              </a:solidFill>
            </a:endParaRPr>
          </a:p>
          <a:p>
            <a:endParaRPr lang="en-US" b="1" dirty="0"/>
          </a:p>
        </p:txBody>
      </p:sp>
    </p:spTree>
    <p:extLst>
      <p:ext uri="{BB962C8B-B14F-4D97-AF65-F5344CB8AC3E}">
        <p14:creationId xmlns:p14="http://schemas.microsoft.com/office/powerpoint/2010/main" val="10925182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box(in)">
                                      <p:cBhvr>
                                        <p:cTn id="7" dur="500"/>
                                        <p:tgtEl>
                                          <p:spTgt spid="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Effect transition="in" filter="box(in)">
                                      <p:cBhvr>
                                        <p:cTn id="12" dur="500"/>
                                        <p:tgtEl>
                                          <p:spTgt spid="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box(in)">
                                      <p:cBhvr>
                                        <p:cTn id="17" dur="500"/>
                                        <p:tgtEl>
                                          <p:spTgt spid="8">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box(in)">
                                      <p:cBhvr>
                                        <p:cTn id="2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792162"/>
          </a:xfrm>
        </p:spPr>
        <p:txBody>
          <a:bodyPr>
            <a:normAutofit/>
          </a:bodyPr>
          <a:lstStyle/>
          <a:p>
            <a:pPr algn="ctr"/>
            <a:r>
              <a:rPr lang="en-US" dirty="0">
                <a:solidFill>
                  <a:schemeClr val="tx1"/>
                </a:solidFill>
              </a:rPr>
              <a:t>Three address (quadruples)</a:t>
            </a:r>
            <a:endParaRPr lang="en-IN" dirty="0">
              <a:solidFill>
                <a:schemeClr val="tx1"/>
              </a:solidFill>
            </a:endParaRPr>
          </a:p>
        </p:txBody>
      </p:sp>
      <p:sp>
        <p:nvSpPr>
          <p:cNvPr id="3" name="Content Placeholder 2"/>
          <p:cNvSpPr>
            <a:spLocks noGrp="1"/>
          </p:cNvSpPr>
          <p:nvPr>
            <p:ph sz="quarter" idx="1"/>
          </p:nvPr>
        </p:nvSpPr>
        <p:spPr>
          <a:xfrm>
            <a:off x="990600" y="1447800"/>
            <a:ext cx="8153400" cy="4572000"/>
          </a:xfrm>
        </p:spPr>
        <p:txBody>
          <a:bodyPr/>
          <a:lstStyle/>
          <a:p>
            <a:r>
              <a:rPr lang="en-US" dirty="0">
                <a:solidFill>
                  <a:srgbClr val="CC0000"/>
                </a:solidFill>
                <a:latin typeface="Arial" charset="0"/>
              </a:rPr>
              <a:t>Expression: (A+B*C) + (-B*A) - B</a:t>
            </a:r>
          </a:p>
          <a:p>
            <a:endParaRPr lang="en-IN" dirty="0"/>
          </a:p>
          <a:p>
            <a:pPr marL="0" indent="0">
              <a:buNone/>
            </a:pPr>
            <a:r>
              <a:rPr lang="en-IN" dirty="0"/>
              <a:t>Quadruple notation:</a:t>
            </a:r>
          </a:p>
          <a:p>
            <a:pPr marL="0" indent="0">
              <a:buNone/>
            </a:pPr>
            <a:endParaRPr lang="en-IN" dirty="0"/>
          </a:p>
        </p:txBody>
      </p:sp>
      <p:sp>
        <p:nvSpPr>
          <p:cNvPr id="5" name="Text Box 26"/>
          <p:cNvSpPr txBox="1">
            <a:spLocks noChangeArrowheads="1"/>
          </p:cNvSpPr>
          <p:nvPr/>
        </p:nvSpPr>
        <p:spPr bwMode="auto">
          <a:xfrm>
            <a:off x="1447800" y="3048000"/>
            <a:ext cx="2819400" cy="2308324"/>
          </a:xfrm>
          <a:prstGeom prst="rect">
            <a:avLst/>
          </a:prstGeom>
          <a:noFill/>
          <a:ln w="12700">
            <a:noFill/>
            <a:miter lim="800000"/>
            <a:headEnd type="none" w="sm" len="sm"/>
            <a:tailEnd type="none" w="sm" len="sm"/>
          </a:ln>
        </p:spPr>
        <p:txBody>
          <a:bodyPr wrap="square">
            <a:spAutoFit/>
          </a:bodyPr>
          <a:lstStyle/>
          <a:p>
            <a:pPr algn="l" eaLnBrk="1" hangingPunct="1"/>
            <a:r>
              <a:rPr lang="en-US" dirty="0"/>
              <a:t>1. </a:t>
            </a:r>
            <a:r>
              <a:rPr lang="en-US" b="0" dirty="0"/>
              <a:t>T1 := B * C</a:t>
            </a:r>
          </a:p>
          <a:p>
            <a:pPr algn="l" eaLnBrk="1" hangingPunct="1"/>
            <a:r>
              <a:rPr lang="en-US" b="0" dirty="0"/>
              <a:t>2. T2 = A + T1</a:t>
            </a:r>
          </a:p>
          <a:p>
            <a:pPr algn="l" eaLnBrk="1" hangingPunct="1"/>
            <a:r>
              <a:rPr lang="en-US" b="0" dirty="0"/>
              <a:t>3. T3 = - B</a:t>
            </a:r>
          </a:p>
          <a:p>
            <a:pPr algn="l" eaLnBrk="1" hangingPunct="1"/>
            <a:r>
              <a:rPr lang="en-US" b="0" dirty="0"/>
              <a:t>4. T4 = T3 * A</a:t>
            </a:r>
          </a:p>
          <a:p>
            <a:pPr algn="l" eaLnBrk="1" hangingPunct="1"/>
            <a:r>
              <a:rPr lang="en-US" b="0" dirty="0"/>
              <a:t>5. T5 = T2 + T4</a:t>
            </a:r>
          </a:p>
          <a:p>
            <a:pPr algn="l" eaLnBrk="1" hangingPunct="1"/>
            <a:r>
              <a:rPr lang="en-US" b="0" dirty="0"/>
              <a:t>6. T6 = T5 – B</a:t>
            </a:r>
          </a:p>
        </p:txBody>
      </p:sp>
    </p:spTree>
    <p:extLst>
      <p:ext uri="{BB962C8B-B14F-4D97-AF65-F5344CB8AC3E}">
        <p14:creationId xmlns:p14="http://schemas.microsoft.com/office/powerpoint/2010/main" val="343154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D6FAAF-420E-48A0-8797-2C4A12BA72E8}" type="slidenum">
              <a:rPr lang="en-US"/>
              <a:pPr/>
              <a:t>14</a:t>
            </a:fld>
            <a:endParaRPr lang="en-US"/>
          </a:p>
        </p:txBody>
      </p:sp>
      <p:sp>
        <p:nvSpPr>
          <p:cNvPr id="56322" name="Rectangle 2"/>
          <p:cNvSpPr>
            <a:spLocks noGrp="1" noChangeArrowheads="1"/>
          </p:cNvSpPr>
          <p:nvPr>
            <p:ph type="title"/>
          </p:nvPr>
        </p:nvSpPr>
        <p:spPr>
          <a:xfrm>
            <a:off x="914400" y="152400"/>
            <a:ext cx="8420100" cy="762000"/>
          </a:xfrm>
        </p:spPr>
        <p:txBody>
          <a:bodyPr>
            <a:normAutofit/>
          </a:bodyPr>
          <a:lstStyle/>
          <a:p>
            <a:pPr algn="ctr"/>
            <a:r>
              <a:rPr lang="en-US" sz="3600" b="1" dirty="0">
                <a:solidFill>
                  <a:schemeClr val="tx1"/>
                </a:solidFill>
              </a:rPr>
              <a:t>Graphical Intermediate Representations</a:t>
            </a:r>
          </a:p>
        </p:txBody>
      </p:sp>
      <p:sp>
        <p:nvSpPr>
          <p:cNvPr id="56323" name="Rectangle 3"/>
          <p:cNvSpPr>
            <a:spLocks noGrp="1" noChangeArrowheads="1"/>
          </p:cNvSpPr>
          <p:nvPr>
            <p:ph type="body" idx="1"/>
          </p:nvPr>
        </p:nvSpPr>
        <p:spPr>
          <a:xfrm>
            <a:off x="158496" y="1143000"/>
            <a:ext cx="9595104" cy="5181600"/>
          </a:xfrm>
        </p:spPr>
        <p:txBody>
          <a:bodyPr>
            <a:noAutofit/>
          </a:bodyPr>
          <a:lstStyle/>
          <a:p>
            <a:pPr marL="0" indent="0" algn="just">
              <a:lnSpc>
                <a:spcPct val="90000"/>
              </a:lnSpc>
              <a:buNone/>
            </a:pPr>
            <a:r>
              <a:rPr lang="en-US" sz="3200" b="1" dirty="0"/>
              <a:t>Abstract Syntax Trees (AST) – </a:t>
            </a:r>
          </a:p>
          <a:p>
            <a:pPr marL="0" indent="0" algn="just">
              <a:lnSpc>
                <a:spcPct val="90000"/>
              </a:lnSpc>
              <a:buNone/>
            </a:pPr>
            <a:r>
              <a:rPr lang="en-US" sz="3200" dirty="0"/>
              <a:t>     </a:t>
            </a:r>
          </a:p>
          <a:p>
            <a:pPr algn="just">
              <a:lnSpc>
                <a:spcPct val="90000"/>
              </a:lnSpc>
            </a:pPr>
            <a:r>
              <a:rPr lang="en-US" sz="2800" dirty="0"/>
              <a:t>It retains essential structure of the parse tree, eliminating unneeded      nodes.</a:t>
            </a:r>
          </a:p>
          <a:p>
            <a:pPr marL="0" indent="0" algn="just">
              <a:lnSpc>
                <a:spcPct val="90000"/>
              </a:lnSpc>
              <a:buNone/>
            </a:pPr>
            <a:endParaRPr lang="en-US" sz="2800" dirty="0"/>
          </a:p>
          <a:p>
            <a:pPr fontAlgn="base"/>
            <a:r>
              <a:rPr lang="en-IN" sz="2800" dirty="0"/>
              <a:t>Syntax trees are called as </a:t>
            </a:r>
            <a:r>
              <a:rPr lang="en-IN" sz="2800" b="1" dirty="0"/>
              <a:t>Abstract Syntax Trees</a:t>
            </a:r>
            <a:r>
              <a:rPr lang="en-IN" sz="2800" dirty="0"/>
              <a:t> because-</a:t>
            </a:r>
          </a:p>
          <a:p>
            <a:pPr lvl="1" fontAlgn="base"/>
            <a:r>
              <a:rPr lang="en-IN" sz="2800" dirty="0"/>
              <a:t>They are </a:t>
            </a:r>
            <a:r>
              <a:rPr lang="en-IN" sz="2800" b="1" dirty="0"/>
              <a:t>abstract representation of the parse trees</a:t>
            </a:r>
            <a:r>
              <a:rPr lang="en-IN" sz="2800" dirty="0"/>
              <a:t>.</a:t>
            </a:r>
          </a:p>
          <a:p>
            <a:pPr lvl="1" fontAlgn="base"/>
            <a:r>
              <a:rPr lang="en-IN" sz="2800" dirty="0"/>
              <a:t>They </a:t>
            </a:r>
            <a:r>
              <a:rPr lang="en-IN" sz="2800" b="1" dirty="0"/>
              <a:t>do not provide every characteristic information </a:t>
            </a:r>
            <a:r>
              <a:rPr lang="en-IN" sz="2800" dirty="0"/>
              <a:t>from the real syntax.</a:t>
            </a:r>
          </a:p>
          <a:p>
            <a:pPr lvl="1" fontAlgn="base"/>
            <a:r>
              <a:rPr lang="en-IN" sz="2800" dirty="0"/>
              <a:t>For example- no rule nodes, no parenthesis etc.</a:t>
            </a:r>
          </a:p>
          <a:p>
            <a:pPr marL="0" indent="0" algn="just">
              <a:lnSpc>
                <a:spcPct val="90000"/>
              </a:lnSpc>
              <a:buNone/>
            </a:pPr>
            <a:endParaRPr lang="en-US" sz="2400" dirty="0"/>
          </a:p>
        </p:txBody>
      </p:sp>
    </p:spTree>
    <p:extLst>
      <p:ext uri="{BB962C8B-B14F-4D97-AF65-F5344CB8AC3E}">
        <p14:creationId xmlns:p14="http://schemas.microsoft.com/office/powerpoint/2010/main" val="3053011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D6FAAF-420E-48A0-8797-2C4A12BA72E8}" type="slidenum">
              <a:rPr lang="en-US"/>
              <a:pPr/>
              <a:t>15</a:t>
            </a:fld>
            <a:endParaRPr lang="en-US"/>
          </a:p>
        </p:txBody>
      </p:sp>
      <p:sp>
        <p:nvSpPr>
          <p:cNvPr id="56322" name="Rectangle 2"/>
          <p:cNvSpPr>
            <a:spLocks noGrp="1" noChangeArrowheads="1"/>
          </p:cNvSpPr>
          <p:nvPr>
            <p:ph type="title"/>
          </p:nvPr>
        </p:nvSpPr>
        <p:spPr>
          <a:xfrm>
            <a:off x="914400" y="381000"/>
            <a:ext cx="8420100" cy="762000"/>
          </a:xfrm>
        </p:spPr>
        <p:txBody>
          <a:bodyPr>
            <a:normAutofit/>
          </a:bodyPr>
          <a:lstStyle/>
          <a:p>
            <a:pPr algn="ctr"/>
            <a:r>
              <a:rPr lang="en-US" sz="2800" b="1" dirty="0">
                <a:solidFill>
                  <a:schemeClr val="tx1"/>
                </a:solidFill>
              </a:rPr>
              <a:t>Graphical Intermediate Representations</a:t>
            </a:r>
          </a:p>
        </p:txBody>
      </p:sp>
      <p:sp>
        <p:nvSpPr>
          <p:cNvPr id="56323" name="Rectangle 3"/>
          <p:cNvSpPr>
            <a:spLocks noGrp="1" noChangeArrowheads="1"/>
          </p:cNvSpPr>
          <p:nvPr>
            <p:ph type="body" idx="1"/>
          </p:nvPr>
        </p:nvSpPr>
        <p:spPr>
          <a:xfrm>
            <a:off x="762000" y="1143000"/>
            <a:ext cx="8534400" cy="5181600"/>
          </a:xfrm>
        </p:spPr>
        <p:txBody>
          <a:bodyPr>
            <a:noAutofit/>
          </a:bodyPr>
          <a:lstStyle/>
          <a:p>
            <a:pPr marL="0" indent="0" algn="just">
              <a:lnSpc>
                <a:spcPct val="90000"/>
              </a:lnSpc>
              <a:buNone/>
            </a:pPr>
            <a:endParaRPr lang="en-US" sz="2400" dirty="0"/>
          </a:p>
          <a:p>
            <a:pPr algn="just">
              <a:lnSpc>
                <a:spcPct val="90000"/>
              </a:lnSpc>
            </a:pPr>
            <a:r>
              <a:rPr lang="en-US" sz="2800" dirty="0"/>
              <a:t>Directed Acyclic Graphs (DAG) – compacted AST to avoid duplication – smaller footprint as well</a:t>
            </a:r>
          </a:p>
          <a:p>
            <a:pPr algn="just">
              <a:lnSpc>
                <a:spcPct val="90000"/>
              </a:lnSpc>
            </a:pPr>
            <a:endParaRPr lang="en-US" sz="2400" dirty="0"/>
          </a:p>
          <a:p>
            <a:pPr algn="just">
              <a:lnSpc>
                <a:spcPct val="90000"/>
              </a:lnSpc>
            </a:pPr>
            <a:r>
              <a:rPr lang="en-US" sz="2800" dirty="0"/>
              <a:t>Control flow graphs (CFG) – explicitly model control flow</a:t>
            </a:r>
          </a:p>
        </p:txBody>
      </p:sp>
    </p:spTree>
    <p:extLst>
      <p:ext uri="{BB962C8B-B14F-4D97-AF65-F5344CB8AC3E}">
        <p14:creationId xmlns:p14="http://schemas.microsoft.com/office/powerpoint/2010/main" val="318611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4"/>
          <p:cNvSpPr>
            <a:spLocks noGrp="1"/>
          </p:cNvSpPr>
          <p:nvPr>
            <p:ph type="sldNum" sz="quarter" idx="12"/>
          </p:nvPr>
        </p:nvSpPr>
        <p:spPr>
          <a:noFill/>
        </p:spPr>
        <p:txBody>
          <a:bodyPr/>
          <a:lstStyle/>
          <a:p>
            <a:fld id="{2BACF2D4-345F-43D9-A90D-FB4E2720FF89}" type="slidenum">
              <a:rPr lang="zh-TW" altLang="en-US" smtClean="0"/>
              <a:pPr/>
              <a:t>16</a:t>
            </a:fld>
            <a:endParaRPr lang="en-US" altLang="zh-TW"/>
          </a:p>
        </p:txBody>
      </p:sp>
      <p:sp>
        <p:nvSpPr>
          <p:cNvPr id="24581" name="Rectangle 2"/>
          <p:cNvSpPr>
            <a:spLocks noGrp="1" noChangeArrowheads="1"/>
          </p:cNvSpPr>
          <p:nvPr>
            <p:ph type="title"/>
          </p:nvPr>
        </p:nvSpPr>
        <p:spPr>
          <a:xfrm>
            <a:off x="990600" y="274638"/>
            <a:ext cx="8420100" cy="644227"/>
          </a:xfrm>
        </p:spPr>
        <p:txBody>
          <a:bodyPr>
            <a:normAutofit/>
          </a:bodyPr>
          <a:lstStyle/>
          <a:p>
            <a:pPr algn="ctr"/>
            <a:r>
              <a:rPr lang="en-US" sz="3200" b="1" dirty="0">
                <a:solidFill>
                  <a:schemeClr val="tx1"/>
                </a:solidFill>
              </a:rPr>
              <a:t>Syntax tree </a:t>
            </a:r>
            <a:r>
              <a:rPr lang="en-US" sz="3200" b="1" dirty="0" err="1">
                <a:solidFill>
                  <a:schemeClr val="tx1"/>
                </a:solidFill>
              </a:rPr>
              <a:t>vs</a:t>
            </a:r>
            <a:r>
              <a:rPr lang="en-US" sz="3200" b="1" dirty="0">
                <a:solidFill>
                  <a:schemeClr val="tx1"/>
                </a:solidFill>
              </a:rPr>
              <a:t> Three Address Code</a:t>
            </a:r>
          </a:p>
        </p:txBody>
      </p:sp>
      <p:sp>
        <p:nvSpPr>
          <p:cNvPr id="24582" name="Text Box 3"/>
          <p:cNvSpPr txBox="1">
            <a:spLocks noChangeArrowheads="1"/>
          </p:cNvSpPr>
          <p:nvPr/>
        </p:nvSpPr>
        <p:spPr bwMode="auto">
          <a:xfrm>
            <a:off x="2982118" y="1732271"/>
            <a:ext cx="392113" cy="519113"/>
          </a:xfrm>
          <a:prstGeom prst="rect">
            <a:avLst/>
          </a:prstGeom>
          <a:noFill/>
          <a:ln w="12700">
            <a:noFill/>
            <a:miter lim="800000"/>
            <a:headEnd type="none" w="sm" len="sm"/>
            <a:tailEnd type="none" w="sm" len="sm"/>
          </a:ln>
        </p:spPr>
        <p:txBody>
          <a:bodyPr>
            <a:spAutoFit/>
          </a:bodyPr>
          <a:lstStyle/>
          <a:p>
            <a:pPr eaLnBrk="1" hangingPunct="1"/>
            <a:r>
              <a:rPr lang="en-US" sz="2800" b="1" dirty="0">
                <a:solidFill>
                  <a:srgbClr val="FF0000"/>
                </a:solidFill>
              </a:rPr>
              <a:t>_</a:t>
            </a:r>
          </a:p>
        </p:txBody>
      </p:sp>
      <p:sp>
        <p:nvSpPr>
          <p:cNvPr id="24583" name="Text Box 4"/>
          <p:cNvSpPr txBox="1">
            <a:spLocks noChangeArrowheads="1"/>
          </p:cNvSpPr>
          <p:nvPr/>
        </p:nvSpPr>
        <p:spPr bwMode="auto">
          <a:xfrm>
            <a:off x="2242535" y="2355502"/>
            <a:ext cx="357790" cy="461665"/>
          </a:xfrm>
          <a:prstGeom prst="rect">
            <a:avLst/>
          </a:prstGeom>
          <a:noFill/>
          <a:ln w="12700">
            <a:noFill/>
            <a:miter lim="800000"/>
            <a:headEnd type="none" w="sm" len="sm"/>
            <a:tailEnd type="none" w="sm" len="sm"/>
          </a:ln>
        </p:spPr>
        <p:txBody>
          <a:bodyPr wrap="none">
            <a:spAutoFit/>
          </a:bodyPr>
          <a:lstStyle/>
          <a:p>
            <a:pPr eaLnBrk="1" hangingPunct="1"/>
            <a:r>
              <a:rPr lang="en-US" b="1" dirty="0">
                <a:solidFill>
                  <a:srgbClr val="FF0000"/>
                </a:solidFill>
              </a:rPr>
              <a:t>+</a:t>
            </a:r>
          </a:p>
        </p:txBody>
      </p:sp>
      <p:sp>
        <p:nvSpPr>
          <p:cNvPr id="24584" name="Text Box 5"/>
          <p:cNvSpPr txBox="1">
            <a:spLocks noChangeArrowheads="1"/>
          </p:cNvSpPr>
          <p:nvPr/>
        </p:nvSpPr>
        <p:spPr bwMode="auto">
          <a:xfrm>
            <a:off x="1554655" y="2879509"/>
            <a:ext cx="357790" cy="461665"/>
          </a:xfrm>
          <a:prstGeom prst="rect">
            <a:avLst/>
          </a:prstGeom>
          <a:noFill/>
          <a:ln w="12700">
            <a:noFill/>
            <a:miter lim="800000"/>
            <a:headEnd type="none" w="sm" len="sm"/>
            <a:tailEnd type="none" w="sm" len="sm"/>
          </a:ln>
        </p:spPr>
        <p:txBody>
          <a:bodyPr wrap="none">
            <a:spAutoFit/>
          </a:bodyPr>
          <a:lstStyle/>
          <a:p>
            <a:pPr eaLnBrk="1" hangingPunct="1"/>
            <a:r>
              <a:rPr lang="en-US" b="1" dirty="0">
                <a:solidFill>
                  <a:srgbClr val="FF0000"/>
                </a:solidFill>
              </a:rPr>
              <a:t>+</a:t>
            </a:r>
          </a:p>
        </p:txBody>
      </p:sp>
      <p:sp>
        <p:nvSpPr>
          <p:cNvPr id="24585" name="Text Box 6"/>
          <p:cNvSpPr txBox="1">
            <a:spLocks noChangeArrowheads="1"/>
          </p:cNvSpPr>
          <p:nvPr/>
        </p:nvSpPr>
        <p:spPr bwMode="auto">
          <a:xfrm>
            <a:off x="908051" y="3505200"/>
            <a:ext cx="407484" cy="461665"/>
          </a:xfrm>
          <a:prstGeom prst="rect">
            <a:avLst/>
          </a:prstGeom>
          <a:noFill/>
          <a:ln w="12700">
            <a:noFill/>
            <a:miter lim="800000"/>
            <a:headEnd type="none" w="sm" len="sm"/>
            <a:tailEnd type="none" w="sm" len="sm"/>
          </a:ln>
        </p:spPr>
        <p:txBody>
          <a:bodyPr wrap="none">
            <a:spAutoFit/>
          </a:bodyPr>
          <a:lstStyle/>
          <a:p>
            <a:pPr eaLnBrk="1" hangingPunct="1"/>
            <a:r>
              <a:rPr lang="en-US" b="0"/>
              <a:t>A</a:t>
            </a:r>
          </a:p>
        </p:txBody>
      </p:sp>
      <p:sp>
        <p:nvSpPr>
          <p:cNvPr id="24586" name="Text Box 7"/>
          <p:cNvSpPr txBox="1">
            <a:spLocks noChangeArrowheads="1"/>
          </p:cNvSpPr>
          <p:nvPr/>
        </p:nvSpPr>
        <p:spPr bwMode="auto">
          <a:xfrm>
            <a:off x="2228850" y="3505200"/>
            <a:ext cx="338554" cy="461665"/>
          </a:xfrm>
          <a:prstGeom prst="rect">
            <a:avLst/>
          </a:prstGeom>
          <a:noFill/>
          <a:ln w="12700">
            <a:noFill/>
            <a:miter lim="800000"/>
            <a:headEnd type="none" w="sm" len="sm"/>
            <a:tailEnd type="none" w="sm" len="sm"/>
          </a:ln>
        </p:spPr>
        <p:txBody>
          <a:bodyPr wrap="none">
            <a:spAutoFit/>
          </a:bodyPr>
          <a:lstStyle/>
          <a:p>
            <a:pPr eaLnBrk="1" hangingPunct="1"/>
            <a:r>
              <a:rPr lang="en-US" b="1">
                <a:solidFill>
                  <a:srgbClr val="FF0000"/>
                </a:solidFill>
              </a:rPr>
              <a:t>*</a:t>
            </a:r>
          </a:p>
        </p:txBody>
      </p:sp>
      <p:sp>
        <p:nvSpPr>
          <p:cNvPr id="24587" name="Text Box 8"/>
          <p:cNvSpPr txBox="1">
            <a:spLocks noChangeArrowheads="1"/>
          </p:cNvSpPr>
          <p:nvPr/>
        </p:nvSpPr>
        <p:spPr bwMode="auto">
          <a:xfrm>
            <a:off x="1907250" y="4038600"/>
            <a:ext cx="389850" cy="461665"/>
          </a:xfrm>
          <a:prstGeom prst="rect">
            <a:avLst/>
          </a:prstGeom>
          <a:noFill/>
          <a:ln w="12700">
            <a:noFill/>
            <a:miter lim="800000"/>
            <a:headEnd type="none" w="sm" len="sm"/>
            <a:tailEnd type="none" w="sm" len="sm"/>
          </a:ln>
        </p:spPr>
        <p:txBody>
          <a:bodyPr wrap="none">
            <a:spAutoFit/>
          </a:bodyPr>
          <a:lstStyle/>
          <a:p>
            <a:pPr eaLnBrk="1" hangingPunct="1"/>
            <a:r>
              <a:rPr lang="en-US" b="0"/>
              <a:t>B</a:t>
            </a:r>
          </a:p>
        </p:txBody>
      </p:sp>
      <p:sp>
        <p:nvSpPr>
          <p:cNvPr id="24588" name="Text Box 9"/>
          <p:cNvSpPr txBox="1">
            <a:spLocks noChangeArrowheads="1"/>
          </p:cNvSpPr>
          <p:nvPr/>
        </p:nvSpPr>
        <p:spPr bwMode="auto">
          <a:xfrm>
            <a:off x="2567650" y="4038600"/>
            <a:ext cx="389850" cy="461665"/>
          </a:xfrm>
          <a:prstGeom prst="rect">
            <a:avLst/>
          </a:prstGeom>
          <a:noFill/>
          <a:ln w="12700">
            <a:noFill/>
            <a:miter lim="800000"/>
            <a:headEnd type="none" w="sm" len="sm"/>
            <a:tailEnd type="none" w="sm" len="sm"/>
          </a:ln>
        </p:spPr>
        <p:txBody>
          <a:bodyPr wrap="none">
            <a:spAutoFit/>
          </a:bodyPr>
          <a:lstStyle/>
          <a:p>
            <a:pPr eaLnBrk="1" hangingPunct="1"/>
            <a:r>
              <a:rPr lang="en-US" b="0"/>
              <a:t>C</a:t>
            </a:r>
          </a:p>
        </p:txBody>
      </p:sp>
      <p:sp>
        <p:nvSpPr>
          <p:cNvPr id="24589" name="Line 10"/>
          <p:cNvSpPr>
            <a:spLocks noChangeShapeType="1"/>
          </p:cNvSpPr>
          <p:nvPr/>
        </p:nvSpPr>
        <p:spPr bwMode="auto">
          <a:xfrm flipH="1">
            <a:off x="2146300" y="3733800"/>
            <a:ext cx="16510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590" name="Line 11"/>
          <p:cNvSpPr>
            <a:spLocks noChangeShapeType="1"/>
          </p:cNvSpPr>
          <p:nvPr/>
        </p:nvSpPr>
        <p:spPr bwMode="auto">
          <a:xfrm>
            <a:off x="2476500" y="3810000"/>
            <a:ext cx="247650" cy="3048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591" name="Line 12"/>
          <p:cNvSpPr>
            <a:spLocks noChangeShapeType="1"/>
          </p:cNvSpPr>
          <p:nvPr/>
        </p:nvSpPr>
        <p:spPr bwMode="auto">
          <a:xfrm flipH="1">
            <a:off x="1238250" y="3200400"/>
            <a:ext cx="412750" cy="4572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592" name="Line 13"/>
          <p:cNvSpPr>
            <a:spLocks noChangeShapeType="1"/>
          </p:cNvSpPr>
          <p:nvPr/>
        </p:nvSpPr>
        <p:spPr bwMode="auto">
          <a:xfrm flipH="1">
            <a:off x="1816100" y="2667000"/>
            <a:ext cx="49530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593" name="Line 14"/>
          <p:cNvSpPr>
            <a:spLocks noChangeShapeType="1"/>
          </p:cNvSpPr>
          <p:nvPr/>
        </p:nvSpPr>
        <p:spPr bwMode="auto">
          <a:xfrm>
            <a:off x="1816100" y="3200400"/>
            <a:ext cx="495300" cy="4572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594" name="Line 15"/>
          <p:cNvSpPr>
            <a:spLocks noChangeShapeType="1"/>
          </p:cNvSpPr>
          <p:nvPr/>
        </p:nvSpPr>
        <p:spPr bwMode="auto">
          <a:xfrm flipH="1">
            <a:off x="2567404" y="2251384"/>
            <a:ext cx="569496" cy="293637"/>
          </a:xfrm>
          <a:prstGeom prst="line">
            <a:avLst/>
          </a:prstGeom>
          <a:noFill/>
          <a:ln w="12700">
            <a:solidFill>
              <a:schemeClr val="tx1"/>
            </a:solidFill>
            <a:round/>
            <a:headEnd type="none" w="sm" len="sm"/>
            <a:tailEnd type="triangle" w="med" len="med"/>
          </a:ln>
        </p:spPr>
        <p:txBody>
          <a:bodyPr wrap="none"/>
          <a:lstStyle/>
          <a:p>
            <a:endParaRPr lang="en-IN"/>
          </a:p>
        </p:txBody>
      </p:sp>
      <p:sp>
        <p:nvSpPr>
          <p:cNvPr id="24595" name="Text Box 16"/>
          <p:cNvSpPr txBox="1">
            <a:spLocks noChangeArrowheads="1"/>
          </p:cNvSpPr>
          <p:nvPr/>
        </p:nvSpPr>
        <p:spPr bwMode="auto">
          <a:xfrm>
            <a:off x="2971800" y="2971800"/>
            <a:ext cx="338554" cy="461665"/>
          </a:xfrm>
          <a:prstGeom prst="rect">
            <a:avLst/>
          </a:prstGeom>
          <a:noFill/>
          <a:ln w="12700">
            <a:noFill/>
            <a:miter lim="800000"/>
            <a:headEnd type="none" w="sm" len="sm"/>
            <a:tailEnd type="none" w="sm" len="sm"/>
          </a:ln>
        </p:spPr>
        <p:txBody>
          <a:bodyPr wrap="none">
            <a:spAutoFit/>
          </a:bodyPr>
          <a:lstStyle/>
          <a:p>
            <a:pPr eaLnBrk="1" hangingPunct="1"/>
            <a:r>
              <a:rPr lang="en-US" b="1">
                <a:solidFill>
                  <a:srgbClr val="FF0000"/>
                </a:solidFill>
              </a:rPr>
              <a:t>*</a:t>
            </a:r>
          </a:p>
        </p:txBody>
      </p:sp>
      <p:sp>
        <p:nvSpPr>
          <p:cNvPr id="24596" name="Line 17"/>
          <p:cNvSpPr>
            <a:spLocks noChangeShapeType="1"/>
          </p:cNvSpPr>
          <p:nvPr/>
        </p:nvSpPr>
        <p:spPr bwMode="auto">
          <a:xfrm>
            <a:off x="2476500" y="2667000"/>
            <a:ext cx="49530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597" name="Text Box 18"/>
          <p:cNvSpPr txBox="1">
            <a:spLocks noChangeArrowheads="1"/>
          </p:cNvSpPr>
          <p:nvPr/>
        </p:nvSpPr>
        <p:spPr bwMode="auto">
          <a:xfrm>
            <a:off x="3054350" y="3276600"/>
            <a:ext cx="364596" cy="457200"/>
          </a:xfrm>
          <a:prstGeom prst="rect">
            <a:avLst/>
          </a:prstGeom>
          <a:noFill/>
          <a:ln w="12700">
            <a:noFill/>
            <a:miter lim="800000"/>
            <a:headEnd type="none" w="sm" len="sm"/>
            <a:tailEnd type="none" w="sm" len="sm"/>
          </a:ln>
        </p:spPr>
        <p:txBody>
          <a:bodyPr>
            <a:spAutoFit/>
          </a:bodyPr>
          <a:lstStyle/>
          <a:p>
            <a:pPr eaLnBrk="1" hangingPunct="1"/>
            <a:r>
              <a:rPr lang="en-US" b="1" dirty="0">
                <a:solidFill>
                  <a:srgbClr val="FF0000"/>
                </a:solidFill>
              </a:rPr>
              <a:t>_</a:t>
            </a:r>
          </a:p>
        </p:txBody>
      </p:sp>
      <p:sp>
        <p:nvSpPr>
          <p:cNvPr id="24598" name="Line 19"/>
          <p:cNvSpPr>
            <a:spLocks noChangeShapeType="1"/>
          </p:cNvSpPr>
          <p:nvPr/>
        </p:nvSpPr>
        <p:spPr bwMode="auto">
          <a:xfrm>
            <a:off x="3136900" y="3200400"/>
            <a:ext cx="8255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599" name="Line 20"/>
          <p:cNvSpPr>
            <a:spLocks noChangeShapeType="1"/>
          </p:cNvSpPr>
          <p:nvPr/>
        </p:nvSpPr>
        <p:spPr bwMode="auto">
          <a:xfrm>
            <a:off x="3302000" y="3200400"/>
            <a:ext cx="57785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600" name="Text Box 21"/>
          <p:cNvSpPr txBox="1">
            <a:spLocks noChangeArrowheads="1"/>
          </p:cNvSpPr>
          <p:nvPr/>
        </p:nvSpPr>
        <p:spPr bwMode="auto">
          <a:xfrm>
            <a:off x="3714751" y="3429000"/>
            <a:ext cx="407484" cy="461665"/>
          </a:xfrm>
          <a:prstGeom prst="rect">
            <a:avLst/>
          </a:prstGeom>
          <a:noFill/>
          <a:ln w="12700">
            <a:noFill/>
            <a:miter lim="800000"/>
            <a:headEnd type="none" w="sm" len="sm"/>
            <a:tailEnd type="none" w="sm" len="sm"/>
          </a:ln>
        </p:spPr>
        <p:txBody>
          <a:bodyPr wrap="none">
            <a:spAutoFit/>
          </a:bodyPr>
          <a:lstStyle/>
          <a:p>
            <a:pPr eaLnBrk="1" hangingPunct="1"/>
            <a:r>
              <a:rPr lang="en-US" b="0"/>
              <a:t>A</a:t>
            </a:r>
          </a:p>
        </p:txBody>
      </p:sp>
      <p:sp>
        <p:nvSpPr>
          <p:cNvPr id="24601" name="Text Box 22"/>
          <p:cNvSpPr txBox="1">
            <a:spLocks noChangeArrowheads="1"/>
          </p:cNvSpPr>
          <p:nvPr/>
        </p:nvSpPr>
        <p:spPr bwMode="auto">
          <a:xfrm>
            <a:off x="3467100" y="4191000"/>
            <a:ext cx="389850" cy="461665"/>
          </a:xfrm>
          <a:prstGeom prst="rect">
            <a:avLst/>
          </a:prstGeom>
          <a:noFill/>
          <a:ln w="12700">
            <a:noFill/>
            <a:miter lim="800000"/>
            <a:headEnd type="none" w="sm" len="sm"/>
            <a:tailEnd type="none" w="sm" len="sm"/>
          </a:ln>
        </p:spPr>
        <p:txBody>
          <a:bodyPr wrap="none">
            <a:spAutoFit/>
          </a:bodyPr>
          <a:lstStyle/>
          <a:p>
            <a:pPr eaLnBrk="1" hangingPunct="1"/>
            <a:r>
              <a:rPr lang="en-US" b="0"/>
              <a:t>B</a:t>
            </a:r>
          </a:p>
        </p:txBody>
      </p:sp>
      <p:sp>
        <p:nvSpPr>
          <p:cNvPr id="24602" name="Line 23"/>
          <p:cNvSpPr>
            <a:spLocks noChangeShapeType="1"/>
          </p:cNvSpPr>
          <p:nvPr/>
        </p:nvSpPr>
        <p:spPr bwMode="auto">
          <a:xfrm>
            <a:off x="3219450" y="3733800"/>
            <a:ext cx="412750" cy="4572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603" name="Text Box 24"/>
          <p:cNvSpPr txBox="1">
            <a:spLocks noChangeArrowheads="1"/>
          </p:cNvSpPr>
          <p:nvPr/>
        </p:nvSpPr>
        <p:spPr bwMode="auto">
          <a:xfrm>
            <a:off x="3879850" y="2438400"/>
            <a:ext cx="389850" cy="461665"/>
          </a:xfrm>
          <a:prstGeom prst="rect">
            <a:avLst/>
          </a:prstGeom>
          <a:noFill/>
          <a:ln w="12700">
            <a:noFill/>
            <a:miter lim="800000"/>
            <a:headEnd type="none" w="sm" len="sm"/>
            <a:tailEnd type="none" w="sm" len="sm"/>
          </a:ln>
        </p:spPr>
        <p:txBody>
          <a:bodyPr wrap="none">
            <a:spAutoFit/>
          </a:bodyPr>
          <a:lstStyle/>
          <a:p>
            <a:pPr eaLnBrk="1" hangingPunct="1"/>
            <a:r>
              <a:rPr lang="en-US" b="0"/>
              <a:t>B</a:t>
            </a:r>
          </a:p>
        </p:txBody>
      </p:sp>
      <p:sp>
        <p:nvSpPr>
          <p:cNvPr id="24604" name="Line 25"/>
          <p:cNvSpPr>
            <a:spLocks noChangeShapeType="1"/>
          </p:cNvSpPr>
          <p:nvPr/>
        </p:nvSpPr>
        <p:spPr bwMode="auto">
          <a:xfrm>
            <a:off x="3302000" y="2286000"/>
            <a:ext cx="577850" cy="304800"/>
          </a:xfrm>
          <a:prstGeom prst="line">
            <a:avLst/>
          </a:prstGeom>
          <a:noFill/>
          <a:ln w="12700">
            <a:solidFill>
              <a:schemeClr val="tx1"/>
            </a:solidFill>
            <a:round/>
            <a:headEnd type="none" w="sm" len="sm"/>
            <a:tailEnd type="triangle" w="med" len="med"/>
          </a:ln>
        </p:spPr>
        <p:txBody>
          <a:bodyPr wrap="none"/>
          <a:lstStyle/>
          <a:p>
            <a:endParaRPr lang="en-IN"/>
          </a:p>
        </p:txBody>
      </p:sp>
      <p:sp>
        <p:nvSpPr>
          <p:cNvPr id="24605" name="Text Box 26"/>
          <p:cNvSpPr txBox="1">
            <a:spLocks noChangeArrowheads="1"/>
          </p:cNvSpPr>
          <p:nvPr/>
        </p:nvSpPr>
        <p:spPr bwMode="auto">
          <a:xfrm>
            <a:off x="5365751" y="2362201"/>
            <a:ext cx="1851854" cy="2308324"/>
          </a:xfrm>
          <a:prstGeom prst="rect">
            <a:avLst/>
          </a:prstGeom>
          <a:noFill/>
          <a:ln w="12700">
            <a:noFill/>
            <a:miter lim="800000"/>
            <a:headEnd type="none" w="sm" len="sm"/>
            <a:tailEnd type="none" w="sm" len="sm"/>
          </a:ln>
        </p:spPr>
        <p:txBody>
          <a:bodyPr wrap="none">
            <a:spAutoFit/>
          </a:bodyPr>
          <a:lstStyle/>
          <a:p>
            <a:pPr algn="l" eaLnBrk="1" hangingPunct="1"/>
            <a:r>
              <a:rPr lang="en-US" b="0" dirty="0"/>
              <a:t>T1 := B * C</a:t>
            </a:r>
          </a:p>
          <a:p>
            <a:pPr algn="l" eaLnBrk="1" hangingPunct="1"/>
            <a:r>
              <a:rPr lang="en-US" b="0" dirty="0"/>
              <a:t>T2 = A + T1</a:t>
            </a:r>
          </a:p>
          <a:p>
            <a:pPr algn="l" eaLnBrk="1" hangingPunct="1"/>
            <a:r>
              <a:rPr lang="en-US" b="0" dirty="0"/>
              <a:t>T3 = - B</a:t>
            </a:r>
          </a:p>
          <a:p>
            <a:pPr algn="l" eaLnBrk="1" hangingPunct="1"/>
            <a:r>
              <a:rPr lang="en-US" b="0" dirty="0"/>
              <a:t>T4 = T3 * A</a:t>
            </a:r>
          </a:p>
          <a:p>
            <a:pPr algn="l" eaLnBrk="1" hangingPunct="1"/>
            <a:r>
              <a:rPr lang="en-US" b="0" dirty="0"/>
              <a:t>T5 = T2 + T4</a:t>
            </a:r>
          </a:p>
          <a:p>
            <a:pPr algn="l" eaLnBrk="1" hangingPunct="1"/>
            <a:r>
              <a:rPr lang="en-US" b="0" dirty="0"/>
              <a:t>T6 = T5 – B</a:t>
            </a:r>
          </a:p>
        </p:txBody>
      </p:sp>
      <p:sp>
        <p:nvSpPr>
          <p:cNvPr id="24606" name="Text Box 27"/>
          <p:cNvSpPr txBox="1">
            <a:spLocks noChangeArrowheads="1"/>
          </p:cNvSpPr>
          <p:nvPr/>
        </p:nvSpPr>
        <p:spPr bwMode="auto">
          <a:xfrm>
            <a:off x="304800" y="4953000"/>
            <a:ext cx="9415859" cy="1200329"/>
          </a:xfrm>
          <a:prstGeom prst="rect">
            <a:avLst/>
          </a:prstGeom>
          <a:noFill/>
          <a:ln w="12700">
            <a:noFill/>
            <a:miter lim="800000"/>
            <a:headEnd type="none" w="sm" len="sm"/>
            <a:tailEnd type="none" w="sm" len="sm"/>
          </a:ln>
        </p:spPr>
        <p:txBody>
          <a:bodyPr wrap="square">
            <a:spAutoFit/>
          </a:bodyPr>
          <a:lstStyle/>
          <a:p>
            <a:pPr algn="just" eaLnBrk="1" hangingPunct="1"/>
            <a:r>
              <a:rPr lang="en-US" b="0" dirty="0"/>
              <a:t>Three address code (Quadruple) is </a:t>
            </a:r>
            <a:r>
              <a:rPr lang="en-US" b="0" dirty="0">
                <a:solidFill>
                  <a:srgbClr val="FF0000"/>
                </a:solidFill>
              </a:rPr>
              <a:t>a linearized representation of a syntax tree (or a DAG) </a:t>
            </a:r>
            <a:r>
              <a:rPr lang="en-US" b="0" dirty="0"/>
              <a:t>in which explicit names (temporaries) correspond to the interior nodes of the graph.</a:t>
            </a:r>
          </a:p>
        </p:txBody>
      </p:sp>
      <p:sp>
        <p:nvSpPr>
          <p:cNvPr id="24607" name="Text Box 28"/>
          <p:cNvSpPr txBox="1">
            <a:spLocks noChangeArrowheads="1"/>
          </p:cNvSpPr>
          <p:nvPr/>
        </p:nvSpPr>
        <p:spPr bwMode="auto">
          <a:xfrm>
            <a:off x="1898651" y="1600200"/>
            <a:ext cx="4682692" cy="461665"/>
          </a:xfrm>
          <a:prstGeom prst="rect">
            <a:avLst/>
          </a:prstGeom>
          <a:noFill/>
          <a:ln w="9525">
            <a:noFill/>
            <a:miter lim="800000"/>
            <a:headEnd/>
            <a:tailEnd/>
          </a:ln>
        </p:spPr>
        <p:txBody>
          <a:bodyPr wrap="none">
            <a:spAutoFit/>
          </a:bodyPr>
          <a:lstStyle/>
          <a:p>
            <a:pPr algn="l" eaLnBrk="1" hangingPunct="1"/>
            <a:r>
              <a:rPr lang="en-US" b="0" dirty="0">
                <a:latin typeface="Arial" charset="0"/>
              </a:rPr>
              <a:t>Expression: (A+B*C) + (-B*A) - B</a:t>
            </a:r>
          </a:p>
        </p:txBody>
      </p:sp>
    </p:spTree>
    <p:extLst>
      <p:ext uri="{BB962C8B-B14F-4D97-AF65-F5344CB8AC3E}">
        <p14:creationId xmlns:p14="http://schemas.microsoft.com/office/powerpoint/2010/main" val="307717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6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5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59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58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58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5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5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5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60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58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59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45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58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60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460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46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p:bldP spid="24584" grpId="0"/>
      <p:bldP spid="24585" grpId="0"/>
      <p:bldP spid="24586" grpId="0"/>
      <p:bldP spid="24587" grpId="0"/>
      <p:bldP spid="24588" grpId="0"/>
      <p:bldP spid="24589" grpId="0" animBg="1"/>
      <p:bldP spid="24590" grpId="0" animBg="1"/>
      <p:bldP spid="24591" grpId="0" animBg="1"/>
      <p:bldP spid="24592" grpId="0" animBg="1"/>
      <p:bldP spid="24593" grpId="0" animBg="1"/>
      <p:bldP spid="24594" grpId="0" animBg="1"/>
      <p:bldP spid="24595" grpId="0"/>
      <p:bldP spid="24596" grpId="0" animBg="1"/>
      <p:bldP spid="24597" grpId="0"/>
      <p:bldP spid="24598" grpId="0" animBg="1"/>
      <p:bldP spid="24599" grpId="0" animBg="1"/>
      <p:bldP spid="24600" grpId="0"/>
      <p:bldP spid="24601" grpId="0"/>
      <p:bldP spid="24602" grpId="0" animBg="1"/>
      <p:bldP spid="24603" grpId="0"/>
      <p:bldP spid="24604" grpId="0" animBg="1"/>
      <p:bldP spid="24605" grpId="0"/>
      <p:bldP spid="246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Abstract Syntax Trees</a:t>
            </a:r>
            <a:br>
              <a:rPr lang="en-IN" dirty="0"/>
            </a:br>
            <a:endParaRPr lang="en-IN" dirty="0"/>
          </a:p>
        </p:txBody>
      </p:sp>
      <p:sp>
        <p:nvSpPr>
          <p:cNvPr id="3" name="Content Placeholder 2"/>
          <p:cNvSpPr>
            <a:spLocks noGrp="1"/>
          </p:cNvSpPr>
          <p:nvPr>
            <p:ph sz="quarter" idx="1"/>
          </p:nvPr>
        </p:nvSpPr>
        <p:spPr>
          <a:xfrm>
            <a:off x="1121391" y="1066800"/>
            <a:ext cx="8420100" cy="4572000"/>
          </a:xfrm>
        </p:spPr>
        <p:txBody>
          <a:bodyPr/>
          <a:lstStyle/>
          <a:p>
            <a:r>
              <a:rPr lang="en-IN" dirty="0"/>
              <a:t>Syntax trees are </a:t>
            </a:r>
            <a:r>
              <a:rPr lang="en-IN" dirty="0">
                <a:solidFill>
                  <a:srgbClr val="FF0000"/>
                </a:solidFill>
              </a:rPr>
              <a:t>abstract or compact representation of parse trees</a:t>
            </a:r>
            <a:r>
              <a:rPr lang="en-IN" dirty="0"/>
              <a:t>.</a:t>
            </a:r>
          </a:p>
          <a:p>
            <a:pPr marL="0" indent="0">
              <a:buNone/>
            </a:pPr>
            <a:r>
              <a:rPr lang="en-IN" dirty="0"/>
              <a:t>                                                              E-&gt;E+T|T</a:t>
            </a:r>
          </a:p>
          <a:p>
            <a:pPr marL="0" indent="0">
              <a:buNone/>
            </a:pPr>
            <a:r>
              <a:rPr lang="en-IN" dirty="0"/>
              <a:t>                                                              T-&gt;  T*</a:t>
            </a:r>
            <a:r>
              <a:rPr lang="en-IN" dirty="0" err="1"/>
              <a:t>digit|digit</a:t>
            </a:r>
            <a:endParaRPr lang="en-IN" dirty="0"/>
          </a:p>
        </p:txBody>
      </p:sp>
      <p:pic>
        <p:nvPicPr>
          <p:cNvPr id="4" name="Picture 3" descr="https://www.gatevidyalay.com/wp-content/uploads/2018/03/Syntax-Tree-Parse-Tree.png"/>
          <p:cNvPicPr/>
          <p:nvPr/>
        </p:nvPicPr>
        <p:blipFill>
          <a:blip r:embed="rId2">
            <a:extLst>
              <a:ext uri="{28A0092B-C50C-407E-A947-70E740481C1C}">
                <a14:useLocalDpi xmlns:a14="http://schemas.microsoft.com/office/drawing/2010/main" val="0"/>
              </a:ext>
            </a:extLst>
          </a:blip>
          <a:srcRect/>
          <a:stretch>
            <a:fillRect/>
          </a:stretch>
        </p:blipFill>
        <p:spPr bwMode="auto">
          <a:xfrm>
            <a:off x="876301" y="2602764"/>
            <a:ext cx="7429500" cy="3950435"/>
          </a:xfrm>
          <a:prstGeom prst="rect">
            <a:avLst/>
          </a:prstGeom>
          <a:noFill/>
          <a:ln>
            <a:noFill/>
          </a:ln>
        </p:spPr>
      </p:pic>
    </p:spTree>
    <p:extLst>
      <p:ext uri="{BB962C8B-B14F-4D97-AF65-F5344CB8AC3E}">
        <p14:creationId xmlns:p14="http://schemas.microsoft.com/office/powerpoint/2010/main" val="390418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944562"/>
          </a:xfrm>
        </p:spPr>
        <p:txBody>
          <a:bodyPr/>
          <a:lstStyle/>
          <a:p>
            <a:pPr algn="ctr"/>
            <a:r>
              <a:rPr lang="en-IN" dirty="0"/>
              <a:t>Parse Tree and Syntax tree</a:t>
            </a:r>
          </a:p>
        </p:txBody>
      </p:sp>
      <p:sp>
        <p:nvSpPr>
          <p:cNvPr id="3" name="Content Placeholder 2"/>
          <p:cNvSpPr>
            <a:spLocks noGrp="1"/>
          </p:cNvSpPr>
          <p:nvPr>
            <p:ph sz="quarter" idx="1"/>
          </p:nvPr>
        </p:nvSpPr>
        <p:spPr/>
        <p:txBody>
          <a:bodyPr/>
          <a:lstStyle/>
          <a:p>
            <a:pPr fontAlgn="base"/>
            <a:r>
              <a:rPr lang="en-IN" dirty="0"/>
              <a:t>Considering the following grammar-</a:t>
            </a:r>
          </a:p>
          <a:p>
            <a:pPr marL="274320" lvl="1" indent="0" fontAlgn="base">
              <a:buNone/>
            </a:pPr>
            <a:r>
              <a:rPr lang="en-IN" dirty="0"/>
              <a:t>E → E + T | T</a:t>
            </a:r>
          </a:p>
          <a:p>
            <a:pPr marL="274320" lvl="1" indent="0" fontAlgn="base">
              <a:buNone/>
            </a:pPr>
            <a:r>
              <a:rPr lang="en-IN" dirty="0"/>
              <a:t>T → T * F | F</a:t>
            </a:r>
          </a:p>
          <a:p>
            <a:pPr marL="274320" lvl="1" indent="0" fontAlgn="base">
              <a:buNone/>
            </a:pPr>
            <a:r>
              <a:rPr lang="en-IN" dirty="0"/>
              <a:t>F → ( E ) | id</a:t>
            </a:r>
          </a:p>
          <a:p>
            <a:pPr marL="0" indent="0" fontAlgn="base">
              <a:buNone/>
            </a:pPr>
            <a:r>
              <a:rPr lang="en-IN" dirty="0"/>
              <a:t> </a:t>
            </a:r>
          </a:p>
          <a:p>
            <a:pPr fontAlgn="base"/>
            <a:r>
              <a:rPr lang="en-IN" dirty="0"/>
              <a:t>Generate the following for the string id + id * id</a:t>
            </a:r>
          </a:p>
          <a:p>
            <a:pPr lvl="1" fontAlgn="base"/>
            <a:r>
              <a:rPr lang="en-IN" dirty="0"/>
              <a:t>Parse tree</a:t>
            </a:r>
          </a:p>
          <a:p>
            <a:pPr lvl="1" fontAlgn="base"/>
            <a:r>
              <a:rPr lang="en-IN" dirty="0"/>
              <a:t>Syntax tree</a:t>
            </a:r>
          </a:p>
          <a:p>
            <a:pPr marL="0" indent="0">
              <a:buNone/>
            </a:pPr>
            <a:endParaRPr lang="en-IN" dirty="0"/>
          </a:p>
        </p:txBody>
      </p:sp>
    </p:spTree>
    <p:extLst>
      <p:ext uri="{BB962C8B-B14F-4D97-AF65-F5344CB8AC3E}">
        <p14:creationId xmlns:p14="http://schemas.microsoft.com/office/powerpoint/2010/main" val="107709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991" y="0"/>
            <a:ext cx="8420100" cy="1447800"/>
          </a:xfrm>
        </p:spPr>
        <p:txBody>
          <a:bodyPr>
            <a:normAutofit/>
          </a:bodyPr>
          <a:lstStyle/>
          <a:p>
            <a:pPr algn="ctr"/>
            <a:r>
              <a:rPr lang="en-IN" b="1" dirty="0"/>
              <a:t>Abstract Syntax Trees</a:t>
            </a:r>
            <a:br>
              <a:rPr lang="en-IN" dirty="0"/>
            </a:br>
            <a:endParaRPr lang="en-IN" dirty="0"/>
          </a:p>
        </p:txBody>
      </p:sp>
      <p:sp>
        <p:nvSpPr>
          <p:cNvPr id="3" name="Content Placeholder 2"/>
          <p:cNvSpPr>
            <a:spLocks noGrp="1"/>
          </p:cNvSpPr>
          <p:nvPr>
            <p:ph sz="quarter" idx="1"/>
          </p:nvPr>
        </p:nvSpPr>
        <p:spPr/>
        <p:txBody>
          <a:bodyPr/>
          <a:lstStyle/>
          <a:p>
            <a:endParaRPr lang="en-IN" dirty="0"/>
          </a:p>
        </p:txBody>
      </p:sp>
      <p:pic>
        <p:nvPicPr>
          <p:cNvPr id="4" name="Picture 3" descr="https://www.gatevidyalay.com/wp-content/uploads/2018/03/Syntax-Trees-Problem-01-Parse-Tree.pn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3810000" cy="4267200"/>
          </a:xfrm>
          <a:prstGeom prst="rect">
            <a:avLst/>
          </a:prstGeom>
          <a:noFill/>
          <a:ln>
            <a:noFill/>
          </a:ln>
        </p:spPr>
      </p:pic>
      <p:pic>
        <p:nvPicPr>
          <p:cNvPr id="5" name="Picture 4" descr="https://www.gatevidyalay.com/wp-content/uploads/2018/03/Syntax-Trees-Problem-01-Syntax-Tree.png"/>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00200"/>
            <a:ext cx="2783205" cy="3366770"/>
          </a:xfrm>
          <a:prstGeom prst="rect">
            <a:avLst/>
          </a:prstGeom>
          <a:noFill/>
          <a:ln>
            <a:noFill/>
          </a:ln>
        </p:spPr>
      </p:pic>
    </p:spTree>
    <p:extLst>
      <p:ext uri="{BB962C8B-B14F-4D97-AF65-F5344CB8AC3E}">
        <p14:creationId xmlns:p14="http://schemas.microsoft.com/office/powerpoint/2010/main" val="220431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OUTLINE</a:t>
            </a:r>
          </a:p>
        </p:txBody>
      </p:sp>
      <p:sp>
        <p:nvSpPr>
          <p:cNvPr id="3" name="Content Placeholder 2"/>
          <p:cNvSpPr>
            <a:spLocks noGrp="1"/>
          </p:cNvSpPr>
          <p:nvPr>
            <p:ph idx="1"/>
          </p:nvPr>
        </p:nvSpPr>
        <p:spPr>
          <a:xfrm>
            <a:off x="914400" y="1219200"/>
            <a:ext cx="8077200" cy="5105400"/>
          </a:xfrm>
        </p:spPr>
        <p:txBody>
          <a:bodyPr>
            <a:normAutofit lnSpcReduction="10000"/>
          </a:bodyPr>
          <a:lstStyle/>
          <a:p>
            <a:pPr algn="just"/>
            <a:endParaRPr lang="en-US" dirty="0"/>
          </a:p>
          <a:p>
            <a:pPr algn="just"/>
            <a:r>
              <a:rPr lang="en-US" dirty="0"/>
              <a:t>Intermediate code : need, types, Syntax directed translation scheme, </a:t>
            </a:r>
          </a:p>
          <a:p>
            <a:pPr algn="just"/>
            <a:endParaRPr lang="en-US" dirty="0"/>
          </a:p>
          <a:p>
            <a:pPr algn="just"/>
            <a:r>
              <a:rPr lang="en-US" dirty="0"/>
              <a:t>Intermediate code generation for </a:t>
            </a:r>
          </a:p>
          <a:p>
            <a:pPr algn="just">
              <a:buNone/>
            </a:pPr>
            <a:r>
              <a:rPr lang="en-US" dirty="0"/>
              <a:t>			assignment statement, </a:t>
            </a:r>
          </a:p>
          <a:p>
            <a:pPr algn="just">
              <a:buNone/>
            </a:pPr>
            <a:r>
              <a:rPr lang="en-US" dirty="0"/>
              <a:t>			declaration statement, </a:t>
            </a:r>
          </a:p>
          <a:p>
            <a:pPr algn="just">
              <a:buNone/>
            </a:pPr>
            <a:r>
              <a:rPr lang="en-US" dirty="0"/>
              <a:t>			Boolean expression, </a:t>
            </a:r>
          </a:p>
          <a:p>
            <a:pPr algn="just">
              <a:buNone/>
            </a:pPr>
            <a:r>
              <a:rPr lang="en-US" dirty="0"/>
              <a:t>			if-else statement, </a:t>
            </a:r>
          </a:p>
          <a:p>
            <a:pPr algn="just">
              <a:buNone/>
            </a:pPr>
            <a:r>
              <a:rPr lang="en-US" dirty="0"/>
              <a:t>			do -while statement,</a:t>
            </a:r>
          </a:p>
          <a:p>
            <a:pPr algn="just">
              <a:buNone/>
            </a:pPr>
            <a:r>
              <a:rPr lang="en-US" dirty="0"/>
              <a:t>			array assignment.</a:t>
            </a:r>
          </a:p>
        </p:txBody>
      </p:sp>
      <p:sp>
        <p:nvSpPr>
          <p:cNvPr id="4" name="Slide Number Placeholder 3"/>
          <p:cNvSpPr>
            <a:spLocks noGrp="1"/>
          </p:cNvSpPr>
          <p:nvPr>
            <p:ph type="sldNum" sz="quarter" idx="12"/>
          </p:nvPr>
        </p:nvSpPr>
        <p:spPr/>
        <p:txBody>
          <a:bodyPr/>
          <a:lstStyle/>
          <a:p>
            <a:fld id="{B44A410C-2A7B-4FF3-BA86-D1AD896FA94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487362"/>
          </a:xfrm>
        </p:spPr>
        <p:txBody>
          <a:bodyPr>
            <a:normAutofit fontScale="90000"/>
          </a:bodyPr>
          <a:lstStyle/>
          <a:p>
            <a:pPr algn="ctr"/>
            <a:r>
              <a:rPr lang="en-IN" b="1" dirty="0"/>
              <a:t>Parse Trees </a:t>
            </a:r>
            <a:r>
              <a:rPr lang="en-IN" b="1" dirty="0" err="1"/>
              <a:t>Vs</a:t>
            </a:r>
            <a:r>
              <a:rPr lang="en-IN" b="1" dirty="0"/>
              <a:t> Syntax Trees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41678778"/>
              </p:ext>
            </p:extLst>
          </p:nvPr>
        </p:nvGraphicFramePr>
        <p:xfrm>
          <a:off x="495301" y="769961"/>
          <a:ext cx="8915399" cy="5859439"/>
        </p:xfrm>
        <a:graphic>
          <a:graphicData uri="http://schemas.openxmlformats.org/drawingml/2006/table">
            <a:tbl>
              <a:tblPr firstRow="1" firstCol="1" bandRow="1">
                <a:tableStyleId>{5C22544A-7EE6-4342-B048-85BDC9FD1C3A}</a:tableStyleId>
              </a:tblPr>
              <a:tblGrid>
                <a:gridCol w="4533899">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545450">
                <a:tc>
                  <a:txBody>
                    <a:bodyPr/>
                    <a:lstStyle/>
                    <a:p>
                      <a:pPr algn="ctr">
                        <a:lnSpc>
                          <a:spcPct val="107000"/>
                        </a:lnSpc>
                        <a:spcBef>
                          <a:spcPts val="750"/>
                        </a:spcBef>
                        <a:spcAft>
                          <a:spcPts val="750"/>
                        </a:spcAft>
                      </a:pPr>
                      <a:r>
                        <a:rPr lang="en-IN" sz="2000" dirty="0">
                          <a:effectLst/>
                        </a:rPr>
                        <a:t>Parse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tc>
                <a:tc>
                  <a:txBody>
                    <a:bodyPr/>
                    <a:lstStyle/>
                    <a:p>
                      <a:pPr algn="ctr">
                        <a:lnSpc>
                          <a:spcPct val="107000"/>
                        </a:lnSpc>
                        <a:spcBef>
                          <a:spcPts val="750"/>
                        </a:spcBef>
                        <a:spcAft>
                          <a:spcPts val="750"/>
                        </a:spcAft>
                      </a:pPr>
                      <a:r>
                        <a:rPr lang="en-IN" sz="2000">
                          <a:effectLst/>
                        </a:rPr>
                        <a:t>Syntax Tree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tc>
                <a:extLst>
                  <a:ext uri="{0D108BD9-81ED-4DB2-BD59-A6C34878D82A}">
                    <a16:rowId xmlns:a16="http://schemas.microsoft.com/office/drawing/2014/main" val="10000"/>
                  </a:ext>
                </a:extLst>
              </a:tr>
              <a:tr h="1563921">
                <a:tc>
                  <a:txBody>
                    <a:bodyPr/>
                    <a:lstStyle/>
                    <a:p>
                      <a:pPr algn="l">
                        <a:lnSpc>
                          <a:spcPct val="107000"/>
                        </a:lnSpc>
                        <a:spcBef>
                          <a:spcPts val="750"/>
                        </a:spcBef>
                        <a:spcAft>
                          <a:spcPts val="75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solidFill>
                      <a:schemeClr val="accent2">
                        <a:lumMod val="20000"/>
                        <a:lumOff val="80000"/>
                      </a:schemeClr>
                    </a:solidFill>
                  </a:tcPr>
                </a:tc>
                <a:tc>
                  <a:txBody>
                    <a:bodyPr/>
                    <a:lstStyle/>
                    <a:p>
                      <a:pPr algn="l">
                        <a:lnSpc>
                          <a:spcPct val="107000"/>
                        </a:lnSpc>
                        <a:spcBef>
                          <a:spcPts val="750"/>
                        </a:spcBef>
                        <a:spcAft>
                          <a:spcPts val="750"/>
                        </a:spcAft>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solidFill>
                      <a:schemeClr val="accent1">
                        <a:lumMod val="20000"/>
                        <a:lumOff val="80000"/>
                      </a:schemeClr>
                    </a:solidFill>
                  </a:tcPr>
                </a:tc>
                <a:extLst>
                  <a:ext uri="{0D108BD9-81ED-4DB2-BD59-A6C34878D82A}">
                    <a16:rowId xmlns:a16="http://schemas.microsoft.com/office/drawing/2014/main" val="10001"/>
                  </a:ext>
                </a:extLst>
              </a:tr>
              <a:tr h="1691106">
                <a:tc>
                  <a:txBody>
                    <a:bodyPr/>
                    <a:lstStyle/>
                    <a:p>
                      <a:pPr algn="l">
                        <a:lnSpc>
                          <a:spcPct val="107000"/>
                        </a:lnSpc>
                        <a:spcBef>
                          <a:spcPts val="750"/>
                        </a:spcBef>
                        <a:spcAft>
                          <a:spcPts val="75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solidFill>
                      <a:schemeClr val="accent2">
                        <a:lumMod val="20000"/>
                        <a:lumOff val="80000"/>
                      </a:schemeClr>
                    </a:solidFill>
                  </a:tcPr>
                </a:tc>
                <a:tc>
                  <a:txBody>
                    <a:bodyPr/>
                    <a:lstStyle/>
                    <a:p>
                      <a:pPr algn="l">
                        <a:lnSpc>
                          <a:spcPct val="107000"/>
                        </a:lnSpc>
                        <a:spcAft>
                          <a:spcPts val="0"/>
                        </a:spcAft>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solidFill>
                      <a:schemeClr val="accent1">
                        <a:lumMod val="20000"/>
                        <a:lumOff val="80000"/>
                      </a:schemeClr>
                    </a:solidFill>
                  </a:tcPr>
                </a:tc>
                <a:extLst>
                  <a:ext uri="{0D108BD9-81ED-4DB2-BD59-A6C34878D82A}">
                    <a16:rowId xmlns:a16="http://schemas.microsoft.com/office/drawing/2014/main" val="10002"/>
                  </a:ext>
                </a:extLst>
              </a:tr>
              <a:tr h="1207628">
                <a:tc>
                  <a:txBody>
                    <a:bodyPr/>
                    <a:lstStyle/>
                    <a:p>
                      <a:pPr algn="l">
                        <a:lnSpc>
                          <a:spcPct val="107000"/>
                        </a:lnSpc>
                        <a:spcAft>
                          <a:spcPts val="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solidFill>
                      <a:schemeClr val="accent2">
                        <a:lumMod val="20000"/>
                        <a:lumOff val="80000"/>
                      </a:schemeClr>
                    </a:solidFill>
                  </a:tcPr>
                </a:tc>
                <a:tc>
                  <a:txBody>
                    <a:bodyPr/>
                    <a:lstStyle/>
                    <a:p>
                      <a:pPr algn="l">
                        <a:lnSpc>
                          <a:spcPct val="107000"/>
                        </a:lnSpc>
                        <a:spcAft>
                          <a:spcPts val="0"/>
                        </a:spcAft>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solidFill>
                      <a:schemeClr val="accent1">
                        <a:lumMod val="20000"/>
                        <a:lumOff val="80000"/>
                      </a:schemeClr>
                    </a:solidFill>
                  </a:tcPr>
                </a:tc>
                <a:extLst>
                  <a:ext uri="{0D108BD9-81ED-4DB2-BD59-A6C34878D82A}">
                    <a16:rowId xmlns:a16="http://schemas.microsoft.com/office/drawing/2014/main" val="10003"/>
                  </a:ext>
                </a:extLst>
              </a:tr>
              <a:tr h="851334">
                <a:tc>
                  <a:txBody>
                    <a:bodyPr/>
                    <a:lstStyle/>
                    <a:p>
                      <a:pPr algn="l">
                        <a:lnSpc>
                          <a:spcPct val="107000"/>
                        </a:lnSpc>
                        <a:spcAft>
                          <a:spcPts val="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solidFill>
                      <a:schemeClr val="accent2">
                        <a:lumMod val="20000"/>
                        <a:lumOff val="80000"/>
                      </a:schemeClr>
                    </a:solidFill>
                  </a:tcPr>
                </a:tc>
                <a:tc>
                  <a:txBody>
                    <a:bodyPr/>
                    <a:lstStyle/>
                    <a:p>
                      <a:pPr algn="l">
                        <a:lnSpc>
                          <a:spcPct val="107000"/>
                        </a:lnSpc>
                        <a:spcAft>
                          <a:spcPts val="0"/>
                        </a:spcAft>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76200" marB="76200" anchor="ctr">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533400" y="1371600"/>
            <a:ext cx="4343400" cy="1064009"/>
          </a:xfrm>
          <a:prstGeom prst="rect">
            <a:avLst/>
          </a:prstGeom>
          <a:noFill/>
        </p:spPr>
        <p:txBody>
          <a:bodyPr wrap="square" rtlCol="0">
            <a:spAutoFit/>
          </a:bodyPr>
          <a:lstStyle/>
          <a:p>
            <a:pPr>
              <a:lnSpc>
                <a:spcPct val="107000"/>
              </a:lnSpc>
              <a:spcBef>
                <a:spcPts val="750"/>
              </a:spcBef>
              <a:spcAft>
                <a:spcPts val="750"/>
              </a:spcAft>
            </a:pPr>
            <a:r>
              <a:rPr lang="en-IN" sz="2000" dirty="0"/>
              <a:t>Parse tree is a graphical representation of the replacement process in a derivation.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173354" y="1371600"/>
            <a:ext cx="3589646" cy="734688"/>
          </a:xfrm>
          <a:prstGeom prst="rect">
            <a:avLst/>
          </a:prstGeom>
          <a:noFill/>
        </p:spPr>
        <p:txBody>
          <a:bodyPr wrap="square" rtlCol="0">
            <a:spAutoFit/>
          </a:bodyPr>
          <a:lstStyle/>
          <a:p>
            <a:pPr>
              <a:lnSpc>
                <a:spcPct val="107000"/>
              </a:lnSpc>
              <a:spcBef>
                <a:spcPts val="750"/>
              </a:spcBef>
              <a:spcAft>
                <a:spcPts val="750"/>
              </a:spcAft>
            </a:pPr>
            <a:r>
              <a:rPr lang="en-IN" sz="2000" dirty="0"/>
              <a:t>Syntax tree is the compact form of a parse tree.</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533400" y="2971800"/>
            <a:ext cx="4495800" cy="1706108"/>
          </a:xfrm>
          <a:prstGeom prst="rect">
            <a:avLst/>
          </a:prstGeom>
          <a:noFill/>
        </p:spPr>
        <p:txBody>
          <a:bodyPr wrap="square" rtlCol="0">
            <a:spAutoFit/>
          </a:bodyPr>
          <a:lstStyle/>
          <a:p>
            <a:pPr>
              <a:lnSpc>
                <a:spcPct val="107000"/>
              </a:lnSpc>
              <a:spcBef>
                <a:spcPts val="750"/>
              </a:spcBef>
              <a:spcAft>
                <a:spcPts val="750"/>
              </a:spcAft>
            </a:pPr>
            <a:r>
              <a:rPr lang="en-IN" sz="2000" dirty="0"/>
              <a:t>Each interior node represents a grammar rule.</a:t>
            </a:r>
          </a:p>
          <a:p>
            <a:pPr>
              <a:lnSpc>
                <a:spcPct val="107000"/>
              </a:lnSpc>
              <a:spcBef>
                <a:spcPts val="300"/>
              </a:spcBef>
              <a:spcAft>
                <a:spcPts val="900"/>
              </a:spcAft>
            </a:pPr>
            <a:r>
              <a:rPr lang="en-IN" sz="2000" dirty="0"/>
              <a:t>Each leaf node represents a terminal.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8" name="TextBox 7"/>
          <p:cNvSpPr txBox="1"/>
          <p:nvPr/>
        </p:nvSpPr>
        <p:spPr>
          <a:xfrm>
            <a:off x="5031475" y="3232010"/>
            <a:ext cx="4680045" cy="1212640"/>
          </a:xfrm>
          <a:prstGeom prst="rect">
            <a:avLst/>
          </a:prstGeom>
          <a:noFill/>
        </p:spPr>
        <p:txBody>
          <a:bodyPr wrap="square" rtlCol="0">
            <a:spAutoFit/>
          </a:bodyPr>
          <a:lstStyle/>
          <a:p>
            <a:pPr>
              <a:lnSpc>
                <a:spcPct val="107000"/>
              </a:lnSpc>
              <a:spcAft>
                <a:spcPts val="0"/>
              </a:spcAft>
            </a:pPr>
            <a:r>
              <a:rPr lang="en-IN" sz="2000" dirty="0"/>
              <a:t>Each interior node represents an operator.</a:t>
            </a:r>
          </a:p>
          <a:p>
            <a:pPr>
              <a:lnSpc>
                <a:spcPct val="107000"/>
              </a:lnSpc>
              <a:spcBef>
                <a:spcPts val="300"/>
              </a:spcBef>
              <a:spcAft>
                <a:spcPts val="900"/>
              </a:spcAft>
            </a:pPr>
            <a:r>
              <a:rPr lang="en-IN" sz="2000" dirty="0"/>
              <a:t>Each leaf node represents an operand.</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9" name="TextBox 8"/>
          <p:cNvSpPr txBox="1"/>
          <p:nvPr/>
        </p:nvSpPr>
        <p:spPr>
          <a:xfrm>
            <a:off x="531125" y="4572000"/>
            <a:ext cx="4419600" cy="707886"/>
          </a:xfrm>
          <a:prstGeom prst="rect">
            <a:avLst/>
          </a:prstGeom>
          <a:noFill/>
        </p:spPr>
        <p:txBody>
          <a:bodyPr wrap="square" rtlCol="0">
            <a:spAutoFit/>
          </a:bodyPr>
          <a:lstStyle/>
          <a:p>
            <a:r>
              <a:rPr lang="en-IN" sz="2000" dirty="0"/>
              <a:t>Parse trees provide every characteristic information from the real syntax.</a:t>
            </a:r>
          </a:p>
        </p:txBody>
      </p:sp>
      <p:sp>
        <p:nvSpPr>
          <p:cNvPr id="10" name="TextBox 9"/>
          <p:cNvSpPr txBox="1"/>
          <p:nvPr/>
        </p:nvSpPr>
        <p:spPr>
          <a:xfrm>
            <a:off x="5173354" y="4599395"/>
            <a:ext cx="4389160" cy="1015663"/>
          </a:xfrm>
          <a:prstGeom prst="rect">
            <a:avLst/>
          </a:prstGeom>
          <a:noFill/>
        </p:spPr>
        <p:txBody>
          <a:bodyPr wrap="square" rtlCol="0">
            <a:spAutoFit/>
          </a:bodyPr>
          <a:lstStyle/>
          <a:p>
            <a:r>
              <a:rPr lang="en-IN" sz="2000" dirty="0"/>
              <a:t>Syntax trees do not provide every characteristic information from the real syntax.</a:t>
            </a:r>
          </a:p>
        </p:txBody>
      </p:sp>
      <p:sp>
        <p:nvSpPr>
          <p:cNvPr id="11" name="TextBox 10"/>
          <p:cNvSpPr txBox="1"/>
          <p:nvPr/>
        </p:nvSpPr>
        <p:spPr>
          <a:xfrm>
            <a:off x="559260" y="5771673"/>
            <a:ext cx="3935367" cy="1015663"/>
          </a:xfrm>
          <a:prstGeom prst="rect">
            <a:avLst/>
          </a:prstGeom>
          <a:noFill/>
        </p:spPr>
        <p:txBody>
          <a:bodyPr wrap="square" rtlCol="0">
            <a:spAutoFit/>
          </a:bodyPr>
          <a:lstStyle/>
          <a:p>
            <a:r>
              <a:rPr lang="en-IN" sz="2000" dirty="0"/>
              <a:t>Parse trees are comparatively less dense than syntax trees.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12" name="TextBox 11"/>
          <p:cNvSpPr txBox="1"/>
          <p:nvPr/>
        </p:nvSpPr>
        <p:spPr>
          <a:xfrm>
            <a:off x="5194788" y="5769803"/>
            <a:ext cx="4367726" cy="1015663"/>
          </a:xfrm>
          <a:prstGeom prst="rect">
            <a:avLst/>
          </a:prstGeom>
          <a:noFill/>
        </p:spPr>
        <p:txBody>
          <a:bodyPr wrap="square" rtlCol="0">
            <a:spAutoFit/>
          </a:bodyPr>
          <a:lstStyle/>
          <a:p>
            <a:r>
              <a:rPr lang="en-IN" sz="2000" dirty="0"/>
              <a:t>Syntax trees are comparatively more dense than parse trees.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9197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Abstract Syntax Trees-</a:t>
            </a:r>
            <a:endParaRPr lang="en-IN" dirty="0"/>
          </a:p>
        </p:txBody>
      </p:sp>
      <p:sp>
        <p:nvSpPr>
          <p:cNvPr id="4" name="Rectangle 3"/>
          <p:cNvSpPr/>
          <p:nvPr/>
        </p:nvSpPr>
        <p:spPr>
          <a:xfrm>
            <a:off x="1409700" y="1447800"/>
            <a:ext cx="6934200" cy="487506"/>
          </a:xfrm>
          <a:prstGeom prst="rect">
            <a:avLst/>
          </a:prstGeom>
        </p:spPr>
        <p:txBody>
          <a:bodyPr wrap="square">
            <a:spAutoFit/>
          </a:bodyPr>
          <a:lstStyle/>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a + b ) * ( c – d ) + ( ( e / f ) * ( a + b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https://www.gatevidyalay.com/wp-content/uploads/2018/03/Syntax-Trees-Problem-02-Syntax-Tree.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8420100" cy="3886200"/>
          </a:xfrm>
          <a:prstGeom prst="rect">
            <a:avLst/>
          </a:prstGeom>
          <a:noFill/>
          <a:ln>
            <a:noFill/>
          </a:ln>
        </p:spPr>
      </p:pic>
    </p:spTree>
    <p:extLst>
      <p:ext uri="{BB962C8B-B14F-4D97-AF65-F5344CB8AC3E}">
        <p14:creationId xmlns:p14="http://schemas.microsoft.com/office/powerpoint/2010/main" val="58535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792162"/>
          </a:xfrm>
        </p:spPr>
        <p:txBody>
          <a:bodyPr>
            <a:normAutofit/>
          </a:bodyPr>
          <a:lstStyle/>
          <a:p>
            <a:pPr algn="ctr"/>
            <a:r>
              <a:rPr lang="en-IN" sz="3200" b="1" dirty="0">
                <a:solidFill>
                  <a:schemeClr val="tx1"/>
                </a:solidFill>
              </a:rPr>
              <a:t>Directed Acyclic Graph</a:t>
            </a:r>
            <a:endParaRPr lang="en-IN" sz="3200" dirty="0">
              <a:solidFill>
                <a:schemeClr val="tx1"/>
              </a:solidFill>
            </a:endParaRPr>
          </a:p>
        </p:txBody>
      </p:sp>
      <p:sp>
        <p:nvSpPr>
          <p:cNvPr id="3" name="Content Placeholder 2"/>
          <p:cNvSpPr>
            <a:spLocks noGrp="1"/>
          </p:cNvSpPr>
          <p:nvPr>
            <p:ph sz="quarter" idx="1"/>
          </p:nvPr>
        </p:nvSpPr>
        <p:spPr/>
        <p:txBody>
          <a:bodyPr>
            <a:normAutofit lnSpcReduction="10000"/>
          </a:bodyPr>
          <a:lstStyle/>
          <a:p>
            <a:pPr lvl="0" fontAlgn="base"/>
            <a:r>
              <a:rPr lang="en-IN" dirty="0"/>
              <a:t>Directed Acyclic Graph (DAG) is a special kind of </a:t>
            </a:r>
            <a:r>
              <a:rPr lang="en-IN" b="1" u="sng" dirty="0">
                <a:hlinkClick r:id="rId2"/>
              </a:rPr>
              <a:t>Abstract Syntax Tree</a:t>
            </a:r>
            <a:r>
              <a:rPr lang="en-IN" b="1" u="sng" dirty="0"/>
              <a:t>.</a:t>
            </a:r>
          </a:p>
          <a:p>
            <a:pPr lvl="0" fontAlgn="base"/>
            <a:endParaRPr lang="en-IN" dirty="0"/>
          </a:p>
          <a:p>
            <a:pPr lvl="0" fontAlgn="base"/>
            <a:r>
              <a:rPr lang="en-IN" dirty="0"/>
              <a:t>Directed Acyclic Graph determines the sub-expressions that are commonly used. (i.e. </a:t>
            </a:r>
            <a:r>
              <a:rPr lang="en-IN" dirty="0">
                <a:solidFill>
                  <a:srgbClr val="C00000"/>
                </a:solidFill>
              </a:rPr>
              <a:t>common sub-expressions</a:t>
            </a:r>
            <a:r>
              <a:rPr lang="en-IN" dirty="0"/>
              <a:t>).</a:t>
            </a:r>
          </a:p>
          <a:p>
            <a:pPr lvl="0" fontAlgn="base"/>
            <a:endParaRPr lang="en-IN" dirty="0"/>
          </a:p>
          <a:p>
            <a:pPr lvl="0" fontAlgn="base"/>
            <a:r>
              <a:rPr lang="en-IN" dirty="0"/>
              <a:t>A DAG is usually constructed using </a:t>
            </a:r>
            <a:r>
              <a:rPr lang="en-IN" b="1" u="sng" dirty="0">
                <a:hlinkClick r:id="rId3"/>
              </a:rPr>
              <a:t>Three Address Code</a:t>
            </a:r>
            <a:r>
              <a:rPr lang="en-IN" b="1" u="sng" dirty="0"/>
              <a:t> (Quadruple).</a:t>
            </a:r>
          </a:p>
          <a:p>
            <a:pPr marL="0" lvl="0" indent="0" fontAlgn="base">
              <a:buNone/>
            </a:pPr>
            <a:endParaRPr lang="en-IN" b="1" u="sng" dirty="0"/>
          </a:p>
          <a:p>
            <a:r>
              <a:rPr lang="en-IN" dirty="0"/>
              <a:t>Transformations such as dead code elimination and common sub expression elimination are then applied.</a:t>
            </a:r>
          </a:p>
          <a:p>
            <a:pPr marL="0" indent="0">
              <a:buNone/>
            </a:pPr>
            <a:endParaRPr lang="en-IN" dirty="0"/>
          </a:p>
        </p:txBody>
      </p:sp>
    </p:spTree>
    <p:extLst>
      <p:ext uri="{BB962C8B-B14F-4D97-AF65-F5344CB8AC3E}">
        <p14:creationId xmlns:p14="http://schemas.microsoft.com/office/powerpoint/2010/main" val="82279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050" y="201305"/>
            <a:ext cx="8953500" cy="6471836"/>
          </a:xfrm>
          <a:prstGeom prst="rect">
            <a:avLst/>
          </a:prstGeom>
        </p:spPr>
        <p:txBody>
          <a:bodyPr wrap="square">
            <a:spAutoFit/>
          </a:bodyPr>
          <a:lstStyle/>
          <a:p>
            <a:pPr>
              <a:lnSpc>
                <a:spcPct val="107000"/>
              </a:lnSpc>
              <a:spcBef>
                <a:spcPts val="300"/>
              </a:spcBef>
              <a:spcAft>
                <a:spcPts val="900"/>
              </a:spcAft>
            </a:pPr>
            <a:r>
              <a:rPr lang="en-IN" sz="20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a:t>
            </a:r>
            <a:r>
              <a:rPr lang="en-IN" sz="2800" b="1"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Rules for the construction of DAGs</a:t>
            </a:r>
          </a:p>
          <a:p>
            <a:pPr>
              <a:lnSpc>
                <a:spcPct val="107000"/>
              </a:lnSpc>
              <a:spcBef>
                <a:spcPts val="300"/>
              </a:spcBef>
              <a:spcAft>
                <a:spcPts val="900"/>
              </a:spcAft>
            </a:pPr>
            <a:r>
              <a:rPr lang="en-IN" sz="20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a:t>
            </a:r>
            <a:r>
              <a:rPr lang="en-IN" b="1" u="sng"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Rule-01:</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sz="20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In a DAG,</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SzPts val="1000"/>
              <a:buFont typeface="Symbol" panose="05050102010706020507" pitchFamily="18" charset="2"/>
              <a:buChar char=""/>
              <a:tabLst>
                <a:tab pos="457200" algn="l"/>
              </a:tabLst>
            </a:pPr>
            <a:r>
              <a:rPr lang="en-IN" sz="18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Interior nodes always represent the operators.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SzPts val="1000"/>
              <a:buFont typeface="Symbol" panose="05050102010706020507" pitchFamily="18" charset="2"/>
              <a:buChar char=""/>
              <a:tabLst>
                <a:tab pos="457200" algn="l"/>
              </a:tabLst>
            </a:pPr>
            <a:r>
              <a:rPr lang="en-IN" sz="18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Exterior nodes (leaf nodes) always represent the names, identifiers or constants.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sz="20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a:t>
            </a:r>
            <a:r>
              <a:rPr lang="en-IN" b="1" u="sng"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Rule-02:</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sz="20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a:t>
            </a:r>
            <a:r>
              <a:rPr lang="en-IN" sz="18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While constructing a DAG,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SzPts val="1000"/>
              <a:buFont typeface="Symbol" panose="05050102010706020507" pitchFamily="18" charset="2"/>
              <a:buChar char=""/>
              <a:tabLst>
                <a:tab pos="457200" algn="l"/>
              </a:tabLst>
            </a:pPr>
            <a:r>
              <a:rPr lang="en-IN" sz="18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A check is made to find if there exists any node with the same value.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SzPts val="1000"/>
              <a:buFont typeface="Symbol" panose="05050102010706020507" pitchFamily="18" charset="2"/>
              <a:buChar char=""/>
              <a:tabLst>
                <a:tab pos="457200" algn="l"/>
              </a:tabLst>
            </a:pPr>
            <a:r>
              <a:rPr lang="en-IN" sz="18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A new node is created only when there does not exist any node with the same value.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SzPts val="1000"/>
              <a:buFont typeface="Symbol" panose="05050102010706020507" pitchFamily="18" charset="2"/>
              <a:buChar char=""/>
              <a:tabLst>
                <a:tab pos="457200" algn="l"/>
              </a:tabLst>
            </a:pPr>
            <a:r>
              <a:rPr lang="en-IN" sz="18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This action helps in detecting the common sub-expressions and avoiding the re-computation of the same.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sz="20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a:t>
            </a:r>
            <a:r>
              <a:rPr lang="en-IN" b="1" u="sng"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Rule-03:</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sz="1800"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The assignment instructions of the form x:=y are not performed unless they are necessary.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111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8420100" cy="715962"/>
          </a:xfrm>
        </p:spPr>
        <p:txBody>
          <a:bodyPr>
            <a:normAutofit fontScale="90000"/>
          </a:bodyPr>
          <a:lstStyle/>
          <a:p>
            <a:pPr algn="ctr"/>
            <a:r>
              <a:rPr lang="en-IN" dirty="0"/>
              <a:t>DAG</a:t>
            </a:r>
          </a:p>
        </p:txBody>
      </p:sp>
      <p:sp>
        <p:nvSpPr>
          <p:cNvPr id="3" name="Content Placeholder 2"/>
          <p:cNvSpPr>
            <a:spLocks noGrp="1"/>
          </p:cNvSpPr>
          <p:nvPr>
            <p:ph sz="quarter" idx="1"/>
          </p:nvPr>
        </p:nvSpPr>
        <p:spPr>
          <a:xfrm>
            <a:off x="990600" y="838200"/>
            <a:ext cx="8420100" cy="5181600"/>
          </a:xfrm>
        </p:spPr>
        <p:txBody>
          <a:bodyPr/>
          <a:lstStyle/>
          <a:p>
            <a:pPr marL="0" indent="0">
              <a:buNone/>
            </a:pPr>
            <a:r>
              <a:rPr lang="en-IN" dirty="0">
                <a:solidFill>
                  <a:schemeClr val="accent1"/>
                </a:solidFill>
              </a:rPr>
              <a:t>Expression: ( a + b ) * ( a + b + c )</a:t>
            </a:r>
          </a:p>
          <a:p>
            <a:pPr marL="0" indent="0">
              <a:buNone/>
            </a:pPr>
            <a:endParaRPr lang="en-IN" dirty="0"/>
          </a:p>
          <a:p>
            <a:pPr fontAlgn="base"/>
            <a:r>
              <a:rPr lang="en-IN" dirty="0"/>
              <a:t>Three Address Code for the given expression is-</a:t>
            </a:r>
          </a:p>
          <a:p>
            <a:pPr marL="0" indent="0" fontAlgn="base">
              <a:buNone/>
            </a:pPr>
            <a:r>
              <a:rPr lang="en-IN" dirty="0"/>
              <a:t>T1 = a + b</a:t>
            </a:r>
          </a:p>
          <a:p>
            <a:pPr marL="0" indent="0" fontAlgn="base">
              <a:buNone/>
            </a:pPr>
            <a:r>
              <a:rPr lang="en-IN" dirty="0"/>
              <a:t>T2 = T1 + c</a:t>
            </a:r>
          </a:p>
          <a:p>
            <a:pPr marL="0" indent="0" fontAlgn="base">
              <a:buNone/>
            </a:pPr>
            <a:r>
              <a:rPr lang="en-IN" dirty="0"/>
              <a:t>T3 = T1 x T2</a:t>
            </a:r>
          </a:p>
          <a:p>
            <a:endParaRPr lang="en-IN" dirty="0"/>
          </a:p>
          <a:p>
            <a:endParaRPr lang="en-IN" dirty="0"/>
          </a:p>
        </p:txBody>
      </p:sp>
      <p:pic>
        <p:nvPicPr>
          <p:cNvPr id="5" name="Picture 4"/>
          <p:cNvPicPr>
            <a:picLocks noChangeAspect="1"/>
          </p:cNvPicPr>
          <p:nvPr/>
        </p:nvPicPr>
        <p:blipFill>
          <a:blip r:embed="rId2"/>
          <a:stretch>
            <a:fillRect/>
          </a:stretch>
        </p:blipFill>
        <p:spPr>
          <a:xfrm>
            <a:off x="4802339" y="4723132"/>
            <a:ext cx="3043238" cy="1647825"/>
          </a:xfrm>
          <a:prstGeom prst="rect">
            <a:avLst/>
          </a:prstGeom>
        </p:spPr>
      </p:pic>
      <p:pic>
        <p:nvPicPr>
          <p:cNvPr id="6" name="Picture 5"/>
          <p:cNvPicPr>
            <a:picLocks noChangeAspect="1"/>
          </p:cNvPicPr>
          <p:nvPr/>
        </p:nvPicPr>
        <p:blipFill>
          <a:blip r:embed="rId3"/>
          <a:stretch>
            <a:fillRect/>
          </a:stretch>
        </p:blipFill>
        <p:spPr>
          <a:xfrm>
            <a:off x="6562723" y="3648525"/>
            <a:ext cx="2343151" cy="1403018"/>
          </a:xfrm>
          <a:prstGeom prst="rect">
            <a:avLst/>
          </a:prstGeom>
        </p:spPr>
      </p:pic>
      <p:pic>
        <p:nvPicPr>
          <p:cNvPr id="8" name="Picture 7"/>
          <p:cNvPicPr>
            <a:picLocks noChangeAspect="1"/>
          </p:cNvPicPr>
          <p:nvPr/>
        </p:nvPicPr>
        <p:blipFill>
          <a:blip r:embed="rId4"/>
          <a:stretch>
            <a:fillRect/>
          </a:stretch>
        </p:blipFill>
        <p:spPr>
          <a:xfrm>
            <a:off x="6085193" y="3230870"/>
            <a:ext cx="1190191" cy="997187"/>
          </a:xfrm>
          <a:prstGeom prst="rect">
            <a:avLst/>
          </a:prstGeom>
        </p:spPr>
      </p:pic>
    </p:spTree>
    <p:extLst>
      <p:ext uri="{BB962C8B-B14F-4D97-AF65-F5344CB8AC3E}">
        <p14:creationId xmlns:p14="http://schemas.microsoft.com/office/powerpoint/2010/main" val="243543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639762"/>
          </a:xfrm>
        </p:spPr>
        <p:txBody>
          <a:bodyPr>
            <a:noAutofit/>
          </a:bodyPr>
          <a:lstStyle/>
          <a:p>
            <a:pPr algn="ctr"/>
            <a:r>
              <a:rPr lang="en-IN" dirty="0"/>
              <a:t>DAG</a:t>
            </a:r>
          </a:p>
        </p:txBody>
      </p:sp>
      <p:sp>
        <p:nvSpPr>
          <p:cNvPr id="3" name="Content Placeholder 2"/>
          <p:cNvSpPr>
            <a:spLocks noGrp="1"/>
          </p:cNvSpPr>
          <p:nvPr>
            <p:ph sz="quarter" idx="1"/>
          </p:nvPr>
        </p:nvSpPr>
        <p:spPr>
          <a:xfrm>
            <a:off x="990600" y="1143000"/>
            <a:ext cx="8420100" cy="4876800"/>
          </a:xfrm>
        </p:spPr>
        <p:txBody>
          <a:bodyPr/>
          <a:lstStyle/>
          <a:p>
            <a:pPr marL="0" indent="0">
              <a:buNone/>
            </a:pPr>
            <a:r>
              <a:rPr lang="en-IN" b="1" dirty="0">
                <a:solidFill>
                  <a:schemeClr val="accent1"/>
                </a:solidFill>
              </a:rPr>
              <a:t>Expression:( ( ( a + a ) + ( a + a ) ) + ( ( a + a ) + ( a + a ) ) )</a:t>
            </a:r>
          </a:p>
          <a:p>
            <a:endParaRPr lang="en-IN" dirty="0"/>
          </a:p>
        </p:txBody>
      </p:sp>
      <p:pic>
        <p:nvPicPr>
          <p:cNvPr id="4" name="Picture 3" descr="https://www.gatevidyalay.com/wp-content/uploads/2018/03/Directed-Acyclic-Graphs-Problem-02-DAG.png"/>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126776"/>
            <a:ext cx="5105400" cy="4114800"/>
          </a:xfrm>
          <a:prstGeom prst="rect">
            <a:avLst/>
          </a:prstGeom>
          <a:noFill/>
          <a:ln>
            <a:noFill/>
          </a:ln>
        </p:spPr>
      </p:pic>
    </p:spTree>
    <p:extLst>
      <p:ext uri="{BB962C8B-B14F-4D97-AF65-F5344CB8AC3E}">
        <p14:creationId xmlns:p14="http://schemas.microsoft.com/office/powerpoint/2010/main" val="267872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b="1" dirty="0">
                <a:solidFill>
                  <a:schemeClr val="accent1"/>
                </a:solidFill>
              </a:rPr>
              <a:t>Expression: id + id x id</a:t>
            </a:r>
          </a:p>
        </p:txBody>
      </p:sp>
      <p:pic>
        <p:nvPicPr>
          <p:cNvPr id="4" name="Picture 3" descr="https://www.gatevidyalay.com/wp-content/uploads/2018/03/Syntax-Trees-Problem-01-Directed-Acyclic-Graph.png"/>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4953000" cy="3992562"/>
          </a:xfrm>
          <a:prstGeom prst="rect">
            <a:avLst/>
          </a:prstGeom>
          <a:noFill/>
          <a:ln>
            <a:noFill/>
          </a:ln>
        </p:spPr>
      </p:pic>
    </p:spTree>
    <p:extLst>
      <p:ext uri="{BB962C8B-B14F-4D97-AF65-F5344CB8AC3E}">
        <p14:creationId xmlns:p14="http://schemas.microsoft.com/office/powerpoint/2010/main" val="378088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28D26FE6-0C69-4665-BB21-F9490270BB5B}" type="slidenum">
              <a:rPr lang="en-US"/>
              <a:pPr/>
              <a:t>27</a:t>
            </a:fld>
            <a:endParaRPr lang="en-US"/>
          </a:p>
        </p:txBody>
      </p:sp>
      <p:sp>
        <p:nvSpPr>
          <p:cNvPr id="9218" name="Rectangle 2"/>
          <p:cNvSpPr>
            <a:spLocks noGrp="1" noChangeArrowheads="1"/>
          </p:cNvSpPr>
          <p:nvPr>
            <p:ph type="title"/>
          </p:nvPr>
        </p:nvSpPr>
        <p:spPr>
          <a:xfrm>
            <a:off x="381000" y="277031"/>
            <a:ext cx="9372600" cy="983444"/>
          </a:xfrm>
        </p:spPr>
        <p:txBody>
          <a:bodyPr>
            <a:noAutofit/>
          </a:bodyPr>
          <a:lstStyle/>
          <a:p>
            <a:pPr algn="ctr"/>
            <a:br>
              <a:rPr lang="en-US" sz="2800" b="1" dirty="0">
                <a:solidFill>
                  <a:schemeClr val="tx1"/>
                </a:solidFill>
              </a:rPr>
            </a:br>
            <a:br>
              <a:rPr lang="en-US" sz="2800" b="1" dirty="0">
                <a:solidFill>
                  <a:schemeClr val="tx1"/>
                </a:solidFill>
              </a:rPr>
            </a:br>
            <a:r>
              <a:rPr lang="en-US" sz="2800" b="1" dirty="0">
                <a:solidFill>
                  <a:schemeClr val="tx1"/>
                </a:solidFill>
              </a:rPr>
              <a:t>ASTs  and DAGs</a:t>
            </a:r>
            <a:br>
              <a:rPr lang="en-US" sz="2800" b="1" dirty="0">
                <a:solidFill>
                  <a:schemeClr val="tx1"/>
                </a:solidFill>
              </a:rPr>
            </a:br>
            <a:endParaRPr lang="en-US" sz="2800" b="1" dirty="0">
              <a:solidFill>
                <a:schemeClr val="tx1"/>
              </a:solidFill>
            </a:endParaRPr>
          </a:p>
        </p:txBody>
      </p:sp>
      <p:sp>
        <p:nvSpPr>
          <p:cNvPr id="9220" name="Text Box 4"/>
          <p:cNvSpPr txBox="1">
            <a:spLocks noChangeArrowheads="1"/>
          </p:cNvSpPr>
          <p:nvPr/>
        </p:nvSpPr>
        <p:spPr bwMode="auto">
          <a:xfrm>
            <a:off x="2000119" y="2022475"/>
            <a:ext cx="442750" cy="461665"/>
          </a:xfrm>
          <a:prstGeom prst="rect">
            <a:avLst/>
          </a:prstGeom>
          <a:noFill/>
          <a:ln w="9525">
            <a:noFill/>
            <a:miter lim="800000"/>
            <a:headEnd/>
            <a:tailEnd/>
          </a:ln>
          <a:effectLst/>
        </p:spPr>
        <p:txBody>
          <a:bodyPr wrap="none">
            <a:spAutoFit/>
          </a:bodyPr>
          <a:lstStyle/>
          <a:p>
            <a:r>
              <a:rPr lang="en-US"/>
              <a:t>:=</a:t>
            </a:r>
          </a:p>
        </p:txBody>
      </p:sp>
      <p:sp>
        <p:nvSpPr>
          <p:cNvPr id="9221" name="Text Box 5"/>
          <p:cNvSpPr txBox="1">
            <a:spLocks noChangeArrowheads="1"/>
          </p:cNvSpPr>
          <p:nvPr/>
        </p:nvSpPr>
        <p:spPr bwMode="auto">
          <a:xfrm>
            <a:off x="1485900" y="2590800"/>
            <a:ext cx="320922" cy="461665"/>
          </a:xfrm>
          <a:prstGeom prst="rect">
            <a:avLst/>
          </a:prstGeom>
          <a:noFill/>
          <a:ln w="9525">
            <a:noFill/>
            <a:miter lim="800000"/>
            <a:headEnd/>
            <a:tailEnd/>
          </a:ln>
          <a:effectLst/>
        </p:spPr>
        <p:txBody>
          <a:bodyPr wrap="none">
            <a:spAutoFit/>
          </a:bodyPr>
          <a:lstStyle/>
          <a:p>
            <a:r>
              <a:rPr lang="en-US"/>
              <a:t>a</a:t>
            </a:r>
          </a:p>
        </p:txBody>
      </p:sp>
      <p:sp>
        <p:nvSpPr>
          <p:cNvPr id="9222" name="Text Box 6"/>
          <p:cNvSpPr txBox="1">
            <a:spLocks noChangeArrowheads="1"/>
          </p:cNvSpPr>
          <p:nvPr/>
        </p:nvSpPr>
        <p:spPr bwMode="auto">
          <a:xfrm>
            <a:off x="2476500" y="2590800"/>
            <a:ext cx="357790" cy="461665"/>
          </a:xfrm>
          <a:prstGeom prst="rect">
            <a:avLst/>
          </a:prstGeom>
          <a:noFill/>
          <a:ln w="9525">
            <a:noFill/>
            <a:miter lim="800000"/>
            <a:headEnd/>
            <a:tailEnd/>
          </a:ln>
          <a:effectLst/>
        </p:spPr>
        <p:txBody>
          <a:bodyPr wrap="none">
            <a:spAutoFit/>
          </a:bodyPr>
          <a:lstStyle/>
          <a:p>
            <a:r>
              <a:rPr lang="en-US"/>
              <a:t>+</a:t>
            </a:r>
          </a:p>
        </p:txBody>
      </p:sp>
      <p:sp>
        <p:nvSpPr>
          <p:cNvPr id="9223" name="Text Box 7"/>
          <p:cNvSpPr txBox="1">
            <a:spLocks noChangeArrowheads="1"/>
          </p:cNvSpPr>
          <p:nvPr/>
        </p:nvSpPr>
        <p:spPr bwMode="auto">
          <a:xfrm>
            <a:off x="1816100" y="3200400"/>
            <a:ext cx="338554" cy="461665"/>
          </a:xfrm>
          <a:prstGeom prst="rect">
            <a:avLst/>
          </a:prstGeom>
          <a:noFill/>
          <a:ln w="9525">
            <a:noFill/>
            <a:miter lim="800000"/>
            <a:headEnd/>
            <a:tailEnd/>
          </a:ln>
          <a:effectLst/>
        </p:spPr>
        <p:txBody>
          <a:bodyPr wrap="none">
            <a:spAutoFit/>
          </a:bodyPr>
          <a:lstStyle/>
          <a:p>
            <a:r>
              <a:rPr lang="en-US"/>
              <a:t>*</a:t>
            </a:r>
          </a:p>
        </p:txBody>
      </p:sp>
      <p:sp>
        <p:nvSpPr>
          <p:cNvPr id="9224" name="Text Box 8"/>
          <p:cNvSpPr txBox="1">
            <a:spLocks noChangeArrowheads="1"/>
          </p:cNvSpPr>
          <p:nvPr/>
        </p:nvSpPr>
        <p:spPr bwMode="auto">
          <a:xfrm>
            <a:off x="2724150" y="3200400"/>
            <a:ext cx="338554" cy="461665"/>
          </a:xfrm>
          <a:prstGeom prst="rect">
            <a:avLst/>
          </a:prstGeom>
          <a:noFill/>
          <a:ln w="9525">
            <a:noFill/>
            <a:miter lim="800000"/>
            <a:headEnd/>
            <a:tailEnd/>
          </a:ln>
          <a:effectLst/>
        </p:spPr>
        <p:txBody>
          <a:bodyPr wrap="none">
            <a:spAutoFit/>
          </a:bodyPr>
          <a:lstStyle/>
          <a:p>
            <a:r>
              <a:rPr lang="en-US"/>
              <a:t>*</a:t>
            </a:r>
          </a:p>
        </p:txBody>
      </p:sp>
      <p:sp>
        <p:nvSpPr>
          <p:cNvPr id="9225" name="Text Box 9"/>
          <p:cNvSpPr txBox="1">
            <a:spLocks noChangeArrowheads="1"/>
          </p:cNvSpPr>
          <p:nvPr/>
        </p:nvSpPr>
        <p:spPr bwMode="auto">
          <a:xfrm>
            <a:off x="1320800" y="3733800"/>
            <a:ext cx="338554" cy="461665"/>
          </a:xfrm>
          <a:prstGeom prst="rect">
            <a:avLst/>
          </a:prstGeom>
          <a:noFill/>
          <a:ln w="9525">
            <a:noFill/>
            <a:miter lim="800000"/>
            <a:headEnd/>
            <a:tailEnd/>
          </a:ln>
          <a:effectLst/>
        </p:spPr>
        <p:txBody>
          <a:bodyPr wrap="none">
            <a:spAutoFit/>
          </a:bodyPr>
          <a:lstStyle/>
          <a:p>
            <a:r>
              <a:rPr lang="en-US"/>
              <a:t>b</a:t>
            </a:r>
          </a:p>
        </p:txBody>
      </p:sp>
      <p:sp>
        <p:nvSpPr>
          <p:cNvPr id="9227" name="Text Box 11"/>
          <p:cNvSpPr txBox="1">
            <a:spLocks noChangeArrowheads="1"/>
          </p:cNvSpPr>
          <p:nvPr/>
        </p:nvSpPr>
        <p:spPr bwMode="auto">
          <a:xfrm>
            <a:off x="2085889" y="3758905"/>
            <a:ext cx="855418" cy="369332"/>
          </a:xfrm>
          <a:prstGeom prst="rect">
            <a:avLst/>
          </a:prstGeom>
          <a:noFill/>
          <a:ln w="9525">
            <a:noFill/>
            <a:miter lim="800000"/>
            <a:headEnd/>
            <a:tailEnd/>
          </a:ln>
          <a:effectLst/>
        </p:spPr>
        <p:txBody>
          <a:bodyPr wrap="square">
            <a:spAutoFit/>
          </a:bodyPr>
          <a:lstStyle/>
          <a:p>
            <a:r>
              <a:rPr lang="en-US" sz="1800" dirty="0"/>
              <a:t>- (</a:t>
            </a:r>
            <a:r>
              <a:rPr lang="en-US" sz="1800" dirty="0" err="1"/>
              <a:t>uni</a:t>
            </a:r>
            <a:r>
              <a:rPr lang="en-US" sz="1800" dirty="0"/>
              <a:t>)</a:t>
            </a:r>
          </a:p>
        </p:txBody>
      </p:sp>
      <p:sp>
        <p:nvSpPr>
          <p:cNvPr id="9228" name="Text Box 12"/>
          <p:cNvSpPr txBox="1">
            <a:spLocks noChangeArrowheads="1"/>
          </p:cNvSpPr>
          <p:nvPr/>
        </p:nvSpPr>
        <p:spPr bwMode="auto">
          <a:xfrm>
            <a:off x="3632200" y="4572000"/>
            <a:ext cx="320922" cy="461665"/>
          </a:xfrm>
          <a:prstGeom prst="rect">
            <a:avLst/>
          </a:prstGeom>
          <a:noFill/>
          <a:ln w="9525">
            <a:noFill/>
            <a:miter lim="800000"/>
            <a:headEnd/>
            <a:tailEnd/>
          </a:ln>
          <a:effectLst/>
        </p:spPr>
        <p:txBody>
          <a:bodyPr wrap="none">
            <a:spAutoFit/>
          </a:bodyPr>
          <a:lstStyle/>
          <a:p>
            <a:r>
              <a:rPr lang="en-US"/>
              <a:t>c</a:t>
            </a:r>
          </a:p>
        </p:txBody>
      </p:sp>
      <p:sp>
        <p:nvSpPr>
          <p:cNvPr id="9229" name="Text Box 13"/>
          <p:cNvSpPr txBox="1">
            <a:spLocks noChangeArrowheads="1"/>
          </p:cNvSpPr>
          <p:nvPr/>
        </p:nvSpPr>
        <p:spPr bwMode="auto">
          <a:xfrm>
            <a:off x="6457819" y="2057400"/>
            <a:ext cx="442750" cy="461665"/>
          </a:xfrm>
          <a:prstGeom prst="rect">
            <a:avLst/>
          </a:prstGeom>
          <a:noFill/>
          <a:ln w="9525">
            <a:noFill/>
            <a:miter lim="800000"/>
            <a:headEnd/>
            <a:tailEnd/>
          </a:ln>
          <a:effectLst/>
        </p:spPr>
        <p:txBody>
          <a:bodyPr wrap="none">
            <a:spAutoFit/>
          </a:bodyPr>
          <a:lstStyle/>
          <a:p>
            <a:r>
              <a:rPr lang="en-US"/>
              <a:t>:=</a:t>
            </a:r>
          </a:p>
        </p:txBody>
      </p:sp>
      <p:sp>
        <p:nvSpPr>
          <p:cNvPr id="9230" name="Text Box 14"/>
          <p:cNvSpPr txBox="1">
            <a:spLocks noChangeArrowheads="1"/>
          </p:cNvSpPr>
          <p:nvPr/>
        </p:nvSpPr>
        <p:spPr bwMode="auto">
          <a:xfrm>
            <a:off x="5943600" y="2590800"/>
            <a:ext cx="320922" cy="461665"/>
          </a:xfrm>
          <a:prstGeom prst="rect">
            <a:avLst/>
          </a:prstGeom>
          <a:noFill/>
          <a:ln w="9525">
            <a:noFill/>
            <a:miter lim="800000"/>
            <a:headEnd/>
            <a:tailEnd/>
          </a:ln>
          <a:effectLst/>
        </p:spPr>
        <p:txBody>
          <a:bodyPr wrap="none">
            <a:spAutoFit/>
          </a:bodyPr>
          <a:lstStyle/>
          <a:p>
            <a:r>
              <a:rPr lang="en-US"/>
              <a:t>a</a:t>
            </a:r>
          </a:p>
        </p:txBody>
      </p:sp>
      <p:sp>
        <p:nvSpPr>
          <p:cNvPr id="9231" name="Text Box 15"/>
          <p:cNvSpPr txBox="1">
            <a:spLocks noChangeArrowheads="1"/>
          </p:cNvSpPr>
          <p:nvPr/>
        </p:nvSpPr>
        <p:spPr bwMode="auto">
          <a:xfrm>
            <a:off x="7099300" y="2590800"/>
            <a:ext cx="357790" cy="461665"/>
          </a:xfrm>
          <a:prstGeom prst="rect">
            <a:avLst/>
          </a:prstGeom>
          <a:noFill/>
          <a:ln w="9525">
            <a:noFill/>
            <a:miter lim="800000"/>
            <a:headEnd/>
            <a:tailEnd/>
          </a:ln>
          <a:effectLst/>
        </p:spPr>
        <p:txBody>
          <a:bodyPr wrap="none">
            <a:spAutoFit/>
          </a:bodyPr>
          <a:lstStyle/>
          <a:p>
            <a:r>
              <a:rPr lang="en-US"/>
              <a:t>+</a:t>
            </a:r>
          </a:p>
        </p:txBody>
      </p:sp>
      <p:sp>
        <p:nvSpPr>
          <p:cNvPr id="9232" name="Line 16"/>
          <p:cNvSpPr>
            <a:spLocks noChangeShapeType="1"/>
          </p:cNvSpPr>
          <p:nvPr/>
        </p:nvSpPr>
        <p:spPr bwMode="auto">
          <a:xfrm flipH="1">
            <a:off x="1733550" y="2438400"/>
            <a:ext cx="330200" cy="304800"/>
          </a:xfrm>
          <a:prstGeom prst="line">
            <a:avLst/>
          </a:prstGeom>
          <a:noFill/>
          <a:ln w="9525">
            <a:solidFill>
              <a:schemeClr val="tx1"/>
            </a:solidFill>
            <a:round/>
            <a:headEnd/>
            <a:tailEnd/>
          </a:ln>
          <a:effectLst/>
        </p:spPr>
        <p:txBody>
          <a:bodyPr/>
          <a:lstStyle/>
          <a:p>
            <a:endParaRPr lang="en-IN"/>
          </a:p>
        </p:txBody>
      </p:sp>
      <p:sp>
        <p:nvSpPr>
          <p:cNvPr id="9233" name="Line 17"/>
          <p:cNvSpPr>
            <a:spLocks noChangeShapeType="1"/>
          </p:cNvSpPr>
          <p:nvPr/>
        </p:nvSpPr>
        <p:spPr bwMode="auto">
          <a:xfrm>
            <a:off x="2311400" y="2438400"/>
            <a:ext cx="247650" cy="304800"/>
          </a:xfrm>
          <a:prstGeom prst="line">
            <a:avLst/>
          </a:prstGeom>
          <a:noFill/>
          <a:ln w="9525">
            <a:solidFill>
              <a:schemeClr val="tx1"/>
            </a:solidFill>
            <a:round/>
            <a:headEnd/>
            <a:tailEnd/>
          </a:ln>
          <a:effectLst/>
        </p:spPr>
        <p:txBody>
          <a:bodyPr/>
          <a:lstStyle/>
          <a:p>
            <a:endParaRPr lang="en-IN"/>
          </a:p>
        </p:txBody>
      </p:sp>
      <p:sp>
        <p:nvSpPr>
          <p:cNvPr id="9234" name="Line 18"/>
          <p:cNvSpPr>
            <a:spLocks noChangeShapeType="1"/>
          </p:cNvSpPr>
          <p:nvPr/>
        </p:nvSpPr>
        <p:spPr bwMode="auto">
          <a:xfrm flipH="1">
            <a:off x="6273800" y="2438400"/>
            <a:ext cx="330200" cy="304800"/>
          </a:xfrm>
          <a:prstGeom prst="line">
            <a:avLst/>
          </a:prstGeom>
          <a:noFill/>
          <a:ln w="9525">
            <a:solidFill>
              <a:schemeClr val="tx1"/>
            </a:solidFill>
            <a:round/>
            <a:headEnd/>
            <a:tailEnd/>
          </a:ln>
          <a:effectLst/>
        </p:spPr>
        <p:txBody>
          <a:bodyPr/>
          <a:lstStyle/>
          <a:p>
            <a:endParaRPr lang="en-IN"/>
          </a:p>
        </p:txBody>
      </p:sp>
      <p:sp>
        <p:nvSpPr>
          <p:cNvPr id="9235" name="Line 19"/>
          <p:cNvSpPr>
            <a:spLocks noChangeShapeType="1"/>
          </p:cNvSpPr>
          <p:nvPr/>
        </p:nvSpPr>
        <p:spPr bwMode="auto">
          <a:xfrm>
            <a:off x="6769100" y="2438400"/>
            <a:ext cx="412750" cy="304800"/>
          </a:xfrm>
          <a:prstGeom prst="line">
            <a:avLst/>
          </a:prstGeom>
          <a:noFill/>
          <a:ln w="9525">
            <a:solidFill>
              <a:schemeClr val="tx1"/>
            </a:solidFill>
            <a:round/>
            <a:headEnd/>
            <a:tailEnd/>
          </a:ln>
          <a:effectLst/>
        </p:spPr>
        <p:txBody>
          <a:bodyPr/>
          <a:lstStyle/>
          <a:p>
            <a:endParaRPr lang="en-IN"/>
          </a:p>
        </p:txBody>
      </p:sp>
      <p:sp>
        <p:nvSpPr>
          <p:cNvPr id="9236" name="Text Box 20"/>
          <p:cNvSpPr txBox="1">
            <a:spLocks noChangeArrowheads="1"/>
          </p:cNvSpPr>
          <p:nvPr/>
        </p:nvSpPr>
        <p:spPr bwMode="auto">
          <a:xfrm>
            <a:off x="3602276" y="3789402"/>
            <a:ext cx="768159" cy="369332"/>
          </a:xfrm>
          <a:prstGeom prst="rect">
            <a:avLst/>
          </a:prstGeom>
          <a:noFill/>
          <a:ln w="9525">
            <a:noFill/>
            <a:miter lim="800000"/>
            <a:headEnd/>
            <a:tailEnd/>
          </a:ln>
          <a:effectLst/>
        </p:spPr>
        <p:txBody>
          <a:bodyPr wrap="none">
            <a:spAutoFit/>
          </a:bodyPr>
          <a:lstStyle/>
          <a:p>
            <a:r>
              <a:rPr lang="en-US" sz="1800" dirty="0"/>
              <a:t>- (</a:t>
            </a:r>
            <a:r>
              <a:rPr lang="en-US" sz="1800" dirty="0" err="1"/>
              <a:t>uni</a:t>
            </a:r>
            <a:r>
              <a:rPr lang="en-US" sz="1800" dirty="0"/>
              <a:t>)</a:t>
            </a:r>
          </a:p>
        </p:txBody>
      </p:sp>
      <p:sp>
        <p:nvSpPr>
          <p:cNvPr id="9237" name="Text Box 21"/>
          <p:cNvSpPr txBox="1">
            <a:spLocks noChangeArrowheads="1"/>
          </p:cNvSpPr>
          <p:nvPr/>
        </p:nvSpPr>
        <p:spPr bwMode="auto">
          <a:xfrm>
            <a:off x="2876719" y="3839149"/>
            <a:ext cx="338554" cy="461665"/>
          </a:xfrm>
          <a:prstGeom prst="rect">
            <a:avLst/>
          </a:prstGeom>
          <a:noFill/>
          <a:ln w="9525">
            <a:noFill/>
            <a:miter lim="800000"/>
            <a:headEnd/>
            <a:tailEnd/>
          </a:ln>
          <a:effectLst/>
        </p:spPr>
        <p:txBody>
          <a:bodyPr wrap="none">
            <a:spAutoFit/>
          </a:bodyPr>
          <a:lstStyle/>
          <a:p>
            <a:r>
              <a:rPr lang="en-US" dirty="0"/>
              <a:t>b</a:t>
            </a:r>
          </a:p>
        </p:txBody>
      </p:sp>
      <p:sp>
        <p:nvSpPr>
          <p:cNvPr id="9238" name="Text Box 22"/>
          <p:cNvSpPr txBox="1">
            <a:spLocks noChangeArrowheads="1"/>
          </p:cNvSpPr>
          <p:nvPr/>
        </p:nvSpPr>
        <p:spPr bwMode="auto">
          <a:xfrm>
            <a:off x="6686550" y="3810000"/>
            <a:ext cx="338554" cy="461665"/>
          </a:xfrm>
          <a:prstGeom prst="rect">
            <a:avLst/>
          </a:prstGeom>
          <a:noFill/>
          <a:ln w="9525">
            <a:noFill/>
            <a:miter lim="800000"/>
            <a:headEnd/>
            <a:tailEnd/>
          </a:ln>
          <a:effectLst/>
        </p:spPr>
        <p:txBody>
          <a:bodyPr wrap="none">
            <a:spAutoFit/>
          </a:bodyPr>
          <a:lstStyle/>
          <a:p>
            <a:r>
              <a:rPr lang="en-US"/>
              <a:t>b</a:t>
            </a:r>
          </a:p>
        </p:txBody>
      </p:sp>
      <p:sp>
        <p:nvSpPr>
          <p:cNvPr id="9239" name="Text Box 23"/>
          <p:cNvSpPr txBox="1">
            <a:spLocks noChangeArrowheads="1"/>
          </p:cNvSpPr>
          <p:nvPr/>
        </p:nvSpPr>
        <p:spPr bwMode="auto">
          <a:xfrm>
            <a:off x="7099300" y="3276600"/>
            <a:ext cx="338554" cy="461665"/>
          </a:xfrm>
          <a:prstGeom prst="rect">
            <a:avLst/>
          </a:prstGeom>
          <a:noFill/>
          <a:ln w="9525">
            <a:noFill/>
            <a:miter lim="800000"/>
            <a:headEnd/>
            <a:tailEnd/>
          </a:ln>
          <a:effectLst/>
        </p:spPr>
        <p:txBody>
          <a:bodyPr wrap="none">
            <a:spAutoFit/>
          </a:bodyPr>
          <a:lstStyle/>
          <a:p>
            <a:r>
              <a:rPr lang="en-US"/>
              <a:t>*</a:t>
            </a:r>
          </a:p>
        </p:txBody>
      </p:sp>
      <p:sp>
        <p:nvSpPr>
          <p:cNvPr id="9240" name="Text Box 24"/>
          <p:cNvSpPr txBox="1">
            <a:spLocks noChangeArrowheads="1"/>
          </p:cNvSpPr>
          <p:nvPr/>
        </p:nvSpPr>
        <p:spPr bwMode="auto">
          <a:xfrm>
            <a:off x="7757551" y="3719183"/>
            <a:ext cx="962123" cy="461665"/>
          </a:xfrm>
          <a:prstGeom prst="rect">
            <a:avLst/>
          </a:prstGeom>
          <a:noFill/>
          <a:ln w="9525">
            <a:noFill/>
            <a:miter lim="800000"/>
            <a:headEnd/>
            <a:tailEnd/>
          </a:ln>
          <a:effectLst/>
        </p:spPr>
        <p:txBody>
          <a:bodyPr wrap="none">
            <a:spAutoFit/>
          </a:bodyPr>
          <a:lstStyle/>
          <a:p>
            <a:r>
              <a:rPr lang="en-US" dirty="0"/>
              <a:t>- (</a:t>
            </a:r>
            <a:r>
              <a:rPr lang="en-US" dirty="0" err="1"/>
              <a:t>uni</a:t>
            </a:r>
            <a:r>
              <a:rPr lang="en-US" dirty="0"/>
              <a:t>)</a:t>
            </a:r>
          </a:p>
        </p:txBody>
      </p:sp>
      <p:sp>
        <p:nvSpPr>
          <p:cNvPr id="9241" name="Text Box 25"/>
          <p:cNvSpPr txBox="1">
            <a:spLocks noChangeArrowheads="1"/>
          </p:cNvSpPr>
          <p:nvPr/>
        </p:nvSpPr>
        <p:spPr bwMode="auto">
          <a:xfrm>
            <a:off x="2063750" y="4495800"/>
            <a:ext cx="320922" cy="461665"/>
          </a:xfrm>
          <a:prstGeom prst="rect">
            <a:avLst/>
          </a:prstGeom>
          <a:noFill/>
          <a:ln w="9525">
            <a:noFill/>
            <a:miter lim="800000"/>
            <a:headEnd/>
            <a:tailEnd/>
          </a:ln>
          <a:effectLst/>
        </p:spPr>
        <p:txBody>
          <a:bodyPr wrap="none">
            <a:spAutoFit/>
          </a:bodyPr>
          <a:lstStyle/>
          <a:p>
            <a:r>
              <a:rPr lang="en-US"/>
              <a:t>c</a:t>
            </a:r>
          </a:p>
        </p:txBody>
      </p:sp>
      <p:sp>
        <p:nvSpPr>
          <p:cNvPr id="9242" name="Text Box 26"/>
          <p:cNvSpPr txBox="1">
            <a:spLocks noChangeArrowheads="1"/>
          </p:cNvSpPr>
          <p:nvPr/>
        </p:nvSpPr>
        <p:spPr bwMode="auto">
          <a:xfrm>
            <a:off x="7759700" y="4495800"/>
            <a:ext cx="320922" cy="461665"/>
          </a:xfrm>
          <a:prstGeom prst="rect">
            <a:avLst/>
          </a:prstGeom>
          <a:noFill/>
          <a:ln w="9525">
            <a:noFill/>
            <a:miter lim="800000"/>
            <a:headEnd/>
            <a:tailEnd/>
          </a:ln>
          <a:effectLst/>
        </p:spPr>
        <p:txBody>
          <a:bodyPr wrap="none">
            <a:spAutoFit/>
          </a:bodyPr>
          <a:lstStyle/>
          <a:p>
            <a:r>
              <a:rPr lang="en-US"/>
              <a:t>c</a:t>
            </a:r>
          </a:p>
        </p:txBody>
      </p:sp>
      <p:sp>
        <p:nvSpPr>
          <p:cNvPr id="9243" name="Line 27"/>
          <p:cNvSpPr>
            <a:spLocks noChangeShapeType="1"/>
          </p:cNvSpPr>
          <p:nvPr/>
        </p:nvSpPr>
        <p:spPr bwMode="auto">
          <a:xfrm flipH="1">
            <a:off x="2146300" y="2895600"/>
            <a:ext cx="412750" cy="381000"/>
          </a:xfrm>
          <a:prstGeom prst="line">
            <a:avLst/>
          </a:prstGeom>
          <a:noFill/>
          <a:ln w="9525">
            <a:solidFill>
              <a:schemeClr val="tx1"/>
            </a:solidFill>
            <a:round/>
            <a:headEnd/>
            <a:tailEnd/>
          </a:ln>
          <a:effectLst/>
        </p:spPr>
        <p:txBody>
          <a:bodyPr/>
          <a:lstStyle/>
          <a:p>
            <a:endParaRPr lang="en-IN"/>
          </a:p>
        </p:txBody>
      </p:sp>
      <p:sp>
        <p:nvSpPr>
          <p:cNvPr id="9244" name="Line 28"/>
          <p:cNvSpPr>
            <a:spLocks noChangeShapeType="1"/>
          </p:cNvSpPr>
          <p:nvPr/>
        </p:nvSpPr>
        <p:spPr bwMode="auto">
          <a:xfrm>
            <a:off x="2724150" y="2895600"/>
            <a:ext cx="165100" cy="381000"/>
          </a:xfrm>
          <a:prstGeom prst="line">
            <a:avLst/>
          </a:prstGeom>
          <a:noFill/>
          <a:ln w="9525">
            <a:solidFill>
              <a:schemeClr val="tx1"/>
            </a:solidFill>
            <a:round/>
            <a:headEnd/>
            <a:tailEnd/>
          </a:ln>
          <a:effectLst/>
        </p:spPr>
        <p:txBody>
          <a:bodyPr/>
          <a:lstStyle/>
          <a:p>
            <a:endParaRPr lang="en-IN"/>
          </a:p>
        </p:txBody>
      </p:sp>
      <p:sp>
        <p:nvSpPr>
          <p:cNvPr id="9245" name="Line 29"/>
          <p:cNvSpPr>
            <a:spLocks noChangeShapeType="1"/>
          </p:cNvSpPr>
          <p:nvPr/>
        </p:nvSpPr>
        <p:spPr bwMode="auto">
          <a:xfrm flipH="1">
            <a:off x="1497251" y="3458149"/>
            <a:ext cx="412750" cy="381000"/>
          </a:xfrm>
          <a:prstGeom prst="line">
            <a:avLst/>
          </a:prstGeom>
          <a:noFill/>
          <a:ln w="9525">
            <a:solidFill>
              <a:schemeClr val="tx1"/>
            </a:solidFill>
            <a:round/>
            <a:headEnd/>
            <a:tailEnd/>
          </a:ln>
          <a:effectLst/>
        </p:spPr>
        <p:txBody>
          <a:bodyPr/>
          <a:lstStyle/>
          <a:p>
            <a:endParaRPr lang="en-IN"/>
          </a:p>
        </p:txBody>
      </p:sp>
      <p:sp>
        <p:nvSpPr>
          <p:cNvPr id="9246" name="Line 30"/>
          <p:cNvSpPr>
            <a:spLocks noChangeShapeType="1"/>
          </p:cNvSpPr>
          <p:nvPr/>
        </p:nvSpPr>
        <p:spPr bwMode="auto">
          <a:xfrm>
            <a:off x="2049511" y="3505200"/>
            <a:ext cx="165100" cy="304800"/>
          </a:xfrm>
          <a:prstGeom prst="line">
            <a:avLst/>
          </a:prstGeom>
          <a:noFill/>
          <a:ln w="9525">
            <a:solidFill>
              <a:schemeClr val="tx1"/>
            </a:solidFill>
            <a:round/>
            <a:headEnd/>
            <a:tailEnd/>
          </a:ln>
          <a:effectLst/>
        </p:spPr>
        <p:txBody>
          <a:bodyPr/>
          <a:lstStyle/>
          <a:p>
            <a:endParaRPr lang="en-IN"/>
          </a:p>
        </p:txBody>
      </p:sp>
      <p:sp>
        <p:nvSpPr>
          <p:cNvPr id="9247" name="Line 31"/>
          <p:cNvSpPr>
            <a:spLocks noChangeShapeType="1"/>
          </p:cNvSpPr>
          <p:nvPr/>
        </p:nvSpPr>
        <p:spPr bwMode="auto">
          <a:xfrm>
            <a:off x="2889250" y="3481885"/>
            <a:ext cx="134607" cy="457200"/>
          </a:xfrm>
          <a:prstGeom prst="line">
            <a:avLst/>
          </a:prstGeom>
          <a:noFill/>
          <a:ln w="9525">
            <a:solidFill>
              <a:schemeClr val="tx1"/>
            </a:solidFill>
            <a:round/>
            <a:headEnd/>
            <a:tailEnd/>
          </a:ln>
          <a:effectLst/>
        </p:spPr>
        <p:txBody>
          <a:bodyPr/>
          <a:lstStyle/>
          <a:p>
            <a:endParaRPr lang="en-IN"/>
          </a:p>
        </p:txBody>
      </p:sp>
      <p:sp>
        <p:nvSpPr>
          <p:cNvPr id="9248" name="Line 32"/>
          <p:cNvSpPr>
            <a:spLocks noChangeShapeType="1"/>
          </p:cNvSpPr>
          <p:nvPr/>
        </p:nvSpPr>
        <p:spPr bwMode="auto">
          <a:xfrm>
            <a:off x="3011325" y="3467100"/>
            <a:ext cx="577850" cy="381000"/>
          </a:xfrm>
          <a:prstGeom prst="line">
            <a:avLst/>
          </a:prstGeom>
          <a:noFill/>
          <a:ln w="9525">
            <a:solidFill>
              <a:schemeClr val="tx1"/>
            </a:solidFill>
            <a:round/>
            <a:headEnd/>
            <a:tailEnd/>
          </a:ln>
          <a:effectLst/>
        </p:spPr>
        <p:txBody>
          <a:bodyPr/>
          <a:lstStyle/>
          <a:p>
            <a:endParaRPr lang="en-IN"/>
          </a:p>
        </p:txBody>
      </p:sp>
      <p:sp>
        <p:nvSpPr>
          <p:cNvPr id="9249" name="Line 33"/>
          <p:cNvSpPr>
            <a:spLocks noChangeShapeType="1"/>
          </p:cNvSpPr>
          <p:nvPr/>
        </p:nvSpPr>
        <p:spPr bwMode="auto">
          <a:xfrm>
            <a:off x="2228850" y="4114800"/>
            <a:ext cx="0" cy="533400"/>
          </a:xfrm>
          <a:prstGeom prst="line">
            <a:avLst/>
          </a:prstGeom>
          <a:noFill/>
          <a:ln w="9525">
            <a:solidFill>
              <a:schemeClr val="tx1"/>
            </a:solidFill>
            <a:round/>
            <a:headEnd/>
            <a:tailEnd/>
          </a:ln>
          <a:effectLst/>
        </p:spPr>
        <p:txBody>
          <a:bodyPr/>
          <a:lstStyle/>
          <a:p>
            <a:endParaRPr lang="en-IN"/>
          </a:p>
        </p:txBody>
      </p:sp>
      <p:sp>
        <p:nvSpPr>
          <p:cNvPr id="9250" name="Line 34"/>
          <p:cNvSpPr>
            <a:spLocks noChangeShapeType="1"/>
          </p:cNvSpPr>
          <p:nvPr/>
        </p:nvSpPr>
        <p:spPr bwMode="auto">
          <a:xfrm>
            <a:off x="3797300" y="4114800"/>
            <a:ext cx="0" cy="609600"/>
          </a:xfrm>
          <a:prstGeom prst="line">
            <a:avLst/>
          </a:prstGeom>
          <a:noFill/>
          <a:ln w="9525">
            <a:solidFill>
              <a:schemeClr val="tx1"/>
            </a:solidFill>
            <a:round/>
            <a:headEnd/>
            <a:tailEnd/>
          </a:ln>
          <a:effectLst/>
        </p:spPr>
        <p:txBody>
          <a:bodyPr/>
          <a:lstStyle/>
          <a:p>
            <a:endParaRPr lang="en-IN"/>
          </a:p>
        </p:txBody>
      </p:sp>
      <p:sp>
        <p:nvSpPr>
          <p:cNvPr id="9251" name="Line 35"/>
          <p:cNvSpPr>
            <a:spLocks noChangeShapeType="1"/>
          </p:cNvSpPr>
          <p:nvPr/>
        </p:nvSpPr>
        <p:spPr bwMode="auto">
          <a:xfrm>
            <a:off x="7924800" y="4114800"/>
            <a:ext cx="0" cy="533400"/>
          </a:xfrm>
          <a:prstGeom prst="line">
            <a:avLst/>
          </a:prstGeom>
          <a:noFill/>
          <a:ln w="9525">
            <a:solidFill>
              <a:schemeClr val="tx1"/>
            </a:solidFill>
            <a:round/>
            <a:headEnd/>
            <a:tailEnd/>
          </a:ln>
          <a:effectLst/>
        </p:spPr>
        <p:txBody>
          <a:bodyPr/>
          <a:lstStyle/>
          <a:p>
            <a:endParaRPr lang="en-IN"/>
          </a:p>
        </p:txBody>
      </p:sp>
      <p:sp>
        <p:nvSpPr>
          <p:cNvPr id="9252" name="Line 36"/>
          <p:cNvSpPr>
            <a:spLocks noChangeShapeType="1"/>
          </p:cNvSpPr>
          <p:nvPr/>
        </p:nvSpPr>
        <p:spPr bwMode="auto">
          <a:xfrm flipH="1">
            <a:off x="6934200" y="3505200"/>
            <a:ext cx="247650" cy="381000"/>
          </a:xfrm>
          <a:prstGeom prst="line">
            <a:avLst/>
          </a:prstGeom>
          <a:noFill/>
          <a:ln w="9525">
            <a:solidFill>
              <a:schemeClr val="tx1"/>
            </a:solidFill>
            <a:round/>
            <a:headEnd/>
            <a:tailEnd/>
          </a:ln>
          <a:effectLst/>
        </p:spPr>
        <p:txBody>
          <a:bodyPr/>
          <a:lstStyle/>
          <a:p>
            <a:endParaRPr lang="en-IN"/>
          </a:p>
        </p:txBody>
      </p:sp>
      <p:sp>
        <p:nvSpPr>
          <p:cNvPr id="9253" name="Line 37"/>
          <p:cNvSpPr>
            <a:spLocks noChangeShapeType="1"/>
          </p:cNvSpPr>
          <p:nvPr/>
        </p:nvSpPr>
        <p:spPr bwMode="auto">
          <a:xfrm>
            <a:off x="7346950" y="3505200"/>
            <a:ext cx="412750" cy="381000"/>
          </a:xfrm>
          <a:prstGeom prst="line">
            <a:avLst/>
          </a:prstGeom>
          <a:noFill/>
          <a:ln w="9525">
            <a:solidFill>
              <a:schemeClr val="tx1"/>
            </a:solidFill>
            <a:round/>
            <a:headEnd/>
            <a:tailEnd/>
          </a:ln>
          <a:effectLst/>
        </p:spPr>
        <p:txBody>
          <a:bodyPr/>
          <a:lstStyle/>
          <a:p>
            <a:endParaRPr lang="en-IN"/>
          </a:p>
        </p:txBody>
      </p:sp>
      <p:sp>
        <p:nvSpPr>
          <p:cNvPr id="9254" name="Freeform 38"/>
          <p:cNvSpPr>
            <a:spLocks/>
          </p:cNvSpPr>
          <p:nvPr/>
        </p:nvSpPr>
        <p:spPr bwMode="auto">
          <a:xfrm>
            <a:off x="6934200" y="2895600"/>
            <a:ext cx="247650" cy="533400"/>
          </a:xfrm>
          <a:custGeom>
            <a:avLst/>
            <a:gdLst/>
            <a:ahLst/>
            <a:cxnLst>
              <a:cxn ang="0">
                <a:pos x="144" y="0"/>
              </a:cxn>
              <a:cxn ang="0">
                <a:pos x="0" y="192"/>
              </a:cxn>
              <a:cxn ang="0">
                <a:pos x="144" y="336"/>
              </a:cxn>
            </a:cxnLst>
            <a:rect l="0" t="0" r="r" b="b"/>
            <a:pathLst>
              <a:path w="144" h="336">
                <a:moveTo>
                  <a:pt x="144" y="0"/>
                </a:moveTo>
                <a:cubicBezTo>
                  <a:pt x="72" y="68"/>
                  <a:pt x="0" y="136"/>
                  <a:pt x="0" y="192"/>
                </a:cubicBezTo>
                <a:cubicBezTo>
                  <a:pt x="0" y="248"/>
                  <a:pt x="72" y="292"/>
                  <a:pt x="144" y="336"/>
                </a:cubicBezTo>
              </a:path>
            </a:pathLst>
          </a:custGeom>
          <a:noFill/>
          <a:ln w="9525">
            <a:solidFill>
              <a:schemeClr val="tx1"/>
            </a:solidFill>
            <a:round/>
            <a:headEnd/>
            <a:tailEnd/>
          </a:ln>
          <a:effectLst/>
        </p:spPr>
        <p:txBody>
          <a:bodyPr/>
          <a:lstStyle/>
          <a:p>
            <a:endParaRPr lang="en-IN"/>
          </a:p>
        </p:txBody>
      </p:sp>
      <p:sp>
        <p:nvSpPr>
          <p:cNvPr id="9255" name="Freeform 39"/>
          <p:cNvSpPr>
            <a:spLocks/>
          </p:cNvSpPr>
          <p:nvPr/>
        </p:nvSpPr>
        <p:spPr bwMode="auto">
          <a:xfrm>
            <a:off x="7346950" y="2895600"/>
            <a:ext cx="247650" cy="533400"/>
          </a:xfrm>
          <a:custGeom>
            <a:avLst/>
            <a:gdLst/>
            <a:ahLst/>
            <a:cxnLst>
              <a:cxn ang="0">
                <a:pos x="0" y="0"/>
              </a:cxn>
              <a:cxn ang="0">
                <a:pos x="96" y="144"/>
              </a:cxn>
              <a:cxn ang="0">
                <a:pos x="0" y="336"/>
              </a:cxn>
            </a:cxnLst>
            <a:rect l="0" t="0" r="r" b="b"/>
            <a:pathLst>
              <a:path w="96" h="336">
                <a:moveTo>
                  <a:pt x="0" y="0"/>
                </a:moveTo>
                <a:cubicBezTo>
                  <a:pt x="48" y="44"/>
                  <a:pt x="96" y="88"/>
                  <a:pt x="96" y="144"/>
                </a:cubicBezTo>
                <a:cubicBezTo>
                  <a:pt x="96" y="200"/>
                  <a:pt x="16" y="304"/>
                  <a:pt x="0" y="336"/>
                </a:cubicBezTo>
              </a:path>
            </a:pathLst>
          </a:custGeom>
          <a:noFill/>
          <a:ln w="9525">
            <a:solidFill>
              <a:schemeClr val="tx1"/>
            </a:solidFill>
            <a:round/>
            <a:headEnd/>
            <a:tailEnd/>
          </a:ln>
          <a:effectLst/>
        </p:spPr>
        <p:txBody>
          <a:bodyPr/>
          <a:lstStyle/>
          <a:p>
            <a:endParaRPr lang="en-IN"/>
          </a:p>
        </p:txBody>
      </p:sp>
      <p:sp>
        <p:nvSpPr>
          <p:cNvPr id="2" name="TextBox 1"/>
          <p:cNvSpPr txBox="1"/>
          <p:nvPr/>
        </p:nvSpPr>
        <p:spPr>
          <a:xfrm>
            <a:off x="1659354" y="5334000"/>
            <a:ext cx="2293768" cy="461665"/>
          </a:xfrm>
          <a:prstGeom prst="rect">
            <a:avLst/>
          </a:prstGeom>
          <a:noFill/>
        </p:spPr>
        <p:txBody>
          <a:bodyPr wrap="square" rtlCol="0">
            <a:spAutoFit/>
          </a:bodyPr>
          <a:lstStyle/>
          <a:p>
            <a:r>
              <a:rPr lang="en-IN" dirty="0">
                <a:solidFill>
                  <a:srgbClr val="FF0000"/>
                </a:solidFill>
              </a:rPr>
              <a:t>AST</a:t>
            </a:r>
          </a:p>
        </p:txBody>
      </p:sp>
      <p:sp>
        <p:nvSpPr>
          <p:cNvPr id="41" name="TextBox 40"/>
          <p:cNvSpPr txBox="1"/>
          <p:nvPr/>
        </p:nvSpPr>
        <p:spPr>
          <a:xfrm>
            <a:off x="6934200" y="5340339"/>
            <a:ext cx="2293768" cy="461665"/>
          </a:xfrm>
          <a:prstGeom prst="rect">
            <a:avLst/>
          </a:prstGeom>
          <a:noFill/>
        </p:spPr>
        <p:txBody>
          <a:bodyPr wrap="square" rtlCol="0">
            <a:spAutoFit/>
          </a:bodyPr>
          <a:lstStyle/>
          <a:p>
            <a:r>
              <a:rPr lang="en-IN" dirty="0">
                <a:solidFill>
                  <a:srgbClr val="FF0000"/>
                </a:solidFill>
              </a:rPr>
              <a:t>DAG</a:t>
            </a:r>
          </a:p>
        </p:txBody>
      </p:sp>
      <p:sp>
        <p:nvSpPr>
          <p:cNvPr id="3" name="Rectangle 2"/>
          <p:cNvSpPr/>
          <p:nvPr/>
        </p:nvSpPr>
        <p:spPr>
          <a:xfrm>
            <a:off x="1859407" y="1011893"/>
            <a:ext cx="5806077" cy="646331"/>
          </a:xfrm>
          <a:prstGeom prst="rect">
            <a:avLst/>
          </a:prstGeom>
        </p:spPr>
        <p:txBody>
          <a:bodyPr wrap="none">
            <a:spAutoFit/>
          </a:bodyPr>
          <a:lstStyle/>
          <a:p>
            <a:r>
              <a:rPr lang="en-US" sz="3600" b="1" dirty="0">
                <a:solidFill>
                  <a:schemeClr val="accent1"/>
                </a:solidFill>
              </a:rPr>
              <a:t>Expression: a := b *-c + b*-c</a:t>
            </a:r>
            <a:endParaRPr lang="en-IN" sz="3600"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2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2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2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2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2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2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1" grpId="0"/>
      <p:bldP spid="9222" grpId="0"/>
      <p:bldP spid="9223" grpId="0"/>
      <p:bldP spid="9224" grpId="0"/>
      <p:bldP spid="9225" grpId="0"/>
      <p:bldP spid="9227" grpId="0"/>
      <p:bldP spid="9228" grpId="0"/>
      <p:bldP spid="9229" grpId="0"/>
      <p:bldP spid="9230" grpId="0"/>
      <p:bldP spid="9231" grpId="0"/>
      <p:bldP spid="9232" grpId="0" animBg="1"/>
      <p:bldP spid="9233" grpId="0" animBg="1"/>
      <p:bldP spid="9234" grpId="0" animBg="1"/>
      <p:bldP spid="9235" grpId="0" animBg="1"/>
      <p:bldP spid="9236" grpId="0"/>
      <p:bldP spid="9237" grpId="0"/>
      <p:bldP spid="9238" grpId="0"/>
      <p:bldP spid="9239" grpId="0"/>
      <p:bldP spid="9240" grpId="0"/>
      <p:bldP spid="9241" grpId="0"/>
      <p:bldP spid="9242" grpId="0"/>
      <p:bldP spid="9243" grpId="0" animBg="1"/>
      <p:bldP spid="9244" grpId="0" animBg="1"/>
      <p:bldP spid="9245" grpId="0" animBg="1"/>
      <p:bldP spid="9246" grpId="0" animBg="1"/>
      <p:bldP spid="9247" grpId="0" animBg="1"/>
      <p:bldP spid="9248" grpId="0" animBg="1"/>
      <p:bldP spid="9249" grpId="0" animBg="1"/>
      <p:bldP spid="9250" grpId="0" animBg="1"/>
      <p:bldP spid="9251" grpId="0" animBg="1"/>
      <p:bldP spid="9252" grpId="0" animBg="1"/>
      <p:bldP spid="9253" grpId="0" animBg="1"/>
      <p:bldP spid="9254" grpId="0" animBg="1"/>
      <p:bldP spid="9255"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4"/>
          <p:cNvSpPr>
            <a:spLocks noGrp="1"/>
          </p:cNvSpPr>
          <p:nvPr>
            <p:ph type="sldNum" sz="quarter" idx="12"/>
          </p:nvPr>
        </p:nvSpPr>
        <p:spPr>
          <a:noFill/>
        </p:spPr>
        <p:txBody>
          <a:bodyPr/>
          <a:lstStyle/>
          <a:p>
            <a:fld id="{2032D61A-65FE-4704-A448-4D6B7815F764}" type="slidenum">
              <a:rPr lang="zh-TW" altLang="en-US" smtClean="0"/>
              <a:pPr/>
              <a:t>28</a:t>
            </a:fld>
            <a:endParaRPr lang="en-US" altLang="zh-TW"/>
          </a:p>
        </p:txBody>
      </p:sp>
      <p:sp>
        <p:nvSpPr>
          <p:cNvPr id="25605" name="Rectangle 2"/>
          <p:cNvSpPr>
            <a:spLocks noGrp="1" noChangeArrowheads="1"/>
          </p:cNvSpPr>
          <p:nvPr>
            <p:ph type="title"/>
          </p:nvPr>
        </p:nvSpPr>
        <p:spPr>
          <a:xfrm>
            <a:off x="1065189" y="309265"/>
            <a:ext cx="8255000" cy="762000"/>
          </a:xfrm>
        </p:spPr>
        <p:txBody>
          <a:bodyPr>
            <a:noAutofit/>
          </a:bodyPr>
          <a:lstStyle/>
          <a:p>
            <a:pPr algn="ctr"/>
            <a:r>
              <a:rPr lang="en-US" sz="3200" b="1" dirty="0">
                <a:solidFill>
                  <a:schemeClr val="tx1"/>
                </a:solidFill>
              </a:rPr>
              <a:t>DAG vs. Three address code</a:t>
            </a:r>
          </a:p>
        </p:txBody>
      </p:sp>
      <p:sp>
        <p:nvSpPr>
          <p:cNvPr id="25606" name="Text Box 3"/>
          <p:cNvSpPr txBox="1">
            <a:spLocks noChangeArrowheads="1"/>
          </p:cNvSpPr>
          <p:nvPr/>
        </p:nvSpPr>
        <p:spPr bwMode="auto">
          <a:xfrm>
            <a:off x="3039281" y="2442781"/>
            <a:ext cx="392113" cy="519113"/>
          </a:xfrm>
          <a:prstGeom prst="rect">
            <a:avLst/>
          </a:prstGeom>
          <a:noFill/>
          <a:ln w="12700">
            <a:noFill/>
            <a:miter lim="800000"/>
            <a:headEnd type="none" w="sm" len="sm"/>
            <a:tailEnd type="none" w="sm" len="sm"/>
          </a:ln>
        </p:spPr>
        <p:txBody>
          <a:bodyPr>
            <a:spAutoFit/>
          </a:bodyPr>
          <a:lstStyle/>
          <a:p>
            <a:pPr eaLnBrk="1" hangingPunct="1"/>
            <a:r>
              <a:rPr lang="en-US" sz="2800" b="0" dirty="0"/>
              <a:t>/</a:t>
            </a:r>
          </a:p>
        </p:txBody>
      </p:sp>
      <p:sp>
        <p:nvSpPr>
          <p:cNvPr id="25607" name="Text Box 4"/>
          <p:cNvSpPr txBox="1">
            <a:spLocks noChangeArrowheads="1"/>
          </p:cNvSpPr>
          <p:nvPr/>
        </p:nvSpPr>
        <p:spPr bwMode="auto">
          <a:xfrm>
            <a:off x="2256330" y="2988403"/>
            <a:ext cx="357790" cy="461665"/>
          </a:xfrm>
          <a:prstGeom prst="rect">
            <a:avLst/>
          </a:prstGeom>
          <a:noFill/>
          <a:ln w="12700">
            <a:noFill/>
            <a:miter lim="800000"/>
            <a:headEnd type="none" w="sm" len="sm"/>
            <a:tailEnd type="none" w="sm" len="sm"/>
          </a:ln>
        </p:spPr>
        <p:txBody>
          <a:bodyPr wrap="none">
            <a:spAutoFit/>
          </a:bodyPr>
          <a:lstStyle/>
          <a:p>
            <a:pPr eaLnBrk="1" hangingPunct="1"/>
            <a:r>
              <a:rPr lang="en-US" b="0" dirty="0"/>
              <a:t>+</a:t>
            </a:r>
          </a:p>
        </p:txBody>
      </p:sp>
      <p:sp>
        <p:nvSpPr>
          <p:cNvPr id="25608" name="Text Box 5"/>
          <p:cNvSpPr txBox="1">
            <a:spLocks noChangeArrowheads="1"/>
          </p:cNvSpPr>
          <p:nvPr/>
        </p:nvSpPr>
        <p:spPr bwMode="auto">
          <a:xfrm>
            <a:off x="1485900" y="3505200"/>
            <a:ext cx="357790" cy="461665"/>
          </a:xfrm>
          <a:prstGeom prst="rect">
            <a:avLst/>
          </a:prstGeom>
          <a:noFill/>
          <a:ln w="12700">
            <a:noFill/>
            <a:miter lim="800000"/>
            <a:headEnd type="none" w="sm" len="sm"/>
            <a:tailEnd type="none" w="sm" len="sm"/>
          </a:ln>
        </p:spPr>
        <p:txBody>
          <a:bodyPr wrap="none">
            <a:spAutoFit/>
          </a:bodyPr>
          <a:lstStyle/>
          <a:p>
            <a:pPr eaLnBrk="1" hangingPunct="1"/>
            <a:r>
              <a:rPr lang="en-US" b="0"/>
              <a:t>+</a:t>
            </a:r>
          </a:p>
        </p:txBody>
      </p:sp>
      <p:sp>
        <p:nvSpPr>
          <p:cNvPr id="25609" name="Text Box 6"/>
          <p:cNvSpPr txBox="1">
            <a:spLocks noChangeArrowheads="1"/>
          </p:cNvSpPr>
          <p:nvPr/>
        </p:nvSpPr>
        <p:spPr bwMode="auto">
          <a:xfrm>
            <a:off x="825501" y="4724400"/>
            <a:ext cx="407484" cy="461665"/>
          </a:xfrm>
          <a:prstGeom prst="rect">
            <a:avLst/>
          </a:prstGeom>
          <a:noFill/>
          <a:ln w="12700">
            <a:noFill/>
            <a:miter lim="800000"/>
            <a:headEnd type="none" w="sm" len="sm"/>
            <a:tailEnd type="none" w="sm" len="sm"/>
          </a:ln>
        </p:spPr>
        <p:txBody>
          <a:bodyPr wrap="none">
            <a:spAutoFit/>
          </a:bodyPr>
          <a:lstStyle/>
          <a:p>
            <a:pPr eaLnBrk="1" hangingPunct="1"/>
            <a:r>
              <a:rPr lang="en-US" b="0"/>
              <a:t>A</a:t>
            </a:r>
          </a:p>
        </p:txBody>
      </p:sp>
      <p:sp>
        <p:nvSpPr>
          <p:cNvPr id="25610" name="Text Box 7"/>
          <p:cNvSpPr txBox="1">
            <a:spLocks noChangeArrowheads="1"/>
          </p:cNvSpPr>
          <p:nvPr/>
        </p:nvSpPr>
        <p:spPr bwMode="auto">
          <a:xfrm>
            <a:off x="2724150" y="4419600"/>
            <a:ext cx="338554" cy="461665"/>
          </a:xfrm>
          <a:prstGeom prst="rect">
            <a:avLst/>
          </a:prstGeom>
          <a:noFill/>
          <a:ln w="12700">
            <a:noFill/>
            <a:miter lim="800000"/>
            <a:headEnd type="none" w="sm" len="sm"/>
            <a:tailEnd type="none" w="sm" len="sm"/>
          </a:ln>
        </p:spPr>
        <p:txBody>
          <a:bodyPr wrap="none">
            <a:spAutoFit/>
          </a:bodyPr>
          <a:lstStyle/>
          <a:p>
            <a:pPr eaLnBrk="1" hangingPunct="1"/>
            <a:r>
              <a:rPr lang="en-US" b="0"/>
              <a:t>*</a:t>
            </a:r>
          </a:p>
        </p:txBody>
      </p:sp>
      <p:sp>
        <p:nvSpPr>
          <p:cNvPr id="25611" name="Text Box 8"/>
          <p:cNvSpPr txBox="1">
            <a:spLocks noChangeArrowheads="1"/>
          </p:cNvSpPr>
          <p:nvPr/>
        </p:nvSpPr>
        <p:spPr bwMode="auto">
          <a:xfrm>
            <a:off x="2402550" y="4953000"/>
            <a:ext cx="389850" cy="461665"/>
          </a:xfrm>
          <a:prstGeom prst="rect">
            <a:avLst/>
          </a:prstGeom>
          <a:noFill/>
          <a:ln w="12700">
            <a:noFill/>
            <a:miter lim="800000"/>
            <a:headEnd type="none" w="sm" len="sm"/>
            <a:tailEnd type="none" w="sm" len="sm"/>
          </a:ln>
        </p:spPr>
        <p:txBody>
          <a:bodyPr wrap="none">
            <a:spAutoFit/>
          </a:bodyPr>
          <a:lstStyle/>
          <a:p>
            <a:pPr eaLnBrk="1" hangingPunct="1"/>
            <a:r>
              <a:rPr lang="en-US" b="0"/>
              <a:t>B</a:t>
            </a:r>
          </a:p>
        </p:txBody>
      </p:sp>
      <p:sp>
        <p:nvSpPr>
          <p:cNvPr id="25612" name="Text Box 9"/>
          <p:cNvSpPr txBox="1">
            <a:spLocks noChangeArrowheads="1"/>
          </p:cNvSpPr>
          <p:nvPr/>
        </p:nvSpPr>
        <p:spPr bwMode="auto">
          <a:xfrm>
            <a:off x="3062950" y="4953000"/>
            <a:ext cx="389850" cy="461665"/>
          </a:xfrm>
          <a:prstGeom prst="rect">
            <a:avLst/>
          </a:prstGeom>
          <a:noFill/>
          <a:ln w="12700">
            <a:noFill/>
            <a:miter lim="800000"/>
            <a:headEnd type="none" w="sm" len="sm"/>
            <a:tailEnd type="none" w="sm" len="sm"/>
          </a:ln>
        </p:spPr>
        <p:txBody>
          <a:bodyPr wrap="none">
            <a:spAutoFit/>
          </a:bodyPr>
          <a:lstStyle/>
          <a:p>
            <a:pPr eaLnBrk="1" hangingPunct="1"/>
            <a:r>
              <a:rPr lang="en-US" b="0"/>
              <a:t>C</a:t>
            </a:r>
          </a:p>
        </p:txBody>
      </p:sp>
      <p:sp>
        <p:nvSpPr>
          <p:cNvPr id="25613" name="Line 10"/>
          <p:cNvSpPr>
            <a:spLocks noChangeShapeType="1"/>
          </p:cNvSpPr>
          <p:nvPr/>
        </p:nvSpPr>
        <p:spPr bwMode="auto">
          <a:xfrm flipH="1">
            <a:off x="2588875" y="4688533"/>
            <a:ext cx="24765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14" name="Line 11"/>
          <p:cNvSpPr>
            <a:spLocks noChangeShapeType="1"/>
          </p:cNvSpPr>
          <p:nvPr/>
        </p:nvSpPr>
        <p:spPr bwMode="auto">
          <a:xfrm>
            <a:off x="2971800" y="4724400"/>
            <a:ext cx="247650" cy="3048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15" name="Line 12"/>
          <p:cNvSpPr>
            <a:spLocks noChangeShapeType="1"/>
          </p:cNvSpPr>
          <p:nvPr/>
        </p:nvSpPr>
        <p:spPr bwMode="auto">
          <a:xfrm flipH="1">
            <a:off x="1816100" y="3276600"/>
            <a:ext cx="49530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16" name="Line 13"/>
          <p:cNvSpPr>
            <a:spLocks noChangeShapeType="1"/>
          </p:cNvSpPr>
          <p:nvPr/>
        </p:nvSpPr>
        <p:spPr bwMode="auto">
          <a:xfrm flipH="1">
            <a:off x="2559050" y="2819400"/>
            <a:ext cx="49530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17" name="Text Box 14"/>
          <p:cNvSpPr txBox="1">
            <a:spLocks noChangeArrowheads="1"/>
          </p:cNvSpPr>
          <p:nvPr/>
        </p:nvSpPr>
        <p:spPr bwMode="auto">
          <a:xfrm>
            <a:off x="2971800" y="3581400"/>
            <a:ext cx="338554" cy="461665"/>
          </a:xfrm>
          <a:prstGeom prst="rect">
            <a:avLst/>
          </a:prstGeom>
          <a:noFill/>
          <a:ln w="12700">
            <a:noFill/>
            <a:miter lim="800000"/>
            <a:headEnd type="none" w="sm" len="sm"/>
            <a:tailEnd type="none" w="sm" len="sm"/>
          </a:ln>
        </p:spPr>
        <p:txBody>
          <a:bodyPr wrap="none">
            <a:spAutoFit/>
          </a:bodyPr>
          <a:lstStyle/>
          <a:p>
            <a:pPr eaLnBrk="1" hangingPunct="1"/>
            <a:r>
              <a:rPr lang="en-US" b="0"/>
              <a:t>*</a:t>
            </a:r>
          </a:p>
        </p:txBody>
      </p:sp>
      <p:sp>
        <p:nvSpPr>
          <p:cNvPr id="25618" name="Line 15"/>
          <p:cNvSpPr>
            <a:spLocks noChangeShapeType="1"/>
          </p:cNvSpPr>
          <p:nvPr/>
        </p:nvSpPr>
        <p:spPr bwMode="auto">
          <a:xfrm>
            <a:off x="2476500" y="3276600"/>
            <a:ext cx="49530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19" name="Line 16"/>
          <p:cNvSpPr>
            <a:spLocks noChangeShapeType="1"/>
          </p:cNvSpPr>
          <p:nvPr/>
        </p:nvSpPr>
        <p:spPr bwMode="auto">
          <a:xfrm>
            <a:off x="3302000" y="2895600"/>
            <a:ext cx="577850" cy="3048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20" name="Text Box 17"/>
          <p:cNvSpPr txBox="1">
            <a:spLocks noChangeArrowheads="1"/>
          </p:cNvSpPr>
          <p:nvPr/>
        </p:nvSpPr>
        <p:spPr bwMode="auto">
          <a:xfrm>
            <a:off x="4622800" y="2286000"/>
            <a:ext cx="2091267" cy="3416320"/>
          </a:xfrm>
          <a:prstGeom prst="rect">
            <a:avLst/>
          </a:prstGeom>
          <a:noFill/>
          <a:ln w="12700">
            <a:noFill/>
            <a:miter lim="800000"/>
            <a:headEnd type="none" w="sm" len="sm"/>
            <a:tailEnd type="none" w="sm" len="sm"/>
          </a:ln>
        </p:spPr>
        <p:txBody>
          <a:bodyPr>
            <a:spAutoFit/>
          </a:bodyPr>
          <a:lstStyle/>
          <a:p>
            <a:pPr algn="l" eaLnBrk="1" hangingPunct="1"/>
            <a:r>
              <a:rPr lang="en-US" b="0" dirty="0"/>
              <a:t>T1 := A</a:t>
            </a:r>
          </a:p>
          <a:p>
            <a:pPr algn="l" eaLnBrk="1" hangingPunct="1"/>
            <a:r>
              <a:rPr lang="en-US" b="0" dirty="0"/>
              <a:t>T2 := C</a:t>
            </a:r>
          </a:p>
          <a:p>
            <a:pPr algn="l" eaLnBrk="1" hangingPunct="1"/>
            <a:r>
              <a:rPr lang="en-US" b="0" dirty="0"/>
              <a:t>T3 := B * T2</a:t>
            </a:r>
          </a:p>
          <a:p>
            <a:pPr algn="l" eaLnBrk="1" hangingPunct="1"/>
            <a:r>
              <a:rPr lang="en-US" b="0" dirty="0"/>
              <a:t>T4 := T1+T3</a:t>
            </a:r>
          </a:p>
          <a:p>
            <a:pPr algn="l" eaLnBrk="1" hangingPunct="1"/>
            <a:r>
              <a:rPr lang="en-US" b="0" dirty="0"/>
              <a:t>T5 := T1*T3</a:t>
            </a:r>
          </a:p>
          <a:p>
            <a:pPr algn="l" eaLnBrk="1" hangingPunct="1"/>
            <a:r>
              <a:rPr lang="en-US" b="0" dirty="0"/>
              <a:t>T6 := T4 + T5</a:t>
            </a:r>
          </a:p>
          <a:p>
            <a:pPr algn="l" eaLnBrk="1" hangingPunct="1"/>
            <a:r>
              <a:rPr lang="en-US" b="0" dirty="0"/>
              <a:t>T7 :=  – T2</a:t>
            </a:r>
          </a:p>
          <a:p>
            <a:pPr algn="l" eaLnBrk="1" hangingPunct="1"/>
            <a:r>
              <a:rPr lang="en-US" b="0" dirty="0"/>
              <a:t>T8 := T6 / T7</a:t>
            </a:r>
          </a:p>
          <a:p>
            <a:pPr algn="l" eaLnBrk="1" hangingPunct="1"/>
            <a:r>
              <a:rPr lang="en-US" b="0" dirty="0"/>
              <a:t>D   := T8</a:t>
            </a:r>
          </a:p>
        </p:txBody>
      </p:sp>
      <p:sp>
        <p:nvSpPr>
          <p:cNvPr id="25621" name="Line 18"/>
          <p:cNvSpPr>
            <a:spLocks noChangeShapeType="1"/>
          </p:cNvSpPr>
          <p:nvPr/>
        </p:nvSpPr>
        <p:spPr bwMode="auto">
          <a:xfrm flipH="1">
            <a:off x="1073150" y="3886200"/>
            <a:ext cx="495300" cy="9906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22" name="Line 19"/>
          <p:cNvSpPr>
            <a:spLocks noChangeShapeType="1"/>
          </p:cNvSpPr>
          <p:nvPr/>
        </p:nvSpPr>
        <p:spPr bwMode="auto">
          <a:xfrm flipH="1">
            <a:off x="1155700" y="3810000"/>
            <a:ext cx="1898650" cy="10668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23" name="Line 20"/>
          <p:cNvSpPr>
            <a:spLocks noChangeShapeType="1"/>
          </p:cNvSpPr>
          <p:nvPr/>
        </p:nvSpPr>
        <p:spPr bwMode="auto">
          <a:xfrm>
            <a:off x="1733550" y="3886200"/>
            <a:ext cx="1073150" cy="685800"/>
          </a:xfrm>
          <a:prstGeom prst="line">
            <a:avLst/>
          </a:prstGeom>
          <a:noFill/>
          <a:ln w="12700">
            <a:solidFill>
              <a:schemeClr val="tx1"/>
            </a:solidFill>
            <a:round/>
            <a:headEnd type="none" w="sm" len="sm"/>
            <a:tailEnd type="triangle" w="sm" len="sm"/>
          </a:ln>
        </p:spPr>
        <p:txBody>
          <a:bodyPr wrap="none"/>
          <a:lstStyle/>
          <a:p>
            <a:endParaRPr lang="en-IN"/>
          </a:p>
        </p:txBody>
      </p:sp>
      <p:sp>
        <p:nvSpPr>
          <p:cNvPr id="25624" name="Line 21"/>
          <p:cNvSpPr>
            <a:spLocks noChangeShapeType="1"/>
          </p:cNvSpPr>
          <p:nvPr/>
        </p:nvSpPr>
        <p:spPr bwMode="auto">
          <a:xfrm flipH="1">
            <a:off x="2889250" y="3886200"/>
            <a:ext cx="247650" cy="6096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25" name="Text Box 22"/>
          <p:cNvSpPr txBox="1">
            <a:spLocks noChangeArrowheads="1"/>
          </p:cNvSpPr>
          <p:nvPr/>
        </p:nvSpPr>
        <p:spPr bwMode="auto">
          <a:xfrm>
            <a:off x="3735387" y="2895601"/>
            <a:ext cx="392113" cy="519113"/>
          </a:xfrm>
          <a:prstGeom prst="rect">
            <a:avLst/>
          </a:prstGeom>
          <a:noFill/>
          <a:ln w="12700">
            <a:noFill/>
            <a:miter lim="800000"/>
            <a:headEnd type="none" w="sm" len="sm"/>
            <a:tailEnd type="none" w="sm" len="sm"/>
          </a:ln>
        </p:spPr>
        <p:txBody>
          <a:bodyPr>
            <a:spAutoFit/>
          </a:bodyPr>
          <a:lstStyle/>
          <a:p>
            <a:pPr eaLnBrk="1" hangingPunct="1"/>
            <a:r>
              <a:rPr lang="en-US" sz="2800" b="0"/>
              <a:t>_</a:t>
            </a:r>
          </a:p>
        </p:txBody>
      </p:sp>
      <p:sp>
        <p:nvSpPr>
          <p:cNvPr id="25626" name="Line 23"/>
          <p:cNvSpPr>
            <a:spLocks noChangeShapeType="1"/>
          </p:cNvSpPr>
          <p:nvPr/>
        </p:nvSpPr>
        <p:spPr bwMode="auto">
          <a:xfrm flipH="1">
            <a:off x="3384550" y="3505200"/>
            <a:ext cx="495300" cy="14478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27" name="Text Box 24"/>
          <p:cNvSpPr txBox="1">
            <a:spLocks noChangeArrowheads="1"/>
          </p:cNvSpPr>
          <p:nvPr/>
        </p:nvSpPr>
        <p:spPr bwMode="auto">
          <a:xfrm>
            <a:off x="7264400" y="2362200"/>
            <a:ext cx="2091267" cy="2677656"/>
          </a:xfrm>
          <a:prstGeom prst="rect">
            <a:avLst/>
          </a:prstGeom>
          <a:noFill/>
          <a:ln w="12700">
            <a:noFill/>
            <a:miter lim="800000"/>
            <a:headEnd type="none" w="sm" len="sm"/>
            <a:tailEnd type="none" w="sm" len="sm"/>
          </a:ln>
        </p:spPr>
        <p:txBody>
          <a:bodyPr>
            <a:spAutoFit/>
          </a:bodyPr>
          <a:lstStyle/>
          <a:p>
            <a:pPr algn="l" eaLnBrk="1" hangingPunct="1"/>
            <a:r>
              <a:rPr lang="en-US" b="0"/>
              <a:t>T1 := B * C</a:t>
            </a:r>
          </a:p>
          <a:p>
            <a:pPr algn="l" eaLnBrk="1" hangingPunct="1"/>
            <a:r>
              <a:rPr lang="en-US" b="0"/>
              <a:t>T2 := A+T1</a:t>
            </a:r>
          </a:p>
          <a:p>
            <a:pPr algn="l" eaLnBrk="1" hangingPunct="1"/>
            <a:r>
              <a:rPr lang="en-US" b="0"/>
              <a:t>T3 := A*T1</a:t>
            </a:r>
          </a:p>
          <a:p>
            <a:pPr algn="l" eaLnBrk="1" hangingPunct="1"/>
            <a:r>
              <a:rPr lang="en-US" b="0"/>
              <a:t>T4 := T2+T3</a:t>
            </a:r>
          </a:p>
          <a:p>
            <a:pPr algn="l" eaLnBrk="1" hangingPunct="1"/>
            <a:r>
              <a:rPr lang="en-US" b="0"/>
              <a:t>T5 :=  – C</a:t>
            </a:r>
          </a:p>
          <a:p>
            <a:pPr algn="l" eaLnBrk="1" hangingPunct="1"/>
            <a:r>
              <a:rPr lang="en-US" b="0"/>
              <a:t>T6 := T4 / T5</a:t>
            </a:r>
          </a:p>
          <a:p>
            <a:pPr algn="l" eaLnBrk="1" hangingPunct="1"/>
            <a:r>
              <a:rPr lang="en-US" b="0"/>
              <a:t>D   := T6</a:t>
            </a:r>
          </a:p>
        </p:txBody>
      </p:sp>
      <p:sp>
        <p:nvSpPr>
          <p:cNvPr id="176153" name="Text Box 25"/>
          <p:cNvSpPr txBox="1">
            <a:spLocks noChangeArrowheads="1"/>
          </p:cNvSpPr>
          <p:nvPr/>
        </p:nvSpPr>
        <p:spPr bwMode="auto">
          <a:xfrm>
            <a:off x="2559050" y="5791200"/>
            <a:ext cx="6851650" cy="457200"/>
          </a:xfrm>
          <a:prstGeom prst="rect">
            <a:avLst/>
          </a:prstGeom>
          <a:noFill/>
          <a:ln w="12700">
            <a:noFill/>
            <a:miter lim="800000"/>
            <a:headEnd type="none" w="sm" len="sm"/>
            <a:tailEnd type="none" w="sm" len="sm"/>
          </a:ln>
        </p:spPr>
        <p:txBody>
          <a:bodyPr>
            <a:spAutoFit/>
          </a:bodyPr>
          <a:lstStyle/>
          <a:p>
            <a:pPr eaLnBrk="1" hangingPunct="1">
              <a:spcBef>
                <a:spcPct val="50000"/>
              </a:spcBef>
            </a:pPr>
            <a:r>
              <a:rPr lang="en-US" dirty="0">
                <a:solidFill>
                  <a:srgbClr val="FF0000"/>
                </a:solidFill>
              </a:rPr>
              <a:t>Question:</a:t>
            </a:r>
            <a:r>
              <a:rPr lang="en-US" b="0" dirty="0"/>
              <a:t> </a:t>
            </a:r>
            <a:r>
              <a:rPr lang="en-US" dirty="0">
                <a:solidFill>
                  <a:schemeClr val="tx2"/>
                </a:solidFill>
              </a:rPr>
              <a:t>Which IR code sequence is better?</a:t>
            </a:r>
          </a:p>
        </p:txBody>
      </p:sp>
      <p:sp>
        <p:nvSpPr>
          <p:cNvPr id="25629" name="Text Box 26"/>
          <p:cNvSpPr txBox="1">
            <a:spLocks noChangeArrowheads="1"/>
          </p:cNvSpPr>
          <p:nvPr/>
        </p:nvSpPr>
        <p:spPr bwMode="auto">
          <a:xfrm>
            <a:off x="2063750" y="1447800"/>
            <a:ext cx="5718232" cy="461665"/>
          </a:xfrm>
          <a:prstGeom prst="rect">
            <a:avLst/>
          </a:prstGeom>
          <a:noFill/>
          <a:ln w="9525">
            <a:noFill/>
            <a:miter lim="800000"/>
            <a:headEnd/>
            <a:tailEnd/>
          </a:ln>
        </p:spPr>
        <p:txBody>
          <a:bodyPr wrap="none">
            <a:spAutoFit/>
          </a:bodyPr>
          <a:lstStyle/>
          <a:p>
            <a:pPr algn="l" eaLnBrk="1" hangingPunct="1"/>
            <a:r>
              <a:rPr lang="en-US" b="0" dirty="0">
                <a:latin typeface="Arial" charset="0"/>
              </a:rPr>
              <a:t>Expression: D = ((A+B*C) + (A*B*C))/ -C</a:t>
            </a:r>
          </a:p>
        </p:txBody>
      </p:sp>
      <p:sp>
        <p:nvSpPr>
          <p:cNvPr id="25630" name="Text Box 27"/>
          <p:cNvSpPr txBox="1">
            <a:spLocks noChangeArrowheads="1"/>
          </p:cNvSpPr>
          <p:nvPr/>
        </p:nvSpPr>
        <p:spPr bwMode="auto">
          <a:xfrm>
            <a:off x="2311400" y="1905001"/>
            <a:ext cx="392113" cy="519113"/>
          </a:xfrm>
          <a:prstGeom prst="rect">
            <a:avLst/>
          </a:prstGeom>
          <a:noFill/>
          <a:ln w="12700">
            <a:noFill/>
            <a:miter lim="800000"/>
            <a:headEnd type="none" w="sm" len="sm"/>
            <a:tailEnd type="none" w="sm" len="sm"/>
          </a:ln>
        </p:spPr>
        <p:txBody>
          <a:bodyPr>
            <a:spAutoFit/>
          </a:bodyPr>
          <a:lstStyle/>
          <a:p>
            <a:pPr eaLnBrk="1" hangingPunct="1"/>
            <a:r>
              <a:rPr lang="en-US" sz="2800" b="0"/>
              <a:t>=</a:t>
            </a:r>
          </a:p>
        </p:txBody>
      </p:sp>
      <p:sp>
        <p:nvSpPr>
          <p:cNvPr id="25631" name="Line 28"/>
          <p:cNvSpPr>
            <a:spLocks noChangeShapeType="1"/>
          </p:cNvSpPr>
          <p:nvPr/>
        </p:nvSpPr>
        <p:spPr bwMode="auto">
          <a:xfrm>
            <a:off x="2641600" y="2286000"/>
            <a:ext cx="412750" cy="381000"/>
          </a:xfrm>
          <a:prstGeom prst="line">
            <a:avLst/>
          </a:prstGeom>
          <a:noFill/>
          <a:ln w="12700">
            <a:solidFill>
              <a:schemeClr val="tx1"/>
            </a:solidFill>
            <a:round/>
            <a:headEnd type="none" w="sm" len="sm"/>
            <a:tailEnd type="triangle" w="med" len="med"/>
          </a:ln>
        </p:spPr>
        <p:txBody>
          <a:bodyPr wrap="none"/>
          <a:lstStyle/>
          <a:p>
            <a:endParaRPr lang="en-IN"/>
          </a:p>
        </p:txBody>
      </p:sp>
      <p:sp>
        <p:nvSpPr>
          <p:cNvPr id="25632" name="Text Box 29"/>
          <p:cNvSpPr txBox="1">
            <a:spLocks noChangeArrowheads="1"/>
          </p:cNvSpPr>
          <p:nvPr/>
        </p:nvSpPr>
        <p:spPr bwMode="auto">
          <a:xfrm>
            <a:off x="1485901" y="2438400"/>
            <a:ext cx="407484" cy="461665"/>
          </a:xfrm>
          <a:prstGeom prst="rect">
            <a:avLst/>
          </a:prstGeom>
          <a:noFill/>
          <a:ln w="12700">
            <a:noFill/>
            <a:miter lim="800000"/>
            <a:headEnd type="none" w="sm" len="sm"/>
            <a:tailEnd type="none" w="sm" len="sm"/>
          </a:ln>
        </p:spPr>
        <p:txBody>
          <a:bodyPr wrap="none">
            <a:spAutoFit/>
          </a:bodyPr>
          <a:lstStyle/>
          <a:p>
            <a:pPr eaLnBrk="1" hangingPunct="1"/>
            <a:r>
              <a:rPr lang="en-US" b="0"/>
              <a:t>D</a:t>
            </a:r>
          </a:p>
        </p:txBody>
      </p:sp>
      <p:sp>
        <p:nvSpPr>
          <p:cNvPr id="25633" name="Line 30"/>
          <p:cNvSpPr>
            <a:spLocks noChangeShapeType="1"/>
          </p:cNvSpPr>
          <p:nvPr/>
        </p:nvSpPr>
        <p:spPr bwMode="auto">
          <a:xfrm flipH="1">
            <a:off x="1898650" y="2286000"/>
            <a:ext cx="577850" cy="304800"/>
          </a:xfrm>
          <a:prstGeom prst="line">
            <a:avLst/>
          </a:prstGeom>
          <a:noFill/>
          <a:ln w="12700">
            <a:solidFill>
              <a:schemeClr val="tx1"/>
            </a:solidFill>
            <a:round/>
            <a:headEnd type="none" w="sm" len="sm"/>
            <a:tailEnd type="triangle" w="med" len="med"/>
          </a:ln>
        </p:spPr>
        <p:txBody>
          <a:bodyPr wrap="none"/>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6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6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6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6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6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6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6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6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6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7" grpId="0"/>
      <p:bldP spid="25608" grpId="0"/>
      <p:bldP spid="25609" grpId="0"/>
      <p:bldP spid="25610" grpId="0"/>
      <p:bldP spid="25611" grpId="0"/>
      <p:bldP spid="25612" grpId="0"/>
      <p:bldP spid="25613" grpId="0" animBg="1"/>
      <p:bldP spid="25614" grpId="0" animBg="1"/>
      <p:bldP spid="25615" grpId="0" animBg="1"/>
      <p:bldP spid="25616" grpId="0" animBg="1"/>
      <p:bldP spid="25617" grpId="0"/>
      <p:bldP spid="25618" grpId="0" animBg="1"/>
      <p:bldP spid="25619" grpId="0" animBg="1"/>
      <p:bldP spid="25620" grpId="0"/>
      <p:bldP spid="25621" grpId="0" animBg="1"/>
      <p:bldP spid="25622" grpId="0" animBg="1"/>
      <p:bldP spid="25623" grpId="0" animBg="1"/>
      <p:bldP spid="25624" grpId="0" animBg="1"/>
      <p:bldP spid="25626" grpId="0" animBg="1"/>
      <p:bldP spid="25627" grpId="0"/>
      <p:bldP spid="176153" grpId="0"/>
      <p:bldP spid="25629" grpId="0"/>
      <p:bldP spid="25630" grpId="0"/>
      <p:bldP spid="25631" grpId="0" animBg="1"/>
      <p:bldP spid="25632" grpId="0"/>
      <p:bldP spid="256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792162"/>
          </a:xfrm>
        </p:spPr>
        <p:txBody>
          <a:bodyPr/>
          <a:lstStyle/>
          <a:p>
            <a:r>
              <a:rPr lang="en-IN" dirty="0">
                <a:solidFill>
                  <a:schemeClr val="tx1"/>
                </a:solidFill>
              </a:rPr>
              <a:t>				DAG</a:t>
            </a:r>
          </a:p>
        </p:txBody>
      </p:sp>
      <p:sp>
        <p:nvSpPr>
          <p:cNvPr id="3" name="Rectangle 2"/>
          <p:cNvSpPr/>
          <p:nvPr/>
        </p:nvSpPr>
        <p:spPr>
          <a:xfrm>
            <a:off x="990600" y="1417638"/>
            <a:ext cx="8229600" cy="4330929"/>
          </a:xfrm>
          <a:prstGeom prst="rect">
            <a:avLst/>
          </a:prstGeom>
        </p:spPr>
        <p:txBody>
          <a:bodyPr wrap="square">
            <a:spAutoFit/>
          </a:bodyPr>
          <a:lstStyle/>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Consider the following block and construct a DAG for it-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(1) a = b x c</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(2) d = b</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(3) e = d x c</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(4) b = 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(5) f = b + c</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900"/>
              </a:spcAft>
            </a:pPr>
            <a:r>
              <a:rPr lang="en-IN" dirty="0">
                <a:solidFill>
                  <a:srgbClr val="303030"/>
                </a:solidFill>
                <a:latin typeface="Arial" panose="020B0604020202020204" pitchFamily="34" charset="0"/>
                <a:ea typeface="Times New Roman" panose="02020603050405020304" pitchFamily="18" charset="0"/>
                <a:cs typeface="Times New Roman" panose="02020603050405020304" pitchFamily="18" charset="0"/>
              </a:rPr>
              <a:t>(6) g = f + 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https://www.gatevidyalay.com/wp-content/uploads/2018/03/Directed-Acyclic-Graphs-Problem-03-DAG.png"/>
          <p:cNvPicPr/>
          <p:nvPr/>
        </p:nvPicPr>
        <p:blipFill>
          <a:blip r:embed="rId2">
            <a:extLst>
              <a:ext uri="{28A0092B-C50C-407E-A947-70E740481C1C}">
                <a14:useLocalDpi xmlns:a14="http://schemas.microsoft.com/office/drawing/2010/main" val="0"/>
              </a:ext>
            </a:extLst>
          </a:blip>
          <a:srcRect/>
          <a:stretch>
            <a:fillRect/>
          </a:stretch>
        </p:blipFill>
        <p:spPr bwMode="auto">
          <a:xfrm>
            <a:off x="3741761" y="1981200"/>
            <a:ext cx="5676900" cy="4258647"/>
          </a:xfrm>
          <a:prstGeom prst="rect">
            <a:avLst/>
          </a:prstGeom>
          <a:noFill/>
          <a:ln>
            <a:noFill/>
          </a:ln>
        </p:spPr>
      </p:pic>
    </p:spTree>
    <p:extLst>
      <p:ext uri="{BB962C8B-B14F-4D97-AF65-F5344CB8AC3E}">
        <p14:creationId xmlns:p14="http://schemas.microsoft.com/office/powerpoint/2010/main" val="427693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A039B6BB-1094-4409-8957-17848EF75FAF}" type="slidenum">
              <a:rPr lang="en-US"/>
              <a:pPr/>
              <a:t>3</a:t>
            </a:fld>
            <a:endParaRPr lang="en-US"/>
          </a:p>
        </p:txBody>
      </p:sp>
      <p:sp>
        <p:nvSpPr>
          <p:cNvPr id="3074" name="Rectangle 2"/>
          <p:cNvSpPr>
            <a:spLocks noGrp="1" noChangeArrowheads="1"/>
          </p:cNvSpPr>
          <p:nvPr>
            <p:ph type="title"/>
          </p:nvPr>
        </p:nvSpPr>
        <p:spPr/>
        <p:txBody>
          <a:bodyPr>
            <a:normAutofit/>
          </a:bodyPr>
          <a:lstStyle/>
          <a:p>
            <a:r>
              <a:rPr lang="en-US" sz="2800" b="1" dirty="0"/>
              <a:t>Compiler Architecture</a:t>
            </a:r>
          </a:p>
        </p:txBody>
      </p:sp>
      <p:sp>
        <p:nvSpPr>
          <p:cNvPr id="3075" name="Rectangle 3"/>
          <p:cNvSpPr>
            <a:spLocks noChangeArrowheads="1"/>
          </p:cNvSpPr>
          <p:nvPr/>
        </p:nvSpPr>
        <p:spPr bwMode="auto">
          <a:xfrm>
            <a:off x="1320800" y="2438400"/>
            <a:ext cx="990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Scanner</a:t>
            </a:r>
          </a:p>
          <a:p>
            <a:pPr algn="ctr"/>
            <a:r>
              <a:rPr lang="en-US" sz="1400"/>
              <a:t>(lexical</a:t>
            </a:r>
          </a:p>
          <a:p>
            <a:pPr algn="ctr"/>
            <a:r>
              <a:rPr lang="en-US" sz="1400"/>
              <a:t>  analysis)</a:t>
            </a:r>
          </a:p>
        </p:txBody>
      </p:sp>
      <p:sp>
        <p:nvSpPr>
          <p:cNvPr id="3076" name="Rectangle 4"/>
          <p:cNvSpPr>
            <a:spLocks noChangeArrowheads="1"/>
          </p:cNvSpPr>
          <p:nvPr/>
        </p:nvSpPr>
        <p:spPr bwMode="auto">
          <a:xfrm>
            <a:off x="3302000" y="2438400"/>
            <a:ext cx="990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Parser</a:t>
            </a:r>
          </a:p>
          <a:p>
            <a:pPr algn="ctr"/>
            <a:r>
              <a:rPr lang="en-US" sz="1400"/>
              <a:t>(syntax</a:t>
            </a:r>
          </a:p>
          <a:p>
            <a:pPr algn="ctr"/>
            <a:r>
              <a:rPr lang="en-US" sz="1400"/>
              <a:t>  analysis)</a:t>
            </a:r>
          </a:p>
        </p:txBody>
      </p:sp>
      <p:sp>
        <p:nvSpPr>
          <p:cNvPr id="3077" name="Line 5"/>
          <p:cNvSpPr>
            <a:spLocks noChangeShapeType="1"/>
          </p:cNvSpPr>
          <p:nvPr/>
        </p:nvSpPr>
        <p:spPr bwMode="auto">
          <a:xfrm>
            <a:off x="2311400" y="2743200"/>
            <a:ext cx="990600" cy="0"/>
          </a:xfrm>
          <a:prstGeom prst="line">
            <a:avLst/>
          </a:prstGeom>
          <a:noFill/>
          <a:ln w="9525">
            <a:solidFill>
              <a:schemeClr val="tx1"/>
            </a:solidFill>
            <a:round/>
            <a:headEnd/>
            <a:tailEnd type="triangle" w="med" len="med"/>
          </a:ln>
          <a:effectLst/>
        </p:spPr>
        <p:txBody>
          <a:bodyPr/>
          <a:lstStyle/>
          <a:p>
            <a:endParaRPr lang="en-IN"/>
          </a:p>
        </p:txBody>
      </p:sp>
      <p:sp>
        <p:nvSpPr>
          <p:cNvPr id="3078" name="Line 6"/>
          <p:cNvSpPr>
            <a:spLocks noChangeShapeType="1"/>
          </p:cNvSpPr>
          <p:nvPr/>
        </p:nvSpPr>
        <p:spPr bwMode="auto">
          <a:xfrm>
            <a:off x="4292600" y="2743200"/>
            <a:ext cx="1073150" cy="0"/>
          </a:xfrm>
          <a:prstGeom prst="line">
            <a:avLst/>
          </a:prstGeom>
          <a:noFill/>
          <a:ln w="9525">
            <a:solidFill>
              <a:schemeClr val="tx1"/>
            </a:solidFill>
            <a:round/>
            <a:headEnd/>
            <a:tailEnd type="triangle" w="med" len="med"/>
          </a:ln>
          <a:effectLst/>
        </p:spPr>
        <p:txBody>
          <a:bodyPr/>
          <a:lstStyle/>
          <a:p>
            <a:endParaRPr lang="en-IN"/>
          </a:p>
        </p:txBody>
      </p:sp>
      <p:sp>
        <p:nvSpPr>
          <p:cNvPr id="3079" name="Rectangle 7"/>
          <p:cNvSpPr>
            <a:spLocks noChangeArrowheads="1"/>
          </p:cNvSpPr>
          <p:nvPr/>
        </p:nvSpPr>
        <p:spPr bwMode="auto">
          <a:xfrm>
            <a:off x="5530850" y="3581400"/>
            <a:ext cx="990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Code</a:t>
            </a:r>
          </a:p>
          <a:p>
            <a:pPr algn="ctr"/>
            <a:r>
              <a:rPr lang="en-US" sz="1400"/>
              <a:t>Optimizer</a:t>
            </a:r>
          </a:p>
        </p:txBody>
      </p:sp>
      <p:sp>
        <p:nvSpPr>
          <p:cNvPr id="3080" name="Rectangle 8"/>
          <p:cNvSpPr>
            <a:spLocks noChangeArrowheads="1"/>
          </p:cNvSpPr>
          <p:nvPr/>
        </p:nvSpPr>
        <p:spPr bwMode="auto">
          <a:xfrm>
            <a:off x="5365750" y="2438400"/>
            <a:ext cx="123825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Semantic</a:t>
            </a:r>
          </a:p>
          <a:p>
            <a:pPr algn="ctr"/>
            <a:r>
              <a:rPr lang="en-US" sz="1400"/>
              <a:t>Analysis</a:t>
            </a:r>
          </a:p>
          <a:p>
            <a:pPr algn="ctr"/>
            <a:r>
              <a:rPr lang="en-US" sz="1400"/>
              <a:t>(IC generator)</a:t>
            </a:r>
          </a:p>
        </p:txBody>
      </p:sp>
      <p:sp>
        <p:nvSpPr>
          <p:cNvPr id="3081" name="Rectangle 9"/>
          <p:cNvSpPr>
            <a:spLocks noChangeArrowheads="1"/>
          </p:cNvSpPr>
          <p:nvPr/>
        </p:nvSpPr>
        <p:spPr bwMode="auto">
          <a:xfrm>
            <a:off x="7346950" y="2438400"/>
            <a:ext cx="990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Code</a:t>
            </a:r>
          </a:p>
          <a:p>
            <a:pPr algn="ctr"/>
            <a:r>
              <a:rPr lang="en-US" sz="1400"/>
              <a:t>Generator</a:t>
            </a:r>
          </a:p>
          <a:p>
            <a:pPr algn="ctr"/>
            <a:endParaRPr lang="en-US" sz="1400"/>
          </a:p>
        </p:txBody>
      </p:sp>
      <p:sp>
        <p:nvSpPr>
          <p:cNvPr id="3082" name="Line 10"/>
          <p:cNvSpPr>
            <a:spLocks noChangeShapeType="1"/>
          </p:cNvSpPr>
          <p:nvPr/>
        </p:nvSpPr>
        <p:spPr bwMode="auto">
          <a:xfrm>
            <a:off x="5943600" y="3124200"/>
            <a:ext cx="0" cy="457200"/>
          </a:xfrm>
          <a:prstGeom prst="line">
            <a:avLst/>
          </a:prstGeom>
          <a:noFill/>
          <a:ln w="9525">
            <a:solidFill>
              <a:schemeClr val="tx1"/>
            </a:solidFill>
            <a:round/>
            <a:headEnd/>
            <a:tailEnd type="triangle" w="med" len="med"/>
          </a:ln>
          <a:effectLst/>
        </p:spPr>
        <p:txBody>
          <a:bodyPr/>
          <a:lstStyle/>
          <a:p>
            <a:endParaRPr lang="en-IN"/>
          </a:p>
        </p:txBody>
      </p:sp>
      <p:sp>
        <p:nvSpPr>
          <p:cNvPr id="3083" name="Line 11"/>
          <p:cNvSpPr>
            <a:spLocks noChangeShapeType="1"/>
          </p:cNvSpPr>
          <p:nvPr/>
        </p:nvSpPr>
        <p:spPr bwMode="auto">
          <a:xfrm flipV="1">
            <a:off x="6521450" y="2895600"/>
            <a:ext cx="825500" cy="914400"/>
          </a:xfrm>
          <a:prstGeom prst="line">
            <a:avLst/>
          </a:prstGeom>
          <a:noFill/>
          <a:ln w="9525">
            <a:solidFill>
              <a:schemeClr val="tx1"/>
            </a:solidFill>
            <a:round/>
            <a:headEnd/>
            <a:tailEnd type="triangle" w="med" len="med"/>
          </a:ln>
          <a:effectLst/>
        </p:spPr>
        <p:txBody>
          <a:bodyPr/>
          <a:lstStyle/>
          <a:p>
            <a:endParaRPr lang="en-IN"/>
          </a:p>
        </p:txBody>
      </p:sp>
      <p:sp>
        <p:nvSpPr>
          <p:cNvPr id="3084" name="Line 12"/>
          <p:cNvSpPr>
            <a:spLocks noChangeShapeType="1"/>
          </p:cNvSpPr>
          <p:nvPr/>
        </p:nvSpPr>
        <p:spPr bwMode="auto">
          <a:xfrm>
            <a:off x="6604000" y="2743200"/>
            <a:ext cx="742950" cy="0"/>
          </a:xfrm>
          <a:prstGeom prst="line">
            <a:avLst/>
          </a:prstGeom>
          <a:noFill/>
          <a:ln w="9525">
            <a:solidFill>
              <a:schemeClr val="tx1"/>
            </a:solidFill>
            <a:round/>
            <a:headEnd/>
            <a:tailEnd type="triangle" w="med" len="med"/>
          </a:ln>
          <a:effectLst/>
        </p:spPr>
        <p:txBody>
          <a:bodyPr/>
          <a:lstStyle/>
          <a:p>
            <a:endParaRPr lang="en-IN"/>
          </a:p>
        </p:txBody>
      </p:sp>
      <p:sp>
        <p:nvSpPr>
          <p:cNvPr id="3085" name="Line 13"/>
          <p:cNvSpPr>
            <a:spLocks noChangeShapeType="1"/>
          </p:cNvSpPr>
          <p:nvPr/>
        </p:nvSpPr>
        <p:spPr bwMode="auto">
          <a:xfrm>
            <a:off x="908050" y="2743200"/>
            <a:ext cx="412750" cy="0"/>
          </a:xfrm>
          <a:prstGeom prst="line">
            <a:avLst/>
          </a:prstGeom>
          <a:noFill/>
          <a:ln w="9525">
            <a:solidFill>
              <a:schemeClr val="tx1"/>
            </a:solidFill>
            <a:round/>
            <a:headEnd/>
            <a:tailEnd type="triangle" w="med" len="med"/>
          </a:ln>
          <a:effectLst/>
        </p:spPr>
        <p:txBody>
          <a:bodyPr/>
          <a:lstStyle/>
          <a:p>
            <a:endParaRPr lang="en-IN"/>
          </a:p>
        </p:txBody>
      </p:sp>
      <p:sp>
        <p:nvSpPr>
          <p:cNvPr id="3086" name="Line 14"/>
          <p:cNvSpPr>
            <a:spLocks noChangeShapeType="1"/>
          </p:cNvSpPr>
          <p:nvPr/>
        </p:nvSpPr>
        <p:spPr bwMode="auto">
          <a:xfrm>
            <a:off x="8337550" y="2743200"/>
            <a:ext cx="330200" cy="0"/>
          </a:xfrm>
          <a:prstGeom prst="line">
            <a:avLst/>
          </a:prstGeom>
          <a:noFill/>
          <a:ln w="9525">
            <a:solidFill>
              <a:schemeClr val="tx1"/>
            </a:solidFill>
            <a:round/>
            <a:headEnd/>
            <a:tailEnd type="triangle" w="med" len="med"/>
          </a:ln>
          <a:effectLst/>
        </p:spPr>
        <p:txBody>
          <a:bodyPr/>
          <a:lstStyle/>
          <a:p>
            <a:endParaRPr lang="en-IN"/>
          </a:p>
        </p:txBody>
      </p:sp>
      <p:sp>
        <p:nvSpPr>
          <p:cNvPr id="3087" name="Rectangle 15"/>
          <p:cNvSpPr>
            <a:spLocks noChangeArrowheads="1"/>
          </p:cNvSpPr>
          <p:nvPr/>
        </p:nvSpPr>
        <p:spPr bwMode="auto">
          <a:xfrm>
            <a:off x="4044950" y="4953000"/>
            <a:ext cx="1320800" cy="990600"/>
          </a:xfrm>
          <a:prstGeom prst="rect">
            <a:avLst/>
          </a:prstGeom>
          <a:solidFill>
            <a:srgbClr val="FFCC00"/>
          </a:solidFill>
          <a:ln w="9525">
            <a:solidFill>
              <a:schemeClr val="tx1"/>
            </a:solidFill>
            <a:miter lim="800000"/>
            <a:headEnd/>
            <a:tailEnd/>
          </a:ln>
          <a:effectLst/>
        </p:spPr>
        <p:txBody>
          <a:bodyPr wrap="none" anchor="ctr"/>
          <a:lstStyle/>
          <a:p>
            <a:pPr algn="ctr"/>
            <a:r>
              <a:rPr lang="en-US" sz="2000"/>
              <a:t>Symbol</a:t>
            </a:r>
          </a:p>
          <a:p>
            <a:pPr algn="ctr"/>
            <a:r>
              <a:rPr lang="en-US" sz="2000"/>
              <a:t>Table</a:t>
            </a:r>
          </a:p>
        </p:txBody>
      </p:sp>
      <p:sp>
        <p:nvSpPr>
          <p:cNvPr id="3088" name="Line 16"/>
          <p:cNvSpPr>
            <a:spLocks noChangeShapeType="1"/>
          </p:cNvSpPr>
          <p:nvPr/>
        </p:nvSpPr>
        <p:spPr bwMode="auto">
          <a:xfrm>
            <a:off x="1981200" y="3048000"/>
            <a:ext cx="2063750" cy="2133600"/>
          </a:xfrm>
          <a:prstGeom prst="line">
            <a:avLst/>
          </a:prstGeom>
          <a:noFill/>
          <a:ln w="9525">
            <a:solidFill>
              <a:schemeClr val="tx1"/>
            </a:solidFill>
            <a:prstDash val="sysDot"/>
            <a:round/>
            <a:headEnd/>
            <a:tailEnd/>
          </a:ln>
          <a:effectLst/>
        </p:spPr>
        <p:txBody>
          <a:bodyPr wrap="none" anchor="ctr"/>
          <a:lstStyle/>
          <a:p>
            <a:endParaRPr lang="en-IN"/>
          </a:p>
        </p:txBody>
      </p:sp>
      <p:sp>
        <p:nvSpPr>
          <p:cNvPr id="3089" name="Line 17"/>
          <p:cNvSpPr>
            <a:spLocks noChangeShapeType="1"/>
          </p:cNvSpPr>
          <p:nvPr/>
        </p:nvSpPr>
        <p:spPr bwMode="auto">
          <a:xfrm>
            <a:off x="3632200" y="3048000"/>
            <a:ext cx="495300" cy="1905000"/>
          </a:xfrm>
          <a:prstGeom prst="line">
            <a:avLst/>
          </a:prstGeom>
          <a:noFill/>
          <a:ln w="9525">
            <a:solidFill>
              <a:schemeClr val="tx1"/>
            </a:solidFill>
            <a:prstDash val="sysDot"/>
            <a:round/>
            <a:headEnd/>
            <a:tailEnd/>
          </a:ln>
          <a:effectLst/>
        </p:spPr>
        <p:txBody>
          <a:bodyPr wrap="none" anchor="ctr"/>
          <a:lstStyle/>
          <a:p>
            <a:endParaRPr lang="en-IN"/>
          </a:p>
        </p:txBody>
      </p:sp>
      <p:sp>
        <p:nvSpPr>
          <p:cNvPr id="3090" name="Line 18"/>
          <p:cNvSpPr>
            <a:spLocks noChangeShapeType="1"/>
          </p:cNvSpPr>
          <p:nvPr/>
        </p:nvSpPr>
        <p:spPr bwMode="auto">
          <a:xfrm flipH="1">
            <a:off x="4457700" y="3124200"/>
            <a:ext cx="990600" cy="1828800"/>
          </a:xfrm>
          <a:prstGeom prst="line">
            <a:avLst/>
          </a:prstGeom>
          <a:noFill/>
          <a:ln w="9525">
            <a:solidFill>
              <a:schemeClr val="tx1"/>
            </a:solidFill>
            <a:prstDash val="sysDot"/>
            <a:round/>
            <a:headEnd/>
            <a:tailEnd/>
          </a:ln>
          <a:effectLst/>
        </p:spPr>
        <p:txBody>
          <a:bodyPr wrap="none" anchor="ctr"/>
          <a:lstStyle/>
          <a:p>
            <a:endParaRPr lang="en-IN"/>
          </a:p>
        </p:txBody>
      </p:sp>
      <p:sp>
        <p:nvSpPr>
          <p:cNvPr id="3091" name="Line 19"/>
          <p:cNvSpPr>
            <a:spLocks noChangeShapeType="1"/>
          </p:cNvSpPr>
          <p:nvPr/>
        </p:nvSpPr>
        <p:spPr bwMode="auto">
          <a:xfrm flipH="1">
            <a:off x="5035550" y="4191000"/>
            <a:ext cx="660400" cy="762000"/>
          </a:xfrm>
          <a:prstGeom prst="line">
            <a:avLst/>
          </a:prstGeom>
          <a:noFill/>
          <a:ln w="9525">
            <a:solidFill>
              <a:schemeClr val="tx1"/>
            </a:solidFill>
            <a:prstDash val="sysDot"/>
            <a:round/>
            <a:headEnd/>
            <a:tailEnd/>
          </a:ln>
          <a:effectLst/>
        </p:spPr>
        <p:txBody>
          <a:bodyPr wrap="none" anchor="ctr"/>
          <a:lstStyle/>
          <a:p>
            <a:endParaRPr lang="en-IN"/>
          </a:p>
        </p:txBody>
      </p:sp>
      <p:sp>
        <p:nvSpPr>
          <p:cNvPr id="3092" name="Line 20"/>
          <p:cNvSpPr>
            <a:spLocks noChangeShapeType="1"/>
          </p:cNvSpPr>
          <p:nvPr/>
        </p:nvSpPr>
        <p:spPr bwMode="auto">
          <a:xfrm flipH="1">
            <a:off x="5365750" y="3048000"/>
            <a:ext cx="2228850" cy="2590800"/>
          </a:xfrm>
          <a:prstGeom prst="line">
            <a:avLst/>
          </a:prstGeom>
          <a:noFill/>
          <a:ln w="9525">
            <a:solidFill>
              <a:schemeClr val="tx1"/>
            </a:solidFill>
            <a:prstDash val="sysDot"/>
            <a:round/>
            <a:headEnd/>
            <a:tailEnd/>
          </a:ln>
          <a:effectLst/>
        </p:spPr>
        <p:txBody>
          <a:bodyPr wrap="none" anchor="ctr"/>
          <a:lstStyle/>
          <a:p>
            <a:endParaRPr lang="en-IN"/>
          </a:p>
        </p:txBody>
      </p:sp>
      <p:sp>
        <p:nvSpPr>
          <p:cNvPr id="3093" name="Text Box 21"/>
          <p:cNvSpPr txBox="1">
            <a:spLocks noChangeArrowheads="1"/>
          </p:cNvSpPr>
          <p:nvPr/>
        </p:nvSpPr>
        <p:spPr bwMode="auto">
          <a:xfrm>
            <a:off x="357936" y="2514600"/>
            <a:ext cx="742511" cy="461665"/>
          </a:xfrm>
          <a:prstGeom prst="rect">
            <a:avLst/>
          </a:prstGeom>
          <a:noFill/>
          <a:ln w="9525">
            <a:noFill/>
            <a:miter lim="800000"/>
            <a:headEnd/>
            <a:tailEnd/>
          </a:ln>
          <a:effectLst/>
        </p:spPr>
        <p:txBody>
          <a:bodyPr wrap="none">
            <a:spAutoFit/>
          </a:bodyPr>
          <a:lstStyle/>
          <a:p>
            <a:pPr algn="ctr"/>
            <a:r>
              <a:rPr lang="en-US" sz="1200"/>
              <a:t>Source</a:t>
            </a:r>
          </a:p>
          <a:p>
            <a:pPr algn="ctr"/>
            <a:r>
              <a:rPr lang="en-US" sz="1200"/>
              <a:t>language</a:t>
            </a:r>
          </a:p>
        </p:txBody>
      </p:sp>
      <p:sp>
        <p:nvSpPr>
          <p:cNvPr id="3094" name="Text Box 22"/>
          <p:cNvSpPr txBox="1">
            <a:spLocks noChangeArrowheads="1"/>
          </p:cNvSpPr>
          <p:nvPr/>
        </p:nvSpPr>
        <p:spPr bwMode="auto">
          <a:xfrm>
            <a:off x="2433221" y="2322514"/>
            <a:ext cx="587019" cy="276999"/>
          </a:xfrm>
          <a:prstGeom prst="rect">
            <a:avLst/>
          </a:prstGeom>
          <a:noFill/>
          <a:ln w="9525">
            <a:noFill/>
            <a:miter lim="800000"/>
            <a:headEnd/>
            <a:tailEnd/>
          </a:ln>
          <a:effectLst/>
        </p:spPr>
        <p:txBody>
          <a:bodyPr wrap="none">
            <a:spAutoFit/>
          </a:bodyPr>
          <a:lstStyle/>
          <a:p>
            <a:pPr algn="ctr"/>
            <a:r>
              <a:rPr lang="en-US" sz="1200"/>
              <a:t>tokens</a:t>
            </a:r>
          </a:p>
        </p:txBody>
      </p:sp>
      <p:sp>
        <p:nvSpPr>
          <p:cNvPr id="3095" name="Text Box 23"/>
          <p:cNvSpPr txBox="1">
            <a:spLocks noChangeArrowheads="1"/>
          </p:cNvSpPr>
          <p:nvPr/>
        </p:nvSpPr>
        <p:spPr bwMode="auto">
          <a:xfrm>
            <a:off x="4410409" y="2322513"/>
            <a:ext cx="760144" cy="461665"/>
          </a:xfrm>
          <a:prstGeom prst="rect">
            <a:avLst/>
          </a:prstGeom>
          <a:noFill/>
          <a:ln w="9525">
            <a:noFill/>
            <a:miter lim="800000"/>
            <a:headEnd/>
            <a:tailEnd/>
          </a:ln>
          <a:effectLst/>
        </p:spPr>
        <p:txBody>
          <a:bodyPr wrap="none">
            <a:spAutoFit/>
          </a:bodyPr>
          <a:lstStyle/>
          <a:p>
            <a:pPr algn="ctr"/>
            <a:r>
              <a:rPr lang="en-US" sz="1200"/>
              <a:t>Syntactic</a:t>
            </a:r>
          </a:p>
          <a:p>
            <a:pPr algn="ctr"/>
            <a:r>
              <a:rPr lang="en-US" sz="1200"/>
              <a:t>structure</a:t>
            </a:r>
          </a:p>
        </p:txBody>
      </p:sp>
      <p:sp>
        <p:nvSpPr>
          <p:cNvPr id="3096" name="Text Box 24"/>
          <p:cNvSpPr txBox="1">
            <a:spLocks noChangeArrowheads="1"/>
          </p:cNvSpPr>
          <p:nvPr/>
        </p:nvSpPr>
        <p:spPr bwMode="auto">
          <a:xfrm>
            <a:off x="6273801" y="2057400"/>
            <a:ext cx="1379273" cy="276999"/>
          </a:xfrm>
          <a:prstGeom prst="rect">
            <a:avLst/>
          </a:prstGeom>
          <a:noFill/>
          <a:ln w="9525">
            <a:noFill/>
            <a:miter lim="800000"/>
            <a:headEnd/>
            <a:tailEnd/>
          </a:ln>
          <a:effectLst/>
        </p:spPr>
        <p:txBody>
          <a:bodyPr>
            <a:spAutoFit/>
          </a:bodyPr>
          <a:lstStyle/>
          <a:p>
            <a:pPr algn="ctr"/>
            <a:r>
              <a:rPr lang="en-US" sz="1200">
                <a:solidFill>
                  <a:srgbClr val="FF0000"/>
                </a:solidFill>
              </a:rPr>
              <a:t>Intermediate Code</a:t>
            </a:r>
          </a:p>
        </p:txBody>
      </p:sp>
      <p:sp>
        <p:nvSpPr>
          <p:cNvPr id="3097" name="Text Box 25"/>
          <p:cNvSpPr txBox="1">
            <a:spLocks noChangeArrowheads="1"/>
          </p:cNvSpPr>
          <p:nvPr/>
        </p:nvSpPr>
        <p:spPr bwMode="auto">
          <a:xfrm>
            <a:off x="8466754" y="2551113"/>
            <a:ext cx="742511" cy="461665"/>
          </a:xfrm>
          <a:prstGeom prst="rect">
            <a:avLst/>
          </a:prstGeom>
          <a:noFill/>
          <a:ln w="9525">
            <a:noFill/>
            <a:miter lim="800000"/>
            <a:headEnd/>
            <a:tailEnd/>
          </a:ln>
          <a:effectLst/>
        </p:spPr>
        <p:txBody>
          <a:bodyPr wrap="none">
            <a:spAutoFit/>
          </a:bodyPr>
          <a:lstStyle/>
          <a:p>
            <a:pPr algn="ctr"/>
            <a:r>
              <a:rPr lang="en-US" sz="1200"/>
              <a:t>Target</a:t>
            </a:r>
          </a:p>
          <a:p>
            <a:pPr algn="ctr"/>
            <a:r>
              <a:rPr lang="en-US" sz="1200"/>
              <a:t>language</a:t>
            </a:r>
          </a:p>
        </p:txBody>
      </p:sp>
      <p:sp>
        <p:nvSpPr>
          <p:cNvPr id="3098" name="Text Box 26"/>
          <p:cNvSpPr txBox="1">
            <a:spLocks noChangeArrowheads="1"/>
          </p:cNvSpPr>
          <p:nvPr/>
        </p:nvSpPr>
        <p:spPr bwMode="auto">
          <a:xfrm>
            <a:off x="6686551" y="3429000"/>
            <a:ext cx="1379273" cy="276999"/>
          </a:xfrm>
          <a:prstGeom prst="rect">
            <a:avLst/>
          </a:prstGeom>
          <a:noFill/>
          <a:ln w="9525">
            <a:noFill/>
            <a:miter lim="800000"/>
            <a:headEnd/>
            <a:tailEnd/>
          </a:ln>
          <a:effectLst/>
        </p:spPr>
        <p:txBody>
          <a:bodyPr>
            <a:spAutoFit/>
          </a:bodyPr>
          <a:lstStyle/>
          <a:p>
            <a:pPr algn="ctr"/>
            <a:r>
              <a:rPr lang="en-US" sz="1200">
                <a:solidFill>
                  <a:srgbClr val="FF0000"/>
                </a:solidFill>
              </a:rPr>
              <a:t>Intermediate Code</a:t>
            </a:r>
          </a:p>
        </p:txBody>
      </p:sp>
      <p:sp>
        <p:nvSpPr>
          <p:cNvPr id="3099" name="Text Box 27"/>
          <p:cNvSpPr txBox="1">
            <a:spLocks noChangeArrowheads="1"/>
          </p:cNvSpPr>
          <p:nvPr/>
        </p:nvSpPr>
        <p:spPr bwMode="auto">
          <a:xfrm>
            <a:off x="4705350" y="3124200"/>
            <a:ext cx="1379273" cy="276999"/>
          </a:xfrm>
          <a:prstGeom prst="rect">
            <a:avLst/>
          </a:prstGeom>
          <a:noFill/>
          <a:ln w="9525">
            <a:noFill/>
            <a:miter lim="800000"/>
            <a:headEnd/>
            <a:tailEnd/>
          </a:ln>
          <a:effectLst/>
        </p:spPr>
        <p:txBody>
          <a:bodyPr>
            <a:spAutoFit/>
          </a:bodyPr>
          <a:lstStyle/>
          <a:p>
            <a:pPr algn="ctr"/>
            <a:r>
              <a:rPr lang="en-US" sz="1200">
                <a:solidFill>
                  <a:srgbClr val="FF0000"/>
                </a:solidFill>
              </a:rPr>
              <a:t>Intermediate Code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792162"/>
          </a:xfrm>
        </p:spPr>
        <p:txBody>
          <a:bodyPr/>
          <a:lstStyle/>
          <a:p>
            <a:r>
              <a:rPr lang="en-IN" dirty="0">
                <a:solidFill>
                  <a:schemeClr val="tx1"/>
                </a:solidFill>
              </a:rPr>
              <a:t>				DAG</a:t>
            </a:r>
          </a:p>
        </p:txBody>
      </p:sp>
      <p:sp>
        <p:nvSpPr>
          <p:cNvPr id="3" name="Rectangle 2"/>
          <p:cNvSpPr/>
          <p:nvPr/>
        </p:nvSpPr>
        <p:spPr>
          <a:xfrm>
            <a:off x="762000" y="1066800"/>
            <a:ext cx="4953000" cy="1277850"/>
          </a:xfrm>
          <a:prstGeom prst="rect">
            <a:avLst/>
          </a:prstGeom>
        </p:spPr>
        <p:txBody>
          <a:bodyPr>
            <a:spAutoFit/>
          </a:bodyPr>
          <a:lstStyle/>
          <a:p>
            <a:pPr>
              <a:lnSpc>
                <a:spcPct val="107000"/>
              </a:lnSpc>
              <a:spcAft>
                <a:spcPts val="800"/>
              </a:spcAft>
            </a:pP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0</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a + b         —Expression 1</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1</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0</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c       —-Expression 2</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d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0</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1        </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—–Expression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00075" y="2364578"/>
            <a:ext cx="3962400" cy="882678"/>
          </a:xfrm>
          <a:prstGeom prst="rect">
            <a:avLst/>
          </a:prstGeom>
        </p:spPr>
        <p:txBody>
          <a:bodyPr wrap="square">
            <a:spAutoFit/>
          </a:bodyPr>
          <a:lstStyle/>
          <a:p>
            <a:pPr>
              <a:lnSpc>
                <a:spcPct val="107000"/>
              </a:lnSpc>
              <a:spcAft>
                <a:spcPts val="0"/>
              </a:spcAf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Expression 1:                   </a:t>
            </a:r>
          </a:p>
          <a:p>
            <a:pPr>
              <a:lnSpc>
                <a:spcPct val="107000"/>
              </a:lnSpc>
              <a:spcAft>
                <a:spcPts val="0"/>
              </a:spcAf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b="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0</a:t>
            </a: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a +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https://media.geeksforgeeks.org/wp-content/uploads/20210617140914/Dag1.JPG"/>
          <p:cNvPicPr/>
          <p:nvPr/>
        </p:nvPicPr>
        <p:blipFill>
          <a:blip r:embed="rId2">
            <a:extLst>
              <a:ext uri="{28A0092B-C50C-407E-A947-70E740481C1C}">
                <a14:useLocalDpi xmlns:a14="http://schemas.microsoft.com/office/drawing/2010/main" val="0"/>
              </a:ext>
            </a:extLst>
          </a:blip>
          <a:srcRect/>
          <a:stretch>
            <a:fillRect/>
          </a:stretch>
        </p:blipFill>
        <p:spPr bwMode="auto">
          <a:xfrm>
            <a:off x="145007" y="3529800"/>
            <a:ext cx="3855493" cy="2480167"/>
          </a:xfrm>
          <a:prstGeom prst="rect">
            <a:avLst/>
          </a:prstGeom>
          <a:noFill/>
          <a:ln>
            <a:noFill/>
          </a:ln>
        </p:spPr>
      </p:pic>
      <p:sp>
        <p:nvSpPr>
          <p:cNvPr id="6" name="Rectangle 5"/>
          <p:cNvSpPr/>
          <p:nvPr/>
        </p:nvSpPr>
        <p:spPr>
          <a:xfrm>
            <a:off x="4400550" y="2331002"/>
            <a:ext cx="4038600" cy="882678"/>
          </a:xfrm>
          <a:prstGeom prst="rect">
            <a:avLst/>
          </a:prstGeom>
        </p:spPr>
        <p:txBody>
          <a:bodyPr wrap="square">
            <a:spAutoFit/>
          </a:bodyPr>
          <a:lstStyle/>
          <a:p>
            <a:pPr>
              <a:lnSpc>
                <a:spcPct val="107000"/>
              </a:lnSpc>
              <a:spcAft>
                <a:spcPts val="0"/>
              </a:spcAf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Expression 2:                    </a:t>
            </a:r>
          </a:p>
          <a:p>
            <a:pPr>
              <a:lnSpc>
                <a:spcPct val="107000"/>
              </a:lnSpc>
              <a:spcAft>
                <a:spcPts val="0"/>
              </a:spcAf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b="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1</a:t>
            </a: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b="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0</a:t>
            </a: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https://media.geeksforgeeks.org/wp-content/uploads/20210617141047/Dag2.JPG"/>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136812"/>
            <a:ext cx="4800600" cy="3416388"/>
          </a:xfrm>
          <a:prstGeom prst="rect">
            <a:avLst/>
          </a:prstGeom>
          <a:noFill/>
          <a:ln>
            <a:noFill/>
          </a:ln>
        </p:spPr>
      </p:pic>
    </p:spTree>
    <p:extLst>
      <p:ext uri="{BB962C8B-B14F-4D97-AF65-F5344CB8AC3E}">
        <p14:creationId xmlns:p14="http://schemas.microsoft.com/office/powerpoint/2010/main" val="68397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792162"/>
          </a:xfrm>
        </p:spPr>
        <p:txBody>
          <a:bodyPr/>
          <a:lstStyle/>
          <a:p>
            <a:r>
              <a:rPr lang="en-IN" dirty="0"/>
              <a:t>				DAG</a:t>
            </a:r>
          </a:p>
        </p:txBody>
      </p:sp>
      <p:sp>
        <p:nvSpPr>
          <p:cNvPr id="3" name="Rectangle 2"/>
          <p:cNvSpPr/>
          <p:nvPr/>
        </p:nvSpPr>
        <p:spPr>
          <a:xfrm>
            <a:off x="1705970" y="990600"/>
            <a:ext cx="4953000" cy="830997"/>
          </a:xfrm>
          <a:prstGeom prst="rect">
            <a:avLst/>
          </a:prstGeom>
        </p:spPr>
        <p:txBody>
          <a:bodyPr>
            <a:spAutoFit/>
          </a:bodyPr>
          <a:lstStyle/>
          <a:p>
            <a:r>
              <a:rPr lang="en-IN" b="1" spc="10" dirty="0">
                <a:solidFill>
                  <a:srgbClr val="273239"/>
                </a:solidFill>
                <a:latin typeface="Arial" panose="020B0604020202020204" pitchFamily="34" charset="0"/>
                <a:ea typeface="Times New Roman" panose="02020603050405020304" pitchFamily="18" charset="0"/>
              </a:rPr>
              <a:t>Expression 3 :                          </a:t>
            </a:r>
          </a:p>
          <a:p>
            <a:r>
              <a:rPr lang="en-IN" b="1" spc="10" dirty="0">
                <a:solidFill>
                  <a:srgbClr val="273239"/>
                </a:solidFill>
                <a:latin typeface="Arial" panose="020B0604020202020204" pitchFamily="34" charset="0"/>
                <a:ea typeface="Times New Roman" panose="02020603050405020304" pitchFamily="18" charset="0"/>
              </a:rPr>
              <a:t>d = T</a:t>
            </a:r>
            <a:r>
              <a:rPr lang="en-IN" sz="1400" b="1" spc="10" baseline="-25000" dirty="0">
                <a:solidFill>
                  <a:srgbClr val="273239"/>
                </a:solidFill>
                <a:latin typeface="Arial" panose="020B0604020202020204" pitchFamily="34" charset="0"/>
                <a:ea typeface="Times New Roman" panose="02020603050405020304" pitchFamily="18" charset="0"/>
              </a:rPr>
              <a:t>0</a:t>
            </a:r>
            <a:r>
              <a:rPr lang="en-IN" b="1" spc="10" dirty="0">
                <a:solidFill>
                  <a:srgbClr val="273239"/>
                </a:solidFill>
                <a:latin typeface="Arial" panose="020B0604020202020204" pitchFamily="34" charset="0"/>
                <a:ea typeface="Times New Roman" panose="02020603050405020304" pitchFamily="18" charset="0"/>
              </a:rPr>
              <a:t> + T</a:t>
            </a:r>
            <a:r>
              <a:rPr lang="en-IN" sz="1400" b="1" spc="10" baseline="-25000" dirty="0">
                <a:solidFill>
                  <a:srgbClr val="273239"/>
                </a:solidFill>
                <a:latin typeface="Arial" panose="020B0604020202020204" pitchFamily="34" charset="0"/>
                <a:ea typeface="Times New Roman" panose="02020603050405020304" pitchFamily="18" charset="0"/>
              </a:rPr>
              <a:t>1</a:t>
            </a:r>
            <a:r>
              <a:rPr lang="en-IN" b="1" spc="10" dirty="0">
                <a:solidFill>
                  <a:srgbClr val="273239"/>
                </a:solidFill>
                <a:latin typeface="Arial" panose="020B0604020202020204" pitchFamily="34" charset="0"/>
                <a:ea typeface="Times New Roman" panose="02020603050405020304" pitchFamily="18" charset="0"/>
              </a:rPr>
              <a:t>   </a:t>
            </a:r>
            <a:r>
              <a:rPr lang="en-IN" spc="10" dirty="0">
                <a:solidFill>
                  <a:srgbClr val="273239"/>
                </a:solidFill>
                <a:latin typeface="Arial" panose="020B0604020202020204" pitchFamily="34" charset="0"/>
                <a:ea typeface="Times New Roman" panose="02020603050405020304" pitchFamily="18" charset="0"/>
              </a:rPr>
              <a:t> </a:t>
            </a:r>
            <a:endParaRPr lang="en-IN" dirty="0"/>
          </a:p>
        </p:txBody>
      </p:sp>
      <p:pic>
        <p:nvPicPr>
          <p:cNvPr id="4" name="Picture 3" descr="https://media.geeksforgeeks.org/wp-content/uploads/20210617141746/Dag3.JPG"/>
          <p:cNvPicPr/>
          <p:nvPr/>
        </p:nvPicPr>
        <p:blipFill>
          <a:blip r:embed="rId2">
            <a:extLst>
              <a:ext uri="{28A0092B-C50C-407E-A947-70E740481C1C}">
                <a14:useLocalDpi xmlns:a14="http://schemas.microsoft.com/office/drawing/2010/main" val="0"/>
              </a:ext>
            </a:extLst>
          </a:blip>
          <a:srcRect/>
          <a:stretch>
            <a:fillRect/>
          </a:stretch>
        </p:blipFill>
        <p:spPr bwMode="auto">
          <a:xfrm>
            <a:off x="3877670" y="1143000"/>
            <a:ext cx="5562600" cy="4953000"/>
          </a:xfrm>
          <a:prstGeom prst="rect">
            <a:avLst/>
          </a:prstGeom>
          <a:noFill/>
          <a:ln>
            <a:noFill/>
          </a:ln>
        </p:spPr>
      </p:pic>
    </p:spTree>
    <p:extLst>
      <p:ext uri="{BB962C8B-B14F-4D97-AF65-F5344CB8AC3E}">
        <p14:creationId xmlns:p14="http://schemas.microsoft.com/office/powerpoint/2010/main" val="195893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639762"/>
          </a:xfrm>
        </p:spPr>
        <p:txBody>
          <a:bodyPr>
            <a:normAutofit fontScale="90000"/>
          </a:bodyPr>
          <a:lstStyle/>
          <a:p>
            <a:r>
              <a:rPr lang="en-IN" dirty="0">
                <a:solidFill>
                  <a:schemeClr val="tx1"/>
                </a:solidFill>
              </a:rPr>
              <a:t>				DAG</a:t>
            </a:r>
          </a:p>
        </p:txBody>
      </p:sp>
      <p:sp>
        <p:nvSpPr>
          <p:cNvPr id="3" name="Rectangle 2"/>
          <p:cNvSpPr/>
          <p:nvPr/>
        </p:nvSpPr>
        <p:spPr>
          <a:xfrm>
            <a:off x="1143000" y="419183"/>
            <a:ext cx="4953000" cy="1409617"/>
          </a:xfrm>
          <a:prstGeom prst="rect">
            <a:avLst/>
          </a:prstGeom>
        </p:spPr>
        <p:txBody>
          <a:bodyPr>
            <a:spAutoFit/>
          </a:bodyPr>
          <a:lstStyle/>
          <a:p>
            <a:pPr>
              <a:lnSpc>
                <a:spcPct val="107000"/>
              </a:lnSpc>
              <a:spcAft>
                <a:spcPts val="0"/>
              </a:spcAft>
            </a:pPr>
            <a:r>
              <a:rPr lang="en-IN" sz="2000"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Example: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2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1</a:t>
            </a:r>
            <a:r>
              <a:rPr lang="en-IN" sz="2000"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a + b      </a:t>
            </a:r>
            <a:br>
              <a:rPr lang="en-IN" sz="2000"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sz="2000"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2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2</a:t>
            </a:r>
            <a:r>
              <a:rPr lang="en-IN" sz="2000"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T1 + c     </a:t>
            </a:r>
            <a:br>
              <a:rPr lang="en-IN" sz="2000"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sz="2000"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2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3 </a:t>
            </a:r>
            <a:r>
              <a:rPr lang="en-IN" sz="2000"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T1 x T2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23139" y="2319124"/>
            <a:ext cx="2971800" cy="3276600"/>
          </a:xfrm>
          <a:prstGeom prst="rect">
            <a:avLst/>
          </a:prstGeom>
        </p:spPr>
      </p:pic>
      <p:pic>
        <p:nvPicPr>
          <p:cNvPr id="6" name="Picture 5"/>
          <p:cNvPicPr>
            <a:picLocks noChangeAspect="1"/>
          </p:cNvPicPr>
          <p:nvPr/>
        </p:nvPicPr>
        <p:blipFill>
          <a:blip r:embed="rId3"/>
          <a:stretch>
            <a:fillRect/>
          </a:stretch>
        </p:blipFill>
        <p:spPr>
          <a:xfrm>
            <a:off x="3074727" y="2171415"/>
            <a:ext cx="3810000" cy="3572017"/>
          </a:xfrm>
          <a:prstGeom prst="rect">
            <a:avLst/>
          </a:prstGeom>
        </p:spPr>
      </p:pic>
      <p:pic>
        <p:nvPicPr>
          <p:cNvPr id="7" name="Picture 6"/>
          <p:cNvPicPr>
            <a:picLocks noChangeAspect="1"/>
          </p:cNvPicPr>
          <p:nvPr/>
        </p:nvPicPr>
        <p:blipFill>
          <a:blip r:embed="rId4"/>
          <a:stretch>
            <a:fillRect/>
          </a:stretch>
        </p:blipFill>
        <p:spPr>
          <a:xfrm>
            <a:off x="6606228" y="1923835"/>
            <a:ext cx="3028950" cy="4067175"/>
          </a:xfrm>
          <a:prstGeom prst="rect">
            <a:avLst/>
          </a:prstGeom>
        </p:spPr>
      </p:pic>
    </p:spTree>
    <p:extLst>
      <p:ext uri="{BB962C8B-B14F-4D97-AF65-F5344CB8AC3E}">
        <p14:creationId xmlns:p14="http://schemas.microsoft.com/office/powerpoint/2010/main" val="116478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715962"/>
          </a:xfrm>
        </p:spPr>
        <p:txBody>
          <a:bodyPr>
            <a:normAutofit fontScale="90000"/>
          </a:bodyPr>
          <a:lstStyle/>
          <a:p>
            <a:r>
              <a:rPr lang="en-IN" dirty="0">
                <a:solidFill>
                  <a:schemeClr val="tx1"/>
                </a:solidFill>
              </a:rPr>
              <a:t>				DAG</a:t>
            </a:r>
          </a:p>
        </p:txBody>
      </p:sp>
      <p:sp>
        <p:nvSpPr>
          <p:cNvPr id="3" name="Rectangle 2"/>
          <p:cNvSpPr/>
          <p:nvPr/>
        </p:nvSpPr>
        <p:spPr>
          <a:xfrm>
            <a:off x="1295400" y="991737"/>
            <a:ext cx="1981200" cy="2068195"/>
          </a:xfrm>
          <a:prstGeom prst="rect">
            <a:avLst/>
          </a:prstGeom>
        </p:spPr>
        <p:txBody>
          <a:bodyPr wrap="square">
            <a:spAutoFit/>
          </a:bodyPr>
          <a:lstStyle/>
          <a:p>
            <a:pPr>
              <a:lnSpc>
                <a:spcPct val="107000"/>
              </a:lnSpc>
              <a:spcAft>
                <a:spcPts val="800"/>
              </a:spcAft>
            </a:pP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1 </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 + b</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2 </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 – b</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3</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1</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2</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4</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1</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3</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5</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4</a:t>
            </a: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 T</a:t>
            </a:r>
            <a:r>
              <a:rPr lang="en-IN" sz="1400" i="1" spc="10" baseline="-2500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https://media.geeksforgeeks.org/wp-content/uploads/20210618195127/dag9-660x499.JPG"/>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10297"/>
            <a:ext cx="5867400" cy="4147503"/>
          </a:xfrm>
          <a:prstGeom prst="rect">
            <a:avLst/>
          </a:prstGeom>
          <a:noFill/>
          <a:ln>
            <a:noFill/>
          </a:ln>
        </p:spPr>
      </p:pic>
    </p:spTree>
    <p:extLst>
      <p:ext uri="{BB962C8B-B14F-4D97-AF65-F5344CB8AC3E}">
        <p14:creationId xmlns:p14="http://schemas.microsoft.com/office/powerpoint/2010/main" val="374464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563562"/>
          </a:xfrm>
        </p:spPr>
        <p:txBody>
          <a:bodyPr>
            <a:normAutofit fontScale="90000"/>
          </a:bodyPr>
          <a:lstStyle/>
          <a:p>
            <a:r>
              <a:rPr lang="en-IN" dirty="0"/>
              <a:t>				DAG</a:t>
            </a:r>
          </a:p>
        </p:txBody>
      </p:sp>
      <p:sp>
        <p:nvSpPr>
          <p:cNvPr id="3" name="Rectangle 2"/>
          <p:cNvSpPr/>
          <p:nvPr/>
        </p:nvSpPr>
        <p:spPr>
          <a:xfrm>
            <a:off x="990600" y="838200"/>
            <a:ext cx="1981200" cy="2858539"/>
          </a:xfrm>
          <a:prstGeom prst="rect">
            <a:avLst/>
          </a:prstGeom>
        </p:spPr>
        <p:txBody>
          <a:bodyPr wrap="square">
            <a:spAutoFit/>
          </a:bodyPr>
          <a:lstStyle/>
          <a:p>
            <a:pPr>
              <a:lnSpc>
                <a:spcPct val="107000"/>
              </a:lnSpc>
              <a:spcAft>
                <a:spcPts val="0"/>
              </a:spcAf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Example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 = b x c</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d = b</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e = d x c</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b = e</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f = b + c</a:t>
            </a:r>
            <a:b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i="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g = f +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https://media.geeksforgeeks.org/wp-content/uploads/20210618191736/dag8-660x456.JPG"/>
          <p:cNvPicPr/>
          <p:nvPr/>
        </p:nvPicPr>
        <p:blipFill>
          <a:blip r:embed="rId2">
            <a:extLst>
              <a:ext uri="{28A0092B-C50C-407E-A947-70E740481C1C}">
                <a14:useLocalDpi xmlns:a14="http://schemas.microsoft.com/office/drawing/2010/main" val="0"/>
              </a:ext>
            </a:extLst>
          </a:blip>
          <a:srcRect/>
          <a:stretch>
            <a:fillRect/>
          </a:stretch>
        </p:blipFill>
        <p:spPr bwMode="auto">
          <a:xfrm>
            <a:off x="2971800" y="848436"/>
            <a:ext cx="6071870" cy="4637964"/>
          </a:xfrm>
          <a:prstGeom prst="rect">
            <a:avLst/>
          </a:prstGeom>
          <a:noFill/>
          <a:ln>
            <a:noFill/>
          </a:ln>
        </p:spPr>
      </p:pic>
    </p:spTree>
    <p:extLst>
      <p:ext uri="{BB962C8B-B14F-4D97-AF65-F5344CB8AC3E}">
        <p14:creationId xmlns:p14="http://schemas.microsoft.com/office/powerpoint/2010/main" val="336772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7019" y="457200"/>
            <a:ext cx="9067800" cy="6349495"/>
          </a:xfrm>
          <a:prstGeom prst="rect">
            <a:avLst/>
          </a:prstGeom>
        </p:spPr>
        <p:txBody>
          <a:bodyPr wrap="square">
            <a:spAutoFit/>
          </a:bodyPr>
          <a:lstStyle/>
          <a:p>
            <a:pPr>
              <a:lnSpc>
                <a:spcPct val="107000"/>
              </a:lnSpc>
              <a:spcAft>
                <a:spcPts val="0"/>
              </a:spcAft>
            </a:pPr>
            <a:r>
              <a:rPr lang="en-IN" sz="2000"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Application of Directed Acyclic Graph:</a:t>
            </a:r>
          </a:p>
          <a:p>
            <a:pPr>
              <a:lnSpc>
                <a:spcPct val="107000"/>
              </a:lnSpc>
              <a:spcAft>
                <a:spcPts val="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Directed acyclic </a:t>
            </a:r>
            <a:r>
              <a:rPr lang="en-IN" sz="2000" spc="1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graph determines the sub-expressions </a:t>
            </a: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that are commonly used.</a:t>
            </a:r>
          </a:p>
          <a:p>
            <a:pPr marL="342900" lvl="0" indent="-342900">
              <a:lnSpc>
                <a:spcPct val="107000"/>
              </a:lnSpc>
              <a:spcAft>
                <a:spcPts val="0"/>
              </a:spcAft>
              <a:buSzPts val="1000"/>
              <a:buFont typeface="Symbol" panose="05050102010706020507" pitchFamily="18" charset="2"/>
              <a:buChar char=""/>
              <a:tabLst>
                <a:tab pos="457200"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Directed acyclic graph determines the names used within the block as well as the names computed outside the block.</a:t>
            </a:r>
          </a:p>
          <a:p>
            <a:pPr marL="342900" lvl="0" indent="-342900">
              <a:lnSpc>
                <a:spcPct val="107000"/>
              </a:lnSpc>
              <a:spcAft>
                <a:spcPts val="0"/>
              </a:spcAft>
              <a:buSzPts val="1000"/>
              <a:buFont typeface="Symbol" panose="05050102010706020507" pitchFamily="18" charset="2"/>
              <a:buChar char=""/>
              <a:tabLst>
                <a:tab pos="457200"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Determines which statements in the block may have their computed value outside the block.</a:t>
            </a:r>
          </a:p>
          <a:p>
            <a:pPr marL="342900" lvl="0" indent="-342900">
              <a:lnSpc>
                <a:spcPct val="107000"/>
              </a:lnSpc>
              <a:spcAft>
                <a:spcPts val="0"/>
              </a:spcAft>
              <a:buSzPts val="1000"/>
              <a:buFont typeface="Symbol" panose="05050102010706020507" pitchFamily="18" charset="2"/>
              <a:buChar char=""/>
              <a:tabLst>
                <a:tab pos="457200"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Code can be represented by a Directed acyclic graph that describes the inputs and outputs of each of the arithmetic operations performed within the code; this representation allows the </a:t>
            </a:r>
            <a:r>
              <a:rPr lang="en-IN" sz="2000" spc="1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compiler to perform common sub-expression elimination efficiently.</a:t>
            </a:r>
          </a:p>
          <a:p>
            <a:pPr marL="342900" lvl="0" indent="-342900">
              <a:lnSpc>
                <a:spcPct val="107000"/>
              </a:lnSpc>
              <a:spcAft>
                <a:spcPts val="0"/>
              </a:spcAft>
              <a:buSzPts val="1000"/>
              <a:buFont typeface="Symbol" panose="05050102010706020507" pitchFamily="18" charset="2"/>
              <a:buChar char=""/>
              <a:tabLst>
                <a:tab pos="457200"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Several programming languages describe value systems that are linked together by a directed acyclic graph. When one value changes, its successors are recalculated; each value in the DAG is evaluated as a function of its predecessors.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454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3982" y="381000"/>
            <a:ext cx="9372600" cy="685800"/>
          </a:xfrm>
        </p:spPr>
        <p:txBody>
          <a:bodyPr>
            <a:noAutofit/>
          </a:bodyPr>
          <a:lstStyle/>
          <a:p>
            <a:pPr algn="ctr"/>
            <a:r>
              <a:rPr lang="en-US" sz="2800" dirty="0">
                <a:solidFill>
                  <a:schemeClr val="tx1"/>
                </a:solidFill>
              </a:rPr>
              <a:t>Applications of SDD: (Constructing  Syntax Trees for expressions)</a:t>
            </a:r>
          </a:p>
        </p:txBody>
      </p:sp>
      <p:sp>
        <p:nvSpPr>
          <p:cNvPr id="28675" name="Rectangle 3"/>
          <p:cNvSpPr>
            <a:spLocks noGrp="1" noChangeArrowheads="1"/>
          </p:cNvSpPr>
          <p:nvPr>
            <p:ph type="body" idx="1"/>
          </p:nvPr>
        </p:nvSpPr>
        <p:spPr>
          <a:xfrm>
            <a:off x="32982" y="1371600"/>
            <a:ext cx="9753600" cy="4343400"/>
          </a:xfrm>
        </p:spPr>
        <p:txBody>
          <a:bodyPr>
            <a:normAutofit/>
          </a:bodyPr>
          <a:lstStyle/>
          <a:p>
            <a:pPr>
              <a:lnSpc>
                <a:spcPct val="90000"/>
              </a:lnSpc>
            </a:pPr>
            <a:r>
              <a:rPr lang="en-US" sz="2800" dirty="0"/>
              <a:t>The construction of a syntax tree is same as the translation of the expression into </a:t>
            </a:r>
            <a:r>
              <a:rPr lang="en-US" sz="2800" dirty="0">
                <a:solidFill>
                  <a:srgbClr val="6600CC"/>
                </a:solidFill>
              </a:rPr>
              <a:t>postfix form</a:t>
            </a:r>
            <a:r>
              <a:rPr lang="en-US" sz="2800" dirty="0"/>
              <a:t>.</a:t>
            </a:r>
          </a:p>
          <a:p>
            <a:pPr>
              <a:lnSpc>
                <a:spcPct val="90000"/>
              </a:lnSpc>
            </a:pPr>
            <a:endParaRPr lang="en-US" sz="2800" dirty="0"/>
          </a:p>
          <a:p>
            <a:pPr>
              <a:lnSpc>
                <a:spcPct val="90000"/>
              </a:lnSpc>
            </a:pPr>
            <a:r>
              <a:rPr lang="en-US" sz="2800" dirty="0"/>
              <a:t>Node is created for each sub-expression.</a:t>
            </a:r>
          </a:p>
          <a:p>
            <a:pPr>
              <a:lnSpc>
                <a:spcPct val="90000"/>
              </a:lnSpc>
            </a:pPr>
            <a:endParaRPr lang="en-US" sz="2800" dirty="0"/>
          </a:p>
          <a:p>
            <a:pPr>
              <a:lnSpc>
                <a:spcPct val="90000"/>
              </a:lnSpc>
            </a:pPr>
            <a:r>
              <a:rPr lang="en-US" sz="2800" dirty="0"/>
              <a:t>Each node is implemented as a record with several fields.</a:t>
            </a:r>
          </a:p>
          <a:p>
            <a:pPr>
              <a:lnSpc>
                <a:spcPct val="90000"/>
              </a:lnSpc>
            </a:pPr>
            <a:endParaRPr lang="en-US" sz="2800" dirty="0"/>
          </a:p>
          <a:p>
            <a:pPr>
              <a:lnSpc>
                <a:spcPct val="90000"/>
              </a:lnSpc>
            </a:pPr>
            <a:r>
              <a:rPr lang="en-US" sz="2800" dirty="0">
                <a:solidFill>
                  <a:srgbClr val="6600CC"/>
                </a:solidFill>
              </a:rPr>
              <a:t>Node for operator</a:t>
            </a:r>
            <a:r>
              <a:rPr lang="en-US" sz="2800" dirty="0"/>
              <a:t>: three fields: first label (actual operator), second &amp; third are pointer to two operands (nodes for operands).</a:t>
            </a:r>
          </a:p>
        </p:txBody>
      </p:sp>
      <p:sp>
        <p:nvSpPr>
          <p:cNvPr id="2867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4C5A8CDB-3A00-46A8-B08E-7F71978E313C}" type="slidenum">
              <a:rPr lang="en-US" sz="800" smtClean="0"/>
              <a:pPr>
                <a:spcBef>
                  <a:spcPct val="0"/>
                </a:spcBef>
                <a:buFontTx/>
                <a:buNone/>
              </a:pPr>
              <a:t>36</a:t>
            </a:fld>
            <a:endParaRPr lang="en-US" sz="800"/>
          </a:p>
        </p:txBody>
      </p:sp>
    </p:spTree>
    <p:extLst>
      <p:ext uri="{BB962C8B-B14F-4D97-AF65-F5344CB8AC3E}">
        <p14:creationId xmlns:p14="http://schemas.microsoft.com/office/powerpoint/2010/main" val="30291748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06146" y="381000"/>
            <a:ext cx="9372600" cy="685800"/>
          </a:xfrm>
        </p:spPr>
        <p:txBody>
          <a:bodyPr>
            <a:noAutofit/>
          </a:bodyPr>
          <a:lstStyle/>
          <a:p>
            <a:pPr algn="ctr"/>
            <a:r>
              <a:rPr lang="en-US" sz="2800" dirty="0">
                <a:solidFill>
                  <a:schemeClr val="tx1"/>
                </a:solidFill>
              </a:rPr>
              <a:t>Applications of SDD: (Constructing  Syntax Trees for expressions)</a:t>
            </a:r>
          </a:p>
        </p:txBody>
      </p:sp>
      <p:sp>
        <p:nvSpPr>
          <p:cNvPr id="28675" name="Rectangle 3"/>
          <p:cNvSpPr>
            <a:spLocks noGrp="1" noChangeArrowheads="1"/>
          </p:cNvSpPr>
          <p:nvPr>
            <p:ph type="body" idx="1"/>
          </p:nvPr>
        </p:nvSpPr>
        <p:spPr>
          <a:xfrm>
            <a:off x="25146" y="1371600"/>
            <a:ext cx="9753600" cy="4724400"/>
          </a:xfrm>
        </p:spPr>
        <p:txBody>
          <a:bodyPr>
            <a:normAutofit/>
          </a:bodyPr>
          <a:lstStyle/>
          <a:p>
            <a:pPr>
              <a:lnSpc>
                <a:spcPct val="90000"/>
              </a:lnSpc>
            </a:pPr>
            <a:r>
              <a:rPr lang="en-US" sz="2800" dirty="0"/>
              <a:t>Three functions to create nodes of syntax trees: </a:t>
            </a:r>
          </a:p>
          <a:p>
            <a:pPr marL="0" indent="0">
              <a:lnSpc>
                <a:spcPct val="90000"/>
              </a:lnSpc>
              <a:buNone/>
            </a:pPr>
            <a:endParaRPr lang="en-US" sz="2800" dirty="0"/>
          </a:p>
          <a:p>
            <a:pPr>
              <a:lnSpc>
                <a:spcPct val="90000"/>
              </a:lnSpc>
              <a:buFontTx/>
              <a:buNone/>
            </a:pPr>
            <a:r>
              <a:rPr lang="en-US" sz="2800" dirty="0"/>
              <a:t>  1) </a:t>
            </a:r>
            <a:r>
              <a:rPr lang="en-US" sz="2800" dirty="0" err="1">
                <a:solidFill>
                  <a:srgbClr val="6600CC"/>
                </a:solidFill>
              </a:rPr>
              <a:t>mknode</a:t>
            </a:r>
            <a:r>
              <a:rPr lang="en-US" sz="2800" dirty="0">
                <a:solidFill>
                  <a:srgbClr val="6600CC"/>
                </a:solidFill>
              </a:rPr>
              <a:t> (</a:t>
            </a:r>
            <a:r>
              <a:rPr lang="en-US" sz="2800" b="1" dirty="0"/>
              <a:t>op</a:t>
            </a:r>
            <a:r>
              <a:rPr lang="en-US" sz="2800" dirty="0">
                <a:solidFill>
                  <a:srgbClr val="6600CC"/>
                </a:solidFill>
              </a:rPr>
              <a:t>, left, right):</a:t>
            </a:r>
            <a:r>
              <a:rPr lang="en-US" sz="2800" dirty="0"/>
              <a:t> creates operator node with label </a:t>
            </a:r>
            <a:r>
              <a:rPr lang="en-US" sz="2800" b="1" dirty="0"/>
              <a:t>op</a:t>
            </a:r>
            <a:r>
              <a:rPr lang="en-US" sz="2800" dirty="0"/>
              <a:t> and two fields containing pointer to left and right.</a:t>
            </a:r>
          </a:p>
          <a:p>
            <a:pPr>
              <a:lnSpc>
                <a:spcPct val="90000"/>
              </a:lnSpc>
              <a:buFontTx/>
              <a:buNone/>
            </a:pPr>
            <a:endParaRPr lang="en-US" sz="2800" dirty="0"/>
          </a:p>
          <a:p>
            <a:pPr>
              <a:lnSpc>
                <a:spcPct val="90000"/>
              </a:lnSpc>
              <a:buFontTx/>
              <a:buNone/>
            </a:pPr>
            <a:r>
              <a:rPr lang="en-US" sz="2800" dirty="0"/>
              <a:t>  2) </a:t>
            </a:r>
            <a:r>
              <a:rPr lang="en-US" sz="2800" dirty="0" err="1">
                <a:solidFill>
                  <a:srgbClr val="6600CC"/>
                </a:solidFill>
              </a:rPr>
              <a:t>mkleaf</a:t>
            </a:r>
            <a:r>
              <a:rPr lang="en-US" sz="2800" dirty="0">
                <a:solidFill>
                  <a:srgbClr val="6600CC"/>
                </a:solidFill>
              </a:rPr>
              <a:t> (</a:t>
            </a:r>
            <a:r>
              <a:rPr lang="en-US" sz="2800" b="1" dirty="0"/>
              <a:t>id</a:t>
            </a:r>
            <a:r>
              <a:rPr lang="en-US" sz="2800" dirty="0">
                <a:solidFill>
                  <a:srgbClr val="6600CC"/>
                </a:solidFill>
              </a:rPr>
              <a:t>, entry):</a:t>
            </a:r>
            <a:r>
              <a:rPr lang="en-US" sz="2800" dirty="0"/>
              <a:t> creates identifier node with label </a:t>
            </a:r>
            <a:r>
              <a:rPr lang="en-US" sz="2800" b="1" dirty="0"/>
              <a:t>id</a:t>
            </a:r>
            <a:r>
              <a:rPr lang="en-US" sz="2800" dirty="0"/>
              <a:t> and a pointer to symbol table entry for that identifier.</a:t>
            </a:r>
          </a:p>
          <a:p>
            <a:pPr>
              <a:lnSpc>
                <a:spcPct val="90000"/>
              </a:lnSpc>
              <a:buFontTx/>
              <a:buNone/>
            </a:pPr>
            <a:endParaRPr lang="en-US" sz="2800" dirty="0"/>
          </a:p>
          <a:p>
            <a:pPr>
              <a:lnSpc>
                <a:spcPct val="90000"/>
              </a:lnSpc>
              <a:buFontTx/>
              <a:buNone/>
            </a:pPr>
            <a:r>
              <a:rPr lang="en-US" sz="2800" dirty="0"/>
              <a:t>  3) </a:t>
            </a:r>
            <a:r>
              <a:rPr lang="en-US" sz="2800" dirty="0" err="1">
                <a:solidFill>
                  <a:srgbClr val="6600CC"/>
                </a:solidFill>
              </a:rPr>
              <a:t>mkleaf</a:t>
            </a:r>
            <a:r>
              <a:rPr lang="en-US" sz="2800" dirty="0">
                <a:solidFill>
                  <a:srgbClr val="6600CC"/>
                </a:solidFill>
              </a:rPr>
              <a:t> (</a:t>
            </a:r>
            <a:r>
              <a:rPr lang="en-US" sz="2800" b="1" dirty="0" err="1"/>
              <a:t>num</a:t>
            </a:r>
            <a:r>
              <a:rPr lang="en-US" sz="2800" dirty="0">
                <a:solidFill>
                  <a:srgbClr val="6600CC"/>
                </a:solidFill>
              </a:rPr>
              <a:t>, </a:t>
            </a:r>
            <a:r>
              <a:rPr lang="en-US" sz="2800" dirty="0" err="1">
                <a:solidFill>
                  <a:srgbClr val="6600CC"/>
                </a:solidFill>
              </a:rPr>
              <a:t>val</a:t>
            </a:r>
            <a:r>
              <a:rPr lang="en-US" sz="2800" dirty="0">
                <a:solidFill>
                  <a:srgbClr val="6600CC"/>
                </a:solidFill>
              </a:rPr>
              <a:t>):</a:t>
            </a:r>
            <a:r>
              <a:rPr lang="en-US" sz="2800" dirty="0"/>
              <a:t> creates number node with label </a:t>
            </a:r>
            <a:r>
              <a:rPr lang="en-US" sz="2800" b="1" dirty="0" err="1"/>
              <a:t>num</a:t>
            </a:r>
            <a:r>
              <a:rPr lang="en-US" sz="2800" b="1" dirty="0"/>
              <a:t> </a:t>
            </a:r>
            <a:r>
              <a:rPr lang="en-US" sz="2800" dirty="0"/>
              <a:t>and a field with the value of the number.</a:t>
            </a:r>
          </a:p>
        </p:txBody>
      </p:sp>
      <p:sp>
        <p:nvSpPr>
          <p:cNvPr id="2867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4C5A8CDB-3A00-46A8-B08E-7F71978E313C}" type="slidenum">
              <a:rPr lang="en-US" sz="800" smtClean="0"/>
              <a:pPr>
                <a:spcBef>
                  <a:spcPct val="0"/>
                </a:spcBef>
                <a:buFontTx/>
                <a:buNone/>
              </a:pPr>
              <a:t>37</a:t>
            </a:fld>
            <a:endParaRPr lang="en-US" sz="800"/>
          </a:p>
        </p:txBody>
      </p:sp>
    </p:spTree>
    <p:extLst>
      <p:ext uri="{BB962C8B-B14F-4D97-AF65-F5344CB8AC3E}">
        <p14:creationId xmlns:p14="http://schemas.microsoft.com/office/powerpoint/2010/main" val="27821861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15922"/>
            <a:ext cx="9372600" cy="533400"/>
          </a:xfrm>
        </p:spPr>
        <p:txBody>
          <a:bodyPr>
            <a:noAutofit/>
          </a:bodyPr>
          <a:lstStyle/>
          <a:p>
            <a:pPr algn="ctr"/>
            <a:r>
              <a:rPr lang="en-US" sz="3200" dirty="0">
                <a:solidFill>
                  <a:schemeClr val="tx1"/>
                </a:solidFill>
              </a:rPr>
              <a:t>Syntax tree for expression</a:t>
            </a:r>
          </a:p>
        </p:txBody>
      </p:sp>
      <p:sp>
        <p:nvSpPr>
          <p:cNvPr id="29699" name="Rectangle 3"/>
          <p:cNvSpPr>
            <a:spLocks noGrp="1" noChangeArrowheads="1"/>
          </p:cNvSpPr>
          <p:nvPr>
            <p:ph type="body" idx="1"/>
          </p:nvPr>
        </p:nvSpPr>
        <p:spPr>
          <a:xfrm>
            <a:off x="0" y="685800"/>
            <a:ext cx="9753600" cy="6172200"/>
          </a:xfrm>
        </p:spPr>
        <p:txBody>
          <a:bodyPr/>
          <a:lstStyle/>
          <a:p>
            <a:pPr marL="457200" indent="-457200">
              <a:buFontTx/>
              <a:buNone/>
            </a:pPr>
            <a:r>
              <a:rPr lang="en-US" sz="2800" b="1" dirty="0">
                <a:solidFill>
                  <a:srgbClr val="6600CC"/>
                </a:solidFill>
              </a:rPr>
              <a:t>           Expression:  a-4+c</a:t>
            </a:r>
          </a:p>
          <a:p>
            <a:pPr marL="457200" indent="-457200">
              <a:buFontTx/>
              <a:buNone/>
            </a:pPr>
            <a:r>
              <a:rPr lang="en-US" dirty="0"/>
              <a:t>      p1, p2,…,p5 are pointers to nodes, </a:t>
            </a:r>
            <a:r>
              <a:rPr lang="en-US" dirty="0" err="1"/>
              <a:t>entry</a:t>
            </a:r>
            <a:r>
              <a:rPr lang="en-US" dirty="0" err="1">
                <a:solidFill>
                  <a:srgbClr val="CC0000"/>
                </a:solidFill>
              </a:rPr>
              <a:t>a</a:t>
            </a:r>
            <a:r>
              <a:rPr lang="en-US" dirty="0"/>
              <a:t> and </a:t>
            </a:r>
            <a:r>
              <a:rPr lang="en-US" dirty="0" err="1"/>
              <a:t>entry</a:t>
            </a:r>
            <a:r>
              <a:rPr lang="en-US" dirty="0" err="1">
                <a:solidFill>
                  <a:srgbClr val="CC0000"/>
                </a:solidFill>
              </a:rPr>
              <a:t>c</a:t>
            </a:r>
            <a:r>
              <a:rPr lang="en-US" dirty="0"/>
              <a:t> are pointers to the symbol </a:t>
            </a:r>
            <a:r>
              <a:rPr lang="en-US" dirty="0" err="1"/>
              <a:t>tabel</a:t>
            </a:r>
            <a:r>
              <a:rPr lang="en-US" dirty="0"/>
              <a:t> entry. Each function returns pointers to new node created.</a:t>
            </a:r>
          </a:p>
          <a:p>
            <a:pPr marL="457200" indent="-457200">
              <a:buFontTx/>
              <a:buAutoNum type="arabicParenR"/>
            </a:pPr>
            <a:r>
              <a:rPr lang="en-US" dirty="0"/>
              <a:t>p1:= </a:t>
            </a:r>
            <a:r>
              <a:rPr lang="en-US" dirty="0" err="1"/>
              <a:t>mkleaf</a:t>
            </a:r>
            <a:r>
              <a:rPr lang="en-US" dirty="0"/>
              <a:t>(</a:t>
            </a:r>
            <a:r>
              <a:rPr lang="en-US" b="1" dirty="0"/>
              <a:t>id</a:t>
            </a:r>
            <a:r>
              <a:rPr lang="en-US" dirty="0"/>
              <a:t>, </a:t>
            </a:r>
            <a:r>
              <a:rPr lang="en-US" dirty="0" err="1"/>
              <a:t>entry</a:t>
            </a:r>
            <a:r>
              <a:rPr lang="en-US" dirty="0" err="1">
                <a:solidFill>
                  <a:srgbClr val="CC0000"/>
                </a:solidFill>
              </a:rPr>
              <a:t>a</a:t>
            </a:r>
            <a:r>
              <a:rPr lang="en-US" dirty="0"/>
              <a:t>);        4) p4 := </a:t>
            </a:r>
            <a:r>
              <a:rPr lang="en-US" dirty="0" err="1"/>
              <a:t>mkleaf</a:t>
            </a:r>
            <a:r>
              <a:rPr lang="en-US" dirty="0"/>
              <a:t> (</a:t>
            </a:r>
            <a:r>
              <a:rPr lang="en-US" b="1" dirty="0"/>
              <a:t>id</a:t>
            </a:r>
            <a:r>
              <a:rPr lang="en-US" dirty="0"/>
              <a:t>, </a:t>
            </a:r>
            <a:r>
              <a:rPr lang="en-US" dirty="0" err="1"/>
              <a:t>entry</a:t>
            </a:r>
            <a:r>
              <a:rPr lang="en-US" dirty="0" err="1">
                <a:solidFill>
                  <a:srgbClr val="CC0000"/>
                </a:solidFill>
              </a:rPr>
              <a:t>c</a:t>
            </a:r>
            <a:r>
              <a:rPr lang="en-US" dirty="0"/>
              <a:t>); </a:t>
            </a:r>
          </a:p>
          <a:p>
            <a:pPr marL="457200" indent="-457200">
              <a:buFontTx/>
              <a:buAutoNum type="arabicParenR"/>
            </a:pPr>
            <a:r>
              <a:rPr lang="en-US" dirty="0"/>
              <a:t>p2 :=  </a:t>
            </a:r>
            <a:r>
              <a:rPr lang="en-US" dirty="0" err="1"/>
              <a:t>mkleaf</a:t>
            </a:r>
            <a:r>
              <a:rPr lang="en-US" dirty="0"/>
              <a:t>(</a:t>
            </a:r>
            <a:r>
              <a:rPr lang="en-US" b="1" dirty="0" err="1"/>
              <a:t>num</a:t>
            </a:r>
            <a:r>
              <a:rPr lang="en-US" dirty="0"/>
              <a:t>, 4);          5) p5 := </a:t>
            </a:r>
            <a:r>
              <a:rPr lang="en-US" dirty="0" err="1"/>
              <a:t>mknode</a:t>
            </a:r>
            <a:r>
              <a:rPr lang="en-US" dirty="0"/>
              <a:t> (‘+’, p3, p4);</a:t>
            </a:r>
          </a:p>
          <a:p>
            <a:pPr marL="457200" indent="-457200">
              <a:buFontTx/>
              <a:buAutoNum type="arabicParenR"/>
            </a:pPr>
            <a:r>
              <a:rPr lang="en-US" dirty="0"/>
              <a:t>p3 := </a:t>
            </a:r>
            <a:r>
              <a:rPr lang="en-US" dirty="0" err="1"/>
              <a:t>mknode</a:t>
            </a:r>
            <a:r>
              <a:rPr lang="en-US" dirty="0"/>
              <a:t>(‘-’,p1,p2);</a:t>
            </a:r>
          </a:p>
          <a:p>
            <a:pPr marL="457200" indent="-457200">
              <a:buFontTx/>
              <a:buNone/>
            </a:pPr>
            <a:r>
              <a:rPr lang="en-US" dirty="0"/>
              <a:t>                                  </a:t>
            </a:r>
            <a:r>
              <a:rPr lang="en-US" dirty="0">
                <a:solidFill>
                  <a:srgbClr val="00B050"/>
                </a:solidFill>
              </a:rPr>
              <a:t>p5</a:t>
            </a:r>
            <a:r>
              <a:rPr lang="en-US" dirty="0"/>
              <a:t>  </a:t>
            </a:r>
          </a:p>
          <a:p>
            <a:pPr marL="457200" indent="-457200">
              <a:buFontTx/>
              <a:buNone/>
            </a:pPr>
            <a:endParaRPr lang="en-US" dirty="0"/>
          </a:p>
          <a:p>
            <a:pPr marL="0" indent="0">
              <a:buNone/>
            </a:pPr>
            <a:r>
              <a:rPr lang="en-US" dirty="0"/>
              <a:t>                   </a:t>
            </a:r>
            <a:r>
              <a:rPr lang="en-US" dirty="0">
                <a:solidFill>
                  <a:srgbClr val="00B050"/>
                </a:solidFill>
              </a:rPr>
              <a:t>p3</a:t>
            </a:r>
            <a:r>
              <a:rPr lang="en-US" dirty="0"/>
              <a:t>                                 </a:t>
            </a:r>
            <a:r>
              <a:rPr lang="en-US" dirty="0">
                <a:solidFill>
                  <a:srgbClr val="00B050"/>
                </a:solidFill>
              </a:rPr>
              <a:t>p4</a:t>
            </a:r>
            <a:r>
              <a:rPr lang="en-US" dirty="0"/>
              <a:t> </a:t>
            </a:r>
          </a:p>
          <a:p>
            <a:pPr marL="0" indent="0">
              <a:buNone/>
            </a:pPr>
            <a:endParaRPr lang="en-US" dirty="0"/>
          </a:p>
          <a:p>
            <a:pPr marL="0" indent="0">
              <a:buNone/>
            </a:pPr>
            <a:r>
              <a:rPr lang="en-US" dirty="0"/>
              <a:t>          </a:t>
            </a:r>
            <a:r>
              <a:rPr lang="en-US" dirty="0">
                <a:solidFill>
                  <a:srgbClr val="00B050"/>
                </a:solidFill>
              </a:rPr>
              <a:t>p1</a:t>
            </a:r>
            <a:r>
              <a:rPr lang="en-US" dirty="0"/>
              <a:t>                           </a:t>
            </a:r>
            <a:r>
              <a:rPr lang="en-US" dirty="0">
                <a:solidFill>
                  <a:srgbClr val="00B050"/>
                </a:solidFill>
              </a:rPr>
              <a:t>p2</a:t>
            </a:r>
            <a:r>
              <a:rPr lang="en-US" dirty="0"/>
              <a:t> </a:t>
            </a:r>
          </a:p>
        </p:txBody>
      </p:sp>
      <p:sp>
        <p:nvSpPr>
          <p:cNvPr id="29700" name="Rectangle 7"/>
          <p:cNvSpPr>
            <a:spLocks noChangeArrowheads="1"/>
          </p:cNvSpPr>
          <p:nvPr/>
        </p:nvSpPr>
        <p:spPr bwMode="auto">
          <a:xfrm>
            <a:off x="2971800" y="3733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a:t>+</a:t>
            </a:r>
          </a:p>
        </p:txBody>
      </p:sp>
      <p:sp>
        <p:nvSpPr>
          <p:cNvPr id="29701" name="Rectangle 8"/>
          <p:cNvSpPr>
            <a:spLocks noChangeArrowheads="1"/>
          </p:cNvSpPr>
          <p:nvPr/>
        </p:nvSpPr>
        <p:spPr bwMode="auto">
          <a:xfrm>
            <a:off x="3505200" y="3733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29702" name="Rectangle 9"/>
          <p:cNvSpPr>
            <a:spLocks noChangeArrowheads="1"/>
          </p:cNvSpPr>
          <p:nvPr/>
        </p:nvSpPr>
        <p:spPr bwMode="auto">
          <a:xfrm>
            <a:off x="4038600" y="3733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29703" name="Line 10"/>
          <p:cNvSpPr>
            <a:spLocks noChangeShapeType="1"/>
          </p:cNvSpPr>
          <p:nvPr/>
        </p:nvSpPr>
        <p:spPr bwMode="auto">
          <a:xfrm flipH="1">
            <a:off x="2743200" y="3810000"/>
            <a:ext cx="1066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04" name="Line 11"/>
          <p:cNvSpPr>
            <a:spLocks noChangeShapeType="1"/>
          </p:cNvSpPr>
          <p:nvPr/>
        </p:nvSpPr>
        <p:spPr bwMode="auto">
          <a:xfrm>
            <a:off x="4267200" y="3810000"/>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05" name="Rectangle 12"/>
          <p:cNvSpPr>
            <a:spLocks noChangeArrowheads="1"/>
          </p:cNvSpPr>
          <p:nvPr/>
        </p:nvSpPr>
        <p:spPr bwMode="auto">
          <a:xfrm>
            <a:off x="1981200" y="4495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a:t>-</a:t>
            </a:r>
          </a:p>
        </p:txBody>
      </p:sp>
      <p:sp>
        <p:nvSpPr>
          <p:cNvPr id="29706" name="Rectangle 13"/>
          <p:cNvSpPr>
            <a:spLocks noChangeArrowheads="1"/>
          </p:cNvSpPr>
          <p:nvPr/>
        </p:nvSpPr>
        <p:spPr bwMode="auto">
          <a:xfrm>
            <a:off x="2514600" y="4495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29707" name="Rectangle 14"/>
          <p:cNvSpPr>
            <a:spLocks noChangeArrowheads="1"/>
          </p:cNvSpPr>
          <p:nvPr/>
        </p:nvSpPr>
        <p:spPr bwMode="auto">
          <a:xfrm>
            <a:off x="3048000" y="4495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29708" name="Line 15"/>
          <p:cNvSpPr>
            <a:spLocks noChangeShapeType="1"/>
          </p:cNvSpPr>
          <p:nvPr/>
        </p:nvSpPr>
        <p:spPr bwMode="auto">
          <a:xfrm flipH="1">
            <a:off x="1905000" y="4648200"/>
            <a:ext cx="838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09" name="Line 16"/>
          <p:cNvSpPr>
            <a:spLocks noChangeShapeType="1"/>
          </p:cNvSpPr>
          <p:nvPr/>
        </p:nvSpPr>
        <p:spPr bwMode="auto">
          <a:xfrm>
            <a:off x="3352800" y="464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0" name="Rectangle 19"/>
          <p:cNvSpPr>
            <a:spLocks noChangeArrowheads="1"/>
          </p:cNvSpPr>
          <p:nvPr/>
        </p:nvSpPr>
        <p:spPr bwMode="auto">
          <a:xfrm>
            <a:off x="4648200" y="4495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sz="2000"/>
              <a:t>id</a:t>
            </a:r>
          </a:p>
        </p:txBody>
      </p:sp>
      <p:sp>
        <p:nvSpPr>
          <p:cNvPr id="29711" name="Rectangle 20"/>
          <p:cNvSpPr>
            <a:spLocks noChangeArrowheads="1"/>
          </p:cNvSpPr>
          <p:nvPr/>
        </p:nvSpPr>
        <p:spPr bwMode="auto">
          <a:xfrm>
            <a:off x="5181600" y="4495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29712" name="Rectangle 22"/>
          <p:cNvSpPr>
            <a:spLocks noChangeArrowheads="1"/>
          </p:cNvSpPr>
          <p:nvPr/>
        </p:nvSpPr>
        <p:spPr bwMode="auto">
          <a:xfrm>
            <a:off x="1219200" y="51816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sz="2000"/>
              <a:t>id</a:t>
            </a:r>
          </a:p>
        </p:txBody>
      </p:sp>
      <p:sp>
        <p:nvSpPr>
          <p:cNvPr id="29713" name="Rectangle 23"/>
          <p:cNvSpPr>
            <a:spLocks noChangeArrowheads="1"/>
          </p:cNvSpPr>
          <p:nvPr/>
        </p:nvSpPr>
        <p:spPr bwMode="auto">
          <a:xfrm>
            <a:off x="1752600" y="51816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29714" name="Rectangle 25"/>
          <p:cNvSpPr>
            <a:spLocks noChangeArrowheads="1"/>
          </p:cNvSpPr>
          <p:nvPr/>
        </p:nvSpPr>
        <p:spPr bwMode="auto">
          <a:xfrm>
            <a:off x="3276600" y="5257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sz="2000"/>
              <a:t>num</a:t>
            </a:r>
          </a:p>
        </p:txBody>
      </p:sp>
      <p:sp>
        <p:nvSpPr>
          <p:cNvPr id="29715" name="Rectangle 26"/>
          <p:cNvSpPr>
            <a:spLocks noChangeArrowheads="1"/>
          </p:cNvSpPr>
          <p:nvPr/>
        </p:nvSpPr>
        <p:spPr bwMode="auto">
          <a:xfrm>
            <a:off x="3810000" y="5257800"/>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a:t>4</a:t>
            </a:r>
          </a:p>
        </p:txBody>
      </p:sp>
      <p:sp>
        <p:nvSpPr>
          <p:cNvPr id="29716" name="Line 28"/>
          <p:cNvSpPr>
            <a:spLocks noChangeShapeType="1"/>
          </p:cNvSpPr>
          <p:nvPr/>
        </p:nvSpPr>
        <p:spPr bwMode="auto">
          <a:xfrm>
            <a:off x="5486400" y="4648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7" name="Line 29"/>
          <p:cNvSpPr>
            <a:spLocks noChangeShapeType="1"/>
          </p:cNvSpPr>
          <p:nvPr/>
        </p:nvSpPr>
        <p:spPr bwMode="auto">
          <a:xfrm>
            <a:off x="2057400" y="5257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8" name="Text Box 30"/>
          <p:cNvSpPr txBox="1">
            <a:spLocks noChangeArrowheads="1"/>
          </p:cNvSpPr>
          <p:nvPr/>
        </p:nvSpPr>
        <p:spPr bwMode="auto">
          <a:xfrm>
            <a:off x="1752600" y="5791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r>
              <a:rPr lang="en-US" dirty="0"/>
              <a:t>To entry for ‘a’ in symbol table</a:t>
            </a:r>
          </a:p>
        </p:txBody>
      </p:sp>
      <p:sp>
        <p:nvSpPr>
          <p:cNvPr id="29719" name="Text Box 31"/>
          <p:cNvSpPr txBox="1">
            <a:spLocks noChangeArrowheads="1"/>
          </p:cNvSpPr>
          <p:nvPr/>
        </p:nvSpPr>
        <p:spPr bwMode="auto">
          <a:xfrm>
            <a:off x="4800600" y="5029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r>
              <a:rPr lang="en-US" dirty="0"/>
              <a:t>To entry for ‘c’ in symbol table</a:t>
            </a:r>
          </a:p>
        </p:txBody>
      </p:sp>
      <p:sp>
        <p:nvSpPr>
          <p:cNvPr id="2972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19179237-F21D-4D15-84A8-30D8DDFA7E95}" type="slidenum">
              <a:rPr lang="en-US" sz="800" smtClean="0"/>
              <a:pPr>
                <a:spcBef>
                  <a:spcPct val="0"/>
                </a:spcBef>
                <a:buFontTx/>
                <a:buNone/>
              </a:pPr>
              <a:t>38</a:t>
            </a:fld>
            <a:endParaRPr lang="en-US" sz="800"/>
          </a:p>
        </p:txBody>
      </p:sp>
    </p:spTree>
    <p:extLst>
      <p:ext uri="{BB962C8B-B14F-4D97-AF65-F5344CB8AC3E}">
        <p14:creationId xmlns:p14="http://schemas.microsoft.com/office/powerpoint/2010/main" val="1317046135"/>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152400"/>
            <a:ext cx="9372600" cy="609600"/>
          </a:xfrm>
        </p:spPr>
        <p:txBody>
          <a:bodyPr/>
          <a:lstStyle/>
          <a:p>
            <a:r>
              <a:rPr lang="en-US" sz="2800" dirty="0">
                <a:solidFill>
                  <a:schemeClr val="tx1"/>
                </a:solidFill>
              </a:rPr>
              <a:t>Syntax Directed Definition for the given expression</a:t>
            </a:r>
          </a:p>
        </p:txBody>
      </p:sp>
      <p:sp>
        <p:nvSpPr>
          <p:cNvPr id="30723" name="Rectangle 3"/>
          <p:cNvSpPr>
            <a:spLocks noGrp="1" noChangeArrowheads="1"/>
          </p:cNvSpPr>
          <p:nvPr>
            <p:ph type="body" idx="1"/>
          </p:nvPr>
        </p:nvSpPr>
        <p:spPr>
          <a:xfrm>
            <a:off x="228600" y="762000"/>
            <a:ext cx="9525000" cy="5562600"/>
          </a:xfrm>
        </p:spPr>
        <p:txBody>
          <a:bodyPr/>
          <a:lstStyle/>
          <a:p>
            <a:pPr>
              <a:buFontTx/>
              <a:buNone/>
            </a:pPr>
            <a:endParaRPr lang="en-US" b="1" dirty="0"/>
          </a:p>
          <a:p>
            <a:pPr>
              <a:buFontTx/>
              <a:buNone/>
            </a:pPr>
            <a:endParaRPr lang="en-US" b="1" dirty="0"/>
          </a:p>
          <a:p>
            <a:pPr>
              <a:buFontTx/>
              <a:buNone/>
            </a:pPr>
            <a:r>
              <a:rPr lang="en-US" b="1" dirty="0"/>
              <a:t>Production                            Semantic Rules</a:t>
            </a:r>
          </a:p>
          <a:p>
            <a:pPr>
              <a:buFontTx/>
              <a:buNone/>
            </a:pPr>
            <a:r>
              <a:rPr lang="en-US" dirty="0"/>
              <a:t>    E</a:t>
            </a:r>
            <a:r>
              <a:rPr lang="en-US" dirty="0">
                <a:cs typeface="Times New Roman" panose="02020603050405020304" pitchFamily="18" charset="0"/>
              </a:rPr>
              <a:t>→ E</a:t>
            </a:r>
            <a:r>
              <a:rPr lang="en-US" baseline="-25000" dirty="0">
                <a:cs typeface="Times New Roman" panose="02020603050405020304" pitchFamily="18" charset="0"/>
              </a:rPr>
              <a:t>1</a:t>
            </a:r>
            <a:r>
              <a:rPr lang="en-US" dirty="0">
                <a:cs typeface="Times New Roman" panose="02020603050405020304" pitchFamily="18" charset="0"/>
              </a:rPr>
              <a:t> + T 		</a:t>
            </a:r>
            <a:r>
              <a:rPr lang="en-US" sz="2800" dirty="0">
                <a:cs typeface="Times New Roman" panose="02020603050405020304" pitchFamily="18" charset="0"/>
              </a:rPr>
              <a:t>            </a:t>
            </a:r>
            <a:r>
              <a:rPr lang="en-US" sz="2400" dirty="0" err="1">
                <a:cs typeface="Times New Roman" panose="02020603050405020304" pitchFamily="18" charset="0"/>
              </a:rPr>
              <a:t>E.nptr</a:t>
            </a:r>
            <a:r>
              <a:rPr lang="en-US" sz="2400" dirty="0">
                <a:cs typeface="Times New Roman" panose="02020603050405020304" pitchFamily="18" charset="0"/>
              </a:rPr>
              <a:t>:=</a:t>
            </a:r>
            <a:r>
              <a:rPr lang="en-US" sz="2400" dirty="0" err="1">
                <a:cs typeface="Times New Roman" panose="02020603050405020304" pitchFamily="18" charset="0"/>
              </a:rPr>
              <a:t>mknode</a:t>
            </a:r>
            <a:r>
              <a:rPr lang="en-US" sz="2400" dirty="0">
                <a:cs typeface="Times New Roman" panose="02020603050405020304" pitchFamily="18" charset="0"/>
              </a:rPr>
              <a:t>(‘+’,E1.nptr,T.nptr)</a:t>
            </a:r>
          </a:p>
          <a:p>
            <a:pPr>
              <a:buFontTx/>
              <a:buNone/>
            </a:pPr>
            <a:r>
              <a:rPr lang="en-US" dirty="0">
                <a:cs typeface="Times New Roman" panose="02020603050405020304" pitchFamily="18" charset="0"/>
              </a:rPr>
              <a:t>	E → E</a:t>
            </a:r>
            <a:r>
              <a:rPr lang="en-US" baseline="-25000" dirty="0">
                <a:cs typeface="Times New Roman" panose="02020603050405020304" pitchFamily="18" charset="0"/>
              </a:rPr>
              <a:t>1</a:t>
            </a:r>
            <a:r>
              <a:rPr lang="en-US" dirty="0">
                <a:cs typeface="Times New Roman" panose="02020603050405020304" pitchFamily="18" charset="0"/>
              </a:rPr>
              <a:t> - T			</a:t>
            </a:r>
            <a:r>
              <a:rPr lang="en-US" sz="2400" dirty="0" err="1">
                <a:cs typeface="Times New Roman" panose="02020603050405020304" pitchFamily="18" charset="0"/>
              </a:rPr>
              <a:t>E.nptr</a:t>
            </a:r>
            <a:r>
              <a:rPr lang="en-US" sz="2400" dirty="0">
                <a:cs typeface="Times New Roman" panose="02020603050405020304" pitchFamily="18" charset="0"/>
              </a:rPr>
              <a:t>:=</a:t>
            </a:r>
            <a:r>
              <a:rPr lang="en-US" sz="2400" dirty="0" err="1">
                <a:cs typeface="Times New Roman" panose="02020603050405020304" pitchFamily="18" charset="0"/>
              </a:rPr>
              <a:t>mknode</a:t>
            </a:r>
            <a:r>
              <a:rPr lang="en-US" sz="2400" dirty="0">
                <a:cs typeface="Times New Roman" panose="02020603050405020304" pitchFamily="18" charset="0"/>
              </a:rPr>
              <a:t>(‘-’,E1.nptr,T.nptr)</a:t>
            </a:r>
            <a:r>
              <a:rPr lang="en-US" sz="2800" dirty="0">
                <a:cs typeface="Times New Roman" panose="02020603050405020304" pitchFamily="18" charset="0"/>
              </a:rPr>
              <a:t> </a:t>
            </a:r>
          </a:p>
          <a:p>
            <a:pPr>
              <a:buFontTx/>
              <a:buNone/>
            </a:pPr>
            <a:r>
              <a:rPr lang="en-US" dirty="0">
                <a:cs typeface="Times New Roman" panose="02020603050405020304" pitchFamily="18" charset="0"/>
              </a:rPr>
              <a:t>	E → T			</a:t>
            </a:r>
            <a:r>
              <a:rPr lang="en-US" sz="2400" dirty="0" err="1">
                <a:cs typeface="Times New Roman" panose="02020603050405020304" pitchFamily="18" charset="0"/>
              </a:rPr>
              <a:t>E.nptr</a:t>
            </a:r>
            <a:r>
              <a:rPr lang="en-US" sz="2400" dirty="0">
                <a:cs typeface="Times New Roman" panose="02020603050405020304" pitchFamily="18" charset="0"/>
              </a:rPr>
              <a:t>:=</a:t>
            </a:r>
            <a:r>
              <a:rPr lang="en-US" sz="2400" dirty="0" err="1">
                <a:cs typeface="Times New Roman" panose="02020603050405020304" pitchFamily="18" charset="0"/>
              </a:rPr>
              <a:t>T.nptr</a:t>
            </a:r>
            <a:endParaRPr lang="en-US" sz="2800" dirty="0">
              <a:cs typeface="Times New Roman" panose="02020603050405020304" pitchFamily="18" charset="0"/>
            </a:endParaRPr>
          </a:p>
          <a:p>
            <a:pPr>
              <a:buFontTx/>
              <a:buNone/>
            </a:pPr>
            <a:r>
              <a:rPr lang="en-US" dirty="0">
                <a:cs typeface="Times New Roman" panose="02020603050405020304" pitchFamily="18" charset="0"/>
              </a:rPr>
              <a:t>	T → ( E )			</a:t>
            </a:r>
            <a:r>
              <a:rPr lang="en-US" sz="2400" dirty="0" err="1">
                <a:cs typeface="Times New Roman" panose="02020603050405020304" pitchFamily="18" charset="0"/>
              </a:rPr>
              <a:t>T.nptr</a:t>
            </a:r>
            <a:r>
              <a:rPr lang="en-US" sz="2400" dirty="0">
                <a:cs typeface="Times New Roman" panose="02020603050405020304" pitchFamily="18" charset="0"/>
              </a:rPr>
              <a:t>:=</a:t>
            </a:r>
            <a:r>
              <a:rPr lang="en-US" sz="2400" dirty="0" err="1">
                <a:cs typeface="Times New Roman" panose="02020603050405020304" pitchFamily="18" charset="0"/>
              </a:rPr>
              <a:t>E.nptr</a:t>
            </a:r>
            <a:endParaRPr lang="en-US" sz="2400" dirty="0">
              <a:cs typeface="Times New Roman" panose="02020603050405020304" pitchFamily="18" charset="0"/>
            </a:endParaRPr>
          </a:p>
          <a:p>
            <a:pPr>
              <a:buFontTx/>
              <a:buNone/>
            </a:pPr>
            <a:r>
              <a:rPr lang="en-US" dirty="0">
                <a:cs typeface="Times New Roman" panose="02020603050405020304" pitchFamily="18" charset="0"/>
              </a:rPr>
              <a:t>	T → </a:t>
            </a:r>
            <a:r>
              <a:rPr lang="en-US" b="1" dirty="0">
                <a:cs typeface="Times New Roman" panose="02020603050405020304" pitchFamily="18" charset="0"/>
              </a:rPr>
              <a:t>id</a:t>
            </a:r>
            <a:r>
              <a:rPr lang="en-US" dirty="0">
                <a:cs typeface="Times New Roman" panose="02020603050405020304" pitchFamily="18" charset="0"/>
              </a:rPr>
              <a:t>			</a:t>
            </a:r>
            <a:r>
              <a:rPr lang="en-US" sz="2800" dirty="0" err="1">
                <a:cs typeface="Times New Roman" panose="02020603050405020304" pitchFamily="18" charset="0"/>
              </a:rPr>
              <a:t>T</a:t>
            </a:r>
            <a:r>
              <a:rPr lang="en-US" sz="2400" dirty="0" err="1">
                <a:cs typeface="Times New Roman" panose="02020603050405020304" pitchFamily="18" charset="0"/>
              </a:rPr>
              <a:t>.nptr</a:t>
            </a:r>
            <a:r>
              <a:rPr lang="en-US" sz="2400" dirty="0">
                <a:cs typeface="Times New Roman" panose="02020603050405020304" pitchFamily="18" charset="0"/>
              </a:rPr>
              <a:t>:=</a:t>
            </a:r>
            <a:r>
              <a:rPr lang="en-US" sz="2400" dirty="0" err="1">
                <a:cs typeface="Times New Roman" panose="02020603050405020304" pitchFamily="18" charset="0"/>
              </a:rPr>
              <a:t>mkleaf</a:t>
            </a:r>
            <a:r>
              <a:rPr lang="en-US" sz="2400" dirty="0">
                <a:cs typeface="Times New Roman" panose="02020603050405020304" pitchFamily="18" charset="0"/>
              </a:rPr>
              <a:t>(</a:t>
            </a:r>
            <a:r>
              <a:rPr lang="en-US" sz="2400" b="1" dirty="0">
                <a:cs typeface="Times New Roman" panose="02020603050405020304" pitchFamily="18" charset="0"/>
              </a:rPr>
              <a:t>id, </a:t>
            </a:r>
            <a:r>
              <a:rPr lang="en-US" sz="2400" b="1" dirty="0" err="1">
                <a:cs typeface="Times New Roman" panose="02020603050405020304" pitchFamily="18" charset="0"/>
              </a:rPr>
              <a:t>id</a:t>
            </a:r>
            <a:r>
              <a:rPr lang="en-US" sz="2400" dirty="0" err="1">
                <a:cs typeface="Times New Roman" panose="02020603050405020304" pitchFamily="18" charset="0"/>
              </a:rPr>
              <a:t>.entry</a:t>
            </a:r>
            <a:r>
              <a:rPr lang="en-US" sz="2400" dirty="0">
                <a:cs typeface="Times New Roman" panose="02020603050405020304" pitchFamily="18" charset="0"/>
              </a:rPr>
              <a:t>)</a:t>
            </a:r>
            <a:r>
              <a:rPr lang="en-US" sz="2800" dirty="0">
                <a:cs typeface="Times New Roman" panose="02020603050405020304" pitchFamily="18" charset="0"/>
              </a:rPr>
              <a:t> </a:t>
            </a:r>
            <a:endParaRPr lang="en-US" dirty="0">
              <a:cs typeface="Times New Roman" panose="02020603050405020304" pitchFamily="18" charset="0"/>
            </a:endParaRPr>
          </a:p>
          <a:p>
            <a:pPr>
              <a:buFontTx/>
              <a:buNone/>
            </a:pPr>
            <a:r>
              <a:rPr lang="en-US" dirty="0">
                <a:cs typeface="Times New Roman" panose="02020603050405020304" pitchFamily="18" charset="0"/>
              </a:rPr>
              <a:t>    T → </a:t>
            </a:r>
            <a:r>
              <a:rPr lang="en-US" b="1" dirty="0" err="1">
                <a:cs typeface="Times New Roman" panose="02020603050405020304" pitchFamily="18" charset="0"/>
              </a:rPr>
              <a:t>num</a:t>
            </a:r>
            <a:r>
              <a:rPr lang="en-US" dirty="0">
                <a:cs typeface="Times New Roman" panose="02020603050405020304" pitchFamily="18" charset="0"/>
              </a:rPr>
              <a:t>			</a:t>
            </a:r>
            <a:r>
              <a:rPr lang="en-US" sz="2800" dirty="0" err="1">
                <a:cs typeface="Times New Roman" panose="02020603050405020304" pitchFamily="18" charset="0"/>
              </a:rPr>
              <a:t>T</a:t>
            </a:r>
            <a:r>
              <a:rPr lang="en-US" sz="2400" dirty="0" err="1">
                <a:cs typeface="Times New Roman" panose="02020603050405020304" pitchFamily="18" charset="0"/>
              </a:rPr>
              <a:t>.nptr</a:t>
            </a:r>
            <a:r>
              <a:rPr lang="en-US" sz="2400" dirty="0">
                <a:cs typeface="Times New Roman" panose="02020603050405020304" pitchFamily="18" charset="0"/>
              </a:rPr>
              <a:t>:=</a:t>
            </a:r>
            <a:r>
              <a:rPr lang="en-US" sz="2400" dirty="0" err="1">
                <a:cs typeface="Times New Roman" panose="02020603050405020304" pitchFamily="18" charset="0"/>
              </a:rPr>
              <a:t>mkleaf</a:t>
            </a:r>
            <a:r>
              <a:rPr lang="en-US" sz="2400" dirty="0">
                <a:cs typeface="Times New Roman" panose="02020603050405020304" pitchFamily="18" charset="0"/>
              </a:rPr>
              <a:t>(</a:t>
            </a:r>
            <a:r>
              <a:rPr lang="en-US" sz="2400" b="1" dirty="0" err="1">
                <a:cs typeface="Times New Roman" panose="02020603050405020304" pitchFamily="18" charset="0"/>
              </a:rPr>
              <a:t>num</a:t>
            </a:r>
            <a:r>
              <a:rPr lang="en-US" sz="2400" b="1" dirty="0">
                <a:cs typeface="Times New Roman" panose="02020603050405020304" pitchFamily="18" charset="0"/>
              </a:rPr>
              <a:t>, </a:t>
            </a:r>
            <a:r>
              <a:rPr lang="en-US" sz="2400" b="1" dirty="0" err="1">
                <a:cs typeface="Times New Roman" panose="02020603050405020304" pitchFamily="18" charset="0"/>
              </a:rPr>
              <a:t>num</a:t>
            </a:r>
            <a:r>
              <a:rPr lang="en-US" sz="2400" dirty="0" err="1">
                <a:cs typeface="Times New Roman" panose="02020603050405020304" pitchFamily="18" charset="0"/>
              </a:rPr>
              <a:t>.val</a:t>
            </a:r>
            <a:r>
              <a:rPr lang="en-US" sz="2400" dirty="0">
                <a:cs typeface="Times New Roman" panose="02020603050405020304" pitchFamily="18" charset="0"/>
              </a:rPr>
              <a:t>)</a:t>
            </a:r>
            <a:r>
              <a:rPr lang="en-US" sz="2800" dirty="0">
                <a:cs typeface="Times New Roman" panose="02020603050405020304" pitchFamily="18" charset="0"/>
              </a:rPr>
              <a:t> </a:t>
            </a:r>
          </a:p>
          <a:p>
            <a:pPr>
              <a:buFontTx/>
              <a:buNone/>
            </a:pPr>
            <a:endParaRPr lang="en-US" dirty="0">
              <a:cs typeface="Times New Roman" panose="02020603050405020304" pitchFamily="18" charset="0"/>
            </a:endParaRPr>
          </a:p>
          <a:p>
            <a:pPr>
              <a:buFontTx/>
              <a:buNone/>
            </a:pPr>
            <a:endParaRPr lang="en-US" dirty="0">
              <a:cs typeface="Times New Roman" panose="02020603050405020304" pitchFamily="18" charset="0"/>
            </a:endParaRPr>
          </a:p>
        </p:txBody>
      </p:sp>
      <p:sp>
        <p:nvSpPr>
          <p:cNvPr id="3072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21AB1380-00AC-40ED-AEB4-EC3AB7B8278A}" type="slidenum">
              <a:rPr lang="en-US" sz="800" smtClean="0"/>
              <a:pPr>
                <a:spcBef>
                  <a:spcPct val="0"/>
                </a:spcBef>
                <a:buFontTx/>
                <a:buNone/>
              </a:pPr>
              <a:t>39</a:t>
            </a:fld>
            <a:endParaRPr lang="en-US" sz="800"/>
          </a:p>
        </p:txBody>
      </p:sp>
    </p:spTree>
    <p:extLst>
      <p:ext uri="{BB962C8B-B14F-4D97-AF65-F5344CB8AC3E}">
        <p14:creationId xmlns:p14="http://schemas.microsoft.com/office/powerpoint/2010/main" val="358652774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762000"/>
            <a:ext cx="7848600" cy="5334000"/>
          </a:xfrm>
        </p:spPr>
        <p:txBody>
          <a:bodyPr>
            <a:normAutofit/>
          </a:bodyPr>
          <a:lstStyle/>
          <a:p>
            <a:pPr algn="just"/>
            <a:endParaRPr lang="en-US" sz="2400" dirty="0"/>
          </a:p>
          <a:p>
            <a:pPr algn="just"/>
            <a:r>
              <a:rPr lang="en-US" sz="2400" dirty="0"/>
              <a:t>After syntax and semantic analysis, some compilers generate an explicit intermediate representation of the source program. </a:t>
            </a:r>
          </a:p>
          <a:p>
            <a:pPr algn="just"/>
            <a:r>
              <a:rPr lang="en-US" sz="2400" dirty="0"/>
              <a:t>ICG is not machine language, but can be somewhat similar for many languages.</a:t>
            </a:r>
          </a:p>
          <a:p>
            <a:pPr algn="just"/>
            <a:r>
              <a:rPr lang="en-US" sz="2400" dirty="0">
                <a:solidFill>
                  <a:srgbClr val="FF0000"/>
                </a:solidFill>
              </a:rPr>
              <a:t>e.g. GCC compiler. Family of GNU compilers use same form of ICG.</a:t>
            </a:r>
          </a:p>
          <a:p>
            <a:pPr algn="just"/>
            <a:r>
              <a:rPr lang="en-US" sz="2400" dirty="0">
                <a:solidFill>
                  <a:srgbClr val="FF0000"/>
                </a:solidFill>
              </a:rPr>
              <a:t>Advantage</a:t>
            </a:r>
            <a:r>
              <a:rPr lang="en-US" sz="2400" dirty="0"/>
              <a:t> is that, we can write single code optimizer for many languages, if ICG is of same form.</a:t>
            </a:r>
          </a:p>
          <a:p>
            <a:pPr algn="just"/>
            <a:endParaRPr lang="en-US" sz="2400" dirty="0"/>
          </a:p>
          <a:p>
            <a:pPr algn="just"/>
            <a:r>
              <a:rPr lang="en-US" sz="2400" dirty="0">
                <a:solidFill>
                  <a:srgbClr val="FF0000"/>
                </a:solidFill>
              </a:rPr>
              <a:t>two important properties: </a:t>
            </a:r>
            <a:r>
              <a:rPr lang="en-US" sz="2400" dirty="0"/>
              <a:t>It  should be easy to produce and it should be easy to translate into target program.</a:t>
            </a:r>
            <a:endParaRPr lang="en-IN" sz="2400" dirty="0"/>
          </a:p>
        </p:txBody>
      </p:sp>
      <p:sp>
        <p:nvSpPr>
          <p:cNvPr id="4" name="Slide Number Placeholder 3"/>
          <p:cNvSpPr>
            <a:spLocks noGrp="1"/>
          </p:cNvSpPr>
          <p:nvPr>
            <p:ph type="sldNum" sz="quarter" idx="12"/>
          </p:nvPr>
        </p:nvSpPr>
        <p:spPr/>
        <p:txBody>
          <a:bodyPr/>
          <a:lstStyle/>
          <a:p>
            <a:fld id="{AA0DB060-D5D2-42BA-8701-93A0AD1E4B75}" type="slidenum">
              <a:rPr lang="en-US" smtClean="0"/>
              <a:pPr/>
              <a:t>4</a:t>
            </a:fld>
            <a:endParaRPr lang="en-US"/>
          </a:p>
        </p:txBody>
      </p:sp>
      <p:sp>
        <p:nvSpPr>
          <p:cNvPr id="5" name="Rectangle 2"/>
          <p:cNvSpPr>
            <a:spLocks noGrp="1" noChangeArrowheads="1"/>
          </p:cNvSpPr>
          <p:nvPr>
            <p:ph type="title"/>
          </p:nvPr>
        </p:nvSpPr>
        <p:spPr>
          <a:xfrm>
            <a:off x="990600" y="274638"/>
            <a:ext cx="8420100" cy="487362"/>
          </a:xfrm>
        </p:spPr>
        <p:txBody>
          <a:bodyPr>
            <a:normAutofit fontScale="90000"/>
          </a:bodyPr>
          <a:lstStyle/>
          <a:p>
            <a:r>
              <a:rPr lang="en-US" sz="2800" b="1" dirty="0"/>
              <a:t>Intermediate Code Generation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solidFill>
                  <a:schemeClr val="tx1"/>
                </a:solidFill>
              </a:rPr>
              <a:t>Construction of syntax tree for a-4+c</a:t>
            </a:r>
          </a:p>
        </p:txBody>
      </p:sp>
      <p:sp>
        <p:nvSpPr>
          <p:cNvPr id="31747" name="Rectangle 3"/>
          <p:cNvSpPr>
            <a:spLocks noGrp="1" noChangeArrowheads="1"/>
          </p:cNvSpPr>
          <p:nvPr>
            <p:ph type="body" idx="1"/>
          </p:nvPr>
        </p:nvSpPr>
        <p:spPr>
          <a:xfrm>
            <a:off x="381000" y="990600"/>
            <a:ext cx="9372600" cy="5334000"/>
          </a:xfrm>
        </p:spPr>
        <p:txBody>
          <a:bodyPr/>
          <a:lstStyle/>
          <a:p>
            <a:pPr>
              <a:buFontTx/>
              <a:buNone/>
            </a:pPr>
            <a:endParaRPr lang="en-US"/>
          </a:p>
        </p:txBody>
      </p:sp>
      <p:sp>
        <p:nvSpPr>
          <p:cNvPr id="31748" name="Rectangle 4"/>
          <p:cNvSpPr>
            <a:spLocks noChangeArrowheads="1"/>
          </p:cNvSpPr>
          <p:nvPr/>
        </p:nvSpPr>
        <p:spPr bwMode="auto">
          <a:xfrm>
            <a:off x="2971800" y="3519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a:t>+</a:t>
            </a:r>
          </a:p>
        </p:txBody>
      </p:sp>
      <p:sp>
        <p:nvSpPr>
          <p:cNvPr id="31749" name="Rectangle 5"/>
          <p:cNvSpPr>
            <a:spLocks noChangeArrowheads="1"/>
          </p:cNvSpPr>
          <p:nvPr/>
        </p:nvSpPr>
        <p:spPr bwMode="auto">
          <a:xfrm>
            <a:off x="3505200" y="3519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31750" name="Rectangle 6"/>
          <p:cNvSpPr>
            <a:spLocks noChangeArrowheads="1"/>
          </p:cNvSpPr>
          <p:nvPr/>
        </p:nvSpPr>
        <p:spPr bwMode="auto">
          <a:xfrm>
            <a:off x="4038600" y="3519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31751" name="Line 7"/>
          <p:cNvSpPr>
            <a:spLocks noChangeShapeType="1"/>
          </p:cNvSpPr>
          <p:nvPr/>
        </p:nvSpPr>
        <p:spPr bwMode="auto">
          <a:xfrm flipH="1">
            <a:off x="2743200" y="3595688"/>
            <a:ext cx="1066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2" name="Line 8"/>
          <p:cNvSpPr>
            <a:spLocks noChangeShapeType="1"/>
          </p:cNvSpPr>
          <p:nvPr/>
        </p:nvSpPr>
        <p:spPr bwMode="auto">
          <a:xfrm>
            <a:off x="4267200" y="3595688"/>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3" name="Rectangle 9"/>
          <p:cNvSpPr>
            <a:spLocks noChangeArrowheads="1"/>
          </p:cNvSpPr>
          <p:nvPr/>
        </p:nvSpPr>
        <p:spPr bwMode="auto">
          <a:xfrm>
            <a:off x="1981200" y="4281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a:t>-</a:t>
            </a:r>
          </a:p>
        </p:txBody>
      </p:sp>
      <p:sp>
        <p:nvSpPr>
          <p:cNvPr id="31754" name="Rectangle 10"/>
          <p:cNvSpPr>
            <a:spLocks noChangeArrowheads="1"/>
          </p:cNvSpPr>
          <p:nvPr/>
        </p:nvSpPr>
        <p:spPr bwMode="auto">
          <a:xfrm>
            <a:off x="2514600" y="4281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31755" name="Rectangle 11"/>
          <p:cNvSpPr>
            <a:spLocks noChangeArrowheads="1"/>
          </p:cNvSpPr>
          <p:nvPr/>
        </p:nvSpPr>
        <p:spPr bwMode="auto">
          <a:xfrm>
            <a:off x="3048000" y="4281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31756" name="Line 12"/>
          <p:cNvSpPr>
            <a:spLocks noChangeShapeType="1"/>
          </p:cNvSpPr>
          <p:nvPr/>
        </p:nvSpPr>
        <p:spPr bwMode="auto">
          <a:xfrm flipH="1">
            <a:off x="1905000" y="4433888"/>
            <a:ext cx="838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7" name="Line 13"/>
          <p:cNvSpPr>
            <a:spLocks noChangeShapeType="1"/>
          </p:cNvSpPr>
          <p:nvPr/>
        </p:nvSpPr>
        <p:spPr bwMode="auto">
          <a:xfrm>
            <a:off x="3352800" y="4433888"/>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8" name="Rectangle 14"/>
          <p:cNvSpPr>
            <a:spLocks noChangeArrowheads="1"/>
          </p:cNvSpPr>
          <p:nvPr/>
        </p:nvSpPr>
        <p:spPr bwMode="auto">
          <a:xfrm>
            <a:off x="4648200" y="4281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sz="2000"/>
              <a:t>id</a:t>
            </a:r>
          </a:p>
        </p:txBody>
      </p:sp>
      <p:sp>
        <p:nvSpPr>
          <p:cNvPr id="31759" name="Rectangle 15"/>
          <p:cNvSpPr>
            <a:spLocks noChangeArrowheads="1"/>
          </p:cNvSpPr>
          <p:nvPr/>
        </p:nvSpPr>
        <p:spPr bwMode="auto">
          <a:xfrm>
            <a:off x="5181600" y="4281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31760" name="Rectangle 16"/>
          <p:cNvSpPr>
            <a:spLocks noChangeArrowheads="1"/>
          </p:cNvSpPr>
          <p:nvPr/>
        </p:nvSpPr>
        <p:spPr bwMode="auto">
          <a:xfrm>
            <a:off x="1219200" y="49672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sz="2000"/>
              <a:t>id</a:t>
            </a:r>
          </a:p>
        </p:txBody>
      </p:sp>
      <p:sp>
        <p:nvSpPr>
          <p:cNvPr id="31761" name="Rectangle 17"/>
          <p:cNvSpPr>
            <a:spLocks noChangeArrowheads="1"/>
          </p:cNvSpPr>
          <p:nvPr/>
        </p:nvSpPr>
        <p:spPr bwMode="auto">
          <a:xfrm>
            <a:off x="1752600" y="49672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p>
        </p:txBody>
      </p:sp>
      <p:sp>
        <p:nvSpPr>
          <p:cNvPr id="31762" name="Rectangle 18"/>
          <p:cNvSpPr>
            <a:spLocks noChangeArrowheads="1"/>
          </p:cNvSpPr>
          <p:nvPr/>
        </p:nvSpPr>
        <p:spPr bwMode="auto">
          <a:xfrm>
            <a:off x="3276600" y="5043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sz="2000"/>
              <a:t>num</a:t>
            </a:r>
          </a:p>
        </p:txBody>
      </p:sp>
      <p:sp>
        <p:nvSpPr>
          <p:cNvPr id="31763" name="Rectangle 19"/>
          <p:cNvSpPr>
            <a:spLocks noChangeArrowheads="1"/>
          </p:cNvSpPr>
          <p:nvPr/>
        </p:nvSpPr>
        <p:spPr bwMode="auto">
          <a:xfrm>
            <a:off x="3810000" y="5043488"/>
            <a:ext cx="533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lgn="ctr">
              <a:spcBef>
                <a:spcPct val="0"/>
              </a:spcBef>
              <a:buFontTx/>
              <a:buNone/>
            </a:pPr>
            <a:r>
              <a:rPr lang="en-US"/>
              <a:t>4</a:t>
            </a:r>
          </a:p>
        </p:txBody>
      </p:sp>
      <p:sp>
        <p:nvSpPr>
          <p:cNvPr id="31764" name="Line 20"/>
          <p:cNvSpPr>
            <a:spLocks noChangeShapeType="1"/>
          </p:cNvSpPr>
          <p:nvPr/>
        </p:nvSpPr>
        <p:spPr bwMode="auto">
          <a:xfrm>
            <a:off x="5486400" y="4433888"/>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5" name="Line 21"/>
          <p:cNvSpPr>
            <a:spLocks noChangeShapeType="1"/>
          </p:cNvSpPr>
          <p:nvPr/>
        </p:nvSpPr>
        <p:spPr bwMode="auto">
          <a:xfrm>
            <a:off x="2057400" y="5043488"/>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6" name="Text Box 22"/>
          <p:cNvSpPr txBox="1">
            <a:spLocks noChangeArrowheads="1"/>
          </p:cNvSpPr>
          <p:nvPr/>
        </p:nvSpPr>
        <p:spPr bwMode="auto">
          <a:xfrm>
            <a:off x="1752600" y="5576888"/>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r>
              <a:rPr lang="en-US"/>
              <a:t>To entry for ‘a’</a:t>
            </a:r>
          </a:p>
        </p:txBody>
      </p:sp>
      <p:sp>
        <p:nvSpPr>
          <p:cNvPr id="31767" name="Text Box 23"/>
          <p:cNvSpPr txBox="1">
            <a:spLocks noChangeArrowheads="1"/>
          </p:cNvSpPr>
          <p:nvPr/>
        </p:nvSpPr>
        <p:spPr bwMode="auto">
          <a:xfrm>
            <a:off x="4800600" y="4814888"/>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r>
              <a:rPr lang="en-US"/>
              <a:t>To entry for ‘c’</a:t>
            </a:r>
          </a:p>
        </p:txBody>
      </p:sp>
      <p:sp>
        <p:nvSpPr>
          <p:cNvPr id="31768" name="Line 24"/>
          <p:cNvSpPr>
            <a:spLocks noChangeShapeType="1"/>
          </p:cNvSpPr>
          <p:nvPr/>
        </p:nvSpPr>
        <p:spPr bwMode="auto">
          <a:xfrm>
            <a:off x="1371600" y="3429000"/>
            <a:ext cx="0" cy="15240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9" name="Line 25"/>
          <p:cNvSpPr>
            <a:spLocks noChangeShapeType="1"/>
          </p:cNvSpPr>
          <p:nvPr/>
        </p:nvSpPr>
        <p:spPr bwMode="auto">
          <a:xfrm>
            <a:off x="2286000" y="2743200"/>
            <a:ext cx="0" cy="15240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0" name="Line 26"/>
          <p:cNvSpPr>
            <a:spLocks noChangeShapeType="1"/>
          </p:cNvSpPr>
          <p:nvPr/>
        </p:nvSpPr>
        <p:spPr bwMode="auto">
          <a:xfrm>
            <a:off x="4114800" y="2743200"/>
            <a:ext cx="0" cy="22860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1" name="Line 27"/>
          <p:cNvSpPr>
            <a:spLocks noChangeShapeType="1"/>
          </p:cNvSpPr>
          <p:nvPr/>
        </p:nvSpPr>
        <p:spPr bwMode="auto">
          <a:xfrm>
            <a:off x="3657600" y="1981200"/>
            <a:ext cx="0" cy="15240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2" name="Line 28"/>
          <p:cNvSpPr>
            <a:spLocks noChangeShapeType="1"/>
          </p:cNvSpPr>
          <p:nvPr/>
        </p:nvSpPr>
        <p:spPr bwMode="auto">
          <a:xfrm>
            <a:off x="5486400" y="2743200"/>
            <a:ext cx="0" cy="15240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3" name="Text Box 29"/>
          <p:cNvSpPr txBox="1">
            <a:spLocks noChangeArrowheads="1"/>
          </p:cNvSpPr>
          <p:nvPr/>
        </p:nvSpPr>
        <p:spPr bwMode="auto">
          <a:xfrm>
            <a:off x="533400" y="2438400"/>
            <a:ext cx="9906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r>
              <a:rPr lang="en-US" sz="1600" b="1"/>
              <a:t>E.nptr</a:t>
            </a:r>
          </a:p>
          <a:p>
            <a:pPr>
              <a:spcBef>
                <a:spcPct val="50000"/>
              </a:spcBef>
              <a:buFontTx/>
              <a:buNone/>
            </a:pPr>
            <a:endParaRPr lang="en-US" sz="1600" b="1"/>
          </a:p>
          <a:p>
            <a:pPr>
              <a:spcBef>
                <a:spcPct val="50000"/>
              </a:spcBef>
              <a:buFontTx/>
              <a:buNone/>
            </a:pPr>
            <a:r>
              <a:rPr lang="en-US" sz="1600" b="1"/>
              <a:t>T.nptr</a:t>
            </a:r>
          </a:p>
          <a:p>
            <a:pPr>
              <a:spcBef>
                <a:spcPct val="50000"/>
              </a:spcBef>
              <a:buFontTx/>
              <a:buNone/>
            </a:pPr>
            <a:endParaRPr lang="en-US" sz="1600" b="1"/>
          </a:p>
          <a:p>
            <a:pPr>
              <a:spcBef>
                <a:spcPct val="50000"/>
              </a:spcBef>
              <a:buFontTx/>
              <a:buNone/>
            </a:pPr>
            <a:r>
              <a:rPr lang="en-US" sz="1600" b="1"/>
              <a:t>id</a:t>
            </a:r>
          </a:p>
        </p:txBody>
      </p:sp>
      <p:sp>
        <p:nvSpPr>
          <p:cNvPr id="31774" name="Text Box 30"/>
          <p:cNvSpPr txBox="1">
            <a:spLocks noChangeArrowheads="1"/>
          </p:cNvSpPr>
          <p:nvPr/>
        </p:nvSpPr>
        <p:spPr bwMode="auto">
          <a:xfrm>
            <a:off x="1676400" y="2209800"/>
            <a:ext cx="762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r>
              <a:rPr lang="en-US" sz="1600"/>
              <a:t>E.nptr</a:t>
            </a:r>
          </a:p>
          <a:p>
            <a:pPr>
              <a:spcBef>
                <a:spcPct val="50000"/>
              </a:spcBef>
              <a:buFontTx/>
              <a:buNone/>
            </a:pPr>
            <a:r>
              <a:rPr lang="en-US"/>
              <a:t>-</a:t>
            </a:r>
          </a:p>
        </p:txBody>
      </p:sp>
      <p:sp>
        <p:nvSpPr>
          <p:cNvPr id="31775" name="Text Box 32"/>
          <p:cNvSpPr txBox="1">
            <a:spLocks noChangeArrowheads="1"/>
          </p:cNvSpPr>
          <p:nvPr/>
        </p:nvSpPr>
        <p:spPr bwMode="auto">
          <a:xfrm>
            <a:off x="4191000" y="2362200"/>
            <a:ext cx="9906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r>
              <a:rPr lang="en-US" sz="1600" b="1"/>
              <a:t>T.nptr</a:t>
            </a:r>
          </a:p>
          <a:p>
            <a:pPr>
              <a:spcBef>
                <a:spcPct val="50000"/>
              </a:spcBef>
              <a:buFontTx/>
              <a:buNone/>
            </a:pPr>
            <a:endParaRPr lang="en-US" sz="1600" b="1"/>
          </a:p>
          <a:p>
            <a:pPr>
              <a:spcBef>
                <a:spcPct val="50000"/>
              </a:spcBef>
              <a:buFontTx/>
              <a:buNone/>
            </a:pPr>
            <a:r>
              <a:rPr lang="en-US" sz="1600" b="1"/>
              <a:t>num</a:t>
            </a:r>
          </a:p>
        </p:txBody>
      </p:sp>
      <p:sp>
        <p:nvSpPr>
          <p:cNvPr id="31776" name="Text Box 34"/>
          <p:cNvSpPr txBox="1">
            <a:spLocks noChangeArrowheads="1"/>
          </p:cNvSpPr>
          <p:nvPr/>
        </p:nvSpPr>
        <p:spPr bwMode="auto">
          <a:xfrm>
            <a:off x="2971800" y="1447800"/>
            <a:ext cx="762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r>
              <a:rPr lang="en-US" sz="1600"/>
              <a:t>E.nptr</a:t>
            </a:r>
          </a:p>
          <a:p>
            <a:pPr>
              <a:spcBef>
                <a:spcPct val="50000"/>
              </a:spcBef>
              <a:buFontTx/>
              <a:buNone/>
            </a:pPr>
            <a:r>
              <a:rPr lang="en-US"/>
              <a:t>+</a:t>
            </a:r>
          </a:p>
        </p:txBody>
      </p:sp>
      <p:sp>
        <p:nvSpPr>
          <p:cNvPr id="31777" name="Line 35"/>
          <p:cNvSpPr>
            <a:spLocks noChangeShapeType="1"/>
          </p:cNvSpPr>
          <p:nvPr/>
        </p:nvSpPr>
        <p:spPr bwMode="auto">
          <a:xfrm flipV="1">
            <a:off x="838200" y="2438400"/>
            <a:ext cx="838200" cy="76200"/>
          </a:xfrm>
          <a:prstGeom prst="line">
            <a:avLst/>
          </a:prstGeom>
          <a:noFill/>
          <a:ln w="9525">
            <a:solidFill>
              <a:schemeClr val="accent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8" name="Line 36"/>
          <p:cNvSpPr>
            <a:spLocks noChangeShapeType="1"/>
          </p:cNvSpPr>
          <p:nvPr/>
        </p:nvSpPr>
        <p:spPr bwMode="auto">
          <a:xfrm flipH="1" flipV="1">
            <a:off x="2362200" y="2362200"/>
            <a:ext cx="1828800" cy="228600"/>
          </a:xfrm>
          <a:prstGeom prst="line">
            <a:avLst/>
          </a:prstGeom>
          <a:noFill/>
          <a:ln w="9525">
            <a:solidFill>
              <a:schemeClr val="accent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9" name="Line 37"/>
          <p:cNvSpPr>
            <a:spLocks noChangeShapeType="1"/>
          </p:cNvSpPr>
          <p:nvPr/>
        </p:nvSpPr>
        <p:spPr bwMode="auto">
          <a:xfrm flipV="1">
            <a:off x="2133600" y="1676400"/>
            <a:ext cx="838200" cy="533400"/>
          </a:xfrm>
          <a:prstGeom prst="line">
            <a:avLst/>
          </a:prstGeom>
          <a:noFill/>
          <a:ln w="9525">
            <a:solidFill>
              <a:schemeClr val="accent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0" name="Text Box 38"/>
          <p:cNvSpPr txBox="1">
            <a:spLocks noChangeArrowheads="1"/>
          </p:cNvSpPr>
          <p:nvPr/>
        </p:nvSpPr>
        <p:spPr bwMode="auto">
          <a:xfrm>
            <a:off x="5562600" y="2590800"/>
            <a:ext cx="9906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50000"/>
              </a:spcBef>
              <a:buFontTx/>
              <a:buNone/>
            </a:pPr>
            <a:endParaRPr lang="en-US" sz="1600" b="1"/>
          </a:p>
          <a:p>
            <a:pPr>
              <a:spcBef>
                <a:spcPct val="50000"/>
              </a:spcBef>
              <a:buFontTx/>
              <a:buNone/>
            </a:pPr>
            <a:r>
              <a:rPr lang="en-US" sz="1600" b="1"/>
              <a:t>T.nptr</a:t>
            </a:r>
          </a:p>
          <a:p>
            <a:pPr>
              <a:spcBef>
                <a:spcPct val="50000"/>
              </a:spcBef>
              <a:buFontTx/>
              <a:buNone/>
            </a:pPr>
            <a:endParaRPr lang="en-US" sz="1600" b="1"/>
          </a:p>
          <a:p>
            <a:pPr>
              <a:spcBef>
                <a:spcPct val="50000"/>
              </a:spcBef>
              <a:buFontTx/>
              <a:buNone/>
            </a:pPr>
            <a:r>
              <a:rPr lang="en-US" sz="1600" b="1"/>
              <a:t>id</a:t>
            </a:r>
          </a:p>
        </p:txBody>
      </p:sp>
      <p:sp>
        <p:nvSpPr>
          <p:cNvPr id="31781" name="Line 39"/>
          <p:cNvSpPr>
            <a:spLocks noChangeShapeType="1"/>
          </p:cNvSpPr>
          <p:nvPr/>
        </p:nvSpPr>
        <p:spPr bwMode="auto">
          <a:xfrm flipH="1" flipV="1">
            <a:off x="3657600" y="1676400"/>
            <a:ext cx="2362200" cy="1295400"/>
          </a:xfrm>
          <a:prstGeom prst="line">
            <a:avLst/>
          </a:prstGeom>
          <a:noFill/>
          <a:ln w="9525">
            <a:solidFill>
              <a:schemeClr val="accent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2" name="Line 40"/>
          <p:cNvSpPr>
            <a:spLocks noChangeShapeType="1"/>
          </p:cNvSpPr>
          <p:nvPr/>
        </p:nvSpPr>
        <p:spPr bwMode="auto">
          <a:xfrm flipV="1">
            <a:off x="685800" y="3429000"/>
            <a:ext cx="0" cy="457200"/>
          </a:xfrm>
          <a:prstGeom prst="line">
            <a:avLst/>
          </a:prstGeom>
          <a:noFill/>
          <a:ln w="9525">
            <a:solidFill>
              <a:schemeClr val="accent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3" name="Line 41"/>
          <p:cNvSpPr>
            <a:spLocks noChangeShapeType="1"/>
          </p:cNvSpPr>
          <p:nvPr/>
        </p:nvSpPr>
        <p:spPr bwMode="auto">
          <a:xfrm flipV="1">
            <a:off x="685800" y="2743200"/>
            <a:ext cx="0" cy="457200"/>
          </a:xfrm>
          <a:prstGeom prst="line">
            <a:avLst/>
          </a:prstGeom>
          <a:noFill/>
          <a:ln w="9525">
            <a:solidFill>
              <a:schemeClr val="accent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4" name="Line 42"/>
          <p:cNvSpPr>
            <a:spLocks noChangeShapeType="1"/>
          </p:cNvSpPr>
          <p:nvPr/>
        </p:nvSpPr>
        <p:spPr bwMode="auto">
          <a:xfrm flipV="1">
            <a:off x="5715000" y="3276600"/>
            <a:ext cx="0" cy="381000"/>
          </a:xfrm>
          <a:prstGeom prst="line">
            <a:avLst/>
          </a:prstGeom>
          <a:noFill/>
          <a:ln w="9525">
            <a:solidFill>
              <a:schemeClr val="accent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5" name="Line 43"/>
          <p:cNvSpPr>
            <a:spLocks noChangeShapeType="1"/>
          </p:cNvSpPr>
          <p:nvPr/>
        </p:nvSpPr>
        <p:spPr bwMode="auto">
          <a:xfrm flipV="1">
            <a:off x="4495800" y="2743200"/>
            <a:ext cx="0" cy="381000"/>
          </a:xfrm>
          <a:prstGeom prst="line">
            <a:avLst/>
          </a:prstGeom>
          <a:noFill/>
          <a:ln w="9525">
            <a:solidFill>
              <a:schemeClr val="accent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6" name="Line 44"/>
          <p:cNvSpPr>
            <a:spLocks noChangeShapeType="1"/>
          </p:cNvSpPr>
          <p:nvPr/>
        </p:nvSpPr>
        <p:spPr bwMode="auto">
          <a:xfrm flipV="1">
            <a:off x="1828800" y="2514600"/>
            <a:ext cx="0" cy="304800"/>
          </a:xfrm>
          <a:prstGeom prst="line">
            <a:avLst/>
          </a:prstGeom>
          <a:noFill/>
          <a:ln w="9525">
            <a:solidFill>
              <a:schemeClr val="accent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7" name="Line 45"/>
          <p:cNvSpPr>
            <a:spLocks noChangeShapeType="1"/>
          </p:cNvSpPr>
          <p:nvPr/>
        </p:nvSpPr>
        <p:spPr bwMode="auto">
          <a:xfrm flipV="1">
            <a:off x="3124200" y="1752600"/>
            <a:ext cx="0" cy="2286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8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AE493BC0-F032-44C3-8512-21CF15B45921}" type="slidenum">
              <a:rPr lang="en-US" sz="800" smtClean="0"/>
              <a:pPr>
                <a:spcBef>
                  <a:spcPct val="0"/>
                </a:spcBef>
                <a:buFontTx/>
                <a:buNone/>
              </a:pPr>
              <a:t>40</a:t>
            </a:fld>
            <a:endParaRPr lang="en-US" sz="800"/>
          </a:p>
        </p:txBody>
      </p:sp>
    </p:spTree>
    <p:extLst>
      <p:ext uri="{BB962C8B-B14F-4D97-AF65-F5344CB8AC3E}">
        <p14:creationId xmlns:p14="http://schemas.microsoft.com/office/powerpoint/2010/main" val="24410652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C95655-5D08-457B-8F56-A76383B56A2C}" type="slidenum">
              <a:rPr lang="en-US"/>
              <a:pPr/>
              <a:t>41</a:t>
            </a:fld>
            <a:endParaRPr lang="en-US"/>
          </a:p>
        </p:txBody>
      </p:sp>
      <p:sp>
        <p:nvSpPr>
          <p:cNvPr id="417794" name="Rectangle 2"/>
          <p:cNvSpPr>
            <a:spLocks noGrp="1" noChangeArrowheads="1"/>
          </p:cNvSpPr>
          <p:nvPr>
            <p:ph type="title"/>
          </p:nvPr>
        </p:nvSpPr>
        <p:spPr>
          <a:xfrm>
            <a:off x="653796" y="381000"/>
            <a:ext cx="8420100" cy="685800"/>
          </a:xfrm>
        </p:spPr>
        <p:txBody>
          <a:bodyPr>
            <a:normAutofit/>
          </a:bodyPr>
          <a:lstStyle/>
          <a:p>
            <a:pPr algn="ctr"/>
            <a:r>
              <a:rPr lang="en-US" sz="3200" b="1" dirty="0">
                <a:solidFill>
                  <a:schemeClr val="tx1"/>
                </a:solidFill>
              </a:rPr>
              <a:t>Three-Address Code (Quadruples)</a:t>
            </a:r>
          </a:p>
        </p:txBody>
      </p:sp>
      <p:sp>
        <p:nvSpPr>
          <p:cNvPr id="417795" name="Rectangle 3"/>
          <p:cNvSpPr>
            <a:spLocks noGrp="1" noChangeArrowheads="1"/>
          </p:cNvSpPr>
          <p:nvPr>
            <p:ph type="body" idx="1"/>
          </p:nvPr>
        </p:nvSpPr>
        <p:spPr>
          <a:xfrm>
            <a:off x="304800" y="1371600"/>
            <a:ext cx="9372600" cy="4953000"/>
          </a:xfrm>
        </p:spPr>
        <p:txBody>
          <a:bodyPr>
            <a:normAutofit fontScale="92500" lnSpcReduction="10000"/>
          </a:bodyPr>
          <a:lstStyle/>
          <a:p>
            <a:pPr algn="just"/>
            <a:r>
              <a:rPr lang="en-US" dirty="0">
                <a:latin typeface="Times New Roman" pitchFamily="18" charset="0"/>
                <a:cs typeface="Times New Roman" pitchFamily="18" charset="0"/>
              </a:rPr>
              <a:t>A quadruple is:</a:t>
            </a:r>
          </a:p>
          <a:p>
            <a:pPr algn="just">
              <a:buFontTx/>
              <a:buNone/>
            </a:pPr>
            <a:r>
              <a:rPr lang="en-US" dirty="0">
                <a:latin typeface="Times New Roman" pitchFamily="18" charset="0"/>
                <a:cs typeface="Times New Roman" pitchFamily="18" charset="0"/>
              </a:rPr>
              <a:t>		x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y </a:t>
            </a:r>
            <a:r>
              <a:rPr lang="en-US" b="1" i="1" dirty="0">
                <a:latin typeface="Times New Roman" pitchFamily="18" charset="0"/>
                <a:cs typeface="Times New Roman" pitchFamily="18" charset="0"/>
              </a:rPr>
              <a:t>op</a:t>
            </a:r>
            <a:r>
              <a:rPr lang="en-US" dirty="0">
                <a:latin typeface="Times New Roman" pitchFamily="18" charset="0"/>
                <a:cs typeface="Times New Roman" pitchFamily="18" charset="0"/>
              </a:rPr>
              <a:t> z</a:t>
            </a:r>
          </a:p>
          <a:p>
            <a:pPr algn="just">
              <a:buFontTx/>
              <a:buNone/>
            </a:pPr>
            <a:r>
              <a:rPr lang="en-US" dirty="0">
                <a:latin typeface="Times New Roman" pitchFamily="18" charset="0"/>
                <a:cs typeface="Times New Roman" pitchFamily="18" charset="0"/>
              </a:rPr>
              <a:t>	where x, y and z are names, constants or compiler-generated temporaries;  </a:t>
            </a:r>
            <a:r>
              <a:rPr lang="en-US" b="1" dirty="0">
                <a:latin typeface="Times New Roman" pitchFamily="18" charset="0"/>
                <a:cs typeface="Times New Roman" pitchFamily="18" charset="0"/>
              </a:rPr>
              <a:t>op</a:t>
            </a:r>
            <a:r>
              <a:rPr lang="en-US" dirty="0">
                <a:latin typeface="Times New Roman" pitchFamily="18" charset="0"/>
                <a:cs typeface="Times New Roman" pitchFamily="18" charset="0"/>
              </a:rPr>
              <a:t> is any operator.</a:t>
            </a:r>
          </a:p>
          <a:p>
            <a:pPr algn="just"/>
            <a:r>
              <a:rPr lang="en-US" dirty="0">
                <a:latin typeface="Times New Roman" pitchFamily="18" charset="0"/>
                <a:cs typeface="Times New Roman" pitchFamily="18" charset="0"/>
              </a:rPr>
              <a:t>Another notation for quadruples (much better notation because it looks like a machine code instruction)</a:t>
            </a:r>
          </a:p>
          <a:p>
            <a:pPr algn="just">
              <a:buFontTx/>
              <a:buNone/>
            </a:pPr>
            <a:r>
              <a:rPr lang="en-US" dirty="0">
                <a:latin typeface="Times New Roman" pitchFamily="18" charset="0"/>
                <a:cs typeface="Times New Roman" pitchFamily="18" charset="0"/>
              </a:rPr>
              <a:t>		op  y, z, x</a:t>
            </a:r>
          </a:p>
          <a:p>
            <a:pPr algn="just">
              <a:buFontTx/>
              <a:buNone/>
            </a:pPr>
            <a:r>
              <a:rPr lang="en-US" dirty="0">
                <a:latin typeface="Times New Roman" pitchFamily="18" charset="0"/>
                <a:cs typeface="Times New Roman" pitchFamily="18" charset="0"/>
              </a:rPr>
              <a:t>	apply operator op to y and z, and store the result in x.</a:t>
            </a:r>
          </a:p>
          <a:p>
            <a:pPr algn="just">
              <a:buFontTx/>
              <a:buNone/>
            </a:pPr>
            <a:r>
              <a:rPr lang="en-US" dirty="0">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Eg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x+y</a:t>
            </a:r>
            <a:r>
              <a:rPr lang="en-US" dirty="0">
                <a:solidFill>
                  <a:srgbClr val="FF0000"/>
                </a:solidFill>
                <a:latin typeface="Times New Roman" pitchFamily="18" charset="0"/>
                <a:cs typeface="Times New Roman" pitchFamily="18" charset="0"/>
              </a:rPr>
              <a:t>*z  in TAC is  t1:=y*z,   t2:=x+t1</a:t>
            </a:r>
          </a:p>
          <a:p>
            <a:pPr algn="just"/>
            <a:r>
              <a:rPr lang="en-US" dirty="0">
                <a:latin typeface="Times New Roman" pitchFamily="18" charset="0"/>
                <a:cs typeface="Times New Roman" pitchFamily="18" charset="0"/>
              </a:rPr>
              <a:t>The term “three-address code” means each statement usually contains three addresses (two for operands, one for the result).</a:t>
            </a:r>
          </a:p>
          <a:p>
            <a:pPr algn="just"/>
            <a:r>
              <a:rPr lang="en-US" dirty="0">
                <a:solidFill>
                  <a:srgbClr val="FF0000"/>
                </a:solidFill>
                <a:latin typeface="Times New Roman" pitchFamily="18" charset="0"/>
                <a:cs typeface="Times New Roman" pitchFamily="18" charset="0"/>
              </a:rPr>
              <a:t>Linearized representation of syntax tree or a DAG.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7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7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77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77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77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779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779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7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5"/>
          <p:cNvSpPr>
            <a:spLocks noGrp="1"/>
          </p:cNvSpPr>
          <p:nvPr>
            <p:ph type="sldNum" sz="quarter" idx="12"/>
          </p:nvPr>
        </p:nvSpPr>
        <p:spPr>
          <a:noFill/>
        </p:spPr>
        <p:txBody>
          <a:bodyPr/>
          <a:lstStyle/>
          <a:p>
            <a:fld id="{1E35E1EE-9149-4A11-BE12-FD6653187B9E}" type="slidenum">
              <a:rPr lang="zh-TW" altLang="en-US" smtClean="0"/>
              <a:pPr/>
              <a:t>42</a:t>
            </a:fld>
            <a:endParaRPr lang="en-US" altLang="zh-TW"/>
          </a:p>
        </p:txBody>
      </p:sp>
      <p:sp>
        <p:nvSpPr>
          <p:cNvPr id="27653" name="Rectangle 2"/>
          <p:cNvSpPr>
            <a:spLocks noGrp="1" noChangeArrowheads="1"/>
          </p:cNvSpPr>
          <p:nvPr>
            <p:ph type="body" idx="1"/>
          </p:nvPr>
        </p:nvSpPr>
        <p:spPr>
          <a:xfrm>
            <a:off x="660400" y="1524000"/>
            <a:ext cx="9245600" cy="4800600"/>
          </a:xfrm>
        </p:spPr>
        <p:txBody>
          <a:bodyPr>
            <a:normAutofit lnSpcReduction="10000"/>
          </a:bodyPr>
          <a:lstStyle/>
          <a:p>
            <a:r>
              <a:rPr lang="en-US" sz="2800" b="1" dirty="0"/>
              <a:t>Triples</a:t>
            </a:r>
          </a:p>
          <a:p>
            <a:pPr lvl="1">
              <a:buFont typeface="Monotype Sorts" pitchFamily="2" charset="2"/>
              <a:buNone/>
            </a:pPr>
            <a:r>
              <a:rPr lang="en-US" sz="2400" dirty="0">
                <a:cs typeface="Tahoma" pitchFamily="34" charset="0"/>
              </a:rPr>
              <a:t>• </a:t>
            </a:r>
            <a:r>
              <a:rPr lang="en-US" sz="2400" dirty="0"/>
              <a:t>Three fields: op, arg1, and arg2. Result become implicit.</a:t>
            </a:r>
          </a:p>
          <a:p>
            <a:pPr lvl="1">
              <a:buFont typeface="Monotype Sorts" pitchFamily="2" charset="2"/>
              <a:buNone/>
            </a:pPr>
            <a:r>
              <a:rPr lang="en-US" sz="2400" dirty="0">
                <a:cs typeface="Tahoma" pitchFamily="34" charset="0"/>
              </a:rPr>
              <a:t>• </a:t>
            </a:r>
            <a:r>
              <a:rPr lang="en-US" sz="2400" dirty="0"/>
              <a:t>arg1 and arg2 are either pointers to the symbol table or index/pointers to the triple structure.</a:t>
            </a:r>
          </a:p>
          <a:p>
            <a:pPr lvl="1">
              <a:buFont typeface="Monotype Sorts" pitchFamily="2" charset="2"/>
              <a:buNone/>
            </a:pPr>
            <a:r>
              <a:rPr lang="en-US" sz="2400" dirty="0"/>
              <a:t>          </a:t>
            </a:r>
            <a:r>
              <a:rPr lang="en-US" sz="2400" dirty="0">
                <a:solidFill>
                  <a:srgbClr val="CC0000"/>
                </a:solidFill>
              </a:rPr>
              <a:t>Example: d = a + (b*c)</a:t>
            </a:r>
          </a:p>
          <a:p>
            <a:pPr lvl="1">
              <a:buFont typeface="Monotype Sorts" pitchFamily="2" charset="2"/>
              <a:buNone/>
            </a:pPr>
            <a:endParaRPr lang="en-US" sz="2400" dirty="0">
              <a:solidFill>
                <a:srgbClr val="CC0000"/>
              </a:solidFill>
            </a:endParaRPr>
          </a:p>
          <a:p>
            <a:pPr lvl="1">
              <a:buFont typeface="Monotype Sorts" pitchFamily="2" charset="2"/>
              <a:buNone/>
            </a:pPr>
            <a:r>
              <a:rPr lang="en-US" sz="2400" dirty="0">
                <a:solidFill>
                  <a:srgbClr val="CC0000"/>
                </a:solidFill>
              </a:rPr>
              <a:t>	           1.   *	      b, c</a:t>
            </a:r>
          </a:p>
          <a:p>
            <a:pPr lvl="1">
              <a:buFont typeface="Monotype Sorts" pitchFamily="2" charset="2"/>
              <a:buNone/>
            </a:pPr>
            <a:r>
              <a:rPr lang="en-US" sz="2400" dirty="0">
                <a:solidFill>
                  <a:srgbClr val="CC0000"/>
                </a:solidFill>
              </a:rPr>
              <a:t>	           2 .  + 	      a, (1)</a:t>
            </a:r>
          </a:p>
          <a:p>
            <a:pPr lvl="1">
              <a:buFont typeface="Monotype Sorts" pitchFamily="2" charset="2"/>
              <a:buNone/>
            </a:pPr>
            <a:r>
              <a:rPr lang="en-US" sz="2400" dirty="0">
                <a:solidFill>
                  <a:srgbClr val="CC0000"/>
                </a:solidFill>
              </a:rPr>
              <a:t>	           3.   assign           d, (2)</a:t>
            </a:r>
          </a:p>
          <a:p>
            <a:pPr lvl="1">
              <a:buFont typeface="Monotype Sorts" pitchFamily="2" charset="2"/>
              <a:buNone/>
            </a:pPr>
            <a:r>
              <a:rPr lang="en-US" sz="2400" dirty="0">
                <a:cs typeface="Tahoma" pitchFamily="34" charset="0"/>
              </a:rPr>
              <a:t>• </a:t>
            </a:r>
            <a:r>
              <a:rPr lang="en-US" sz="2400" dirty="0"/>
              <a:t>No explicit temporary names used.</a:t>
            </a:r>
          </a:p>
          <a:p>
            <a:pPr lvl="1">
              <a:buFont typeface="Monotype Sorts" pitchFamily="2" charset="2"/>
              <a:buNone/>
            </a:pPr>
            <a:r>
              <a:rPr lang="en-US" sz="2400" dirty="0">
                <a:cs typeface="Tahoma" pitchFamily="34" charset="0"/>
              </a:rPr>
              <a:t>• </a:t>
            </a:r>
            <a:r>
              <a:rPr lang="en-US" sz="2400" dirty="0"/>
              <a:t>Need more than one entries for ternary operations such as x:=y[i], a=</a:t>
            </a:r>
            <a:r>
              <a:rPr lang="en-US" sz="2400" dirty="0" err="1"/>
              <a:t>b+c</a:t>
            </a:r>
            <a:r>
              <a:rPr lang="en-US" sz="2400" dirty="0"/>
              <a:t>, x[</a:t>
            </a:r>
            <a:r>
              <a:rPr lang="en-US" sz="2400" dirty="0" err="1"/>
              <a:t>i</a:t>
            </a:r>
            <a:r>
              <a:rPr lang="en-US" sz="2400" dirty="0"/>
              <a:t>]=y, … etc.</a:t>
            </a:r>
          </a:p>
        </p:txBody>
      </p:sp>
      <p:sp>
        <p:nvSpPr>
          <p:cNvPr id="27654" name="Rectangle 3"/>
          <p:cNvSpPr>
            <a:spLocks noGrp="1" noChangeArrowheads="1"/>
          </p:cNvSpPr>
          <p:nvPr>
            <p:ph type="title"/>
          </p:nvPr>
        </p:nvSpPr>
        <p:spPr>
          <a:xfrm>
            <a:off x="1073150" y="381000"/>
            <a:ext cx="8007350" cy="914400"/>
          </a:xfrm>
          <a:noFill/>
        </p:spPr>
        <p:txBody>
          <a:bodyPr>
            <a:noAutofit/>
          </a:bodyPr>
          <a:lstStyle/>
          <a:p>
            <a:r>
              <a:rPr lang="en-US" sz="3200" b="1" dirty="0">
                <a:solidFill>
                  <a:schemeClr val="tx1"/>
                </a:solidFill>
              </a:rPr>
              <a:t>Implementation of Three Address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5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65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6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AEF27A1-DB57-489A-BA87-BDFD45EC3E5A}" type="slidenum">
              <a:rPr lang="en-US"/>
              <a:pPr/>
              <a:t>43</a:t>
            </a:fld>
            <a:endParaRPr lang="en-US"/>
          </a:p>
        </p:txBody>
      </p:sp>
      <p:sp>
        <p:nvSpPr>
          <p:cNvPr id="4099" name="Rectangle 2"/>
          <p:cNvSpPr>
            <a:spLocks noGrp="1" noChangeArrowheads="1"/>
          </p:cNvSpPr>
          <p:nvPr>
            <p:ph type="title"/>
          </p:nvPr>
        </p:nvSpPr>
        <p:spPr>
          <a:xfrm>
            <a:off x="990600" y="274638"/>
            <a:ext cx="8420100" cy="487362"/>
          </a:xfrm>
        </p:spPr>
        <p:txBody>
          <a:bodyPr>
            <a:normAutofit fontScale="90000"/>
          </a:bodyPr>
          <a:lstStyle/>
          <a:p>
            <a:r>
              <a:rPr lang="en-US" dirty="0">
                <a:solidFill>
                  <a:schemeClr val="tx1"/>
                </a:solidFill>
              </a:rPr>
              <a:t>Three-Address Code (</a:t>
            </a:r>
            <a:r>
              <a:rPr lang="en-US" dirty="0" err="1">
                <a:solidFill>
                  <a:schemeClr val="tx1"/>
                </a:solidFill>
              </a:rPr>
              <a:t>Quadraples</a:t>
            </a:r>
            <a:r>
              <a:rPr lang="en-US" dirty="0">
                <a:solidFill>
                  <a:schemeClr val="tx1"/>
                </a:solidFill>
              </a:rPr>
              <a:t>)</a:t>
            </a:r>
          </a:p>
        </p:txBody>
      </p:sp>
      <p:sp>
        <p:nvSpPr>
          <p:cNvPr id="4100" name="Rectangle 3"/>
          <p:cNvSpPr>
            <a:spLocks noGrp="1" noChangeArrowheads="1"/>
          </p:cNvSpPr>
          <p:nvPr>
            <p:ph type="body" idx="1"/>
          </p:nvPr>
        </p:nvSpPr>
        <p:spPr/>
        <p:txBody>
          <a:bodyPr>
            <a:normAutofit fontScale="92500" lnSpcReduction="20000"/>
          </a:bodyPr>
          <a:lstStyle/>
          <a:p>
            <a:r>
              <a:rPr lang="en-US" dirty="0"/>
              <a:t>A </a:t>
            </a:r>
            <a:r>
              <a:rPr lang="en-US" dirty="0" err="1"/>
              <a:t>quadraple</a:t>
            </a:r>
            <a:r>
              <a:rPr lang="en-US" dirty="0"/>
              <a:t> is:</a:t>
            </a:r>
          </a:p>
          <a:p>
            <a:pPr>
              <a:buFontTx/>
              <a:buNone/>
            </a:pPr>
            <a:r>
              <a:rPr lang="en-US" dirty="0"/>
              <a:t>		</a:t>
            </a:r>
            <a:r>
              <a:rPr lang="en-US" dirty="0">
                <a:latin typeface="Courier New" pitchFamily="49" charset="0"/>
              </a:rPr>
              <a:t>x </a:t>
            </a:r>
            <a:r>
              <a:rPr lang="en-US" b="1" dirty="0">
                <a:latin typeface="Courier New" pitchFamily="49" charset="0"/>
              </a:rPr>
              <a:t>:=</a:t>
            </a:r>
            <a:r>
              <a:rPr lang="en-US" dirty="0">
                <a:latin typeface="Courier New" pitchFamily="49" charset="0"/>
              </a:rPr>
              <a:t> y </a:t>
            </a:r>
            <a:r>
              <a:rPr lang="en-US" b="1" i="1" dirty="0">
                <a:latin typeface="Courier New" pitchFamily="49" charset="0"/>
              </a:rPr>
              <a:t>op</a:t>
            </a:r>
            <a:r>
              <a:rPr lang="en-US" dirty="0">
                <a:latin typeface="Courier New" pitchFamily="49" charset="0"/>
              </a:rPr>
              <a:t> z</a:t>
            </a:r>
          </a:p>
          <a:p>
            <a:pPr>
              <a:buFontTx/>
              <a:buNone/>
            </a:pPr>
            <a:r>
              <a:rPr lang="en-US" dirty="0"/>
              <a:t>	where x, y and z are names, constants or compiler-generated temporaries;  </a:t>
            </a:r>
            <a:r>
              <a:rPr lang="en-US" b="1" dirty="0">
                <a:latin typeface="Courier New" pitchFamily="49" charset="0"/>
              </a:rPr>
              <a:t>op</a:t>
            </a:r>
            <a:r>
              <a:rPr lang="en-US" dirty="0"/>
              <a:t> is any operator.</a:t>
            </a:r>
          </a:p>
          <a:p>
            <a:pPr>
              <a:buFontTx/>
              <a:buNone/>
            </a:pPr>
            <a:endParaRPr lang="en-US" dirty="0"/>
          </a:p>
          <a:p>
            <a:r>
              <a:rPr lang="en-US" dirty="0"/>
              <a:t>But we may also use </a:t>
            </a:r>
            <a:r>
              <a:rPr lang="en-US" dirty="0">
                <a:solidFill>
                  <a:srgbClr val="7030A0"/>
                </a:solidFill>
              </a:rPr>
              <a:t>the following notation for </a:t>
            </a:r>
            <a:r>
              <a:rPr lang="en-US" dirty="0" err="1">
                <a:solidFill>
                  <a:srgbClr val="7030A0"/>
                </a:solidFill>
              </a:rPr>
              <a:t>quadraples</a:t>
            </a:r>
            <a:r>
              <a:rPr lang="en-US" dirty="0">
                <a:solidFill>
                  <a:srgbClr val="7030A0"/>
                </a:solidFill>
              </a:rPr>
              <a:t> </a:t>
            </a:r>
            <a:r>
              <a:rPr lang="en-US" dirty="0"/>
              <a:t>(much better notation because it looks like a machine code instruction)</a:t>
            </a:r>
          </a:p>
          <a:p>
            <a:pPr>
              <a:buFontTx/>
              <a:buNone/>
            </a:pPr>
            <a:r>
              <a:rPr lang="en-US" dirty="0"/>
              <a:t>		</a:t>
            </a:r>
            <a:r>
              <a:rPr lang="en-US" dirty="0">
                <a:latin typeface="Courier New" pitchFamily="49" charset="0"/>
              </a:rPr>
              <a:t>op  </a:t>
            </a:r>
            <a:r>
              <a:rPr lang="en-US" dirty="0" err="1">
                <a:latin typeface="Courier New" pitchFamily="49" charset="0"/>
              </a:rPr>
              <a:t>y,z,x</a:t>
            </a:r>
            <a:endParaRPr lang="en-US" dirty="0">
              <a:latin typeface="Courier New" pitchFamily="49" charset="0"/>
            </a:endParaRPr>
          </a:p>
          <a:p>
            <a:pPr>
              <a:buFontTx/>
              <a:buNone/>
            </a:pPr>
            <a:r>
              <a:rPr lang="en-US" dirty="0"/>
              <a:t>	apply operator </a:t>
            </a:r>
            <a:r>
              <a:rPr lang="en-US" dirty="0">
                <a:latin typeface="Courier New" pitchFamily="49" charset="0"/>
              </a:rPr>
              <a:t>op</a:t>
            </a:r>
            <a:r>
              <a:rPr lang="en-US" dirty="0"/>
              <a:t> to </a:t>
            </a:r>
            <a:r>
              <a:rPr lang="en-US" dirty="0">
                <a:latin typeface="Courier New" pitchFamily="49" charset="0"/>
              </a:rPr>
              <a:t>y</a:t>
            </a:r>
            <a:r>
              <a:rPr lang="en-US" dirty="0"/>
              <a:t> and </a:t>
            </a:r>
            <a:r>
              <a:rPr lang="en-US" dirty="0">
                <a:latin typeface="Courier New" pitchFamily="49" charset="0"/>
              </a:rPr>
              <a:t>z</a:t>
            </a:r>
            <a:r>
              <a:rPr lang="en-US" dirty="0"/>
              <a:t>, and store the result in </a:t>
            </a:r>
            <a:r>
              <a:rPr lang="en-US" dirty="0">
                <a:latin typeface="Courier New" pitchFamily="49" charset="0"/>
              </a:rPr>
              <a:t>x</a:t>
            </a:r>
            <a:r>
              <a:rPr lang="en-US" dirty="0"/>
              <a:t>.</a:t>
            </a:r>
          </a:p>
          <a:p>
            <a:pPr>
              <a:buFontTx/>
              <a:buNone/>
            </a:pPr>
            <a:endParaRPr lang="en-US" dirty="0"/>
          </a:p>
          <a:p>
            <a:r>
              <a:rPr lang="en-US" dirty="0"/>
              <a:t>We use the term “three-address code” because each statement usually contains three addresses (two for operands, one for the result).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AAB26A7F-51E4-4DB2-B633-16B194A7B636}" type="slidenum">
              <a:rPr lang="en-US"/>
              <a:pPr/>
              <a:t>44</a:t>
            </a:fld>
            <a:endParaRPr lang="en-US"/>
          </a:p>
        </p:txBody>
      </p:sp>
      <p:sp>
        <p:nvSpPr>
          <p:cNvPr id="5123" name="Rectangle 2"/>
          <p:cNvSpPr>
            <a:spLocks noGrp="1" noChangeArrowheads="1"/>
          </p:cNvSpPr>
          <p:nvPr>
            <p:ph type="title"/>
          </p:nvPr>
        </p:nvSpPr>
        <p:spPr>
          <a:xfrm>
            <a:off x="990600" y="274638"/>
            <a:ext cx="8420100" cy="868362"/>
          </a:xfrm>
        </p:spPr>
        <p:txBody>
          <a:bodyPr/>
          <a:lstStyle/>
          <a:p>
            <a:pPr algn="ctr"/>
            <a:r>
              <a:rPr lang="en-US" dirty="0">
                <a:solidFill>
                  <a:schemeClr val="tx1"/>
                </a:solidFill>
              </a:rPr>
              <a:t>Three-Address Statements</a:t>
            </a:r>
          </a:p>
        </p:txBody>
      </p:sp>
      <p:sp>
        <p:nvSpPr>
          <p:cNvPr id="5124" name="Rectangle 3"/>
          <p:cNvSpPr>
            <a:spLocks noGrp="1" noChangeArrowheads="1"/>
          </p:cNvSpPr>
          <p:nvPr>
            <p:ph type="body" idx="1"/>
          </p:nvPr>
        </p:nvSpPr>
        <p:spPr>
          <a:xfrm>
            <a:off x="990600" y="1447800"/>
            <a:ext cx="8420100" cy="5105400"/>
          </a:xfrm>
        </p:spPr>
        <p:txBody>
          <a:bodyPr>
            <a:normAutofit/>
          </a:bodyPr>
          <a:lstStyle/>
          <a:p>
            <a:pPr>
              <a:lnSpc>
                <a:spcPct val="90000"/>
              </a:lnSpc>
              <a:buFontTx/>
              <a:buNone/>
            </a:pPr>
            <a:r>
              <a:rPr lang="en-US" b="1" i="1" dirty="0"/>
              <a:t>Binary Operator:</a:t>
            </a:r>
            <a:r>
              <a:rPr lang="en-US" dirty="0"/>
              <a:t> </a:t>
            </a:r>
            <a:r>
              <a:rPr lang="en-US" b="1" dirty="0">
                <a:latin typeface="Courier New" pitchFamily="49" charset="0"/>
              </a:rPr>
              <a:t>op </a:t>
            </a:r>
            <a:r>
              <a:rPr lang="en-US" b="1" dirty="0" err="1">
                <a:latin typeface="Courier New" pitchFamily="49" charset="0"/>
              </a:rPr>
              <a:t>y,z,result</a:t>
            </a:r>
            <a:r>
              <a:rPr lang="en-US" b="1" dirty="0"/>
              <a:t>   </a:t>
            </a:r>
            <a:r>
              <a:rPr lang="en-US" dirty="0"/>
              <a:t>or   </a:t>
            </a:r>
            <a:r>
              <a:rPr lang="en-US" b="1" dirty="0">
                <a:latin typeface="Courier New" pitchFamily="49" charset="0"/>
              </a:rPr>
              <a:t>result := y op z</a:t>
            </a:r>
          </a:p>
          <a:p>
            <a:pPr>
              <a:lnSpc>
                <a:spcPct val="90000"/>
              </a:lnSpc>
              <a:buFontTx/>
              <a:buNone/>
            </a:pPr>
            <a:r>
              <a:rPr lang="en-US" sz="2000" dirty="0"/>
              <a:t>	where </a:t>
            </a:r>
            <a:r>
              <a:rPr lang="en-US" sz="2000" dirty="0">
                <a:latin typeface="Courier New" pitchFamily="49" charset="0"/>
              </a:rPr>
              <a:t>op</a:t>
            </a:r>
            <a:r>
              <a:rPr lang="en-US" sz="2000" dirty="0"/>
              <a:t> is a binary arithmetic or logical operator. This binary operator is applied to </a:t>
            </a:r>
            <a:r>
              <a:rPr lang="en-US" sz="2000" dirty="0">
                <a:latin typeface="Courier New" pitchFamily="49" charset="0"/>
              </a:rPr>
              <a:t>y</a:t>
            </a:r>
            <a:r>
              <a:rPr lang="en-US" sz="2000" dirty="0"/>
              <a:t> and </a:t>
            </a:r>
            <a:r>
              <a:rPr lang="en-US" sz="2000" dirty="0">
                <a:latin typeface="Courier New" pitchFamily="49" charset="0"/>
              </a:rPr>
              <a:t>z</a:t>
            </a:r>
            <a:r>
              <a:rPr lang="en-US" sz="2000" dirty="0"/>
              <a:t>, and the result of the operation is stored in </a:t>
            </a:r>
            <a:r>
              <a:rPr lang="en-US" sz="2000" dirty="0">
                <a:latin typeface="Courier New" pitchFamily="49" charset="0"/>
              </a:rPr>
              <a:t>result</a:t>
            </a:r>
            <a:r>
              <a:rPr lang="en-US" sz="2000" dirty="0"/>
              <a:t>.</a:t>
            </a:r>
          </a:p>
          <a:p>
            <a:pPr>
              <a:lnSpc>
                <a:spcPct val="90000"/>
              </a:lnSpc>
              <a:buFontTx/>
              <a:buNone/>
            </a:pPr>
            <a:r>
              <a:rPr lang="en-US" sz="2000" dirty="0"/>
              <a:t>	Ex:		</a:t>
            </a:r>
            <a:r>
              <a:rPr lang="en-US" sz="2000" dirty="0">
                <a:latin typeface="Courier New" pitchFamily="49" charset="0"/>
              </a:rPr>
              <a:t>add  </a:t>
            </a:r>
            <a:r>
              <a:rPr lang="en-US" sz="2000" dirty="0" err="1">
                <a:latin typeface="Courier New" pitchFamily="49" charset="0"/>
              </a:rPr>
              <a:t>a,b,c</a:t>
            </a:r>
            <a:r>
              <a:rPr lang="en-US" sz="2000" dirty="0">
                <a:latin typeface="Courier New" pitchFamily="49" charset="0"/>
              </a:rPr>
              <a:t>	or </a:t>
            </a:r>
            <a:r>
              <a:rPr lang="en-US" sz="2000" dirty="0">
                <a:solidFill>
                  <a:srgbClr val="6600CC"/>
                </a:solidFill>
                <a:latin typeface="Courier New" pitchFamily="49" charset="0"/>
              </a:rPr>
              <a:t>c:=</a:t>
            </a:r>
            <a:r>
              <a:rPr lang="en-US" sz="2000" dirty="0" err="1">
                <a:solidFill>
                  <a:srgbClr val="6600CC"/>
                </a:solidFill>
                <a:latin typeface="Courier New" pitchFamily="49" charset="0"/>
              </a:rPr>
              <a:t>a+b</a:t>
            </a:r>
            <a:r>
              <a:rPr lang="en-US" sz="2000" dirty="0">
                <a:latin typeface="Courier New" pitchFamily="49" charset="0"/>
              </a:rPr>
              <a:t>	</a:t>
            </a:r>
          </a:p>
          <a:p>
            <a:pPr>
              <a:lnSpc>
                <a:spcPct val="90000"/>
              </a:lnSpc>
              <a:buFontTx/>
              <a:buNone/>
            </a:pPr>
            <a:r>
              <a:rPr lang="en-US" sz="2000" dirty="0">
                <a:latin typeface="Courier New" pitchFamily="49" charset="0"/>
              </a:rPr>
              <a:t>			</a:t>
            </a:r>
            <a:r>
              <a:rPr lang="en-US" sz="2000" dirty="0" err="1">
                <a:latin typeface="Courier New" pitchFamily="49" charset="0"/>
              </a:rPr>
              <a:t>gt</a:t>
            </a:r>
            <a:r>
              <a:rPr lang="en-US" sz="2000" dirty="0">
                <a:latin typeface="Courier New" pitchFamily="49" charset="0"/>
              </a:rPr>
              <a:t>   </a:t>
            </a:r>
            <a:r>
              <a:rPr lang="en-US" sz="2000" dirty="0" err="1">
                <a:latin typeface="Courier New" pitchFamily="49" charset="0"/>
              </a:rPr>
              <a:t>a,b,c</a:t>
            </a:r>
            <a:r>
              <a:rPr lang="en-US" sz="2000" dirty="0">
                <a:latin typeface="Courier New" pitchFamily="49" charset="0"/>
              </a:rPr>
              <a:t>	or </a:t>
            </a:r>
            <a:r>
              <a:rPr lang="en-US" sz="2000" dirty="0">
                <a:solidFill>
                  <a:srgbClr val="6600CC"/>
                </a:solidFill>
                <a:latin typeface="Courier New" pitchFamily="49" charset="0"/>
              </a:rPr>
              <a:t>c:=a&gt;b </a:t>
            </a:r>
            <a:r>
              <a:rPr lang="en-US" sz="2000" dirty="0">
                <a:latin typeface="Courier New" pitchFamily="49" charset="0"/>
              </a:rPr>
              <a:t>	</a:t>
            </a:r>
          </a:p>
          <a:p>
            <a:pPr>
              <a:lnSpc>
                <a:spcPct val="90000"/>
              </a:lnSpc>
              <a:buFontTx/>
              <a:buNone/>
            </a:pPr>
            <a:r>
              <a:rPr lang="en-US" sz="2000" dirty="0">
                <a:latin typeface="Courier New" pitchFamily="49" charset="0"/>
              </a:rPr>
              <a:t>			</a:t>
            </a:r>
          </a:p>
          <a:p>
            <a:pPr>
              <a:lnSpc>
                <a:spcPct val="90000"/>
              </a:lnSpc>
              <a:buFontTx/>
              <a:buNone/>
            </a:pPr>
            <a:r>
              <a:rPr lang="en-US" b="1" i="1" dirty="0"/>
              <a:t>Unary Operator:</a:t>
            </a:r>
            <a:r>
              <a:rPr lang="en-US" dirty="0"/>
              <a:t> </a:t>
            </a:r>
            <a:r>
              <a:rPr lang="en-US" b="1" dirty="0">
                <a:latin typeface="Courier New" pitchFamily="49" charset="0"/>
              </a:rPr>
              <a:t>op </a:t>
            </a:r>
            <a:r>
              <a:rPr lang="en-US" b="1" dirty="0" err="1">
                <a:latin typeface="Courier New" pitchFamily="49" charset="0"/>
              </a:rPr>
              <a:t>y,,result</a:t>
            </a:r>
            <a:r>
              <a:rPr lang="en-US" b="1" dirty="0"/>
              <a:t>   </a:t>
            </a:r>
            <a:r>
              <a:rPr lang="en-US" dirty="0"/>
              <a:t>or   </a:t>
            </a:r>
            <a:r>
              <a:rPr lang="en-US" b="1" dirty="0">
                <a:latin typeface="Courier New" pitchFamily="49" charset="0"/>
              </a:rPr>
              <a:t>result := op y</a:t>
            </a:r>
            <a:endParaRPr lang="en-US" b="1" dirty="0"/>
          </a:p>
          <a:p>
            <a:pPr>
              <a:lnSpc>
                <a:spcPct val="90000"/>
              </a:lnSpc>
              <a:buFontTx/>
              <a:buNone/>
            </a:pPr>
            <a:r>
              <a:rPr lang="en-US" sz="2000" dirty="0"/>
              <a:t>	where </a:t>
            </a:r>
            <a:r>
              <a:rPr lang="en-US" sz="2000" dirty="0">
                <a:latin typeface="Courier New" pitchFamily="49" charset="0"/>
              </a:rPr>
              <a:t>op</a:t>
            </a:r>
            <a:r>
              <a:rPr lang="en-US" sz="2000" dirty="0"/>
              <a:t> is a unary arithmetic or logical operator. This unary operator is applied to </a:t>
            </a:r>
            <a:r>
              <a:rPr lang="en-US" sz="2000" dirty="0">
                <a:latin typeface="Courier New" pitchFamily="49" charset="0"/>
              </a:rPr>
              <a:t>y</a:t>
            </a:r>
            <a:r>
              <a:rPr lang="en-US" sz="2000" dirty="0"/>
              <a:t>, and the result of the operation is stored in </a:t>
            </a:r>
            <a:r>
              <a:rPr lang="en-US" sz="2000" dirty="0">
                <a:latin typeface="Courier New" pitchFamily="49" charset="0"/>
              </a:rPr>
              <a:t>result</a:t>
            </a:r>
            <a:r>
              <a:rPr lang="en-US" sz="2000" dirty="0"/>
              <a:t>.</a:t>
            </a:r>
          </a:p>
          <a:p>
            <a:pPr>
              <a:lnSpc>
                <a:spcPct val="90000"/>
              </a:lnSpc>
              <a:buFontTx/>
              <a:buNone/>
            </a:pPr>
            <a:r>
              <a:rPr lang="en-US" sz="2000" dirty="0"/>
              <a:t>	Ex:		</a:t>
            </a:r>
            <a:r>
              <a:rPr lang="en-US" sz="2000" dirty="0" err="1">
                <a:latin typeface="Courier New" pitchFamily="49" charset="0"/>
              </a:rPr>
              <a:t>uminus</a:t>
            </a:r>
            <a:r>
              <a:rPr lang="en-US" sz="2000" dirty="0">
                <a:latin typeface="Courier New" pitchFamily="49" charset="0"/>
              </a:rPr>
              <a:t>    </a:t>
            </a:r>
            <a:r>
              <a:rPr lang="en-US" sz="2000" dirty="0" err="1">
                <a:latin typeface="Courier New" pitchFamily="49" charset="0"/>
              </a:rPr>
              <a:t>a,,c</a:t>
            </a:r>
            <a:r>
              <a:rPr lang="en-US" sz="2000" dirty="0">
                <a:latin typeface="Courier New" pitchFamily="49" charset="0"/>
              </a:rPr>
              <a:t>  or </a:t>
            </a:r>
            <a:r>
              <a:rPr lang="en-US" sz="2000" dirty="0">
                <a:solidFill>
                  <a:srgbClr val="6600CC"/>
                </a:solidFill>
                <a:latin typeface="Courier New" pitchFamily="49" charset="0"/>
              </a:rPr>
              <a:t>c:=-a</a:t>
            </a:r>
          </a:p>
          <a:p>
            <a:pPr>
              <a:lnSpc>
                <a:spcPct val="90000"/>
              </a:lnSpc>
              <a:buFontTx/>
              <a:buNone/>
            </a:pPr>
            <a:r>
              <a:rPr lang="en-US" sz="2000" dirty="0">
                <a:latin typeface="Courier New" pitchFamily="49" charset="0"/>
              </a:rPr>
              <a:t>			not       </a:t>
            </a:r>
            <a:r>
              <a:rPr lang="en-US" sz="2000" dirty="0" err="1">
                <a:latin typeface="Courier New" pitchFamily="49" charset="0"/>
              </a:rPr>
              <a:t>a,,c</a:t>
            </a:r>
            <a:r>
              <a:rPr lang="en-US" sz="2000" dirty="0">
                <a:latin typeface="Courier New" pitchFamily="49" charset="0"/>
              </a:rPr>
              <a:t>  or </a:t>
            </a:r>
            <a:r>
              <a:rPr lang="en-US" sz="2000" dirty="0">
                <a:solidFill>
                  <a:srgbClr val="6600CC"/>
                </a:solidFill>
                <a:latin typeface="Courier New" pitchFamily="49" charset="0"/>
              </a:rPr>
              <a:t>c!=a </a:t>
            </a:r>
          </a:p>
          <a:p>
            <a:pPr>
              <a:lnSpc>
                <a:spcPct val="90000"/>
              </a:lnSpc>
              <a:buFontTx/>
              <a:buNone/>
            </a:pPr>
            <a:r>
              <a:rPr lang="en-US" sz="2000" dirty="0">
                <a:latin typeface="Courier New" pitchFamily="49" charset="0"/>
              </a:rPr>
              <a:t>			</a:t>
            </a:r>
            <a:r>
              <a:rPr lang="en-US" sz="2000" dirty="0" err="1">
                <a:latin typeface="Courier New" pitchFamily="49" charset="0"/>
              </a:rPr>
              <a:t>inttoreal</a:t>
            </a:r>
            <a:r>
              <a:rPr lang="en-US" sz="2000" dirty="0">
                <a:latin typeface="Courier New" pitchFamily="49" charset="0"/>
              </a:rPr>
              <a:t> </a:t>
            </a:r>
            <a:r>
              <a:rPr lang="en-US" sz="2000" dirty="0" err="1">
                <a:latin typeface="Courier New" pitchFamily="49" charset="0"/>
              </a:rPr>
              <a:t>a,,c</a:t>
            </a:r>
            <a:r>
              <a:rPr lang="en-US" sz="2000" dirty="0">
                <a:latin typeface="Courier New" pitchFamily="49" charset="0"/>
              </a:rPr>
              <a:t>  or </a:t>
            </a:r>
            <a:r>
              <a:rPr lang="en-US" sz="2000" dirty="0">
                <a:solidFill>
                  <a:srgbClr val="6600CC"/>
                </a:solidFill>
                <a:latin typeface="Courier New" pitchFamily="49" charset="0"/>
              </a:rPr>
              <a:t>c=</a:t>
            </a:r>
            <a:r>
              <a:rPr lang="en-US" sz="2000" dirty="0" err="1">
                <a:solidFill>
                  <a:srgbClr val="6600CC"/>
                </a:solidFill>
                <a:latin typeface="Courier New" pitchFamily="49" charset="0"/>
              </a:rPr>
              <a:t>inttoreal</a:t>
            </a:r>
            <a:r>
              <a:rPr lang="en-US" sz="2000" dirty="0">
                <a:solidFill>
                  <a:srgbClr val="6600CC"/>
                </a:solidFill>
                <a:latin typeface="Courier New" pitchFamily="49" charset="0"/>
              </a:rPr>
              <a:t>(a)</a:t>
            </a:r>
            <a:r>
              <a:rPr lang="en-US" sz="2000" dirty="0">
                <a:latin typeface="Courier New" pitchFamily="49" charset="0"/>
              </a:rPr>
              <a:t> 		</a:t>
            </a:r>
          </a:p>
          <a:p>
            <a:pPr>
              <a:lnSpc>
                <a:spcPct val="90000"/>
              </a:lnSpc>
              <a:buFontTx/>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9E255FE6-790A-4B89-BDD5-371368602465}" type="slidenum">
              <a:rPr lang="en-US"/>
              <a:pPr/>
              <a:t>45</a:t>
            </a:fld>
            <a:endParaRPr lang="en-US"/>
          </a:p>
        </p:txBody>
      </p:sp>
      <p:sp>
        <p:nvSpPr>
          <p:cNvPr id="6147" name="Rectangle 2"/>
          <p:cNvSpPr>
            <a:spLocks noGrp="1" noChangeArrowheads="1"/>
          </p:cNvSpPr>
          <p:nvPr>
            <p:ph type="title"/>
          </p:nvPr>
        </p:nvSpPr>
        <p:spPr>
          <a:xfrm>
            <a:off x="990600" y="274638"/>
            <a:ext cx="8420100" cy="944562"/>
          </a:xfrm>
        </p:spPr>
        <p:txBody>
          <a:bodyPr/>
          <a:lstStyle/>
          <a:p>
            <a:pPr algn="ctr"/>
            <a:r>
              <a:rPr lang="en-US" dirty="0"/>
              <a:t>Three-Address Statements (cont.)</a:t>
            </a:r>
          </a:p>
        </p:txBody>
      </p:sp>
      <p:sp>
        <p:nvSpPr>
          <p:cNvPr id="6148" name="Rectangle 3"/>
          <p:cNvSpPr>
            <a:spLocks noGrp="1" noChangeArrowheads="1"/>
          </p:cNvSpPr>
          <p:nvPr>
            <p:ph type="body" idx="1"/>
          </p:nvPr>
        </p:nvSpPr>
        <p:spPr/>
        <p:txBody>
          <a:bodyPr>
            <a:normAutofit/>
          </a:bodyPr>
          <a:lstStyle/>
          <a:p>
            <a:pPr>
              <a:buFontTx/>
              <a:buNone/>
            </a:pPr>
            <a:r>
              <a:rPr lang="en-US" b="1" i="1" dirty="0"/>
              <a:t>Move Operator:</a:t>
            </a:r>
            <a:r>
              <a:rPr lang="en-US" dirty="0"/>
              <a:t> 	</a:t>
            </a:r>
            <a:r>
              <a:rPr lang="en-US" b="1" dirty="0" err="1">
                <a:latin typeface="Courier New" pitchFamily="49" charset="0"/>
              </a:rPr>
              <a:t>mov</a:t>
            </a:r>
            <a:r>
              <a:rPr lang="en-US" b="1" dirty="0">
                <a:latin typeface="Courier New" pitchFamily="49" charset="0"/>
              </a:rPr>
              <a:t> </a:t>
            </a:r>
            <a:r>
              <a:rPr lang="en-US" b="1" dirty="0" err="1">
                <a:latin typeface="Courier New" pitchFamily="49" charset="0"/>
              </a:rPr>
              <a:t>y,,result</a:t>
            </a:r>
            <a:r>
              <a:rPr lang="en-US" dirty="0"/>
              <a:t>   or   </a:t>
            </a:r>
            <a:r>
              <a:rPr lang="en-US" b="1" dirty="0">
                <a:latin typeface="Courier New" pitchFamily="49" charset="0"/>
              </a:rPr>
              <a:t>result := y</a:t>
            </a:r>
          </a:p>
          <a:p>
            <a:pPr>
              <a:buFontTx/>
              <a:buNone/>
            </a:pPr>
            <a:r>
              <a:rPr lang="en-US" sz="2000" dirty="0"/>
              <a:t>	where the content of </a:t>
            </a:r>
            <a:r>
              <a:rPr lang="en-US" sz="2000" dirty="0">
                <a:latin typeface="Courier New" pitchFamily="49" charset="0"/>
              </a:rPr>
              <a:t>y</a:t>
            </a:r>
            <a:r>
              <a:rPr lang="en-US" sz="2000" dirty="0"/>
              <a:t> is copied into </a:t>
            </a:r>
            <a:r>
              <a:rPr lang="en-US" sz="2000" dirty="0">
                <a:latin typeface="Courier New" pitchFamily="49" charset="0"/>
              </a:rPr>
              <a:t>result</a:t>
            </a:r>
            <a:r>
              <a:rPr lang="en-US" sz="2000" dirty="0"/>
              <a:t>.</a:t>
            </a:r>
          </a:p>
          <a:p>
            <a:pPr>
              <a:buFontTx/>
              <a:buNone/>
            </a:pPr>
            <a:r>
              <a:rPr lang="en-US" sz="2000" dirty="0"/>
              <a:t>	Ex:		</a:t>
            </a:r>
            <a:r>
              <a:rPr lang="en-US" sz="2000" dirty="0" err="1">
                <a:latin typeface="Courier New" pitchFamily="49" charset="0"/>
              </a:rPr>
              <a:t>mov</a:t>
            </a:r>
            <a:r>
              <a:rPr lang="en-US" sz="2000" dirty="0">
                <a:latin typeface="Courier New" pitchFamily="49" charset="0"/>
              </a:rPr>
              <a:t>   </a:t>
            </a:r>
            <a:r>
              <a:rPr lang="en-US" sz="2000" dirty="0" err="1">
                <a:latin typeface="Courier New" pitchFamily="49" charset="0"/>
              </a:rPr>
              <a:t>a,,c</a:t>
            </a:r>
            <a:r>
              <a:rPr lang="en-US" sz="2000" dirty="0">
                <a:latin typeface="Courier New" pitchFamily="49" charset="0"/>
              </a:rPr>
              <a:t> or </a:t>
            </a:r>
            <a:r>
              <a:rPr lang="en-US" sz="2000" dirty="0">
                <a:solidFill>
                  <a:srgbClr val="6600CC"/>
                </a:solidFill>
                <a:latin typeface="Courier New" pitchFamily="49" charset="0"/>
              </a:rPr>
              <a:t>c:=a</a:t>
            </a:r>
          </a:p>
          <a:p>
            <a:pPr>
              <a:buFontTx/>
              <a:buNone/>
            </a:pPr>
            <a:r>
              <a:rPr lang="en-US" sz="2000" dirty="0">
                <a:latin typeface="Courier New" pitchFamily="49" charset="0"/>
              </a:rPr>
              <a:t>			</a:t>
            </a:r>
            <a:r>
              <a:rPr lang="en-US" sz="2000" dirty="0" err="1">
                <a:latin typeface="Courier New" pitchFamily="49" charset="0"/>
              </a:rPr>
              <a:t>movi</a:t>
            </a:r>
            <a:r>
              <a:rPr lang="en-US" sz="2000" dirty="0">
                <a:latin typeface="Courier New" pitchFamily="49" charset="0"/>
              </a:rPr>
              <a:t>  </a:t>
            </a:r>
            <a:r>
              <a:rPr lang="en-US" sz="2000" dirty="0" err="1">
                <a:latin typeface="Courier New" pitchFamily="49" charset="0"/>
              </a:rPr>
              <a:t>a,,c</a:t>
            </a:r>
            <a:endParaRPr lang="en-US" sz="2000" dirty="0">
              <a:latin typeface="Courier New" pitchFamily="49" charset="0"/>
            </a:endParaRPr>
          </a:p>
          <a:p>
            <a:pPr>
              <a:buFontTx/>
              <a:buNone/>
            </a:pPr>
            <a:r>
              <a:rPr lang="en-US" sz="2000" dirty="0">
                <a:latin typeface="Courier New" pitchFamily="49" charset="0"/>
              </a:rPr>
              <a:t>			</a:t>
            </a:r>
            <a:r>
              <a:rPr lang="en-US" sz="2000" dirty="0" err="1">
                <a:latin typeface="Courier New" pitchFamily="49" charset="0"/>
              </a:rPr>
              <a:t>movr</a:t>
            </a:r>
            <a:r>
              <a:rPr lang="en-US" sz="2000" dirty="0">
                <a:latin typeface="Courier New" pitchFamily="49" charset="0"/>
              </a:rPr>
              <a:t>  </a:t>
            </a:r>
            <a:r>
              <a:rPr lang="en-US" sz="2000" dirty="0" err="1">
                <a:latin typeface="Courier New" pitchFamily="49" charset="0"/>
              </a:rPr>
              <a:t>a,,c</a:t>
            </a:r>
            <a:endParaRPr lang="en-US" sz="2000" dirty="0">
              <a:latin typeface="Courier New" pitchFamily="49" charset="0"/>
            </a:endParaRPr>
          </a:p>
          <a:p>
            <a:pPr>
              <a:buFontTx/>
              <a:buNone/>
            </a:pPr>
            <a:endParaRPr lang="en-US" sz="2000" dirty="0">
              <a:latin typeface="Courier New" pitchFamily="49" charset="0"/>
            </a:endParaRPr>
          </a:p>
          <a:p>
            <a:pPr>
              <a:buFontTx/>
              <a:buNone/>
            </a:pPr>
            <a:r>
              <a:rPr lang="en-US" b="1" i="1" dirty="0"/>
              <a:t>Unconditional Jumps:</a:t>
            </a:r>
            <a:r>
              <a:rPr lang="en-US" dirty="0"/>
              <a:t>  </a:t>
            </a:r>
            <a:r>
              <a:rPr lang="en-US" b="1" dirty="0" err="1">
                <a:latin typeface="Courier New" pitchFamily="49" charset="0"/>
              </a:rPr>
              <a:t>jmp</a:t>
            </a:r>
            <a:r>
              <a:rPr lang="en-US" b="1" dirty="0">
                <a:latin typeface="Courier New" pitchFamily="49" charset="0"/>
              </a:rPr>
              <a:t> ,,L</a:t>
            </a:r>
            <a:r>
              <a:rPr lang="en-US" b="1" dirty="0"/>
              <a:t>   </a:t>
            </a:r>
            <a:r>
              <a:rPr lang="en-US" dirty="0"/>
              <a:t>or   </a:t>
            </a:r>
            <a:r>
              <a:rPr lang="en-US" b="1" dirty="0" err="1">
                <a:latin typeface="Courier New" pitchFamily="49" charset="0"/>
              </a:rPr>
              <a:t>goto</a:t>
            </a:r>
            <a:r>
              <a:rPr lang="en-US" b="1" dirty="0">
                <a:latin typeface="Courier New" pitchFamily="49" charset="0"/>
              </a:rPr>
              <a:t> L</a:t>
            </a:r>
          </a:p>
          <a:p>
            <a:pPr>
              <a:buFontTx/>
              <a:buNone/>
            </a:pPr>
            <a:r>
              <a:rPr lang="en-US" sz="2000" dirty="0"/>
              <a:t>	We will jump to the three-address code with the label </a:t>
            </a:r>
            <a:r>
              <a:rPr lang="en-US" sz="2000" dirty="0">
                <a:latin typeface="Courier New" pitchFamily="49" charset="0"/>
              </a:rPr>
              <a:t>L</a:t>
            </a:r>
            <a:r>
              <a:rPr lang="en-US" sz="2000" dirty="0"/>
              <a:t>, and the execution continues from that statement.</a:t>
            </a:r>
          </a:p>
          <a:p>
            <a:pPr>
              <a:buFontTx/>
              <a:buNone/>
            </a:pPr>
            <a:r>
              <a:rPr lang="en-US" sz="2000" dirty="0"/>
              <a:t>	Ex:		</a:t>
            </a:r>
            <a:r>
              <a:rPr lang="en-US" sz="2000" dirty="0" err="1">
                <a:latin typeface="Courier New" pitchFamily="49" charset="0"/>
              </a:rPr>
              <a:t>jmp</a:t>
            </a:r>
            <a:r>
              <a:rPr lang="en-US" sz="2000" dirty="0">
                <a:latin typeface="Courier New" pitchFamily="49" charset="0"/>
              </a:rPr>
              <a:t>  ,,L1	</a:t>
            </a:r>
            <a:r>
              <a:rPr lang="en-US" sz="2000" dirty="0"/>
              <a:t>// jump to L1     </a:t>
            </a:r>
            <a:r>
              <a:rPr lang="en-US" sz="2000" dirty="0">
                <a:solidFill>
                  <a:srgbClr val="6600CC"/>
                </a:solidFill>
              </a:rPr>
              <a:t>or </a:t>
            </a:r>
            <a:r>
              <a:rPr lang="en-US" sz="2000" dirty="0" err="1">
                <a:solidFill>
                  <a:srgbClr val="6600CC"/>
                </a:solidFill>
              </a:rPr>
              <a:t>goto</a:t>
            </a:r>
            <a:r>
              <a:rPr lang="en-US" sz="2000" dirty="0">
                <a:solidFill>
                  <a:srgbClr val="6600CC"/>
                </a:solidFill>
              </a:rPr>
              <a:t> L1</a:t>
            </a:r>
          </a:p>
          <a:p>
            <a:pPr>
              <a:buFontTx/>
              <a:buNone/>
            </a:pPr>
            <a:r>
              <a:rPr lang="en-US" sz="2000" dirty="0">
                <a:latin typeface="Courier New" pitchFamily="49" charset="0"/>
              </a:rPr>
              <a:t>			</a:t>
            </a:r>
            <a:r>
              <a:rPr lang="en-US" sz="2000" dirty="0" err="1">
                <a:latin typeface="Courier New" pitchFamily="49" charset="0"/>
              </a:rPr>
              <a:t>jmp</a:t>
            </a:r>
            <a:r>
              <a:rPr lang="en-US" sz="2000" dirty="0">
                <a:latin typeface="Courier New" pitchFamily="49" charset="0"/>
              </a:rPr>
              <a:t>  ,,7 </a:t>
            </a:r>
            <a:r>
              <a:rPr lang="en-US" sz="2000" dirty="0"/>
              <a:t>// jump to the statement 7   </a:t>
            </a:r>
            <a:r>
              <a:rPr lang="en-US" sz="2000" dirty="0">
                <a:latin typeface="Courier New" pitchFamily="49" charset="0"/>
              </a:rPr>
              <a:t>or </a:t>
            </a:r>
            <a:r>
              <a:rPr lang="en-US" sz="1800" dirty="0" err="1">
                <a:solidFill>
                  <a:srgbClr val="6600CC"/>
                </a:solidFill>
                <a:latin typeface="Courier New" pitchFamily="49" charset="0"/>
              </a:rPr>
              <a:t>goto</a:t>
            </a:r>
            <a:r>
              <a:rPr lang="en-US" sz="1800" dirty="0">
                <a:solidFill>
                  <a:srgbClr val="6600CC"/>
                </a:solidFill>
                <a:latin typeface="Courier New" pitchFamily="49" charset="0"/>
              </a:rPr>
              <a:t> 7</a:t>
            </a:r>
          </a:p>
          <a:p>
            <a:pPr>
              <a:buFontTx/>
              <a:buNone/>
            </a:pPr>
            <a:endParaRPr lang="en-US" sz="20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B1E22E4B-9B36-43CE-9E2E-BB25AE0AF4D7}" type="slidenum">
              <a:rPr lang="en-US"/>
              <a:pPr/>
              <a:t>46</a:t>
            </a:fld>
            <a:endParaRPr lang="en-US"/>
          </a:p>
        </p:txBody>
      </p:sp>
      <p:sp>
        <p:nvSpPr>
          <p:cNvPr id="7171" name="Rectangle 2"/>
          <p:cNvSpPr>
            <a:spLocks noGrp="1" noChangeArrowheads="1"/>
          </p:cNvSpPr>
          <p:nvPr>
            <p:ph type="title"/>
          </p:nvPr>
        </p:nvSpPr>
        <p:spPr>
          <a:xfrm>
            <a:off x="990600" y="274638"/>
            <a:ext cx="8420100" cy="601662"/>
          </a:xfrm>
        </p:spPr>
        <p:txBody>
          <a:bodyPr>
            <a:normAutofit fontScale="90000"/>
          </a:bodyPr>
          <a:lstStyle/>
          <a:p>
            <a:r>
              <a:rPr lang="en-US" dirty="0">
                <a:solidFill>
                  <a:schemeClr val="tx1"/>
                </a:solidFill>
              </a:rPr>
              <a:t>Three-Address Statements (cont.)</a:t>
            </a:r>
          </a:p>
        </p:txBody>
      </p:sp>
      <p:sp>
        <p:nvSpPr>
          <p:cNvPr id="7172" name="Rectangle 3"/>
          <p:cNvSpPr>
            <a:spLocks noGrp="1" noChangeArrowheads="1"/>
          </p:cNvSpPr>
          <p:nvPr>
            <p:ph type="body" idx="1"/>
          </p:nvPr>
        </p:nvSpPr>
        <p:spPr>
          <a:xfrm>
            <a:off x="228600" y="1219200"/>
            <a:ext cx="9677400" cy="5105400"/>
          </a:xfrm>
        </p:spPr>
        <p:txBody>
          <a:bodyPr>
            <a:normAutofit lnSpcReduction="10000"/>
          </a:bodyPr>
          <a:lstStyle/>
          <a:p>
            <a:pPr>
              <a:buFontTx/>
              <a:buNone/>
            </a:pPr>
            <a:r>
              <a:rPr lang="en-US" b="1" i="1" dirty="0"/>
              <a:t>Conditional Jumps:</a:t>
            </a:r>
            <a:r>
              <a:rPr lang="en-US" dirty="0"/>
              <a:t>  </a:t>
            </a:r>
            <a:r>
              <a:rPr lang="en-US" sz="2400" dirty="0" err="1">
                <a:latin typeface="Courier New" pitchFamily="49" charset="0"/>
              </a:rPr>
              <a:t>jmp</a:t>
            </a:r>
            <a:r>
              <a:rPr lang="en-US" sz="2400" b="1" i="1" dirty="0" err="1">
                <a:latin typeface="Courier New" pitchFamily="49" charset="0"/>
              </a:rPr>
              <a:t>relop</a:t>
            </a:r>
            <a:r>
              <a:rPr lang="en-US" sz="2400" dirty="0">
                <a:latin typeface="Courier New" pitchFamily="49" charset="0"/>
              </a:rPr>
              <a:t> </a:t>
            </a:r>
            <a:r>
              <a:rPr lang="en-US" sz="2400" dirty="0" err="1">
                <a:latin typeface="Courier New" pitchFamily="49" charset="0"/>
              </a:rPr>
              <a:t>y,z,L</a:t>
            </a:r>
            <a:r>
              <a:rPr lang="en-US" sz="2400" dirty="0"/>
              <a:t>   or   </a:t>
            </a:r>
            <a:r>
              <a:rPr lang="en-US" sz="2400" dirty="0">
                <a:latin typeface="Courier New" pitchFamily="49" charset="0"/>
              </a:rPr>
              <a:t>if y </a:t>
            </a:r>
            <a:r>
              <a:rPr lang="en-US" sz="2400" b="1" i="1" dirty="0" err="1">
                <a:latin typeface="Courier New" pitchFamily="49" charset="0"/>
              </a:rPr>
              <a:t>relop</a:t>
            </a:r>
            <a:r>
              <a:rPr lang="en-US" sz="2400" dirty="0">
                <a:latin typeface="Courier New" pitchFamily="49" charset="0"/>
              </a:rPr>
              <a:t> z </a:t>
            </a:r>
            <a:r>
              <a:rPr lang="en-US" sz="2400" dirty="0" err="1">
                <a:latin typeface="Courier New" pitchFamily="49" charset="0"/>
              </a:rPr>
              <a:t>goto</a:t>
            </a:r>
            <a:r>
              <a:rPr lang="en-US" sz="2400" dirty="0">
                <a:latin typeface="Courier New" pitchFamily="49" charset="0"/>
              </a:rPr>
              <a:t> L</a:t>
            </a:r>
          </a:p>
          <a:p>
            <a:pPr>
              <a:buFontTx/>
              <a:buNone/>
            </a:pPr>
            <a:r>
              <a:rPr lang="en-US" sz="2000" dirty="0"/>
              <a:t>	We will jump to the three-address code with the label </a:t>
            </a:r>
            <a:r>
              <a:rPr lang="en-US" sz="2000" dirty="0">
                <a:latin typeface="Courier New" pitchFamily="49" charset="0"/>
              </a:rPr>
              <a:t>L </a:t>
            </a:r>
            <a:r>
              <a:rPr lang="en-US" sz="2000" dirty="0"/>
              <a:t>if  the result of </a:t>
            </a:r>
            <a:r>
              <a:rPr lang="en-US" sz="2000" dirty="0">
                <a:latin typeface="Courier New" pitchFamily="49" charset="0"/>
              </a:rPr>
              <a:t>y </a:t>
            </a:r>
            <a:r>
              <a:rPr lang="en-US" sz="2000" dirty="0" err="1">
                <a:latin typeface="Courier New" pitchFamily="49" charset="0"/>
              </a:rPr>
              <a:t>relop</a:t>
            </a:r>
            <a:r>
              <a:rPr lang="en-US" sz="2000" dirty="0">
                <a:latin typeface="Courier New" pitchFamily="49" charset="0"/>
              </a:rPr>
              <a:t> z</a:t>
            </a:r>
            <a:r>
              <a:rPr lang="en-US" sz="2000" dirty="0"/>
              <a:t>  is true, and the execution continues from that statement. If the result is false, the execution continues from the statement following this conditional jump statement.</a:t>
            </a:r>
          </a:p>
          <a:p>
            <a:pPr>
              <a:buFontTx/>
              <a:buNone/>
            </a:pPr>
            <a:r>
              <a:rPr lang="en-US" sz="2000" dirty="0"/>
              <a:t>	Ex:	</a:t>
            </a:r>
            <a:r>
              <a:rPr lang="en-US" sz="2000" dirty="0" err="1">
                <a:latin typeface="Courier New" pitchFamily="49" charset="0"/>
              </a:rPr>
              <a:t>jmpgt</a:t>
            </a:r>
            <a:r>
              <a:rPr lang="en-US" sz="2000" dirty="0">
                <a:latin typeface="Courier New" pitchFamily="49" charset="0"/>
              </a:rPr>
              <a:t>   y,z,L1	</a:t>
            </a:r>
            <a:r>
              <a:rPr lang="en-US" sz="2000" dirty="0"/>
              <a:t>// jump to L1 if y&gt;z       or  </a:t>
            </a:r>
            <a:r>
              <a:rPr lang="en-US" sz="2400" dirty="0">
                <a:solidFill>
                  <a:srgbClr val="6600CC"/>
                </a:solidFill>
              </a:rPr>
              <a:t>if y&gt;z </a:t>
            </a:r>
            <a:r>
              <a:rPr lang="en-US" sz="2400" dirty="0" err="1">
                <a:solidFill>
                  <a:srgbClr val="6600CC"/>
                </a:solidFill>
              </a:rPr>
              <a:t>goto</a:t>
            </a:r>
            <a:r>
              <a:rPr lang="en-US" sz="2400" dirty="0">
                <a:solidFill>
                  <a:srgbClr val="6600CC"/>
                </a:solidFill>
              </a:rPr>
              <a:t> L1</a:t>
            </a:r>
          </a:p>
          <a:p>
            <a:pPr>
              <a:buFontTx/>
              <a:buNone/>
            </a:pPr>
            <a:r>
              <a:rPr lang="en-US" sz="2000" dirty="0"/>
              <a:t>		</a:t>
            </a:r>
            <a:r>
              <a:rPr lang="en-US" sz="2000" dirty="0" err="1">
                <a:latin typeface="Courier New" pitchFamily="49" charset="0"/>
              </a:rPr>
              <a:t>jmpgte</a:t>
            </a:r>
            <a:r>
              <a:rPr lang="en-US" sz="2000" dirty="0">
                <a:latin typeface="Courier New" pitchFamily="49" charset="0"/>
              </a:rPr>
              <a:t>  y,z,L1	</a:t>
            </a:r>
            <a:r>
              <a:rPr lang="en-US" sz="2000" dirty="0"/>
              <a:t>// jump to L1 if y&gt;=z    </a:t>
            </a:r>
            <a:r>
              <a:rPr lang="en-US" sz="1800" dirty="0"/>
              <a:t>or  </a:t>
            </a:r>
            <a:r>
              <a:rPr lang="en-US" sz="2400" dirty="0">
                <a:solidFill>
                  <a:srgbClr val="6600CC"/>
                </a:solidFill>
              </a:rPr>
              <a:t>if y&gt;=z </a:t>
            </a:r>
            <a:r>
              <a:rPr lang="en-US" sz="2400" dirty="0" err="1">
                <a:solidFill>
                  <a:srgbClr val="6600CC"/>
                </a:solidFill>
              </a:rPr>
              <a:t>goto</a:t>
            </a:r>
            <a:r>
              <a:rPr lang="en-US" sz="2400" dirty="0">
                <a:solidFill>
                  <a:srgbClr val="6600CC"/>
                </a:solidFill>
              </a:rPr>
              <a:t> L1</a:t>
            </a:r>
            <a:endParaRPr lang="en-US" sz="2400" dirty="0"/>
          </a:p>
          <a:p>
            <a:pPr>
              <a:buFontTx/>
              <a:buNone/>
            </a:pPr>
            <a:r>
              <a:rPr lang="en-US" sz="2000" dirty="0"/>
              <a:t>		</a:t>
            </a:r>
            <a:r>
              <a:rPr lang="en-US" sz="2000" dirty="0" err="1">
                <a:latin typeface="Courier New" pitchFamily="49" charset="0"/>
              </a:rPr>
              <a:t>jmpe</a:t>
            </a:r>
            <a:r>
              <a:rPr lang="en-US" sz="2000" dirty="0">
                <a:latin typeface="Courier New" pitchFamily="49" charset="0"/>
              </a:rPr>
              <a:t>    y,z,L1	</a:t>
            </a:r>
            <a:r>
              <a:rPr lang="en-US" sz="2000" dirty="0"/>
              <a:t>// jump to L1 if y==z    </a:t>
            </a:r>
            <a:r>
              <a:rPr lang="en-US" sz="2400" dirty="0"/>
              <a:t>or  </a:t>
            </a:r>
            <a:r>
              <a:rPr lang="en-US" sz="2400" dirty="0">
                <a:solidFill>
                  <a:srgbClr val="6600CC"/>
                </a:solidFill>
              </a:rPr>
              <a:t>if y==z </a:t>
            </a:r>
            <a:r>
              <a:rPr lang="en-US" sz="2400" dirty="0" err="1">
                <a:solidFill>
                  <a:srgbClr val="6600CC"/>
                </a:solidFill>
              </a:rPr>
              <a:t>goto</a:t>
            </a:r>
            <a:r>
              <a:rPr lang="en-US" sz="2400" dirty="0">
                <a:solidFill>
                  <a:srgbClr val="6600CC"/>
                </a:solidFill>
              </a:rPr>
              <a:t> L1</a:t>
            </a:r>
            <a:endParaRPr lang="en-US" sz="2400" dirty="0"/>
          </a:p>
          <a:p>
            <a:pPr>
              <a:buFontTx/>
              <a:buNone/>
            </a:pPr>
            <a:r>
              <a:rPr lang="en-US" sz="2000" dirty="0"/>
              <a:t>		</a:t>
            </a:r>
            <a:r>
              <a:rPr lang="en-US" sz="2000" dirty="0" err="1">
                <a:latin typeface="Courier New" pitchFamily="49" charset="0"/>
              </a:rPr>
              <a:t>jmpne</a:t>
            </a:r>
            <a:r>
              <a:rPr lang="en-US" sz="2000" dirty="0">
                <a:latin typeface="Courier New" pitchFamily="49" charset="0"/>
              </a:rPr>
              <a:t>   y,z,L1	</a:t>
            </a:r>
            <a:r>
              <a:rPr lang="en-US" sz="2000" dirty="0"/>
              <a:t>// jump to L1 if y!=z      </a:t>
            </a:r>
            <a:r>
              <a:rPr lang="en-US" sz="2400" dirty="0"/>
              <a:t>or  </a:t>
            </a:r>
            <a:r>
              <a:rPr lang="en-US" sz="2400" dirty="0">
                <a:solidFill>
                  <a:srgbClr val="6600CC"/>
                </a:solidFill>
              </a:rPr>
              <a:t>if y!=z </a:t>
            </a:r>
            <a:r>
              <a:rPr lang="en-US" sz="2400" dirty="0" err="1">
                <a:solidFill>
                  <a:srgbClr val="6600CC"/>
                </a:solidFill>
              </a:rPr>
              <a:t>goto</a:t>
            </a:r>
            <a:r>
              <a:rPr lang="en-US" sz="2400" dirty="0">
                <a:solidFill>
                  <a:srgbClr val="6600CC"/>
                </a:solidFill>
              </a:rPr>
              <a:t> L1</a:t>
            </a:r>
            <a:endParaRPr lang="en-US" sz="2400" dirty="0"/>
          </a:p>
          <a:p>
            <a:pPr>
              <a:buFontTx/>
              <a:buNone/>
            </a:pPr>
            <a:endParaRPr lang="en-US" sz="1000" dirty="0"/>
          </a:p>
          <a:p>
            <a:pPr>
              <a:buFontTx/>
              <a:buNone/>
            </a:pPr>
            <a:r>
              <a:rPr lang="en-US" sz="2000" dirty="0"/>
              <a:t>	Our relational operator can also be a unary operator.</a:t>
            </a:r>
          </a:p>
          <a:p>
            <a:pPr>
              <a:buFontTx/>
              <a:buNone/>
            </a:pPr>
            <a:r>
              <a:rPr lang="en-US" sz="2000" dirty="0"/>
              <a:t>		 </a:t>
            </a:r>
            <a:r>
              <a:rPr lang="en-US" sz="2000" dirty="0" err="1">
                <a:latin typeface="Courier New" pitchFamily="49" charset="0"/>
              </a:rPr>
              <a:t>jmpnz</a:t>
            </a:r>
            <a:r>
              <a:rPr lang="en-US" sz="2000" dirty="0">
                <a:latin typeface="Courier New" pitchFamily="49" charset="0"/>
              </a:rPr>
              <a:t>   y,,L1	</a:t>
            </a:r>
            <a:r>
              <a:rPr lang="en-US" sz="2000" dirty="0"/>
              <a:t>// jump to L1 if y is not zero     </a:t>
            </a:r>
            <a:r>
              <a:rPr lang="en-US" sz="1800" dirty="0"/>
              <a:t>or  </a:t>
            </a:r>
            <a:r>
              <a:rPr lang="en-US" sz="2000" dirty="0">
                <a:solidFill>
                  <a:srgbClr val="6600CC"/>
                </a:solidFill>
              </a:rPr>
              <a:t>if y!=0 </a:t>
            </a:r>
            <a:r>
              <a:rPr lang="en-US" sz="2000" dirty="0" err="1">
                <a:solidFill>
                  <a:srgbClr val="6600CC"/>
                </a:solidFill>
              </a:rPr>
              <a:t>goto</a:t>
            </a:r>
            <a:r>
              <a:rPr lang="en-US" sz="2000" dirty="0">
                <a:solidFill>
                  <a:srgbClr val="6600CC"/>
                </a:solidFill>
              </a:rPr>
              <a:t> L1</a:t>
            </a:r>
            <a:endParaRPr lang="en-US" sz="2000" dirty="0"/>
          </a:p>
          <a:p>
            <a:pPr>
              <a:buFontTx/>
              <a:buNone/>
            </a:pPr>
            <a:r>
              <a:rPr lang="en-US" sz="2000" dirty="0"/>
              <a:t>		 </a:t>
            </a:r>
            <a:r>
              <a:rPr lang="en-US" sz="2000" dirty="0" err="1">
                <a:latin typeface="Courier New" pitchFamily="49" charset="0"/>
              </a:rPr>
              <a:t>jmpz</a:t>
            </a:r>
            <a:r>
              <a:rPr lang="en-US" sz="2000" dirty="0">
                <a:latin typeface="Courier New" pitchFamily="49" charset="0"/>
              </a:rPr>
              <a:t>    y,,L1	</a:t>
            </a:r>
            <a:r>
              <a:rPr lang="en-US" sz="2000" dirty="0"/>
              <a:t>// jump to L1 if y is zero            </a:t>
            </a:r>
            <a:r>
              <a:rPr lang="en-US" sz="1800" dirty="0"/>
              <a:t>or  </a:t>
            </a:r>
            <a:r>
              <a:rPr lang="en-US" sz="2000" dirty="0">
                <a:solidFill>
                  <a:srgbClr val="6600CC"/>
                </a:solidFill>
              </a:rPr>
              <a:t>if y==0 </a:t>
            </a:r>
            <a:r>
              <a:rPr lang="en-US" sz="2000" dirty="0" err="1">
                <a:solidFill>
                  <a:srgbClr val="6600CC"/>
                </a:solidFill>
              </a:rPr>
              <a:t>goto</a:t>
            </a:r>
            <a:r>
              <a:rPr lang="en-US" sz="2000" dirty="0">
                <a:solidFill>
                  <a:srgbClr val="6600CC"/>
                </a:solidFill>
              </a:rPr>
              <a:t> L1</a:t>
            </a:r>
            <a:endParaRPr lang="en-US" sz="2000" dirty="0"/>
          </a:p>
          <a:p>
            <a:pPr>
              <a:buFontTx/>
              <a:buNone/>
            </a:pPr>
            <a:r>
              <a:rPr lang="en-US" sz="2000" dirty="0"/>
              <a:t>		 </a:t>
            </a:r>
            <a:r>
              <a:rPr lang="en-US" sz="2000" dirty="0" err="1">
                <a:latin typeface="Courier New" pitchFamily="49" charset="0"/>
              </a:rPr>
              <a:t>jmpt</a:t>
            </a:r>
            <a:r>
              <a:rPr lang="en-US" sz="2000" dirty="0">
                <a:latin typeface="Courier New" pitchFamily="49" charset="0"/>
              </a:rPr>
              <a:t>    y,,L1	</a:t>
            </a:r>
            <a:r>
              <a:rPr lang="en-US" sz="2000" dirty="0"/>
              <a:t>// jump to L1 if y is true	 </a:t>
            </a:r>
            <a:r>
              <a:rPr lang="en-US" sz="1800" dirty="0"/>
              <a:t>or  </a:t>
            </a:r>
            <a:r>
              <a:rPr lang="en-US" sz="2000" dirty="0">
                <a:solidFill>
                  <a:srgbClr val="6600CC"/>
                </a:solidFill>
              </a:rPr>
              <a:t>if y </a:t>
            </a:r>
            <a:r>
              <a:rPr lang="en-US" sz="2000" dirty="0" err="1">
                <a:solidFill>
                  <a:srgbClr val="6600CC"/>
                </a:solidFill>
              </a:rPr>
              <a:t>goto</a:t>
            </a:r>
            <a:r>
              <a:rPr lang="en-US" sz="2000" dirty="0">
                <a:solidFill>
                  <a:srgbClr val="6600CC"/>
                </a:solidFill>
              </a:rPr>
              <a:t> L1</a:t>
            </a:r>
            <a:r>
              <a:rPr lang="en-US" sz="2000" dirty="0"/>
              <a:t> 	</a:t>
            </a:r>
          </a:p>
          <a:p>
            <a:pPr>
              <a:buFontTx/>
              <a:buNone/>
            </a:pPr>
            <a:r>
              <a:rPr lang="en-US" sz="2000" dirty="0"/>
              <a:t>		 </a:t>
            </a:r>
            <a:r>
              <a:rPr lang="en-US" sz="2000" dirty="0" err="1">
                <a:latin typeface="Courier New" pitchFamily="49" charset="0"/>
              </a:rPr>
              <a:t>jmpf</a:t>
            </a:r>
            <a:r>
              <a:rPr lang="en-US" sz="2000" dirty="0">
                <a:latin typeface="Courier New" pitchFamily="49" charset="0"/>
              </a:rPr>
              <a:t>    y,,L1	</a:t>
            </a:r>
            <a:r>
              <a:rPr lang="en-US" sz="2000" dirty="0"/>
              <a:t>// jump to L1 if y is false        </a:t>
            </a:r>
            <a:r>
              <a:rPr lang="en-US" sz="1800" dirty="0"/>
              <a:t>or  </a:t>
            </a:r>
            <a:r>
              <a:rPr lang="en-US" sz="2000" dirty="0">
                <a:solidFill>
                  <a:srgbClr val="6600CC"/>
                </a:solidFill>
              </a:rPr>
              <a:t>if !y </a:t>
            </a:r>
            <a:r>
              <a:rPr lang="en-US" sz="2000" dirty="0" err="1">
                <a:solidFill>
                  <a:srgbClr val="6600CC"/>
                </a:solidFill>
              </a:rPr>
              <a:t>goto</a:t>
            </a:r>
            <a:r>
              <a:rPr lang="en-US" sz="2000" dirty="0">
                <a:solidFill>
                  <a:srgbClr val="6600CC"/>
                </a:solidFill>
              </a:rPr>
              <a:t> L1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7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E051CCAF-C903-4CE2-9AC8-F73DDD43905C}" type="slidenum">
              <a:rPr lang="en-US"/>
              <a:pPr/>
              <a:t>47</a:t>
            </a:fld>
            <a:endParaRPr lang="en-US"/>
          </a:p>
        </p:txBody>
      </p:sp>
      <p:sp>
        <p:nvSpPr>
          <p:cNvPr id="8195" name="Rectangle 2"/>
          <p:cNvSpPr>
            <a:spLocks noGrp="1" noChangeArrowheads="1"/>
          </p:cNvSpPr>
          <p:nvPr>
            <p:ph type="title"/>
          </p:nvPr>
        </p:nvSpPr>
        <p:spPr/>
        <p:txBody>
          <a:bodyPr/>
          <a:lstStyle/>
          <a:p>
            <a:r>
              <a:rPr lang="en-US" dirty="0"/>
              <a:t>Three-Address Statements (cont.)</a:t>
            </a:r>
          </a:p>
        </p:txBody>
      </p:sp>
      <p:sp>
        <p:nvSpPr>
          <p:cNvPr id="8196" name="Rectangle 3"/>
          <p:cNvSpPr>
            <a:spLocks noGrp="1" noChangeArrowheads="1"/>
          </p:cNvSpPr>
          <p:nvPr>
            <p:ph type="body" idx="1"/>
          </p:nvPr>
        </p:nvSpPr>
        <p:spPr>
          <a:xfrm>
            <a:off x="990600" y="1447800"/>
            <a:ext cx="8420100" cy="5105400"/>
          </a:xfrm>
        </p:spPr>
        <p:txBody>
          <a:bodyPr>
            <a:normAutofit fontScale="92500" lnSpcReduction="10000"/>
          </a:bodyPr>
          <a:lstStyle/>
          <a:p>
            <a:pPr>
              <a:buFontTx/>
              <a:buNone/>
            </a:pPr>
            <a:r>
              <a:rPr lang="en-US" b="1" i="1" dirty="0"/>
              <a:t>Procedure Parameters:</a:t>
            </a:r>
            <a:r>
              <a:rPr lang="en-US" dirty="0"/>
              <a:t> 	</a:t>
            </a:r>
            <a:r>
              <a:rPr lang="en-US" dirty="0" err="1">
                <a:latin typeface="Courier New" pitchFamily="49" charset="0"/>
              </a:rPr>
              <a:t>param</a:t>
            </a:r>
            <a:r>
              <a:rPr lang="en-US" dirty="0">
                <a:latin typeface="Courier New" pitchFamily="49" charset="0"/>
              </a:rPr>
              <a:t> x,,</a:t>
            </a:r>
            <a:r>
              <a:rPr lang="en-US" dirty="0"/>
              <a:t>   or   </a:t>
            </a:r>
            <a:r>
              <a:rPr lang="en-US" dirty="0" err="1">
                <a:latin typeface="Courier New" pitchFamily="49" charset="0"/>
              </a:rPr>
              <a:t>param</a:t>
            </a:r>
            <a:r>
              <a:rPr lang="en-US" dirty="0">
                <a:latin typeface="Courier New" pitchFamily="49" charset="0"/>
              </a:rPr>
              <a:t> x</a:t>
            </a:r>
          </a:p>
          <a:p>
            <a:pPr>
              <a:buFontTx/>
              <a:buNone/>
            </a:pPr>
            <a:r>
              <a:rPr lang="en-US" b="1" i="1" dirty="0"/>
              <a:t>Procedure Calls:</a:t>
            </a:r>
            <a:r>
              <a:rPr lang="en-US" dirty="0"/>
              <a:t> 		</a:t>
            </a:r>
            <a:r>
              <a:rPr lang="en-US" dirty="0">
                <a:latin typeface="Courier New" pitchFamily="49" charset="0"/>
              </a:rPr>
              <a:t>call </a:t>
            </a:r>
            <a:r>
              <a:rPr lang="en-US" dirty="0" err="1">
                <a:latin typeface="Courier New" pitchFamily="49" charset="0"/>
              </a:rPr>
              <a:t>p,n</a:t>
            </a:r>
            <a:r>
              <a:rPr lang="en-US" dirty="0">
                <a:latin typeface="Courier New" pitchFamily="49" charset="0"/>
              </a:rPr>
              <a:t>,</a:t>
            </a:r>
            <a:r>
              <a:rPr lang="en-US" dirty="0"/>
              <a:t>   or   </a:t>
            </a:r>
            <a:r>
              <a:rPr lang="en-US" dirty="0">
                <a:latin typeface="Courier New" pitchFamily="49" charset="0"/>
              </a:rPr>
              <a:t>call </a:t>
            </a:r>
            <a:r>
              <a:rPr lang="en-US" dirty="0" err="1">
                <a:latin typeface="Courier New" pitchFamily="49" charset="0"/>
              </a:rPr>
              <a:t>p,n</a:t>
            </a:r>
            <a:endParaRPr lang="en-US" dirty="0">
              <a:latin typeface="Courier New" pitchFamily="49" charset="0"/>
            </a:endParaRPr>
          </a:p>
          <a:p>
            <a:pPr>
              <a:buFontTx/>
              <a:buNone/>
            </a:pPr>
            <a:r>
              <a:rPr lang="en-US" sz="2000" dirty="0"/>
              <a:t>	where </a:t>
            </a:r>
            <a:r>
              <a:rPr lang="en-US" sz="2000" dirty="0">
                <a:latin typeface="Courier New" pitchFamily="49" charset="0"/>
              </a:rPr>
              <a:t>x</a:t>
            </a:r>
            <a:r>
              <a:rPr lang="en-US" sz="2000" dirty="0"/>
              <a:t> is an actual parameter, we invoke the procedure </a:t>
            </a:r>
            <a:r>
              <a:rPr lang="en-US" sz="2000" dirty="0">
                <a:latin typeface="Courier New" pitchFamily="49" charset="0"/>
              </a:rPr>
              <a:t>p</a:t>
            </a:r>
            <a:r>
              <a:rPr lang="en-US" sz="2000" dirty="0"/>
              <a:t> with </a:t>
            </a:r>
            <a:r>
              <a:rPr lang="en-US" sz="2000" dirty="0">
                <a:latin typeface="Courier New" pitchFamily="49" charset="0"/>
              </a:rPr>
              <a:t>n</a:t>
            </a:r>
            <a:r>
              <a:rPr lang="en-US" sz="2000" dirty="0"/>
              <a:t> parameters. </a:t>
            </a:r>
          </a:p>
          <a:p>
            <a:pPr>
              <a:buFontTx/>
              <a:buNone/>
            </a:pPr>
            <a:r>
              <a:rPr lang="en-US" sz="2000" dirty="0"/>
              <a:t>	Ex:		</a:t>
            </a:r>
            <a:r>
              <a:rPr lang="en-US" sz="2000" dirty="0" err="1">
                <a:latin typeface="Courier New" pitchFamily="49" charset="0"/>
              </a:rPr>
              <a:t>param</a:t>
            </a:r>
            <a:r>
              <a:rPr lang="en-US" sz="2000" dirty="0">
                <a:latin typeface="Courier New" pitchFamily="49" charset="0"/>
              </a:rPr>
              <a:t> x</a:t>
            </a:r>
            <a:r>
              <a:rPr lang="en-US" sz="2000" baseline="-25000" dirty="0">
                <a:latin typeface="Courier New" pitchFamily="49" charset="0"/>
              </a:rPr>
              <a:t>1</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param</a:t>
            </a:r>
            <a:r>
              <a:rPr lang="en-US" sz="2000" dirty="0">
                <a:latin typeface="Courier New" pitchFamily="49" charset="0"/>
              </a:rPr>
              <a:t> x</a:t>
            </a:r>
            <a:r>
              <a:rPr lang="en-US" sz="2000" baseline="-25000" dirty="0">
                <a:latin typeface="Courier New" pitchFamily="49" charset="0"/>
              </a:rPr>
              <a:t>2</a:t>
            </a:r>
            <a:r>
              <a:rPr lang="en-US" sz="2000" dirty="0">
                <a:latin typeface="Courier New" pitchFamily="49" charset="0"/>
              </a:rPr>
              <a:t>,,</a:t>
            </a:r>
          </a:p>
          <a:p>
            <a:pPr>
              <a:buFontTx/>
              <a:buNone/>
            </a:pPr>
            <a:r>
              <a:rPr lang="en-US" sz="2000" dirty="0">
                <a:latin typeface="Courier New" pitchFamily="49" charset="0"/>
              </a:rPr>
              <a:t>					</a:t>
            </a:r>
            <a:r>
              <a:rPr lang="en-US" sz="2000" dirty="0">
                <a:latin typeface="Courier New" pitchFamily="49" charset="0"/>
                <a:sym typeface="Wingdings" pitchFamily="2" charset="2"/>
              </a:rPr>
              <a:t> p(x</a:t>
            </a:r>
            <a:r>
              <a:rPr lang="en-US" sz="2000" baseline="-25000" dirty="0">
                <a:latin typeface="Courier New" pitchFamily="49" charset="0"/>
                <a:sym typeface="Wingdings" pitchFamily="2" charset="2"/>
              </a:rPr>
              <a:t>1</a:t>
            </a:r>
            <a:r>
              <a:rPr lang="en-US" sz="2000" dirty="0">
                <a:latin typeface="Courier New" pitchFamily="49" charset="0"/>
                <a:sym typeface="Wingdings" pitchFamily="2" charset="2"/>
              </a:rPr>
              <a:t>,...,</a:t>
            </a:r>
            <a:r>
              <a:rPr lang="en-US" sz="2000" dirty="0" err="1">
                <a:latin typeface="Courier New" pitchFamily="49" charset="0"/>
                <a:sym typeface="Wingdings" pitchFamily="2" charset="2"/>
              </a:rPr>
              <a:t>x</a:t>
            </a:r>
            <a:r>
              <a:rPr lang="en-US" sz="2000" baseline="-25000" dirty="0" err="1">
                <a:latin typeface="Courier New" pitchFamily="49" charset="0"/>
                <a:sym typeface="Wingdings" pitchFamily="2" charset="2"/>
              </a:rPr>
              <a:t>n</a:t>
            </a:r>
            <a:r>
              <a:rPr lang="en-US" sz="2000" dirty="0">
                <a:latin typeface="Courier New" pitchFamily="49" charset="0"/>
                <a:sym typeface="Wingdings" pitchFamily="2" charset="2"/>
              </a:rPr>
              <a:t>)</a:t>
            </a:r>
            <a:endParaRPr lang="en-US" sz="2000" dirty="0">
              <a:latin typeface="Courier New" pitchFamily="49" charset="0"/>
            </a:endParaRPr>
          </a:p>
          <a:p>
            <a:pPr>
              <a:buFontTx/>
              <a:buNone/>
            </a:pPr>
            <a:r>
              <a:rPr lang="en-US" sz="2000" dirty="0">
                <a:latin typeface="Courier New" pitchFamily="49" charset="0"/>
              </a:rPr>
              <a:t>			</a:t>
            </a:r>
            <a:r>
              <a:rPr lang="en-US" sz="2000" dirty="0" err="1">
                <a:latin typeface="Courier New" pitchFamily="49" charset="0"/>
              </a:rPr>
              <a:t>param</a:t>
            </a:r>
            <a:r>
              <a:rPr lang="en-US" sz="2000" dirty="0">
                <a:latin typeface="Courier New" pitchFamily="49" charset="0"/>
              </a:rPr>
              <a:t> </a:t>
            </a:r>
            <a:r>
              <a:rPr lang="en-US" sz="2000" dirty="0" err="1">
                <a:latin typeface="Courier New" pitchFamily="49" charset="0"/>
              </a:rPr>
              <a:t>x</a:t>
            </a:r>
            <a:r>
              <a:rPr lang="en-US" sz="2000" baseline="-25000" dirty="0" err="1">
                <a:latin typeface="Courier New" pitchFamily="49" charset="0"/>
              </a:rPr>
              <a:t>n</a:t>
            </a:r>
            <a:r>
              <a:rPr lang="en-US" sz="2000" dirty="0">
                <a:latin typeface="Courier New" pitchFamily="49" charset="0"/>
              </a:rPr>
              <a:t>,,</a:t>
            </a:r>
          </a:p>
          <a:p>
            <a:pPr>
              <a:buFontTx/>
              <a:buNone/>
            </a:pPr>
            <a:r>
              <a:rPr lang="en-US" sz="2000" dirty="0">
                <a:latin typeface="Courier New" pitchFamily="49" charset="0"/>
              </a:rPr>
              <a:t>			call  </a:t>
            </a:r>
            <a:r>
              <a:rPr lang="en-US" sz="2000" dirty="0" err="1">
                <a:latin typeface="Courier New" pitchFamily="49" charset="0"/>
              </a:rPr>
              <a:t>p,n</a:t>
            </a:r>
            <a:r>
              <a:rPr lang="en-US" sz="2000" dirty="0">
                <a:latin typeface="Courier New" pitchFamily="49" charset="0"/>
              </a:rPr>
              <a:t>,</a:t>
            </a:r>
          </a:p>
          <a:p>
            <a:pPr>
              <a:buFontTx/>
              <a:buNone/>
            </a:pPr>
            <a:endParaRPr lang="en-US" sz="2000" dirty="0">
              <a:latin typeface="Courier New" pitchFamily="49" charset="0"/>
            </a:endParaRPr>
          </a:p>
          <a:p>
            <a:pPr>
              <a:buFontTx/>
              <a:buNone/>
            </a:pPr>
            <a:r>
              <a:rPr lang="en-US" sz="2000" b="1" dirty="0">
                <a:solidFill>
                  <a:srgbClr val="6600CC"/>
                </a:solidFill>
                <a:latin typeface="Courier New" pitchFamily="49" charset="0"/>
              </a:rPr>
              <a:t>Function call:</a:t>
            </a:r>
            <a:r>
              <a:rPr lang="en-US" sz="2000" dirty="0">
                <a:latin typeface="Courier New" pitchFamily="49" charset="0"/>
              </a:rPr>
              <a:t>	</a:t>
            </a:r>
            <a:r>
              <a:rPr lang="en-US" sz="2000" b="1" dirty="0">
                <a:solidFill>
                  <a:srgbClr val="6600CC"/>
                </a:solidFill>
                <a:latin typeface="Courier New" pitchFamily="49" charset="0"/>
              </a:rPr>
              <a:t>ICG (1):-		 ICG(2):-</a:t>
            </a:r>
          </a:p>
          <a:p>
            <a:pPr>
              <a:buFontTx/>
              <a:buNone/>
            </a:pPr>
            <a:r>
              <a:rPr lang="en-US" sz="2000" dirty="0">
                <a:latin typeface="Courier New" pitchFamily="49" charset="0"/>
              </a:rPr>
              <a:t>	fun1(x+1,y);   </a:t>
            </a:r>
            <a:r>
              <a:rPr lang="en-US" sz="2000" dirty="0">
                <a:latin typeface="Courier New" pitchFamily="49" charset="0"/>
                <a:sym typeface="Wingdings" pitchFamily="2" charset="2"/>
              </a:rPr>
              <a:t>	add   x,1,t1        t1:=x+1</a:t>
            </a:r>
          </a:p>
          <a:p>
            <a:pPr>
              <a:buFontTx/>
              <a:buNone/>
            </a:pPr>
            <a:r>
              <a:rPr lang="en-US" sz="2000" dirty="0">
                <a:latin typeface="Courier New" pitchFamily="49" charset="0"/>
                <a:sym typeface="Wingdings" pitchFamily="2" charset="2"/>
              </a:rPr>
              <a:t>				</a:t>
            </a:r>
            <a:r>
              <a:rPr lang="en-US" sz="2000" dirty="0" err="1">
                <a:latin typeface="Courier New" pitchFamily="49" charset="0"/>
                <a:sym typeface="Wingdings" pitchFamily="2" charset="2"/>
              </a:rPr>
              <a:t>param</a:t>
            </a:r>
            <a:r>
              <a:rPr lang="en-US" sz="2000" dirty="0">
                <a:latin typeface="Courier New" pitchFamily="49" charset="0"/>
                <a:sym typeface="Wingdings" pitchFamily="2" charset="2"/>
              </a:rPr>
              <a:t> t1,,		 </a:t>
            </a:r>
            <a:r>
              <a:rPr lang="en-US" sz="2000" dirty="0" err="1">
                <a:latin typeface="Courier New" pitchFamily="49" charset="0"/>
                <a:sym typeface="Wingdings" pitchFamily="2" charset="2"/>
              </a:rPr>
              <a:t>param</a:t>
            </a:r>
            <a:r>
              <a:rPr lang="en-US" sz="2000" dirty="0">
                <a:latin typeface="Courier New" pitchFamily="49" charset="0"/>
                <a:sym typeface="Wingdings" pitchFamily="2" charset="2"/>
              </a:rPr>
              <a:t> t1</a:t>
            </a:r>
          </a:p>
          <a:p>
            <a:pPr>
              <a:buFontTx/>
              <a:buNone/>
            </a:pPr>
            <a:r>
              <a:rPr lang="en-US" sz="2000" dirty="0">
                <a:latin typeface="Courier New" pitchFamily="49" charset="0"/>
                <a:sym typeface="Wingdings" pitchFamily="2" charset="2"/>
              </a:rPr>
              <a:t>				</a:t>
            </a:r>
            <a:r>
              <a:rPr lang="en-US" sz="2000" dirty="0" err="1">
                <a:latin typeface="Courier New" pitchFamily="49" charset="0"/>
                <a:sym typeface="Wingdings" pitchFamily="2" charset="2"/>
              </a:rPr>
              <a:t>param</a:t>
            </a:r>
            <a:r>
              <a:rPr lang="en-US" sz="2000" dirty="0">
                <a:latin typeface="Courier New" pitchFamily="49" charset="0"/>
                <a:sym typeface="Wingdings" pitchFamily="2" charset="2"/>
              </a:rPr>
              <a:t> y,,		 </a:t>
            </a:r>
            <a:r>
              <a:rPr lang="en-US" sz="2000" dirty="0" err="1">
                <a:latin typeface="Courier New" pitchFamily="49" charset="0"/>
                <a:sym typeface="Wingdings" pitchFamily="2" charset="2"/>
              </a:rPr>
              <a:t>param</a:t>
            </a:r>
            <a:r>
              <a:rPr lang="en-US" sz="2000" dirty="0">
                <a:latin typeface="Courier New" pitchFamily="49" charset="0"/>
                <a:sym typeface="Wingdings" pitchFamily="2" charset="2"/>
              </a:rPr>
              <a:t> y</a:t>
            </a:r>
          </a:p>
          <a:p>
            <a:pPr>
              <a:buFontTx/>
              <a:buNone/>
            </a:pPr>
            <a:r>
              <a:rPr lang="en-US" sz="2000" dirty="0">
                <a:latin typeface="Courier New" pitchFamily="49" charset="0"/>
                <a:sym typeface="Wingdings" pitchFamily="2" charset="2"/>
              </a:rPr>
              <a:t>				call  fun1,2,	 call  fun1,2</a:t>
            </a:r>
            <a:endParaRPr lang="en-US" sz="20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9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5AE5E33E-4FD4-41AA-B0A4-3055904AFE12}" type="slidenum">
              <a:rPr lang="en-US"/>
              <a:pPr/>
              <a:t>48</a:t>
            </a:fld>
            <a:endParaRPr lang="en-US"/>
          </a:p>
        </p:txBody>
      </p:sp>
      <p:sp>
        <p:nvSpPr>
          <p:cNvPr id="9219" name="Rectangle 2"/>
          <p:cNvSpPr>
            <a:spLocks noGrp="1" noChangeArrowheads="1"/>
          </p:cNvSpPr>
          <p:nvPr>
            <p:ph type="title"/>
          </p:nvPr>
        </p:nvSpPr>
        <p:spPr/>
        <p:txBody>
          <a:bodyPr/>
          <a:lstStyle/>
          <a:p>
            <a:r>
              <a:rPr lang="en-US"/>
              <a:t>Three-Address Statements (cont.)</a:t>
            </a:r>
          </a:p>
        </p:txBody>
      </p:sp>
      <p:sp>
        <p:nvSpPr>
          <p:cNvPr id="9220" name="Rectangle 3"/>
          <p:cNvSpPr>
            <a:spLocks noGrp="1" noChangeArrowheads="1"/>
          </p:cNvSpPr>
          <p:nvPr>
            <p:ph type="body" idx="1"/>
          </p:nvPr>
        </p:nvSpPr>
        <p:spPr>
          <a:xfrm>
            <a:off x="990600" y="1447800"/>
            <a:ext cx="8420100" cy="4876800"/>
          </a:xfrm>
        </p:spPr>
        <p:txBody>
          <a:bodyPr/>
          <a:lstStyle/>
          <a:p>
            <a:pPr>
              <a:buFontTx/>
              <a:buNone/>
            </a:pPr>
            <a:r>
              <a:rPr lang="en-US" b="1" i="1" dirty="0"/>
              <a:t>Indexed Assignments:    	</a:t>
            </a:r>
          </a:p>
          <a:p>
            <a:pPr>
              <a:buFontTx/>
              <a:buNone/>
            </a:pPr>
            <a:r>
              <a:rPr lang="en-US" b="1" i="1" dirty="0"/>
              <a:t>		</a:t>
            </a:r>
            <a:r>
              <a:rPr lang="en-US" dirty="0">
                <a:latin typeface="Courier New" pitchFamily="49" charset="0"/>
              </a:rPr>
              <a:t>move y[</a:t>
            </a:r>
            <a:r>
              <a:rPr lang="en-US" dirty="0" err="1">
                <a:latin typeface="Courier New" pitchFamily="49" charset="0"/>
              </a:rPr>
              <a:t>i</a:t>
            </a:r>
            <a:r>
              <a:rPr lang="en-US" dirty="0">
                <a:latin typeface="Courier New" pitchFamily="49" charset="0"/>
              </a:rPr>
              <a:t>],,x  </a:t>
            </a:r>
            <a:r>
              <a:rPr lang="en-US" dirty="0"/>
              <a:t>or</a:t>
            </a:r>
            <a:r>
              <a:rPr lang="en-US" dirty="0">
                <a:latin typeface="Courier New" pitchFamily="49" charset="0"/>
              </a:rPr>
              <a:t>  </a:t>
            </a:r>
            <a:r>
              <a:rPr lang="en-US" dirty="0">
                <a:solidFill>
                  <a:srgbClr val="6600CC"/>
                </a:solidFill>
                <a:latin typeface="Courier New" pitchFamily="49" charset="0"/>
              </a:rPr>
              <a:t>x := y[</a:t>
            </a:r>
            <a:r>
              <a:rPr lang="en-US" dirty="0" err="1">
                <a:solidFill>
                  <a:srgbClr val="6600CC"/>
                </a:solidFill>
                <a:latin typeface="Courier New" pitchFamily="49" charset="0"/>
              </a:rPr>
              <a:t>i</a:t>
            </a:r>
            <a:r>
              <a:rPr lang="en-US" dirty="0">
                <a:solidFill>
                  <a:srgbClr val="6600CC"/>
                </a:solidFill>
                <a:latin typeface="Courier New" pitchFamily="49" charset="0"/>
              </a:rPr>
              <a:t>]</a:t>
            </a:r>
          </a:p>
          <a:p>
            <a:pPr>
              <a:buFontTx/>
              <a:buNone/>
            </a:pPr>
            <a:r>
              <a:rPr lang="en-US" dirty="0">
                <a:latin typeface="Courier New" pitchFamily="49" charset="0"/>
              </a:rPr>
              <a:t>		move </a:t>
            </a:r>
            <a:r>
              <a:rPr lang="en-US" dirty="0" err="1">
                <a:latin typeface="Courier New" pitchFamily="49" charset="0"/>
              </a:rPr>
              <a:t>x,,y</a:t>
            </a:r>
            <a:r>
              <a:rPr lang="en-US" dirty="0">
                <a:latin typeface="Courier New" pitchFamily="49" charset="0"/>
              </a:rPr>
              <a:t>[</a:t>
            </a:r>
            <a:r>
              <a:rPr lang="en-US" dirty="0" err="1">
                <a:latin typeface="Courier New" pitchFamily="49" charset="0"/>
              </a:rPr>
              <a:t>i</a:t>
            </a:r>
            <a:r>
              <a:rPr lang="en-US" dirty="0">
                <a:latin typeface="Courier New" pitchFamily="49" charset="0"/>
              </a:rPr>
              <a:t>]  </a:t>
            </a:r>
            <a:r>
              <a:rPr lang="en-US" dirty="0"/>
              <a:t>or</a:t>
            </a:r>
            <a:r>
              <a:rPr lang="en-US" dirty="0">
                <a:latin typeface="Courier New" pitchFamily="49" charset="0"/>
              </a:rPr>
              <a:t>  </a:t>
            </a:r>
            <a:r>
              <a:rPr lang="en-US" dirty="0">
                <a:solidFill>
                  <a:srgbClr val="6600CC"/>
                </a:solidFill>
                <a:latin typeface="Courier New" pitchFamily="49" charset="0"/>
              </a:rPr>
              <a:t>y[</a:t>
            </a:r>
            <a:r>
              <a:rPr lang="en-US" dirty="0" err="1">
                <a:solidFill>
                  <a:srgbClr val="6600CC"/>
                </a:solidFill>
                <a:latin typeface="Courier New" pitchFamily="49" charset="0"/>
              </a:rPr>
              <a:t>i</a:t>
            </a:r>
            <a:r>
              <a:rPr lang="en-US" dirty="0">
                <a:solidFill>
                  <a:srgbClr val="6600CC"/>
                </a:solidFill>
                <a:latin typeface="Courier New" pitchFamily="49" charset="0"/>
              </a:rPr>
              <a:t>] := x</a:t>
            </a:r>
            <a:endParaRPr lang="en-US" b="1" i="1" dirty="0">
              <a:solidFill>
                <a:srgbClr val="6600CC"/>
              </a:solidFill>
            </a:endParaRPr>
          </a:p>
          <a:p>
            <a:pPr>
              <a:buFontTx/>
              <a:buNone/>
            </a:pPr>
            <a:endParaRPr lang="en-US" dirty="0"/>
          </a:p>
          <a:p>
            <a:pPr>
              <a:buFontTx/>
              <a:buNone/>
            </a:pPr>
            <a:endParaRPr lang="en-US" dirty="0"/>
          </a:p>
          <a:p>
            <a:pPr>
              <a:buFontTx/>
              <a:buNone/>
            </a:pPr>
            <a:r>
              <a:rPr lang="en-US" b="1" i="1" dirty="0"/>
              <a:t>Address and Pointer Assignments:</a:t>
            </a:r>
          </a:p>
          <a:p>
            <a:pPr>
              <a:buFontTx/>
              <a:buNone/>
            </a:pPr>
            <a:r>
              <a:rPr lang="en-US" dirty="0">
                <a:latin typeface="Courier New" pitchFamily="49" charset="0"/>
              </a:rPr>
              <a:t>		</a:t>
            </a:r>
            <a:r>
              <a:rPr lang="en-US" dirty="0" err="1">
                <a:latin typeface="Courier New" pitchFamily="49" charset="0"/>
              </a:rPr>
              <a:t>moveaddr</a:t>
            </a:r>
            <a:r>
              <a:rPr lang="en-US" dirty="0">
                <a:latin typeface="Courier New" pitchFamily="49" charset="0"/>
              </a:rPr>
              <a:t> </a:t>
            </a:r>
            <a:r>
              <a:rPr lang="en-US" dirty="0" err="1">
                <a:latin typeface="Courier New" pitchFamily="49" charset="0"/>
              </a:rPr>
              <a:t>y,,x</a:t>
            </a:r>
            <a:r>
              <a:rPr lang="en-US" dirty="0">
                <a:latin typeface="Courier New" pitchFamily="49" charset="0"/>
              </a:rPr>
              <a:t>  </a:t>
            </a:r>
            <a:r>
              <a:rPr lang="en-US" dirty="0"/>
              <a:t>or</a:t>
            </a:r>
            <a:r>
              <a:rPr lang="en-US" dirty="0">
                <a:latin typeface="Courier New" pitchFamily="49" charset="0"/>
              </a:rPr>
              <a:t>  </a:t>
            </a:r>
            <a:r>
              <a:rPr lang="en-US" dirty="0">
                <a:solidFill>
                  <a:srgbClr val="6600CC"/>
                </a:solidFill>
                <a:latin typeface="Courier New" pitchFamily="49" charset="0"/>
              </a:rPr>
              <a:t>x := &amp;y</a:t>
            </a:r>
          </a:p>
          <a:p>
            <a:pPr>
              <a:buFontTx/>
              <a:buNone/>
            </a:pPr>
            <a:r>
              <a:rPr lang="en-US" dirty="0">
                <a:latin typeface="Courier New" pitchFamily="49" charset="0"/>
              </a:rPr>
              <a:t>		</a:t>
            </a:r>
            <a:r>
              <a:rPr lang="en-US" dirty="0" err="1">
                <a:latin typeface="Courier New" pitchFamily="49" charset="0"/>
              </a:rPr>
              <a:t>movecont</a:t>
            </a:r>
            <a:r>
              <a:rPr lang="en-US" dirty="0">
                <a:latin typeface="Courier New" pitchFamily="49" charset="0"/>
              </a:rPr>
              <a:t> </a:t>
            </a:r>
            <a:r>
              <a:rPr lang="en-US" dirty="0" err="1">
                <a:latin typeface="Courier New" pitchFamily="49" charset="0"/>
              </a:rPr>
              <a:t>y,,x</a:t>
            </a:r>
            <a:r>
              <a:rPr lang="en-US" dirty="0">
                <a:latin typeface="Courier New" pitchFamily="49" charset="0"/>
              </a:rPr>
              <a:t>  </a:t>
            </a:r>
            <a:r>
              <a:rPr lang="en-US" dirty="0"/>
              <a:t>or</a:t>
            </a:r>
            <a:r>
              <a:rPr lang="en-US" dirty="0">
                <a:latin typeface="Courier New" pitchFamily="49" charset="0"/>
              </a:rPr>
              <a:t>  </a:t>
            </a:r>
            <a:r>
              <a:rPr lang="en-US" dirty="0">
                <a:solidFill>
                  <a:srgbClr val="6600CC"/>
                </a:solidFill>
                <a:latin typeface="Courier New" pitchFamily="49" charset="0"/>
              </a:rPr>
              <a:t>x := *y</a:t>
            </a:r>
            <a:endParaRPr lang="en-US" b="1" i="1" dirty="0">
              <a:solidFill>
                <a:srgbClr val="6600CC"/>
              </a:solidFill>
            </a:endParaRPr>
          </a:p>
          <a:p>
            <a:pPr>
              <a:buFontTx/>
              <a:buNone/>
            </a:pP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162E9F03-9599-4343-B19E-97128E80B909}" type="slidenum">
              <a:rPr lang="en-US"/>
              <a:pPr/>
              <a:t>49</a:t>
            </a:fld>
            <a:endParaRPr lang="en-US" dirty="0"/>
          </a:p>
        </p:txBody>
      </p:sp>
      <p:sp>
        <p:nvSpPr>
          <p:cNvPr id="16388" name="Rectangle 2"/>
          <p:cNvSpPr>
            <a:spLocks noGrp="1" noChangeArrowheads="1"/>
          </p:cNvSpPr>
          <p:nvPr>
            <p:ph type="title"/>
          </p:nvPr>
        </p:nvSpPr>
        <p:spPr>
          <a:xfrm>
            <a:off x="381000" y="152400"/>
            <a:ext cx="9372600" cy="609600"/>
          </a:xfrm>
        </p:spPr>
        <p:txBody>
          <a:bodyPr>
            <a:normAutofit fontScale="90000"/>
          </a:bodyPr>
          <a:lstStyle/>
          <a:p>
            <a:r>
              <a:rPr lang="en-US"/>
              <a:t>Example: Three Address Code Generation</a:t>
            </a:r>
          </a:p>
        </p:txBody>
      </p:sp>
      <p:sp>
        <p:nvSpPr>
          <p:cNvPr id="16389" name="Rectangle 3"/>
          <p:cNvSpPr>
            <a:spLocks noGrp="1" noChangeArrowheads="1"/>
          </p:cNvSpPr>
          <p:nvPr>
            <p:ph type="body" idx="1"/>
          </p:nvPr>
        </p:nvSpPr>
        <p:spPr>
          <a:xfrm>
            <a:off x="990600" y="838200"/>
            <a:ext cx="8420100" cy="5410200"/>
          </a:xfrm>
          <a:ln w="3175" cap="rnd">
            <a:solidFill>
              <a:schemeClr val="tx1"/>
            </a:solidFill>
            <a:prstDash val="sysDot"/>
          </a:ln>
        </p:spPr>
        <p:txBody>
          <a:bodyPr>
            <a:normAutofit/>
          </a:bodyPr>
          <a:lstStyle/>
          <a:p>
            <a:pPr>
              <a:lnSpc>
                <a:spcPct val="90000"/>
              </a:lnSpc>
              <a:buFontTx/>
              <a:buNone/>
            </a:pPr>
            <a:r>
              <a:rPr lang="en-US" sz="2000" b="1" dirty="0"/>
              <a:t>while (A&lt;C &amp;&amp; B&gt;D)			1. if A&lt;C </a:t>
            </a:r>
            <a:r>
              <a:rPr lang="en-US" sz="2000" b="1" dirty="0" err="1"/>
              <a:t>goto</a:t>
            </a:r>
            <a:r>
              <a:rPr lang="en-US" sz="2000" b="1" dirty="0"/>
              <a:t> 3</a:t>
            </a:r>
          </a:p>
          <a:p>
            <a:pPr>
              <a:lnSpc>
                <a:spcPct val="90000"/>
              </a:lnSpc>
              <a:buFontTx/>
              <a:buNone/>
            </a:pPr>
            <a:r>
              <a:rPr lang="en-US" sz="2000" b="1" dirty="0"/>
              <a:t>{						2. </a:t>
            </a:r>
            <a:r>
              <a:rPr lang="en-US" sz="2000" b="1" dirty="0" err="1"/>
              <a:t>goto</a:t>
            </a:r>
            <a:r>
              <a:rPr lang="en-US" sz="2000" b="1" dirty="0"/>
              <a:t> 15</a:t>
            </a:r>
          </a:p>
          <a:p>
            <a:pPr>
              <a:lnSpc>
                <a:spcPct val="90000"/>
              </a:lnSpc>
              <a:buFontTx/>
              <a:buNone/>
            </a:pPr>
            <a:r>
              <a:rPr lang="en-US" sz="2000" b="1" dirty="0"/>
              <a:t>if (A==3)				3. if B&gt;D </a:t>
            </a:r>
            <a:r>
              <a:rPr lang="en-US" sz="2000" b="1" dirty="0" err="1"/>
              <a:t>goto</a:t>
            </a:r>
            <a:r>
              <a:rPr lang="en-US" sz="2000" b="1" dirty="0"/>
              <a:t> 5</a:t>
            </a:r>
          </a:p>
          <a:p>
            <a:pPr>
              <a:lnSpc>
                <a:spcPct val="90000"/>
              </a:lnSpc>
              <a:buFontTx/>
              <a:buNone/>
            </a:pPr>
            <a:r>
              <a:rPr lang="en-US" sz="2000" b="1" dirty="0"/>
              <a:t>	C=C+1;				4. </a:t>
            </a:r>
            <a:r>
              <a:rPr lang="en-US" sz="2000" b="1" dirty="0" err="1"/>
              <a:t>goto</a:t>
            </a:r>
            <a:r>
              <a:rPr lang="en-US" sz="2000" b="1" dirty="0"/>
              <a:t> 15</a:t>
            </a:r>
          </a:p>
          <a:p>
            <a:pPr>
              <a:lnSpc>
                <a:spcPct val="90000"/>
              </a:lnSpc>
              <a:buFontTx/>
              <a:buNone/>
            </a:pPr>
            <a:r>
              <a:rPr lang="en-US" sz="2000" b="1" dirty="0"/>
              <a:t>else 					5. if A==3 </a:t>
            </a:r>
            <a:r>
              <a:rPr lang="en-US" sz="2000" b="1" dirty="0" err="1"/>
              <a:t>goto</a:t>
            </a:r>
            <a:r>
              <a:rPr lang="en-US" sz="2000" b="1" dirty="0"/>
              <a:t> 7</a:t>
            </a:r>
          </a:p>
          <a:p>
            <a:pPr>
              <a:lnSpc>
                <a:spcPct val="90000"/>
              </a:lnSpc>
              <a:buFontTx/>
              <a:buNone/>
            </a:pPr>
            <a:r>
              <a:rPr lang="en-US" sz="2000" b="1" dirty="0"/>
              <a:t>  {				   ICG 		6. </a:t>
            </a:r>
            <a:r>
              <a:rPr lang="en-US" sz="2000" b="1" dirty="0" err="1"/>
              <a:t>goto</a:t>
            </a:r>
            <a:r>
              <a:rPr lang="en-US" sz="2000" b="1" dirty="0"/>
              <a:t> 10</a:t>
            </a:r>
          </a:p>
          <a:p>
            <a:pPr>
              <a:lnSpc>
                <a:spcPct val="90000"/>
              </a:lnSpc>
              <a:buFontTx/>
              <a:buNone/>
            </a:pPr>
            <a:r>
              <a:rPr lang="en-US" sz="2000" b="1" dirty="0"/>
              <a:t>	while (A&lt;=D)				7. t1:=C+1</a:t>
            </a:r>
          </a:p>
          <a:p>
            <a:pPr>
              <a:lnSpc>
                <a:spcPct val="90000"/>
              </a:lnSpc>
              <a:buFontTx/>
              <a:buNone/>
            </a:pPr>
            <a:r>
              <a:rPr lang="en-US" sz="2000" b="1" dirty="0"/>
              <a:t>	A=A+3;				8. C:=t1</a:t>
            </a:r>
          </a:p>
          <a:p>
            <a:pPr>
              <a:lnSpc>
                <a:spcPct val="90000"/>
              </a:lnSpc>
              <a:buFontTx/>
              <a:buNone/>
            </a:pPr>
            <a:r>
              <a:rPr lang="en-US" sz="2000" b="1" dirty="0"/>
              <a:t>  }						9. </a:t>
            </a:r>
            <a:r>
              <a:rPr lang="en-US" sz="2000" b="1" dirty="0" err="1"/>
              <a:t>goto</a:t>
            </a:r>
            <a:r>
              <a:rPr lang="en-US" sz="2000" b="1" dirty="0"/>
              <a:t> 1</a:t>
            </a:r>
          </a:p>
          <a:p>
            <a:pPr>
              <a:lnSpc>
                <a:spcPct val="90000"/>
              </a:lnSpc>
              <a:buFontTx/>
              <a:buNone/>
            </a:pPr>
            <a:r>
              <a:rPr lang="en-US" sz="2000" b="1" dirty="0"/>
              <a:t>}						10. if A&lt;=D </a:t>
            </a:r>
            <a:r>
              <a:rPr lang="en-US" sz="2000" b="1" dirty="0" err="1"/>
              <a:t>goto</a:t>
            </a:r>
            <a:r>
              <a:rPr lang="en-US" sz="2000" b="1" dirty="0"/>
              <a:t> 12</a:t>
            </a:r>
          </a:p>
          <a:p>
            <a:pPr>
              <a:lnSpc>
                <a:spcPct val="90000"/>
              </a:lnSpc>
              <a:buFontTx/>
              <a:buNone/>
            </a:pPr>
            <a:r>
              <a:rPr lang="en-US" sz="2000" b="1" dirty="0"/>
              <a:t>						11. </a:t>
            </a:r>
            <a:r>
              <a:rPr lang="en-US" sz="2000" b="1" dirty="0" err="1"/>
              <a:t>goto</a:t>
            </a:r>
            <a:r>
              <a:rPr lang="en-US" sz="2000" b="1" dirty="0"/>
              <a:t> 1</a:t>
            </a:r>
          </a:p>
          <a:p>
            <a:pPr>
              <a:lnSpc>
                <a:spcPct val="90000"/>
              </a:lnSpc>
              <a:buFontTx/>
              <a:buNone/>
            </a:pPr>
            <a:r>
              <a:rPr lang="en-US" sz="2000" b="1" dirty="0"/>
              <a:t>						12. t2:= A+3</a:t>
            </a:r>
          </a:p>
          <a:p>
            <a:pPr>
              <a:lnSpc>
                <a:spcPct val="90000"/>
              </a:lnSpc>
              <a:buFontTx/>
              <a:buNone/>
            </a:pPr>
            <a:r>
              <a:rPr lang="en-US" sz="2000" b="1" dirty="0"/>
              <a:t>						13. A:=t2	</a:t>
            </a:r>
          </a:p>
          <a:p>
            <a:pPr>
              <a:lnSpc>
                <a:spcPct val="90000"/>
              </a:lnSpc>
              <a:buFontTx/>
              <a:buNone/>
            </a:pPr>
            <a:r>
              <a:rPr lang="en-US" sz="2000" b="1" dirty="0"/>
              <a:t>						14. </a:t>
            </a:r>
            <a:r>
              <a:rPr lang="en-US" sz="2000" b="1" dirty="0" err="1"/>
              <a:t>goto</a:t>
            </a:r>
            <a:r>
              <a:rPr lang="en-US" sz="2000" b="1" dirty="0"/>
              <a:t> 1</a:t>
            </a:r>
          </a:p>
          <a:p>
            <a:pPr>
              <a:lnSpc>
                <a:spcPct val="90000"/>
              </a:lnSpc>
              <a:buFontTx/>
              <a:buNone/>
            </a:pPr>
            <a:r>
              <a:rPr lang="en-US" sz="2000" b="1" dirty="0"/>
              <a:t>						15. end</a:t>
            </a:r>
          </a:p>
        </p:txBody>
      </p:sp>
      <p:sp>
        <p:nvSpPr>
          <p:cNvPr id="16390" name="Line 4"/>
          <p:cNvSpPr>
            <a:spLocks noChangeShapeType="1"/>
          </p:cNvSpPr>
          <p:nvPr/>
        </p:nvSpPr>
        <p:spPr bwMode="auto">
          <a:xfrm>
            <a:off x="3733800" y="2971799"/>
            <a:ext cx="1143000" cy="45719"/>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4"/>
          <p:cNvSpPr>
            <a:spLocks noGrp="1"/>
          </p:cNvSpPr>
          <p:nvPr>
            <p:ph type="sldNum" sz="quarter" idx="12"/>
          </p:nvPr>
        </p:nvSpPr>
        <p:spPr>
          <a:noFill/>
        </p:spPr>
        <p:txBody>
          <a:bodyPr/>
          <a:lstStyle/>
          <a:p>
            <a:fld id="{94D4C452-0FB0-4727-9EED-D8A674A49461}" type="slidenum">
              <a:rPr lang="zh-TW" altLang="en-US" smtClean="0"/>
              <a:pPr/>
              <a:t>5</a:t>
            </a:fld>
            <a:endParaRPr lang="en-US" altLang="zh-TW"/>
          </a:p>
        </p:txBody>
      </p:sp>
      <p:sp>
        <p:nvSpPr>
          <p:cNvPr id="4101" name="Rectangle 2"/>
          <p:cNvSpPr>
            <a:spLocks noChangeArrowheads="1"/>
          </p:cNvSpPr>
          <p:nvPr/>
        </p:nvSpPr>
        <p:spPr bwMode="auto">
          <a:xfrm>
            <a:off x="2885811" y="1836739"/>
            <a:ext cx="3733668" cy="1557337"/>
          </a:xfrm>
          <a:prstGeom prst="rect">
            <a:avLst/>
          </a:prstGeom>
          <a:noFill/>
          <a:ln w="9525">
            <a:solidFill>
              <a:srgbClr val="3366CC"/>
            </a:solidFill>
            <a:miter lim="800000"/>
            <a:headEnd/>
            <a:tailEnd/>
          </a:ln>
        </p:spPr>
        <p:txBody>
          <a:bodyPr wrap="none" anchor="ctr"/>
          <a:lstStyle/>
          <a:p>
            <a:endParaRPr lang="en-US"/>
          </a:p>
        </p:txBody>
      </p:sp>
      <p:sp>
        <p:nvSpPr>
          <p:cNvPr id="4102" name="Text Box 3"/>
          <p:cNvSpPr txBox="1">
            <a:spLocks noChangeArrowheads="1"/>
          </p:cNvSpPr>
          <p:nvPr/>
        </p:nvSpPr>
        <p:spPr bwMode="auto">
          <a:xfrm>
            <a:off x="3049192" y="1960564"/>
            <a:ext cx="3001399" cy="1323439"/>
          </a:xfrm>
          <a:prstGeom prst="rect">
            <a:avLst/>
          </a:prstGeom>
          <a:noFill/>
          <a:ln w="9525">
            <a:noFill/>
            <a:miter lim="800000"/>
            <a:headEnd/>
            <a:tailEnd/>
          </a:ln>
        </p:spPr>
        <p:txBody>
          <a:bodyPr wrap="none">
            <a:spAutoFit/>
          </a:bodyPr>
          <a:lstStyle/>
          <a:p>
            <a:r>
              <a:rPr lang="en-US" altLang="zh-TW" sz="2000">
                <a:solidFill>
                  <a:srgbClr val="3366CC"/>
                </a:solidFill>
                <a:ea typeface="新細明體" pitchFamily="18" charset="-120"/>
              </a:rPr>
              <a:t>Lexical Analyzer (Scanner)</a:t>
            </a:r>
          </a:p>
          <a:p>
            <a:r>
              <a:rPr lang="en-US" altLang="zh-TW" sz="2000">
                <a:solidFill>
                  <a:srgbClr val="3366CC"/>
                </a:solidFill>
                <a:ea typeface="新細明體" pitchFamily="18" charset="-120"/>
              </a:rPr>
              <a:t>+</a:t>
            </a:r>
          </a:p>
          <a:p>
            <a:r>
              <a:rPr lang="en-US" altLang="zh-TW" sz="2000">
                <a:solidFill>
                  <a:srgbClr val="3366CC"/>
                </a:solidFill>
                <a:ea typeface="新細明體" pitchFamily="18" charset="-120"/>
              </a:rPr>
              <a:t>Syntax Analyzer (Parser)</a:t>
            </a:r>
          </a:p>
          <a:p>
            <a:r>
              <a:rPr lang="en-US" altLang="zh-TW" sz="2000">
                <a:solidFill>
                  <a:srgbClr val="3366CC"/>
                </a:solidFill>
                <a:ea typeface="新細明體" pitchFamily="18" charset="-120"/>
              </a:rPr>
              <a:t>+ Semantic Analyzer</a:t>
            </a:r>
          </a:p>
        </p:txBody>
      </p:sp>
      <p:sp>
        <p:nvSpPr>
          <p:cNvPr id="4103" name="Line 4"/>
          <p:cNvSpPr>
            <a:spLocks noChangeShapeType="1"/>
          </p:cNvSpPr>
          <p:nvPr/>
        </p:nvSpPr>
        <p:spPr bwMode="auto">
          <a:xfrm flipV="1">
            <a:off x="4751785" y="1531938"/>
            <a:ext cx="0" cy="304800"/>
          </a:xfrm>
          <a:prstGeom prst="line">
            <a:avLst/>
          </a:prstGeom>
          <a:noFill/>
          <a:ln w="9525">
            <a:solidFill>
              <a:srgbClr val="3366CC"/>
            </a:solidFill>
            <a:round/>
            <a:headEnd/>
            <a:tailEnd/>
          </a:ln>
        </p:spPr>
        <p:txBody>
          <a:bodyPr wrap="none" anchor="ctr"/>
          <a:lstStyle/>
          <a:p>
            <a:endParaRPr lang="en-IN"/>
          </a:p>
        </p:txBody>
      </p:sp>
      <p:sp>
        <p:nvSpPr>
          <p:cNvPr id="4104" name="Line 5"/>
          <p:cNvSpPr>
            <a:spLocks noChangeShapeType="1"/>
          </p:cNvSpPr>
          <p:nvPr/>
        </p:nvSpPr>
        <p:spPr bwMode="auto">
          <a:xfrm flipV="1">
            <a:off x="4751785" y="3382963"/>
            <a:ext cx="0" cy="304800"/>
          </a:xfrm>
          <a:prstGeom prst="line">
            <a:avLst/>
          </a:prstGeom>
          <a:noFill/>
          <a:ln w="9525">
            <a:solidFill>
              <a:srgbClr val="3366CC"/>
            </a:solidFill>
            <a:round/>
            <a:headEnd/>
            <a:tailEnd/>
          </a:ln>
        </p:spPr>
        <p:txBody>
          <a:bodyPr wrap="none" anchor="ctr"/>
          <a:lstStyle/>
          <a:p>
            <a:endParaRPr lang="en-IN"/>
          </a:p>
        </p:txBody>
      </p:sp>
      <p:sp>
        <p:nvSpPr>
          <p:cNvPr id="4105" name="Text Box 6"/>
          <p:cNvSpPr txBox="1">
            <a:spLocks noChangeArrowheads="1"/>
          </p:cNvSpPr>
          <p:nvPr/>
        </p:nvSpPr>
        <p:spPr bwMode="auto">
          <a:xfrm>
            <a:off x="2763706" y="3778251"/>
            <a:ext cx="3691203" cy="400110"/>
          </a:xfrm>
          <a:prstGeom prst="rect">
            <a:avLst/>
          </a:prstGeom>
          <a:noFill/>
          <a:ln w="9525">
            <a:noFill/>
            <a:miter lim="800000"/>
            <a:headEnd/>
            <a:tailEnd/>
          </a:ln>
        </p:spPr>
        <p:txBody>
          <a:bodyPr wrap="none">
            <a:spAutoFit/>
          </a:bodyPr>
          <a:lstStyle/>
          <a:p>
            <a:pPr algn="l"/>
            <a:r>
              <a:rPr lang="en-US" altLang="zh-TW" sz="2000" b="0">
                <a:solidFill>
                  <a:srgbClr val="3366CC"/>
                </a:solidFill>
                <a:ea typeface="新細明體" pitchFamily="18" charset="-120"/>
              </a:rPr>
              <a:t>Abstract Syntax Tree w/Attributes</a:t>
            </a:r>
          </a:p>
        </p:txBody>
      </p:sp>
      <p:sp>
        <p:nvSpPr>
          <p:cNvPr id="4106" name="Text Box 7"/>
          <p:cNvSpPr txBox="1">
            <a:spLocks noChangeArrowheads="1"/>
          </p:cNvSpPr>
          <p:nvPr/>
        </p:nvSpPr>
        <p:spPr bwMode="auto">
          <a:xfrm>
            <a:off x="3069829" y="4638676"/>
            <a:ext cx="3134191" cy="400110"/>
          </a:xfrm>
          <a:prstGeom prst="rect">
            <a:avLst/>
          </a:prstGeom>
          <a:noFill/>
          <a:ln w="9525">
            <a:noFill/>
            <a:miter lim="800000"/>
            <a:headEnd/>
            <a:tailEnd/>
          </a:ln>
        </p:spPr>
        <p:txBody>
          <a:bodyPr wrap="none">
            <a:spAutoFit/>
          </a:bodyPr>
          <a:lstStyle/>
          <a:p>
            <a:pPr algn="l"/>
            <a:r>
              <a:rPr lang="en-US" altLang="zh-TW" sz="2000">
                <a:solidFill>
                  <a:srgbClr val="3366CC"/>
                </a:solidFill>
                <a:ea typeface="新細明體" pitchFamily="18" charset="-120"/>
              </a:rPr>
              <a:t>Intermediate-code Generator</a:t>
            </a:r>
          </a:p>
        </p:txBody>
      </p:sp>
      <p:sp>
        <p:nvSpPr>
          <p:cNvPr id="4107" name="Text Box 8"/>
          <p:cNvSpPr txBox="1">
            <a:spLocks noChangeArrowheads="1"/>
          </p:cNvSpPr>
          <p:nvPr/>
        </p:nvSpPr>
        <p:spPr bwMode="auto">
          <a:xfrm>
            <a:off x="2801541" y="5514976"/>
            <a:ext cx="3696846" cy="400110"/>
          </a:xfrm>
          <a:prstGeom prst="rect">
            <a:avLst/>
          </a:prstGeom>
          <a:noFill/>
          <a:ln w="9525">
            <a:noFill/>
            <a:miter lim="800000"/>
            <a:headEnd/>
            <a:tailEnd/>
          </a:ln>
        </p:spPr>
        <p:txBody>
          <a:bodyPr wrap="none">
            <a:spAutoFit/>
          </a:bodyPr>
          <a:lstStyle/>
          <a:p>
            <a:pPr algn="l"/>
            <a:r>
              <a:rPr lang="en-US" altLang="zh-TW" sz="2000" b="0">
                <a:solidFill>
                  <a:srgbClr val="3366CC"/>
                </a:solidFill>
                <a:ea typeface="新細明體" pitchFamily="18" charset="-120"/>
              </a:rPr>
              <a:t>Non-optimized Intermediate Code</a:t>
            </a:r>
          </a:p>
        </p:txBody>
      </p:sp>
      <p:sp>
        <p:nvSpPr>
          <p:cNvPr id="4108" name="Rectangle 9"/>
          <p:cNvSpPr>
            <a:spLocks noChangeArrowheads="1"/>
          </p:cNvSpPr>
          <p:nvPr/>
        </p:nvSpPr>
        <p:spPr bwMode="auto">
          <a:xfrm>
            <a:off x="2909887" y="4570414"/>
            <a:ext cx="3682075" cy="503237"/>
          </a:xfrm>
          <a:prstGeom prst="rect">
            <a:avLst/>
          </a:prstGeom>
          <a:noFill/>
          <a:ln w="9525">
            <a:solidFill>
              <a:srgbClr val="3366CC"/>
            </a:solidFill>
            <a:miter lim="800000"/>
            <a:headEnd/>
            <a:tailEnd/>
          </a:ln>
        </p:spPr>
        <p:txBody>
          <a:bodyPr wrap="none" anchor="ctr"/>
          <a:lstStyle/>
          <a:p>
            <a:endParaRPr lang="en-US"/>
          </a:p>
        </p:txBody>
      </p:sp>
      <p:sp>
        <p:nvSpPr>
          <p:cNvPr id="4109" name="Line 10"/>
          <p:cNvSpPr>
            <a:spLocks noChangeShapeType="1"/>
          </p:cNvSpPr>
          <p:nvPr/>
        </p:nvSpPr>
        <p:spPr bwMode="auto">
          <a:xfrm flipV="1">
            <a:off x="4751785" y="4230688"/>
            <a:ext cx="0" cy="304800"/>
          </a:xfrm>
          <a:prstGeom prst="line">
            <a:avLst/>
          </a:prstGeom>
          <a:noFill/>
          <a:ln w="9525">
            <a:solidFill>
              <a:srgbClr val="3366CC"/>
            </a:solidFill>
            <a:round/>
            <a:headEnd/>
            <a:tailEnd/>
          </a:ln>
        </p:spPr>
        <p:txBody>
          <a:bodyPr wrap="none" anchor="ctr"/>
          <a:lstStyle/>
          <a:p>
            <a:endParaRPr lang="en-IN"/>
          </a:p>
        </p:txBody>
      </p:sp>
      <p:sp>
        <p:nvSpPr>
          <p:cNvPr id="4110" name="Line 11"/>
          <p:cNvSpPr>
            <a:spLocks noChangeShapeType="1"/>
          </p:cNvSpPr>
          <p:nvPr/>
        </p:nvSpPr>
        <p:spPr bwMode="auto">
          <a:xfrm flipV="1">
            <a:off x="4751785" y="5067300"/>
            <a:ext cx="0" cy="304800"/>
          </a:xfrm>
          <a:prstGeom prst="line">
            <a:avLst/>
          </a:prstGeom>
          <a:noFill/>
          <a:ln w="9525">
            <a:solidFill>
              <a:srgbClr val="3366CC"/>
            </a:solidFill>
            <a:round/>
            <a:headEnd/>
            <a:tailEnd/>
          </a:ln>
        </p:spPr>
        <p:txBody>
          <a:bodyPr wrap="none" anchor="ctr"/>
          <a:lstStyle/>
          <a:p>
            <a:endParaRPr lang="en-IN"/>
          </a:p>
        </p:txBody>
      </p:sp>
      <p:sp>
        <p:nvSpPr>
          <p:cNvPr id="4111" name="AutoShape 12"/>
          <p:cNvSpPr>
            <a:spLocks/>
          </p:cNvSpPr>
          <p:nvPr/>
        </p:nvSpPr>
        <p:spPr bwMode="auto">
          <a:xfrm>
            <a:off x="7180131" y="1828800"/>
            <a:ext cx="696515" cy="3925888"/>
          </a:xfrm>
          <a:prstGeom prst="rightBrace">
            <a:avLst>
              <a:gd name="adj1" fmla="val 50885"/>
              <a:gd name="adj2" fmla="val 50000"/>
            </a:avLst>
          </a:prstGeom>
          <a:noFill/>
          <a:ln w="9525">
            <a:solidFill>
              <a:srgbClr val="3366CC"/>
            </a:solidFill>
            <a:round/>
            <a:headEnd/>
            <a:tailEnd/>
          </a:ln>
        </p:spPr>
        <p:txBody>
          <a:bodyPr wrap="none" anchor="ctr"/>
          <a:lstStyle/>
          <a:p>
            <a:endParaRPr lang="en-US"/>
          </a:p>
        </p:txBody>
      </p:sp>
      <p:sp>
        <p:nvSpPr>
          <p:cNvPr id="4112" name="Text Box 13"/>
          <p:cNvSpPr txBox="1">
            <a:spLocks noChangeArrowheads="1"/>
          </p:cNvSpPr>
          <p:nvPr/>
        </p:nvSpPr>
        <p:spPr bwMode="auto">
          <a:xfrm>
            <a:off x="7914482" y="3476626"/>
            <a:ext cx="739305" cy="584775"/>
          </a:xfrm>
          <a:prstGeom prst="rect">
            <a:avLst/>
          </a:prstGeom>
          <a:noFill/>
          <a:ln w="9525">
            <a:noFill/>
            <a:miter lim="800000"/>
            <a:headEnd/>
            <a:tailEnd/>
          </a:ln>
        </p:spPr>
        <p:txBody>
          <a:bodyPr wrap="none">
            <a:spAutoFit/>
          </a:bodyPr>
          <a:lstStyle/>
          <a:p>
            <a:pPr>
              <a:lnSpc>
                <a:spcPct val="80000"/>
              </a:lnSpc>
            </a:pPr>
            <a:r>
              <a:rPr lang="en-US" altLang="zh-TW" sz="2000">
                <a:solidFill>
                  <a:srgbClr val="3366CC"/>
                </a:solidFill>
                <a:ea typeface="新細明體" pitchFamily="18" charset="-120"/>
              </a:rPr>
              <a:t>Front</a:t>
            </a:r>
          </a:p>
          <a:p>
            <a:pPr>
              <a:lnSpc>
                <a:spcPct val="80000"/>
              </a:lnSpc>
            </a:pPr>
            <a:r>
              <a:rPr lang="en-US" altLang="zh-TW" sz="2000">
                <a:solidFill>
                  <a:srgbClr val="3366CC"/>
                </a:solidFill>
                <a:ea typeface="新細明體" pitchFamily="18" charset="-120"/>
              </a:rPr>
              <a:t>End</a:t>
            </a:r>
          </a:p>
        </p:txBody>
      </p:sp>
      <p:sp>
        <p:nvSpPr>
          <p:cNvPr id="4113" name="Freeform 14"/>
          <p:cNvSpPr>
            <a:spLocks/>
          </p:cNvSpPr>
          <p:nvPr/>
        </p:nvSpPr>
        <p:spPr bwMode="auto">
          <a:xfrm>
            <a:off x="2008717" y="2601913"/>
            <a:ext cx="865056" cy="2895600"/>
          </a:xfrm>
          <a:custGeom>
            <a:avLst/>
            <a:gdLst>
              <a:gd name="T0" fmla="*/ 798513 w 503"/>
              <a:gd name="T1" fmla="*/ 0 h 1824"/>
              <a:gd name="T2" fmla="*/ 0 w 503"/>
              <a:gd name="T3" fmla="*/ 0 h 1824"/>
              <a:gd name="T4" fmla="*/ 0 w 503"/>
              <a:gd name="T5" fmla="*/ 2895600 h 1824"/>
              <a:gd name="T6" fmla="*/ 0 60000 65536"/>
              <a:gd name="T7" fmla="*/ 0 60000 65536"/>
              <a:gd name="T8" fmla="*/ 0 60000 65536"/>
              <a:gd name="T9" fmla="*/ 0 w 503"/>
              <a:gd name="T10" fmla="*/ 0 h 1824"/>
              <a:gd name="T11" fmla="*/ 503 w 503"/>
              <a:gd name="T12" fmla="*/ 1824 h 1824"/>
            </a:gdLst>
            <a:ahLst/>
            <a:cxnLst>
              <a:cxn ang="T6">
                <a:pos x="T0" y="T1"/>
              </a:cxn>
              <a:cxn ang="T7">
                <a:pos x="T2" y="T3"/>
              </a:cxn>
              <a:cxn ang="T8">
                <a:pos x="T4" y="T5"/>
              </a:cxn>
            </a:cxnLst>
            <a:rect l="T9" t="T10" r="T11" b="T12"/>
            <a:pathLst>
              <a:path w="503" h="1824">
                <a:moveTo>
                  <a:pt x="503" y="0"/>
                </a:moveTo>
                <a:lnTo>
                  <a:pt x="0" y="0"/>
                </a:lnTo>
                <a:lnTo>
                  <a:pt x="0" y="1824"/>
                </a:lnTo>
              </a:path>
            </a:pathLst>
          </a:custGeom>
          <a:noFill/>
          <a:ln w="9525">
            <a:solidFill>
              <a:srgbClr val="3366CC"/>
            </a:solidFill>
            <a:round/>
            <a:headEnd type="none" w="med" len="med"/>
            <a:tailEnd type="triangle" w="med" len="med"/>
          </a:ln>
        </p:spPr>
        <p:txBody>
          <a:bodyPr wrap="none" anchor="ctr"/>
          <a:lstStyle/>
          <a:p>
            <a:endParaRPr lang="en-IN"/>
          </a:p>
        </p:txBody>
      </p:sp>
      <p:sp>
        <p:nvSpPr>
          <p:cNvPr id="4114" name="Text Box 15"/>
          <p:cNvSpPr txBox="1">
            <a:spLocks noChangeArrowheads="1"/>
          </p:cNvSpPr>
          <p:nvPr/>
        </p:nvSpPr>
        <p:spPr bwMode="auto">
          <a:xfrm>
            <a:off x="1477302" y="5524501"/>
            <a:ext cx="1080745" cy="584775"/>
          </a:xfrm>
          <a:prstGeom prst="rect">
            <a:avLst/>
          </a:prstGeom>
          <a:noFill/>
          <a:ln w="9525">
            <a:noFill/>
            <a:miter lim="800000"/>
            <a:headEnd/>
            <a:tailEnd/>
          </a:ln>
        </p:spPr>
        <p:txBody>
          <a:bodyPr wrap="none">
            <a:spAutoFit/>
          </a:bodyPr>
          <a:lstStyle/>
          <a:p>
            <a:pPr algn="l">
              <a:lnSpc>
                <a:spcPct val="80000"/>
              </a:lnSpc>
            </a:pPr>
            <a:r>
              <a:rPr lang="en-US" altLang="zh-TW" sz="2000">
                <a:solidFill>
                  <a:srgbClr val="3366CC"/>
                </a:solidFill>
                <a:ea typeface="新細明體" pitchFamily="18" charset="-120"/>
              </a:rPr>
              <a:t>Error</a:t>
            </a:r>
          </a:p>
          <a:p>
            <a:pPr algn="l">
              <a:lnSpc>
                <a:spcPct val="80000"/>
              </a:lnSpc>
            </a:pPr>
            <a:r>
              <a:rPr lang="en-US" altLang="zh-TW" sz="2000">
                <a:solidFill>
                  <a:srgbClr val="3366CC"/>
                </a:solidFill>
                <a:ea typeface="新細明體" pitchFamily="18" charset="-120"/>
              </a:rPr>
              <a:t>Message</a:t>
            </a:r>
          </a:p>
        </p:txBody>
      </p:sp>
      <p:sp>
        <p:nvSpPr>
          <p:cNvPr id="4115" name="Rectangle 16"/>
          <p:cNvSpPr>
            <a:spLocks noGrp="1" noChangeArrowheads="1"/>
          </p:cNvSpPr>
          <p:nvPr>
            <p:ph type="title"/>
          </p:nvPr>
        </p:nvSpPr>
        <p:spPr>
          <a:xfrm>
            <a:off x="746390" y="0"/>
            <a:ext cx="8420100" cy="1143000"/>
          </a:xfrm>
        </p:spPr>
        <p:txBody>
          <a:bodyPr>
            <a:normAutofit/>
          </a:bodyPr>
          <a:lstStyle/>
          <a:p>
            <a:pPr algn="ctr"/>
            <a:r>
              <a:rPr lang="en-US" altLang="zh-TW" sz="2800" b="1" dirty="0">
                <a:ea typeface="新細明體" pitchFamily="18" charset="-120"/>
              </a:rPr>
              <a:t>Summary of Front End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p>
            <a:fld id="{312EE285-A892-4E46-8C6B-4DE4C1470FB3}" type="slidenum">
              <a:rPr lang="en-US"/>
              <a:pPr/>
              <a:t>50</a:t>
            </a:fld>
            <a:endParaRPr lang="en-US"/>
          </a:p>
        </p:txBody>
      </p:sp>
      <p:sp>
        <p:nvSpPr>
          <p:cNvPr id="17412" name="Rectangle 2"/>
          <p:cNvSpPr>
            <a:spLocks noGrp="1" noChangeArrowheads="1"/>
          </p:cNvSpPr>
          <p:nvPr>
            <p:ph type="title"/>
          </p:nvPr>
        </p:nvSpPr>
        <p:spPr>
          <a:xfrm>
            <a:off x="990600" y="274638"/>
            <a:ext cx="8420100" cy="411162"/>
          </a:xfrm>
        </p:spPr>
        <p:txBody>
          <a:bodyPr>
            <a:normAutofit fontScale="90000"/>
          </a:bodyPr>
          <a:lstStyle/>
          <a:p>
            <a:r>
              <a:rPr lang="en-US" b="1" dirty="0"/>
              <a:t>Three Address Codes - Example</a:t>
            </a:r>
          </a:p>
        </p:txBody>
      </p:sp>
      <p:sp>
        <p:nvSpPr>
          <p:cNvPr id="17413" name="Rectangle 3"/>
          <p:cNvSpPr>
            <a:spLocks noGrp="1" noChangeArrowheads="1"/>
          </p:cNvSpPr>
          <p:nvPr>
            <p:ph type="body" idx="1"/>
          </p:nvPr>
        </p:nvSpPr>
        <p:spPr>
          <a:xfrm>
            <a:off x="381000" y="838200"/>
            <a:ext cx="9296400" cy="5791200"/>
          </a:xfrm>
        </p:spPr>
        <p:txBody>
          <a:bodyPr>
            <a:normAutofit/>
          </a:bodyPr>
          <a:lstStyle/>
          <a:p>
            <a:pPr>
              <a:buFontTx/>
              <a:buNone/>
            </a:pPr>
            <a:r>
              <a:rPr lang="en-US" sz="2000" b="1" dirty="0"/>
              <a:t>x:=1; 	</a:t>
            </a:r>
            <a:r>
              <a:rPr lang="en-US" sz="1600" b="1" dirty="0"/>
              <a:t>			</a:t>
            </a:r>
            <a:r>
              <a:rPr lang="en-US" sz="1600" b="1" dirty="0">
                <a:latin typeface="Courier New" pitchFamily="49" charset="0"/>
              </a:rPr>
              <a:t>01: </a:t>
            </a:r>
            <a:r>
              <a:rPr lang="en-US" sz="1600" b="1" dirty="0" err="1">
                <a:latin typeface="Courier New" pitchFamily="49" charset="0"/>
              </a:rPr>
              <a:t>mov</a:t>
            </a:r>
            <a:r>
              <a:rPr lang="en-US" sz="1600" b="1" dirty="0">
                <a:latin typeface="Courier New" pitchFamily="49" charset="0"/>
              </a:rPr>
              <a:t>   1,,x</a:t>
            </a:r>
            <a:r>
              <a:rPr lang="en-US" sz="1600" b="1" dirty="0"/>
              <a:t> 	</a:t>
            </a:r>
            <a:r>
              <a:rPr lang="en-US" sz="1600" dirty="0"/>
              <a:t>	</a:t>
            </a:r>
            <a:r>
              <a:rPr lang="en-US" sz="1600" b="1" dirty="0"/>
              <a:t>1.  t1:=1</a:t>
            </a:r>
          </a:p>
          <a:p>
            <a:pPr>
              <a:buFontTx/>
              <a:buNone/>
            </a:pPr>
            <a:r>
              <a:rPr lang="en-US" sz="1600" b="1" dirty="0"/>
              <a:t>y:=x+10;				</a:t>
            </a:r>
            <a:r>
              <a:rPr lang="en-US" sz="1600" b="1" dirty="0">
                <a:latin typeface="Courier New" pitchFamily="49" charset="0"/>
              </a:rPr>
              <a:t>02: add   x,10,t1	2. X:=t1 </a:t>
            </a:r>
          </a:p>
          <a:p>
            <a:pPr>
              <a:buFontTx/>
              <a:buNone/>
            </a:pPr>
            <a:r>
              <a:rPr lang="en-US" sz="1600" b="1" dirty="0"/>
              <a:t>while (x&lt;y) {		</a:t>
            </a:r>
            <a:r>
              <a:rPr lang="en-US" sz="1600" b="1" dirty="0">
                <a:sym typeface="Wingdings" pitchFamily="2" charset="2"/>
              </a:rPr>
              <a:t>	</a:t>
            </a:r>
            <a:r>
              <a:rPr lang="en-US" sz="1600" b="1" dirty="0">
                <a:latin typeface="Courier New" pitchFamily="49" charset="0"/>
              </a:rPr>
              <a:t>03: </a:t>
            </a:r>
            <a:r>
              <a:rPr lang="en-US" sz="1600" b="1" dirty="0" err="1">
                <a:latin typeface="Courier New" pitchFamily="49" charset="0"/>
              </a:rPr>
              <a:t>mov</a:t>
            </a:r>
            <a:r>
              <a:rPr lang="en-US" sz="1600" b="1" dirty="0">
                <a:latin typeface="Courier New" pitchFamily="49" charset="0"/>
              </a:rPr>
              <a:t>   t1,,y	3. t2:=t1+10	</a:t>
            </a:r>
            <a:endParaRPr lang="en-US" sz="1600" b="1" dirty="0"/>
          </a:p>
          <a:p>
            <a:pPr>
              <a:buFontTx/>
              <a:buNone/>
            </a:pPr>
            <a:r>
              <a:rPr lang="en-US" sz="1600" b="1" dirty="0"/>
              <a:t>	x:=x+1;			</a:t>
            </a:r>
            <a:r>
              <a:rPr lang="en-US" sz="1600" b="1" dirty="0">
                <a:latin typeface="Courier New" pitchFamily="49" charset="0"/>
              </a:rPr>
              <a:t>04: </a:t>
            </a:r>
            <a:r>
              <a:rPr lang="en-US" sz="1600" b="1" dirty="0" err="1">
                <a:latin typeface="Courier New" pitchFamily="49" charset="0"/>
              </a:rPr>
              <a:t>lt</a:t>
            </a:r>
            <a:r>
              <a:rPr lang="en-US" sz="1600" b="1" dirty="0">
                <a:latin typeface="Courier New" pitchFamily="49" charset="0"/>
              </a:rPr>
              <a:t>    x,y,t2	4. Y:=t2</a:t>
            </a:r>
            <a:endParaRPr lang="en-US" sz="1600" b="1" dirty="0"/>
          </a:p>
          <a:p>
            <a:pPr>
              <a:buFontTx/>
              <a:buNone/>
            </a:pPr>
            <a:r>
              <a:rPr lang="en-US" sz="1600" b="1" dirty="0"/>
              <a:t>	if (x%2==1) then y:=y+1;		</a:t>
            </a:r>
            <a:r>
              <a:rPr lang="en-US" sz="1600" b="1" dirty="0">
                <a:latin typeface="Courier New" pitchFamily="49" charset="0"/>
              </a:rPr>
              <a:t>05: </a:t>
            </a:r>
            <a:r>
              <a:rPr lang="en-US" sz="1600" b="1" dirty="0" err="1">
                <a:latin typeface="Courier New" pitchFamily="49" charset="0"/>
              </a:rPr>
              <a:t>jmpf</a:t>
            </a:r>
            <a:r>
              <a:rPr lang="en-US" sz="1600" b="1" dirty="0">
                <a:latin typeface="Courier New" pitchFamily="49" charset="0"/>
              </a:rPr>
              <a:t>  t2,,17	5. if X&lt;Y </a:t>
            </a:r>
            <a:r>
              <a:rPr lang="en-US" sz="1600" b="1" dirty="0" err="1">
                <a:latin typeface="Courier New" pitchFamily="49" charset="0"/>
              </a:rPr>
              <a:t>goto</a:t>
            </a:r>
            <a:r>
              <a:rPr lang="en-US" sz="1600" b="1" dirty="0">
                <a:latin typeface="Courier New" pitchFamily="49" charset="0"/>
              </a:rPr>
              <a:t> 7</a:t>
            </a:r>
            <a:endParaRPr lang="en-US" sz="1600" b="1" dirty="0"/>
          </a:p>
          <a:p>
            <a:pPr>
              <a:buFontTx/>
              <a:buNone/>
            </a:pPr>
            <a:r>
              <a:rPr lang="en-US" sz="1600" b="1" dirty="0"/>
              <a:t>	else y:=y-2;			</a:t>
            </a:r>
            <a:r>
              <a:rPr lang="en-US" sz="1600" b="1" dirty="0">
                <a:latin typeface="Courier New" pitchFamily="49" charset="0"/>
              </a:rPr>
              <a:t>06: add   x,1,t3	6. </a:t>
            </a:r>
            <a:r>
              <a:rPr lang="en-US" sz="1600" b="1" dirty="0" err="1">
                <a:latin typeface="Courier New" pitchFamily="49" charset="0"/>
              </a:rPr>
              <a:t>goto</a:t>
            </a:r>
            <a:r>
              <a:rPr lang="en-US" sz="1600" b="1" dirty="0">
                <a:latin typeface="Courier New" pitchFamily="49" charset="0"/>
              </a:rPr>
              <a:t> 14 </a:t>
            </a:r>
            <a:endParaRPr lang="en-US" sz="1600" b="1" dirty="0"/>
          </a:p>
          <a:p>
            <a:pPr>
              <a:buFontTx/>
              <a:buNone/>
            </a:pPr>
            <a:r>
              <a:rPr lang="en-US" sz="1600" b="1" dirty="0"/>
              <a:t>}					</a:t>
            </a:r>
            <a:r>
              <a:rPr lang="en-US" sz="1600" b="1" dirty="0">
                <a:latin typeface="Courier New" pitchFamily="49" charset="0"/>
              </a:rPr>
              <a:t>07: </a:t>
            </a:r>
            <a:r>
              <a:rPr lang="en-US" sz="1600" b="1" dirty="0" err="1">
                <a:latin typeface="Courier New" pitchFamily="49" charset="0"/>
              </a:rPr>
              <a:t>mov</a:t>
            </a:r>
            <a:r>
              <a:rPr lang="en-US" sz="1600" b="1" dirty="0">
                <a:latin typeface="Courier New" pitchFamily="49" charset="0"/>
              </a:rPr>
              <a:t>   t3,,x	7. t3:=X+1</a:t>
            </a:r>
            <a:endParaRPr lang="en-US" sz="1600" b="1" dirty="0"/>
          </a:p>
          <a:p>
            <a:pPr>
              <a:buFontTx/>
              <a:buNone/>
            </a:pPr>
            <a:r>
              <a:rPr lang="en-US" sz="1600" b="1" dirty="0"/>
              <a:t>					</a:t>
            </a:r>
            <a:r>
              <a:rPr lang="en-US" sz="1600" b="1" dirty="0">
                <a:latin typeface="Courier New" pitchFamily="49" charset="0"/>
              </a:rPr>
              <a:t>08: mod   x,2,t4	8. t4:=X%2</a:t>
            </a:r>
          </a:p>
          <a:p>
            <a:pPr>
              <a:buFontTx/>
              <a:buNone/>
            </a:pPr>
            <a:r>
              <a:rPr lang="en-US" sz="1600" b="1" dirty="0">
                <a:latin typeface="Courier New" pitchFamily="49" charset="0"/>
              </a:rPr>
              <a:t>					09: </a:t>
            </a:r>
            <a:r>
              <a:rPr lang="en-US" sz="1600" b="1" dirty="0" err="1">
                <a:latin typeface="Courier New" pitchFamily="49" charset="0"/>
              </a:rPr>
              <a:t>eq</a:t>
            </a:r>
            <a:r>
              <a:rPr lang="en-US" sz="1600" b="1" dirty="0">
                <a:latin typeface="Courier New" pitchFamily="49" charset="0"/>
              </a:rPr>
              <a:t>    t4,1,t5      9. if t4==1 </a:t>
            </a:r>
            <a:r>
              <a:rPr lang="en-US" sz="1600" b="1" dirty="0" err="1">
                <a:latin typeface="Courier New" pitchFamily="49" charset="0"/>
              </a:rPr>
              <a:t>goto</a:t>
            </a:r>
            <a:r>
              <a:rPr lang="en-US" sz="1600" b="1" dirty="0">
                <a:latin typeface="Courier New" pitchFamily="49" charset="0"/>
              </a:rPr>
              <a:t> 12</a:t>
            </a:r>
          </a:p>
          <a:p>
            <a:pPr>
              <a:buFontTx/>
              <a:buNone/>
            </a:pPr>
            <a:r>
              <a:rPr lang="en-US" sz="1600" b="1" dirty="0">
                <a:latin typeface="Courier New" pitchFamily="49" charset="0"/>
              </a:rPr>
              <a:t>					10: </a:t>
            </a:r>
            <a:r>
              <a:rPr lang="en-US" sz="1600" b="1" dirty="0" err="1">
                <a:latin typeface="Courier New" pitchFamily="49" charset="0"/>
              </a:rPr>
              <a:t>jmpf</a:t>
            </a:r>
            <a:r>
              <a:rPr lang="en-US" sz="1600" b="1" dirty="0">
                <a:latin typeface="Courier New" pitchFamily="49" charset="0"/>
              </a:rPr>
              <a:t>  t5,,14	10. t5:=Y-2</a:t>
            </a:r>
          </a:p>
          <a:p>
            <a:pPr>
              <a:buFontTx/>
              <a:buNone/>
            </a:pPr>
            <a:r>
              <a:rPr lang="en-US" sz="1600" b="1" dirty="0">
                <a:latin typeface="Courier New" pitchFamily="49" charset="0"/>
              </a:rPr>
              <a:t>					11: add   y,1,t6	11. Y:=t5</a:t>
            </a:r>
          </a:p>
          <a:p>
            <a:pPr>
              <a:buFontTx/>
              <a:buNone/>
            </a:pPr>
            <a:r>
              <a:rPr lang="en-US" sz="1600" b="1" dirty="0">
                <a:latin typeface="Courier New" pitchFamily="49" charset="0"/>
              </a:rPr>
              <a:t>					12: </a:t>
            </a:r>
            <a:r>
              <a:rPr lang="en-US" sz="1600" b="1" dirty="0" err="1">
                <a:latin typeface="Courier New" pitchFamily="49" charset="0"/>
              </a:rPr>
              <a:t>mov</a:t>
            </a:r>
            <a:r>
              <a:rPr lang="en-US" sz="1600" b="1" dirty="0">
                <a:latin typeface="Courier New" pitchFamily="49" charset="0"/>
              </a:rPr>
              <a:t>   t6,,y	12. t6:=Y+1</a:t>
            </a:r>
          </a:p>
          <a:p>
            <a:pPr>
              <a:buFontTx/>
              <a:buNone/>
            </a:pPr>
            <a:r>
              <a:rPr lang="en-US" sz="1600" b="1" dirty="0">
                <a:latin typeface="Courier New" pitchFamily="49" charset="0"/>
              </a:rPr>
              <a:t>					13: </a:t>
            </a:r>
            <a:r>
              <a:rPr lang="en-US" sz="1600" b="1" dirty="0" err="1">
                <a:latin typeface="Courier New" pitchFamily="49" charset="0"/>
              </a:rPr>
              <a:t>jmp</a:t>
            </a:r>
            <a:r>
              <a:rPr lang="en-US" sz="1600" b="1" dirty="0">
                <a:latin typeface="Courier New" pitchFamily="49" charset="0"/>
              </a:rPr>
              <a:t>   ,,16		13. Y:=t6</a:t>
            </a:r>
          </a:p>
          <a:p>
            <a:pPr>
              <a:buFontTx/>
              <a:buNone/>
            </a:pPr>
            <a:r>
              <a:rPr lang="en-US" sz="1600" b="1" dirty="0">
                <a:latin typeface="Courier New" pitchFamily="49" charset="0"/>
              </a:rPr>
              <a:t>					14: sub   y,2,t7	14. end</a:t>
            </a:r>
          </a:p>
          <a:p>
            <a:pPr>
              <a:buFontTx/>
              <a:buNone/>
            </a:pPr>
            <a:r>
              <a:rPr lang="en-US" sz="1600" b="1" dirty="0">
                <a:latin typeface="Courier New" pitchFamily="49" charset="0"/>
              </a:rPr>
              <a:t>					15: </a:t>
            </a:r>
            <a:r>
              <a:rPr lang="en-US" sz="1600" b="1" dirty="0" err="1">
                <a:latin typeface="Courier New" pitchFamily="49" charset="0"/>
              </a:rPr>
              <a:t>mov</a:t>
            </a:r>
            <a:r>
              <a:rPr lang="en-US" sz="1600" b="1" dirty="0">
                <a:latin typeface="Courier New" pitchFamily="49" charset="0"/>
              </a:rPr>
              <a:t>   t7,,y</a:t>
            </a:r>
          </a:p>
          <a:p>
            <a:pPr>
              <a:buFontTx/>
              <a:buNone/>
            </a:pPr>
            <a:r>
              <a:rPr lang="en-US" sz="1600" b="1" dirty="0">
                <a:latin typeface="Courier New" pitchFamily="49" charset="0"/>
              </a:rPr>
              <a:t>					16: </a:t>
            </a:r>
            <a:r>
              <a:rPr lang="en-US" sz="1600" b="1" dirty="0" err="1">
                <a:latin typeface="Courier New" pitchFamily="49" charset="0"/>
              </a:rPr>
              <a:t>jmp</a:t>
            </a:r>
            <a:r>
              <a:rPr lang="en-US" sz="1600" b="1" dirty="0">
                <a:latin typeface="Courier New" pitchFamily="49" charset="0"/>
              </a:rPr>
              <a:t>   ,,4</a:t>
            </a:r>
          </a:p>
          <a:p>
            <a:pPr>
              <a:buFontTx/>
              <a:buNone/>
            </a:pPr>
            <a:r>
              <a:rPr lang="en-US" sz="1600" b="1" dirty="0"/>
              <a:t>					</a:t>
            </a:r>
            <a:r>
              <a:rPr lang="en-US" sz="1600" b="1" dirty="0">
                <a:latin typeface="Courier New" pitchFamily="49" charset="0"/>
              </a:rPr>
              <a:t>17: stop</a:t>
            </a:r>
            <a:endParaRPr lang="en-US" sz="1600" b="1" dirty="0"/>
          </a:p>
        </p:txBody>
      </p:sp>
      <p:sp>
        <p:nvSpPr>
          <p:cNvPr id="17414" name="Line 4"/>
          <p:cNvSpPr>
            <a:spLocks noChangeShapeType="1"/>
          </p:cNvSpPr>
          <p:nvPr/>
        </p:nvSpPr>
        <p:spPr bwMode="auto">
          <a:xfrm>
            <a:off x="6400800" y="762000"/>
            <a:ext cx="45719" cy="5943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6"/>
          <p:cNvSpPr>
            <a:spLocks noGrp="1"/>
          </p:cNvSpPr>
          <p:nvPr>
            <p:ph type="sldNum" sz="quarter" idx="12"/>
          </p:nvPr>
        </p:nvSpPr>
        <p:spPr>
          <a:noFill/>
        </p:spPr>
        <p:txBody>
          <a:bodyPr/>
          <a:lstStyle/>
          <a:p>
            <a:fld id="{8B6FDC4F-F9FD-4D36-9B50-50ADCBE8CF09}" type="slidenum">
              <a:rPr lang="en-US"/>
              <a:pPr/>
              <a:t>51</a:t>
            </a:fld>
            <a:endParaRPr lang="en-US"/>
          </a:p>
        </p:txBody>
      </p:sp>
      <p:sp>
        <p:nvSpPr>
          <p:cNvPr id="18436" name="Rectangle 2"/>
          <p:cNvSpPr>
            <a:spLocks noGrp="1" noChangeArrowheads="1"/>
          </p:cNvSpPr>
          <p:nvPr>
            <p:ph type="title"/>
          </p:nvPr>
        </p:nvSpPr>
        <p:spPr/>
        <p:txBody>
          <a:bodyPr/>
          <a:lstStyle/>
          <a:p>
            <a:r>
              <a:rPr lang="en-US"/>
              <a:t>Arrays</a:t>
            </a:r>
          </a:p>
        </p:txBody>
      </p:sp>
      <p:sp>
        <p:nvSpPr>
          <p:cNvPr id="18437" name="Rectangle 3"/>
          <p:cNvSpPr>
            <a:spLocks noGrp="1" noChangeArrowheads="1"/>
          </p:cNvSpPr>
          <p:nvPr>
            <p:ph type="body" sz="half" idx="1"/>
          </p:nvPr>
        </p:nvSpPr>
        <p:spPr>
          <a:xfrm>
            <a:off x="381000" y="1219200"/>
            <a:ext cx="8991600" cy="5257800"/>
          </a:xfrm>
        </p:spPr>
        <p:txBody>
          <a:bodyPr>
            <a:normAutofit lnSpcReduction="10000"/>
          </a:bodyPr>
          <a:lstStyle/>
          <a:p>
            <a:r>
              <a:rPr lang="en-US" sz="2000" dirty="0"/>
              <a:t>Elements of arrays can be accessed quickly if the elements are stored in a block of consecutive locations.</a:t>
            </a:r>
          </a:p>
          <a:p>
            <a:endParaRPr lang="en-US" sz="2000" dirty="0"/>
          </a:p>
          <a:p>
            <a:pPr>
              <a:buFontTx/>
              <a:buNone/>
            </a:pPr>
            <a:r>
              <a:rPr lang="en-US" sz="2000" dirty="0"/>
              <a:t>A one-dimensional array </a:t>
            </a:r>
            <a:r>
              <a:rPr lang="en-US" sz="2000" b="1" dirty="0"/>
              <a:t>A</a:t>
            </a:r>
            <a:r>
              <a:rPr lang="en-US" sz="2000" dirty="0"/>
              <a:t>:</a:t>
            </a:r>
          </a:p>
          <a:p>
            <a:pPr>
              <a:buFontTx/>
              <a:buNone/>
            </a:pPr>
            <a:endParaRPr lang="en-US" sz="2000" dirty="0"/>
          </a:p>
          <a:p>
            <a:pPr>
              <a:buFontTx/>
              <a:buNone/>
            </a:pPr>
            <a:endParaRPr lang="en-US" sz="2000" dirty="0"/>
          </a:p>
          <a:p>
            <a:pPr>
              <a:buFontTx/>
              <a:buNone/>
            </a:pPr>
            <a:endParaRPr lang="en-US" sz="2000" dirty="0"/>
          </a:p>
          <a:p>
            <a:pPr>
              <a:buFontTx/>
              <a:buNone/>
            </a:pPr>
            <a:r>
              <a:rPr lang="en-US" sz="2000" b="1" dirty="0" err="1"/>
              <a:t>base</a:t>
            </a:r>
            <a:r>
              <a:rPr lang="en-US" sz="2000" b="1" baseline="-25000" dirty="0" err="1"/>
              <a:t>A</a:t>
            </a:r>
            <a:r>
              <a:rPr lang="en-US" sz="2000" b="1" dirty="0"/>
              <a:t>   low		</a:t>
            </a:r>
            <a:r>
              <a:rPr lang="en-US" sz="2000" b="1" dirty="0" err="1"/>
              <a:t>i</a:t>
            </a:r>
            <a:r>
              <a:rPr lang="en-US" sz="2000" b="1" dirty="0"/>
              <a:t>		     width</a:t>
            </a:r>
          </a:p>
          <a:p>
            <a:pPr>
              <a:buFontTx/>
              <a:buNone/>
            </a:pPr>
            <a:endParaRPr lang="en-US" sz="2000" dirty="0"/>
          </a:p>
          <a:p>
            <a:pPr>
              <a:buFontTx/>
              <a:buNone/>
            </a:pPr>
            <a:r>
              <a:rPr lang="en-US" sz="2000" b="1" dirty="0" err="1"/>
              <a:t>base</a:t>
            </a:r>
            <a:r>
              <a:rPr lang="en-US" sz="2000" b="1" baseline="-25000" dirty="0" err="1"/>
              <a:t>A</a:t>
            </a:r>
            <a:r>
              <a:rPr lang="en-US" sz="2000" dirty="0"/>
              <a:t> -is the address of the first location of the array A, </a:t>
            </a:r>
          </a:p>
          <a:p>
            <a:pPr>
              <a:buFontTx/>
              <a:buNone/>
            </a:pPr>
            <a:r>
              <a:rPr lang="en-US" sz="2000" b="1" dirty="0"/>
              <a:t>width</a:t>
            </a:r>
            <a:r>
              <a:rPr lang="en-US" sz="2000" dirty="0"/>
              <a:t> -is the width of each array element.</a:t>
            </a:r>
          </a:p>
          <a:p>
            <a:pPr>
              <a:buFontTx/>
              <a:buNone/>
            </a:pPr>
            <a:r>
              <a:rPr lang="en-US" sz="2000" b="1" dirty="0"/>
              <a:t>low</a:t>
            </a:r>
            <a:r>
              <a:rPr lang="en-US" sz="2000" dirty="0"/>
              <a:t> -is the index of the first array element</a:t>
            </a:r>
          </a:p>
          <a:p>
            <a:pPr>
              <a:buFontTx/>
              <a:buNone/>
            </a:pPr>
            <a:endParaRPr lang="en-US" sz="2000" dirty="0"/>
          </a:p>
          <a:p>
            <a:pPr>
              <a:buFontTx/>
              <a:buNone/>
            </a:pPr>
            <a:r>
              <a:rPr lang="en-US" sz="2000" b="1" dirty="0">
                <a:solidFill>
                  <a:srgbClr val="6600CC"/>
                </a:solidFill>
              </a:rPr>
              <a:t>location of A[</a:t>
            </a:r>
            <a:r>
              <a:rPr lang="en-US" sz="2000" b="1" dirty="0" err="1">
                <a:solidFill>
                  <a:srgbClr val="6600CC"/>
                </a:solidFill>
              </a:rPr>
              <a:t>i</a:t>
            </a:r>
            <a:r>
              <a:rPr lang="en-US" sz="2000" b="1" dirty="0">
                <a:solidFill>
                  <a:srgbClr val="6600CC"/>
                </a:solidFill>
              </a:rPr>
              <a:t>]  </a:t>
            </a:r>
            <a:r>
              <a:rPr lang="en-US" sz="2000" b="1" dirty="0">
                <a:solidFill>
                  <a:srgbClr val="6600CC"/>
                </a:solidFill>
                <a:sym typeface="Wingdings" pitchFamily="2" charset="2"/>
              </a:rPr>
              <a:t> </a:t>
            </a:r>
            <a:r>
              <a:rPr lang="en-US" sz="2000" b="1" dirty="0">
                <a:solidFill>
                  <a:srgbClr val="6600CC"/>
                </a:solidFill>
              </a:rPr>
              <a:t> </a:t>
            </a:r>
            <a:r>
              <a:rPr lang="en-US" sz="2000" b="1" dirty="0" err="1">
                <a:solidFill>
                  <a:srgbClr val="6600CC"/>
                </a:solidFill>
              </a:rPr>
              <a:t>base</a:t>
            </a:r>
            <a:r>
              <a:rPr lang="en-US" sz="2000" b="1" baseline="-25000" dirty="0" err="1">
                <a:solidFill>
                  <a:srgbClr val="6600CC"/>
                </a:solidFill>
              </a:rPr>
              <a:t>A</a:t>
            </a:r>
            <a:r>
              <a:rPr lang="en-US" sz="2000" b="1" dirty="0">
                <a:solidFill>
                  <a:srgbClr val="6600CC"/>
                </a:solidFill>
              </a:rPr>
              <a:t>+(</a:t>
            </a:r>
            <a:r>
              <a:rPr lang="en-US" sz="2000" b="1" dirty="0" err="1">
                <a:solidFill>
                  <a:srgbClr val="6600CC"/>
                </a:solidFill>
              </a:rPr>
              <a:t>i</a:t>
            </a:r>
            <a:r>
              <a:rPr lang="en-US" sz="2000" b="1" dirty="0">
                <a:solidFill>
                  <a:srgbClr val="6600CC"/>
                </a:solidFill>
              </a:rPr>
              <a:t>-low)*width</a:t>
            </a:r>
          </a:p>
        </p:txBody>
      </p:sp>
      <p:graphicFrame>
        <p:nvGraphicFramePr>
          <p:cNvPr id="431130" name="Group 26"/>
          <p:cNvGraphicFramePr>
            <a:graphicFrameLocks noGrp="1"/>
          </p:cNvGraphicFramePr>
          <p:nvPr>
            <p:ph sz="half" idx="2"/>
          </p:nvPr>
        </p:nvGraphicFramePr>
        <p:xfrm>
          <a:off x="1143000" y="2819400"/>
          <a:ext cx="4648200" cy="396240"/>
        </p:xfrm>
        <a:graphic>
          <a:graphicData uri="http://schemas.openxmlformats.org/drawingml/2006/table">
            <a:tbl>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452" name="Line 27"/>
          <p:cNvSpPr>
            <a:spLocks noChangeShapeType="1"/>
          </p:cNvSpPr>
          <p:nvPr/>
        </p:nvSpPr>
        <p:spPr bwMode="auto">
          <a:xfrm flipV="1">
            <a:off x="838200" y="3200400"/>
            <a:ext cx="304800" cy="457200"/>
          </a:xfrm>
          <a:prstGeom prst="line">
            <a:avLst/>
          </a:prstGeom>
          <a:noFill/>
          <a:ln w="9525">
            <a:solidFill>
              <a:schemeClr val="tx1"/>
            </a:solidFill>
            <a:round/>
            <a:headEnd/>
            <a:tailEnd type="triangle" w="med" len="med"/>
          </a:ln>
        </p:spPr>
        <p:txBody>
          <a:bodyPr/>
          <a:lstStyle/>
          <a:p>
            <a:endParaRPr lang="en-US"/>
          </a:p>
        </p:txBody>
      </p:sp>
      <p:sp>
        <p:nvSpPr>
          <p:cNvPr id="18453" name="Line 28"/>
          <p:cNvSpPr>
            <a:spLocks noChangeShapeType="1"/>
          </p:cNvSpPr>
          <p:nvPr/>
        </p:nvSpPr>
        <p:spPr bwMode="auto">
          <a:xfrm flipV="1">
            <a:off x="3352800" y="3200400"/>
            <a:ext cx="152400" cy="457200"/>
          </a:xfrm>
          <a:prstGeom prst="line">
            <a:avLst/>
          </a:prstGeom>
          <a:noFill/>
          <a:ln w="9525">
            <a:solidFill>
              <a:schemeClr val="tx1"/>
            </a:solidFill>
            <a:round/>
            <a:headEnd/>
            <a:tailEnd type="triangle" w="med" len="med"/>
          </a:ln>
        </p:spPr>
        <p:txBody>
          <a:bodyPr/>
          <a:lstStyle/>
          <a:p>
            <a:endParaRPr lang="en-US"/>
          </a:p>
        </p:txBody>
      </p:sp>
      <p:sp>
        <p:nvSpPr>
          <p:cNvPr id="18454" name="AutoShape 29"/>
          <p:cNvSpPr>
            <a:spLocks/>
          </p:cNvSpPr>
          <p:nvPr/>
        </p:nvSpPr>
        <p:spPr bwMode="auto">
          <a:xfrm rot="16200000" flipV="1">
            <a:off x="5410200" y="3048000"/>
            <a:ext cx="152400" cy="609600"/>
          </a:xfrm>
          <a:prstGeom prst="leftBrace">
            <a:avLst>
              <a:gd name="adj1" fmla="val 33333"/>
              <a:gd name="adj2" fmla="val 50000"/>
            </a:avLst>
          </a:prstGeom>
          <a:noFill/>
          <a:ln w="9525">
            <a:solidFill>
              <a:schemeClr val="tx1"/>
            </a:solidFill>
            <a:round/>
            <a:headEnd/>
            <a:tailEnd/>
          </a:ln>
        </p:spPr>
        <p:txBody>
          <a:bodyPr wrap="none" anchor="ctr"/>
          <a:lstStyle/>
          <a:p>
            <a:endParaRPr lang="en-US"/>
          </a:p>
        </p:txBody>
      </p:sp>
      <p:sp>
        <p:nvSpPr>
          <p:cNvPr id="18455" name="Line 30"/>
          <p:cNvSpPr>
            <a:spLocks noChangeShapeType="1"/>
          </p:cNvSpPr>
          <p:nvPr/>
        </p:nvSpPr>
        <p:spPr bwMode="auto">
          <a:xfrm flipV="1">
            <a:off x="5486400" y="3352800"/>
            <a:ext cx="0" cy="304800"/>
          </a:xfrm>
          <a:prstGeom prst="line">
            <a:avLst/>
          </a:prstGeom>
          <a:noFill/>
          <a:ln w="9525">
            <a:solidFill>
              <a:schemeClr val="tx1"/>
            </a:solidFill>
            <a:round/>
            <a:headEnd/>
            <a:tailEnd type="triangle" w="med" len="med"/>
          </a:ln>
        </p:spPr>
        <p:txBody>
          <a:bodyPr/>
          <a:lstStyle/>
          <a:p>
            <a:endParaRPr lang="en-US"/>
          </a:p>
        </p:txBody>
      </p:sp>
      <p:sp>
        <p:nvSpPr>
          <p:cNvPr id="18456" name="Line 31"/>
          <p:cNvSpPr>
            <a:spLocks noChangeShapeType="1"/>
          </p:cNvSpPr>
          <p:nvPr/>
        </p:nvSpPr>
        <p:spPr bwMode="auto">
          <a:xfrm flipV="1">
            <a:off x="1447800" y="3200400"/>
            <a:ext cx="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BE09C561-F18F-41F1-999F-FD50F00716E5}" type="slidenum">
              <a:rPr lang="en-US"/>
              <a:pPr/>
              <a:t>52</a:t>
            </a:fld>
            <a:endParaRPr lang="en-US"/>
          </a:p>
        </p:txBody>
      </p:sp>
      <p:sp>
        <p:nvSpPr>
          <p:cNvPr id="19460" name="Rectangle 2"/>
          <p:cNvSpPr>
            <a:spLocks noGrp="1" noChangeArrowheads="1"/>
          </p:cNvSpPr>
          <p:nvPr>
            <p:ph type="title"/>
          </p:nvPr>
        </p:nvSpPr>
        <p:spPr>
          <a:xfrm>
            <a:off x="990600" y="274638"/>
            <a:ext cx="8420100" cy="563562"/>
          </a:xfrm>
        </p:spPr>
        <p:txBody>
          <a:bodyPr>
            <a:normAutofit fontScale="90000"/>
          </a:bodyPr>
          <a:lstStyle/>
          <a:p>
            <a:r>
              <a:rPr lang="en-US" b="1" dirty="0"/>
              <a:t>Arrays (cont…..)</a:t>
            </a:r>
          </a:p>
        </p:txBody>
      </p:sp>
      <p:sp>
        <p:nvSpPr>
          <p:cNvPr id="19461" name="Rectangle 3"/>
          <p:cNvSpPr>
            <a:spLocks noGrp="1" noChangeArrowheads="1"/>
          </p:cNvSpPr>
          <p:nvPr>
            <p:ph type="body" idx="1"/>
          </p:nvPr>
        </p:nvSpPr>
        <p:spPr>
          <a:xfrm>
            <a:off x="381000" y="1295400"/>
            <a:ext cx="9372600" cy="5410200"/>
          </a:xfrm>
        </p:spPr>
        <p:txBody>
          <a:bodyPr>
            <a:normAutofit/>
          </a:bodyPr>
          <a:lstStyle/>
          <a:p>
            <a:pPr>
              <a:buFontTx/>
              <a:buNone/>
            </a:pPr>
            <a:r>
              <a:rPr lang="en-US" sz="2000" b="1" dirty="0" err="1">
                <a:latin typeface="Courier New" pitchFamily="49" charset="0"/>
              </a:rPr>
              <a:t>base</a:t>
            </a:r>
            <a:r>
              <a:rPr lang="en-US" sz="2000" b="1" baseline="-25000" dirty="0" err="1">
                <a:latin typeface="Courier New" pitchFamily="49" charset="0"/>
              </a:rPr>
              <a:t>A</a:t>
            </a:r>
            <a:r>
              <a:rPr lang="en-US" sz="2000" b="1" dirty="0">
                <a:latin typeface="Courier New" pitchFamily="49" charset="0"/>
              </a:rPr>
              <a:t>+(</a:t>
            </a:r>
            <a:r>
              <a:rPr lang="en-US" sz="2000" b="1" dirty="0" err="1">
                <a:latin typeface="Courier New" pitchFamily="49" charset="0"/>
              </a:rPr>
              <a:t>i</a:t>
            </a:r>
            <a:r>
              <a:rPr lang="en-US" sz="2000" b="1" dirty="0">
                <a:latin typeface="Courier New" pitchFamily="49" charset="0"/>
              </a:rPr>
              <a:t>-low)*width</a:t>
            </a:r>
            <a:r>
              <a:rPr lang="en-US" sz="2000" b="1" dirty="0"/>
              <a:t>   </a:t>
            </a:r>
          </a:p>
          <a:p>
            <a:pPr>
              <a:buFontTx/>
              <a:buNone/>
            </a:pPr>
            <a:r>
              <a:rPr lang="en-US" sz="2000" dirty="0"/>
              <a:t>can be re-written as </a:t>
            </a:r>
            <a:r>
              <a:rPr lang="en-US" sz="2000" dirty="0">
                <a:latin typeface="Courier New" pitchFamily="49" charset="0"/>
              </a:rPr>
              <a:t>  </a:t>
            </a:r>
            <a:r>
              <a:rPr lang="en-US" sz="2000" b="1" dirty="0" err="1">
                <a:solidFill>
                  <a:srgbClr val="CC0000"/>
                </a:solidFill>
                <a:latin typeface="Courier New" pitchFamily="49" charset="0"/>
              </a:rPr>
              <a:t>i</a:t>
            </a:r>
            <a:r>
              <a:rPr lang="en-US" sz="2000" b="1" dirty="0">
                <a:solidFill>
                  <a:srgbClr val="CC0000"/>
                </a:solidFill>
                <a:latin typeface="Courier New" pitchFamily="49" charset="0"/>
              </a:rPr>
              <a:t>*width</a:t>
            </a:r>
            <a:r>
              <a:rPr lang="en-US" sz="2000" b="1" dirty="0">
                <a:latin typeface="Courier New" pitchFamily="49" charset="0"/>
              </a:rPr>
              <a:t> + </a:t>
            </a:r>
            <a:r>
              <a:rPr lang="en-US" sz="2000" b="1" dirty="0">
                <a:solidFill>
                  <a:schemeClr val="accent2"/>
                </a:solidFill>
                <a:latin typeface="Courier New" pitchFamily="49" charset="0"/>
              </a:rPr>
              <a:t>(</a:t>
            </a:r>
            <a:r>
              <a:rPr lang="en-US" sz="2000" b="1" dirty="0" err="1">
                <a:solidFill>
                  <a:schemeClr val="accent2"/>
                </a:solidFill>
                <a:latin typeface="Courier New" pitchFamily="49" charset="0"/>
              </a:rPr>
              <a:t>base</a:t>
            </a:r>
            <a:r>
              <a:rPr lang="en-US" sz="2000" b="1" baseline="-25000" dirty="0" err="1">
                <a:solidFill>
                  <a:schemeClr val="accent2"/>
                </a:solidFill>
                <a:latin typeface="Courier New" pitchFamily="49" charset="0"/>
              </a:rPr>
              <a:t>A</a:t>
            </a:r>
            <a:r>
              <a:rPr lang="en-US" sz="2000" b="1" dirty="0">
                <a:solidFill>
                  <a:schemeClr val="accent2"/>
                </a:solidFill>
                <a:latin typeface="Courier New" pitchFamily="49" charset="0"/>
              </a:rPr>
              <a:t>-low*width)</a:t>
            </a:r>
            <a:endParaRPr lang="en-US" sz="2000" b="1" dirty="0">
              <a:solidFill>
                <a:schemeClr val="accent2"/>
              </a:solidFill>
            </a:endParaRPr>
          </a:p>
          <a:p>
            <a:pPr>
              <a:buFontTx/>
              <a:buNone/>
            </a:pPr>
            <a:endParaRPr lang="en-US" sz="2000" dirty="0"/>
          </a:p>
          <a:p>
            <a:pPr>
              <a:buFontTx/>
              <a:buNone/>
            </a:pPr>
            <a:endParaRPr lang="en-US" sz="2000" dirty="0"/>
          </a:p>
          <a:p>
            <a:r>
              <a:rPr lang="en-US" sz="2000" dirty="0"/>
              <a:t>So, the location of </a:t>
            </a:r>
            <a:r>
              <a:rPr lang="en-US" sz="2000" b="1" dirty="0"/>
              <a:t>A[</a:t>
            </a:r>
            <a:r>
              <a:rPr lang="en-US" sz="2000" b="1" dirty="0" err="1"/>
              <a:t>i</a:t>
            </a:r>
            <a:r>
              <a:rPr lang="en-US" sz="2000" b="1" dirty="0"/>
              <a:t>]</a:t>
            </a:r>
            <a:r>
              <a:rPr lang="en-US" sz="2000" dirty="0"/>
              <a:t> can be computed at the run-time by evaluating the formula </a:t>
            </a:r>
            <a:r>
              <a:rPr lang="en-US" sz="2000" b="1" dirty="0" err="1"/>
              <a:t>i</a:t>
            </a:r>
            <a:r>
              <a:rPr lang="en-US" sz="2000" b="1" dirty="0"/>
              <a:t>*</a:t>
            </a:r>
            <a:r>
              <a:rPr lang="en-US" sz="2000" b="1" dirty="0" err="1"/>
              <a:t>width+c</a:t>
            </a:r>
            <a:r>
              <a:rPr lang="en-US" sz="2000" dirty="0"/>
              <a:t>  where </a:t>
            </a:r>
            <a:r>
              <a:rPr lang="en-US" sz="2000" b="1" dirty="0"/>
              <a:t>c</a:t>
            </a:r>
            <a:r>
              <a:rPr lang="en-US" sz="2000" dirty="0"/>
              <a:t> is </a:t>
            </a:r>
            <a:r>
              <a:rPr lang="en-US" sz="2000" b="1" dirty="0"/>
              <a:t>(</a:t>
            </a:r>
            <a:r>
              <a:rPr lang="en-US" sz="2000" b="1" dirty="0" err="1"/>
              <a:t>base</a:t>
            </a:r>
            <a:r>
              <a:rPr lang="en-US" sz="2000" b="1" baseline="-25000" dirty="0" err="1"/>
              <a:t>A</a:t>
            </a:r>
            <a:r>
              <a:rPr lang="en-US" sz="2000" b="1" dirty="0"/>
              <a:t>-low*width) </a:t>
            </a:r>
            <a:r>
              <a:rPr lang="en-US" sz="2000" dirty="0"/>
              <a:t>which is evaluated at compile-time.</a:t>
            </a:r>
          </a:p>
          <a:p>
            <a:endParaRPr lang="en-US" sz="2000" dirty="0"/>
          </a:p>
          <a:p>
            <a:r>
              <a:rPr lang="en-US" sz="2000" dirty="0"/>
              <a:t>Intermediate code generator should produce the code to evaluate this formula </a:t>
            </a:r>
            <a:r>
              <a:rPr lang="en-US" sz="2000" b="1" dirty="0" err="1"/>
              <a:t>i</a:t>
            </a:r>
            <a:r>
              <a:rPr lang="en-US" sz="2000" b="1" dirty="0"/>
              <a:t>*</a:t>
            </a:r>
            <a:r>
              <a:rPr lang="en-US" sz="2000" b="1" dirty="0" err="1"/>
              <a:t>width+c</a:t>
            </a:r>
            <a:r>
              <a:rPr lang="en-US" sz="2000" dirty="0"/>
              <a:t>  (one multiplication and one addition operation).</a:t>
            </a:r>
          </a:p>
          <a:p>
            <a:r>
              <a:rPr lang="en-US" sz="2000" dirty="0"/>
              <a:t>ICG (three address code) for </a:t>
            </a:r>
            <a:r>
              <a:rPr lang="en-US" sz="2400" b="1" dirty="0">
                <a:solidFill>
                  <a:schemeClr val="accent2"/>
                </a:solidFill>
              </a:rPr>
              <a:t>A[</a:t>
            </a:r>
            <a:r>
              <a:rPr lang="en-US" sz="2400" b="1" dirty="0" err="1">
                <a:solidFill>
                  <a:schemeClr val="accent2"/>
                </a:solidFill>
              </a:rPr>
              <a:t>i</a:t>
            </a:r>
            <a:r>
              <a:rPr lang="en-US" sz="2400" b="1" dirty="0">
                <a:solidFill>
                  <a:schemeClr val="accent2"/>
                </a:solidFill>
              </a:rPr>
              <a:t>]</a:t>
            </a:r>
            <a:r>
              <a:rPr lang="en-US" sz="2000" dirty="0"/>
              <a:t> is:</a:t>
            </a:r>
          </a:p>
          <a:p>
            <a:pPr marL="0" indent="0">
              <a:buNone/>
            </a:pPr>
            <a:endParaRPr lang="en-US" sz="2000" dirty="0"/>
          </a:p>
          <a:p>
            <a:pPr>
              <a:buFontTx/>
              <a:buNone/>
            </a:pPr>
            <a:r>
              <a:rPr lang="en-US" sz="2000" b="1" dirty="0">
                <a:solidFill>
                  <a:srgbClr val="00B050"/>
                </a:solidFill>
              </a:rPr>
              <a:t>     </a:t>
            </a:r>
            <a:r>
              <a:rPr lang="en-US" sz="2000" b="1" dirty="0">
                <a:solidFill>
                  <a:srgbClr val="7030A0"/>
                </a:solidFill>
              </a:rPr>
              <a:t>t1:=</a:t>
            </a:r>
            <a:r>
              <a:rPr lang="en-US" sz="2000" b="1" dirty="0" err="1">
                <a:solidFill>
                  <a:srgbClr val="7030A0"/>
                </a:solidFill>
              </a:rPr>
              <a:t>baseaddr</a:t>
            </a:r>
            <a:r>
              <a:rPr lang="en-US" sz="2000" b="1" dirty="0">
                <a:solidFill>
                  <a:srgbClr val="7030A0"/>
                </a:solidFill>
              </a:rPr>
              <a:t>(A) or t1:=</a:t>
            </a:r>
            <a:r>
              <a:rPr lang="en-US" sz="2000" b="1" dirty="0" err="1">
                <a:solidFill>
                  <a:srgbClr val="7030A0"/>
                </a:solidFill>
              </a:rPr>
              <a:t>addr</a:t>
            </a:r>
            <a:r>
              <a:rPr lang="en-US" sz="2000" b="1" dirty="0">
                <a:solidFill>
                  <a:srgbClr val="7030A0"/>
                </a:solidFill>
              </a:rPr>
              <a:t>(A)</a:t>
            </a:r>
          </a:p>
          <a:p>
            <a:pPr>
              <a:buFontTx/>
              <a:buNone/>
            </a:pPr>
            <a:r>
              <a:rPr lang="en-US" sz="2000" b="1" dirty="0">
                <a:solidFill>
                  <a:srgbClr val="7030A0"/>
                </a:solidFill>
              </a:rPr>
              <a:t>	t2:=t1[</a:t>
            </a:r>
            <a:r>
              <a:rPr lang="en-US" sz="2000" b="1" dirty="0" err="1">
                <a:solidFill>
                  <a:srgbClr val="7030A0"/>
                </a:solidFill>
              </a:rPr>
              <a:t>i</a:t>
            </a:r>
            <a:r>
              <a:rPr lang="en-US" sz="2000" b="1" dirty="0">
                <a:solidFill>
                  <a:srgbClr val="7030A0"/>
                </a:solidFill>
              </a:rPr>
              <a:t>*width] i.e. t2:=t1[</a:t>
            </a:r>
            <a:r>
              <a:rPr lang="en-US" sz="2000" b="1" dirty="0" err="1">
                <a:solidFill>
                  <a:srgbClr val="7030A0"/>
                </a:solidFill>
              </a:rPr>
              <a:t>i</a:t>
            </a:r>
            <a:r>
              <a:rPr lang="en-US" sz="2000" b="1" dirty="0">
                <a:solidFill>
                  <a:srgbClr val="7030A0"/>
                </a:solidFill>
              </a:rPr>
              <a:t>*2] ,  if array is of </a:t>
            </a:r>
            <a:r>
              <a:rPr lang="en-US" sz="2000" b="1" dirty="0" err="1">
                <a:solidFill>
                  <a:srgbClr val="7030A0"/>
                </a:solidFill>
              </a:rPr>
              <a:t>int</a:t>
            </a:r>
            <a:r>
              <a:rPr lang="en-US" sz="2000" b="1" dirty="0">
                <a:solidFill>
                  <a:srgbClr val="7030A0"/>
                </a:solidFill>
              </a:rPr>
              <a:t> type where </a:t>
            </a:r>
            <a:r>
              <a:rPr lang="en-US" sz="2000" b="1" dirty="0" err="1">
                <a:solidFill>
                  <a:srgbClr val="7030A0"/>
                </a:solidFill>
              </a:rPr>
              <a:t>i</a:t>
            </a:r>
            <a:r>
              <a:rPr lang="en-US" sz="2000" b="1" dirty="0">
                <a:solidFill>
                  <a:srgbClr val="7030A0"/>
                </a:solidFill>
              </a:rPr>
              <a:t> is index</a:t>
            </a:r>
          </a:p>
        </p:txBody>
      </p:sp>
      <p:sp>
        <p:nvSpPr>
          <p:cNvPr id="19462" name="AutoShape 4"/>
          <p:cNvSpPr>
            <a:spLocks/>
          </p:cNvSpPr>
          <p:nvPr/>
        </p:nvSpPr>
        <p:spPr bwMode="auto">
          <a:xfrm rot="16200000" flipV="1">
            <a:off x="5105400" y="914400"/>
            <a:ext cx="304800" cy="2438400"/>
          </a:xfrm>
          <a:prstGeom prst="leftBrace">
            <a:avLst>
              <a:gd name="adj1" fmla="val 79167"/>
              <a:gd name="adj2" fmla="val 50000"/>
            </a:avLst>
          </a:prstGeom>
          <a:noFill/>
          <a:ln w="9525">
            <a:solidFill>
              <a:schemeClr val="tx1"/>
            </a:solidFill>
            <a:round/>
            <a:headEnd/>
            <a:tailEnd/>
          </a:ln>
        </p:spPr>
        <p:txBody>
          <a:bodyPr wrap="none" anchor="ctr"/>
          <a:lstStyle/>
          <a:p>
            <a:endParaRPr lang="en-US"/>
          </a:p>
        </p:txBody>
      </p:sp>
      <p:sp>
        <p:nvSpPr>
          <p:cNvPr id="19463" name="AutoShape 5"/>
          <p:cNvSpPr>
            <a:spLocks/>
          </p:cNvSpPr>
          <p:nvPr/>
        </p:nvSpPr>
        <p:spPr bwMode="auto">
          <a:xfrm rot="16200000" flipV="1">
            <a:off x="3009900" y="1485900"/>
            <a:ext cx="228600" cy="1219200"/>
          </a:xfrm>
          <a:prstGeom prst="leftBrace">
            <a:avLst>
              <a:gd name="adj1" fmla="val 44444"/>
              <a:gd name="adj2" fmla="val 50000"/>
            </a:avLst>
          </a:prstGeom>
          <a:noFill/>
          <a:ln w="9525">
            <a:solidFill>
              <a:schemeClr val="tx1"/>
            </a:solidFill>
            <a:round/>
            <a:headEnd/>
            <a:tailEnd/>
          </a:ln>
        </p:spPr>
        <p:txBody>
          <a:bodyPr wrap="none" anchor="ctr"/>
          <a:lstStyle/>
          <a:p>
            <a:endParaRPr lang="en-US"/>
          </a:p>
        </p:txBody>
      </p:sp>
      <p:sp>
        <p:nvSpPr>
          <p:cNvPr id="19464" name="Line 6"/>
          <p:cNvSpPr>
            <a:spLocks noChangeShapeType="1"/>
          </p:cNvSpPr>
          <p:nvPr/>
        </p:nvSpPr>
        <p:spPr bwMode="auto">
          <a:xfrm flipV="1">
            <a:off x="2590800" y="2209800"/>
            <a:ext cx="609600" cy="381000"/>
          </a:xfrm>
          <a:prstGeom prst="line">
            <a:avLst/>
          </a:prstGeom>
          <a:noFill/>
          <a:ln w="9525">
            <a:solidFill>
              <a:schemeClr val="tx1"/>
            </a:solidFill>
            <a:round/>
            <a:headEnd/>
            <a:tailEnd type="triangle" w="med" len="med"/>
          </a:ln>
        </p:spPr>
        <p:txBody>
          <a:bodyPr/>
          <a:lstStyle/>
          <a:p>
            <a:endParaRPr lang="en-US"/>
          </a:p>
        </p:txBody>
      </p:sp>
      <p:sp>
        <p:nvSpPr>
          <p:cNvPr id="19465" name="Line 7"/>
          <p:cNvSpPr>
            <a:spLocks noChangeShapeType="1"/>
          </p:cNvSpPr>
          <p:nvPr/>
        </p:nvSpPr>
        <p:spPr bwMode="auto">
          <a:xfrm flipH="1" flipV="1">
            <a:off x="5257800" y="2362200"/>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46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4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6"/>
          <p:cNvSpPr>
            <a:spLocks noGrp="1"/>
          </p:cNvSpPr>
          <p:nvPr>
            <p:ph type="sldNum" sz="quarter" idx="12"/>
          </p:nvPr>
        </p:nvSpPr>
        <p:spPr>
          <a:noFill/>
        </p:spPr>
        <p:txBody>
          <a:bodyPr/>
          <a:lstStyle/>
          <a:p>
            <a:fld id="{A34ED2E9-1067-4F71-8308-4064BD9A46B9}" type="slidenum">
              <a:rPr lang="en-US"/>
              <a:pPr/>
              <a:t>53</a:t>
            </a:fld>
            <a:endParaRPr lang="en-US"/>
          </a:p>
        </p:txBody>
      </p:sp>
      <p:sp>
        <p:nvSpPr>
          <p:cNvPr id="20484" name="Rectangle 2"/>
          <p:cNvSpPr>
            <a:spLocks noGrp="1" noChangeArrowheads="1"/>
          </p:cNvSpPr>
          <p:nvPr>
            <p:ph type="title"/>
          </p:nvPr>
        </p:nvSpPr>
        <p:spPr/>
        <p:txBody>
          <a:bodyPr/>
          <a:lstStyle/>
          <a:p>
            <a:r>
              <a:rPr lang="en-US"/>
              <a:t>Two-Dimensional Arrays</a:t>
            </a:r>
          </a:p>
        </p:txBody>
      </p:sp>
      <p:sp>
        <p:nvSpPr>
          <p:cNvPr id="20485" name="Rectangle 3"/>
          <p:cNvSpPr>
            <a:spLocks noGrp="1" noChangeArrowheads="1"/>
          </p:cNvSpPr>
          <p:nvPr>
            <p:ph type="body" sz="half" idx="1"/>
          </p:nvPr>
        </p:nvSpPr>
        <p:spPr>
          <a:xfrm>
            <a:off x="381000" y="1219200"/>
            <a:ext cx="9144000" cy="5105400"/>
          </a:xfrm>
        </p:spPr>
        <p:txBody>
          <a:bodyPr/>
          <a:lstStyle/>
          <a:p>
            <a:r>
              <a:rPr lang="en-US"/>
              <a:t>A two-dimensional array can be stored in </a:t>
            </a:r>
          </a:p>
          <a:p>
            <a:pPr lvl="1"/>
            <a:r>
              <a:rPr lang="en-US" sz="2400"/>
              <a:t>either </a:t>
            </a:r>
            <a:r>
              <a:rPr lang="en-US" sz="2400" b="1"/>
              <a:t>row-major</a:t>
            </a:r>
            <a:r>
              <a:rPr lang="en-US" sz="2400"/>
              <a:t> (</a:t>
            </a:r>
            <a:r>
              <a:rPr lang="en-US" sz="2400" i="1"/>
              <a:t>row-by-row</a:t>
            </a:r>
            <a:r>
              <a:rPr lang="en-US" sz="2400"/>
              <a:t>) or </a:t>
            </a:r>
          </a:p>
          <a:p>
            <a:pPr lvl="1"/>
            <a:r>
              <a:rPr lang="en-US" sz="2400" b="1"/>
              <a:t>column-major</a:t>
            </a:r>
            <a:r>
              <a:rPr lang="en-US" sz="2400"/>
              <a:t> (</a:t>
            </a:r>
            <a:r>
              <a:rPr lang="en-US" sz="2400" i="1"/>
              <a:t>column-by-column</a:t>
            </a:r>
            <a:r>
              <a:rPr lang="en-US" sz="2400"/>
              <a:t>).</a:t>
            </a:r>
          </a:p>
          <a:p>
            <a:r>
              <a:rPr lang="en-US"/>
              <a:t>Most of the programming languages use </a:t>
            </a:r>
            <a:r>
              <a:rPr lang="en-US" b="1"/>
              <a:t>row-major</a:t>
            </a:r>
            <a:r>
              <a:rPr lang="en-US"/>
              <a:t> method.</a:t>
            </a:r>
          </a:p>
          <a:p>
            <a:endParaRPr lang="en-US"/>
          </a:p>
          <a:p>
            <a:r>
              <a:rPr lang="en-US"/>
              <a:t>Row-major representation of a two-dimensional array:</a:t>
            </a:r>
          </a:p>
          <a:p>
            <a:endParaRPr lang="en-US"/>
          </a:p>
          <a:p>
            <a:endParaRPr lang="en-US"/>
          </a:p>
          <a:p>
            <a:endParaRPr lang="en-US"/>
          </a:p>
          <a:p>
            <a:pPr>
              <a:buFontTx/>
              <a:buNone/>
            </a:pPr>
            <a:r>
              <a:rPr lang="en-US"/>
              <a:t>		row</a:t>
            </a:r>
            <a:r>
              <a:rPr lang="en-US" baseline="-25000"/>
              <a:t>1</a:t>
            </a:r>
            <a:r>
              <a:rPr lang="en-US"/>
              <a:t>	    row</a:t>
            </a:r>
            <a:r>
              <a:rPr lang="en-US" baseline="-25000"/>
              <a:t>2</a:t>
            </a:r>
            <a:r>
              <a:rPr lang="en-US"/>
              <a:t> 		     row</a:t>
            </a:r>
            <a:r>
              <a:rPr lang="en-US" baseline="-25000"/>
              <a:t>n</a:t>
            </a:r>
            <a:endParaRPr lang="en-US"/>
          </a:p>
          <a:p>
            <a:endParaRPr lang="en-US"/>
          </a:p>
        </p:txBody>
      </p:sp>
      <p:graphicFrame>
        <p:nvGraphicFramePr>
          <p:cNvPr id="434229" name="Group 53"/>
          <p:cNvGraphicFramePr>
            <a:graphicFrameLocks noGrp="1"/>
          </p:cNvGraphicFramePr>
          <p:nvPr>
            <p:ph sz="half" idx="2"/>
          </p:nvPr>
        </p:nvGraphicFramePr>
        <p:xfrm>
          <a:off x="1447800" y="4038600"/>
          <a:ext cx="4730749" cy="396240"/>
        </p:xfrm>
        <a:graphic>
          <a:graphicData uri="http://schemas.openxmlformats.org/drawingml/2006/table">
            <a:tbl>
              <a:tblPr/>
              <a:tblGrid>
                <a:gridCol w="228600">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57785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1770062">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608012">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10" name="AutoShape 48"/>
          <p:cNvSpPr>
            <a:spLocks/>
          </p:cNvSpPr>
          <p:nvPr/>
        </p:nvSpPr>
        <p:spPr bwMode="auto">
          <a:xfrm rot="16200000" flipV="1">
            <a:off x="1828800" y="4114800"/>
            <a:ext cx="152400" cy="914400"/>
          </a:xfrm>
          <a:prstGeom prst="leftBrace">
            <a:avLst>
              <a:gd name="adj1" fmla="val 50000"/>
              <a:gd name="adj2" fmla="val 50000"/>
            </a:avLst>
          </a:prstGeom>
          <a:noFill/>
          <a:ln w="9525">
            <a:solidFill>
              <a:schemeClr val="tx1"/>
            </a:solidFill>
            <a:round/>
            <a:headEnd/>
            <a:tailEnd/>
          </a:ln>
        </p:spPr>
        <p:txBody>
          <a:bodyPr wrap="none" anchor="ctr"/>
          <a:lstStyle/>
          <a:p>
            <a:endParaRPr lang="en-US"/>
          </a:p>
        </p:txBody>
      </p:sp>
      <p:sp>
        <p:nvSpPr>
          <p:cNvPr id="20511" name="AutoShape 49"/>
          <p:cNvSpPr>
            <a:spLocks/>
          </p:cNvSpPr>
          <p:nvPr/>
        </p:nvSpPr>
        <p:spPr bwMode="auto">
          <a:xfrm rot="16200000" flipV="1">
            <a:off x="2819400" y="4114800"/>
            <a:ext cx="152400" cy="914400"/>
          </a:xfrm>
          <a:prstGeom prst="leftBrace">
            <a:avLst>
              <a:gd name="adj1" fmla="val 50000"/>
              <a:gd name="adj2" fmla="val 50000"/>
            </a:avLst>
          </a:prstGeom>
          <a:noFill/>
          <a:ln w="9525">
            <a:solidFill>
              <a:schemeClr val="tx1"/>
            </a:solidFill>
            <a:round/>
            <a:headEnd/>
            <a:tailEnd/>
          </a:ln>
        </p:spPr>
        <p:txBody>
          <a:bodyPr wrap="none" anchor="ctr"/>
          <a:lstStyle/>
          <a:p>
            <a:endParaRPr lang="en-US"/>
          </a:p>
        </p:txBody>
      </p:sp>
      <p:sp>
        <p:nvSpPr>
          <p:cNvPr id="20512" name="AutoShape 50"/>
          <p:cNvSpPr>
            <a:spLocks/>
          </p:cNvSpPr>
          <p:nvPr/>
        </p:nvSpPr>
        <p:spPr bwMode="auto">
          <a:xfrm rot="16200000" flipV="1">
            <a:off x="5486400" y="4114800"/>
            <a:ext cx="152400" cy="914400"/>
          </a:xfrm>
          <a:prstGeom prst="leftBrace">
            <a:avLst>
              <a:gd name="adj1" fmla="val 50000"/>
              <a:gd name="adj2" fmla="val 50000"/>
            </a:avLst>
          </a:prstGeom>
          <a:noFill/>
          <a:ln w="9525">
            <a:solidFill>
              <a:schemeClr val="tx1"/>
            </a:solidFill>
            <a:round/>
            <a:headEnd/>
            <a:tailEnd/>
          </a:ln>
        </p:spPr>
        <p:txBody>
          <a:bodyPr wrap="none" anchor="ctr"/>
          <a:lstStyle/>
          <a:p>
            <a:endParaRPr lang="en-US"/>
          </a:p>
        </p:txBody>
      </p:sp>
      <p:sp>
        <p:nvSpPr>
          <p:cNvPr id="20513" name="Line 54"/>
          <p:cNvSpPr>
            <a:spLocks noChangeShapeType="1"/>
          </p:cNvSpPr>
          <p:nvPr/>
        </p:nvSpPr>
        <p:spPr bwMode="auto">
          <a:xfrm flipV="1">
            <a:off x="1676400" y="4724400"/>
            <a:ext cx="228600" cy="533400"/>
          </a:xfrm>
          <a:prstGeom prst="line">
            <a:avLst/>
          </a:prstGeom>
          <a:noFill/>
          <a:ln w="9525">
            <a:solidFill>
              <a:schemeClr val="tx1"/>
            </a:solidFill>
            <a:round/>
            <a:headEnd/>
            <a:tailEnd type="triangle" w="med" len="med"/>
          </a:ln>
        </p:spPr>
        <p:txBody>
          <a:bodyPr/>
          <a:lstStyle/>
          <a:p>
            <a:endParaRPr lang="en-US"/>
          </a:p>
        </p:txBody>
      </p:sp>
      <p:sp>
        <p:nvSpPr>
          <p:cNvPr id="20514" name="Line 55"/>
          <p:cNvSpPr>
            <a:spLocks noChangeShapeType="1"/>
          </p:cNvSpPr>
          <p:nvPr/>
        </p:nvSpPr>
        <p:spPr bwMode="auto">
          <a:xfrm flipH="1" flipV="1">
            <a:off x="2895600" y="4724400"/>
            <a:ext cx="76200" cy="533400"/>
          </a:xfrm>
          <a:prstGeom prst="line">
            <a:avLst/>
          </a:prstGeom>
          <a:noFill/>
          <a:ln w="9525">
            <a:solidFill>
              <a:schemeClr val="tx1"/>
            </a:solidFill>
            <a:round/>
            <a:headEnd/>
            <a:tailEnd type="triangle" w="med" len="med"/>
          </a:ln>
        </p:spPr>
        <p:txBody>
          <a:bodyPr/>
          <a:lstStyle/>
          <a:p>
            <a:endParaRPr lang="en-US"/>
          </a:p>
        </p:txBody>
      </p:sp>
      <p:sp>
        <p:nvSpPr>
          <p:cNvPr id="20515" name="Line 56"/>
          <p:cNvSpPr>
            <a:spLocks noChangeShapeType="1"/>
          </p:cNvSpPr>
          <p:nvPr/>
        </p:nvSpPr>
        <p:spPr bwMode="auto">
          <a:xfrm flipH="1" flipV="1">
            <a:off x="5562600" y="4724400"/>
            <a:ext cx="762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9372600" cy="424934"/>
          </a:xfrm>
        </p:spPr>
        <p:txBody>
          <a:bodyPr>
            <a:normAutofit fontScale="90000"/>
          </a:bodyPr>
          <a:lstStyle/>
          <a:p>
            <a:endParaRPr lang="en-US"/>
          </a:p>
        </p:txBody>
      </p:sp>
      <p:sp>
        <p:nvSpPr>
          <p:cNvPr id="3" name="Text Placeholder 2"/>
          <p:cNvSpPr>
            <a:spLocks noGrp="1"/>
          </p:cNvSpPr>
          <p:nvPr>
            <p:ph type="body" sz="half" idx="1"/>
          </p:nvPr>
        </p:nvSpPr>
        <p:spPr>
          <a:xfrm>
            <a:off x="381000" y="1219200"/>
            <a:ext cx="8686800" cy="5105400"/>
          </a:xfrm>
        </p:spPr>
        <p:txBody>
          <a:bodyPr/>
          <a:lstStyle/>
          <a:p>
            <a:r>
              <a:rPr lang="en-US" dirty="0"/>
              <a:t>Matrix A:-</a:t>
            </a:r>
          </a:p>
        </p:txBody>
      </p:sp>
      <p:graphicFrame>
        <p:nvGraphicFramePr>
          <p:cNvPr id="8" name="Table 7"/>
          <p:cNvGraphicFramePr>
            <a:graphicFrameLocks noGrp="1"/>
          </p:cNvGraphicFramePr>
          <p:nvPr>
            <p:extLst>
              <p:ext uri="{D42A27DB-BD31-4B8C-83A1-F6EECF244321}">
                <p14:modId xmlns:p14="http://schemas.microsoft.com/office/powerpoint/2010/main" val="1179959524"/>
              </p:ext>
            </p:extLst>
          </p:nvPr>
        </p:nvGraphicFramePr>
        <p:xfrm>
          <a:off x="2743200" y="1219200"/>
          <a:ext cx="3073400" cy="16306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0000"/>
                  </a:ext>
                </a:extLst>
              </a:tr>
              <a:tr h="370840">
                <a:tc>
                  <a:txBody>
                    <a:bodyPr/>
                    <a:lstStyle/>
                    <a:p>
                      <a:pPr algn="ctr"/>
                      <a:r>
                        <a:rPr lang="en-US" dirty="0"/>
                        <a:t>4</a:t>
                      </a:r>
                    </a:p>
                  </a:txBody>
                  <a:tcPr/>
                </a:tc>
                <a:tc>
                  <a:txBody>
                    <a:bodyPr/>
                    <a:lstStyle/>
                    <a:p>
                      <a:pPr algn="ctr"/>
                      <a:r>
                        <a:rPr lang="en-US" dirty="0"/>
                        <a:t>5</a:t>
                      </a:r>
                    </a:p>
                  </a:txBody>
                  <a:tcPr/>
                </a:tc>
                <a:tc>
                  <a:txBody>
                    <a:bodyPr/>
                    <a:lstStyle/>
                    <a:p>
                      <a:pPr algn="ctr"/>
                      <a:r>
                        <a:rPr lang="en-US" sz="2800" b="1" dirty="0">
                          <a:solidFill>
                            <a:srgbClr val="6600CC"/>
                          </a:solidFill>
                        </a:rPr>
                        <a:t>6</a:t>
                      </a:r>
                    </a:p>
                  </a:txBody>
                  <a:tcPr/>
                </a:tc>
                <a:extLst>
                  <a:ext uri="{0D108BD9-81ED-4DB2-BD59-A6C34878D82A}">
                    <a16:rowId xmlns:a16="http://schemas.microsoft.com/office/drawing/2014/main" val="10001"/>
                  </a:ext>
                </a:extLst>
              </a:tr>
              <a:tr h="370840">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extLst>
                  <a:ext uri="{0D108BD9-81ED-4DB2-BD59-A6C34878D82A}">
                    <a16:rowId xmlns:a16="http://schemas.microsoft.com/office/drawing/2014/main" val="10002"/>
                  </a:ext>
                </a:extLst>
              </a:tr>
              <a:tr h="370840">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10003"/>
                  </a:ext>
                </a:extLst>
              </a:tr>
            </a:tbl>
          </a:graphicData>
        </a:graphic>
      </p:graphicFrame>
      <p:graphicFrame>
        <p:nvGraphicFramePr>
          <p:cNvPr id="9" name="Group 53"/>
          <p:cNvGraphicFramePr>
            <a:graphicFrameLocks noGrp="1"/>
          </p:cNvGraphicFramePr>
          <p:nvPr>
            <p:ph sz="half" idx="2"/>
            <p:extLst>
              <p:ext uri="{D42A27DB-BD31-4B8C-83A1-F6EECF244321}">
                <p14:modId xmlns:p14="http://schemas.microsoft.com/office/powerpoint/2010/main" val="3588469307"/>
              </p:ext>
            </p:extLst>
          </p:nvPr>
        </p:nvGraphicFramePr>
        <p:xfrm>
          <a:off x="1447800" y="3429000"/>
          <a:ext cx="5791198" cy="39624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90798">
                  <a:extLst>
                    <a:ext uri="{9D8B030D-6E8A-4147-A177-3AD203B41FA5}">
                      <a16:colId xmlns:a16="http://schemas.microsoft.com/office/drawing/2014/main" val="20002"/>
                    </a:ext>
                  </a:extLst>
                </a:gridCol>
                <a:gridCol w="371202">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465116">
                  <a:extLst>
                    <a:ext uri="{9D8B030D-6E8A-4147-A177-3AD203B41FA5}">
                      <a16:colId xmlns:a16="http://schemas.microsoft.com/office/drawing/2014/main" val="20005"/>
                    </a:ext>
                  </a:extLst>
                </a:gridCol>
                <a:gridCol w="1897084">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198">
                  <a:extLst>
                    <a:ext uri="{9D8B030D-6E8A-4147-A177-3AD203B41FA5}">
                      <a16:colId xmlns:a16="http://schemas.microsoft.com/office/drawing/2014/main" val="20009"/>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1" name="Straight Arrow Connector 10"/>
          <p:cNvCxnSpPr/>
          <p:nvPr/>
        </p:nvCxnSpPr>
        <p:spPr>
          <a:xfrm>
            <a:off x="5562600" y="1965067"/>
            <a:ext cx="2286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67600" y="2819400"/>
            <a:ext cx="1524000" cy="461665"/>
          </a:xfrm>
          <a:prstGeom prst="rect">
            <a:avLst/>
          </a:prstGeom>
          <a:noFill/>
        </p:spPr>
        <p:txBody>
          <a:bodyPr wrap="square" rtlCol="0">
            <a:spAutoFit/>
          </a:bodyPr>
          <a:lstStyle/>
          <a:p>
            <a:r>
              <a:rPr lang="en-US" dirty="0"/>
              <a:t>A[2][3]</a:t>
            </a:r>
          </a:p>
        </p:txBody>
      </p:sp>
      <p:sp>
        <p:nvSpPr>
          <p:cNvPr id="13" name="TextBox 12"/>
          <p:cNvSpPr txBox="1"/>
          <p:nvPr/>
        </p:nvSpPr>
        <p:spPr>
          <a:xfrm>
            <a:off x="1447800" y="4050395"/>
            <a:ext cx="6858000" cy="2677656"/>
          </a:xfrm>
          <a:prstGeom prst="rect">
            <a:avLst/>
          </a:prstGeom>
          <a:noFill/>
        </p:spPr>
        <p:txBody>
          <a:bodyPr wrap="square" rtlCol="0">
            <a:spAutoFit/>
          </a:bodyPr>
          <a:lstStyle/>
          <a:p>
            <a:r>
              <a:rPr lang="en-US" dirty="0"/>
              <a:t>Assume that the array index starts from 1.</a:t>
            </a:r>
          </a:p>
          <a:p>
            <a:endParaRPr lang="en-US" dirty="0"/>
          </a:p>
          <a:p>
            <a:r>
              <a:rPr lang="en-US" dirty="0"/>
              <a:t>Location of A[2][3]=</a:t>
            </a:r>
          </a:p>
          <a:p>
            <a:r>
              <a:rPr lang="en-US" b="1" dirty="0">
                <a:solidFill>
                  <a:srgbClr val="6600CC"/>
                </a:solidFill>
              </a:rPr>
              <a:t>=</a:t>
            </a:r>
            <a:r>
              <a:rPr lang="en-US" b="1" dirty="0" err="1">
                <a:solidFill>
                  <a:srgbClr val="6600CC"/>
                </a:solidFill>
              </a:rPr>
              <a:t>base</a:t>
            </a:r>
            <a:r>
              <a:rPr lang="en-US" b="1" baseline="-25000" dirty="0" err="1">
                <a:solidFill>
                  <a:srgbClr val="6600CC"/>
                </a:solidFill>
              </a:rPr>
              <a:t>A</a:t>
            </a:r>
            <a:r>
              <a:rPr lang="en-US" b="1" dirty="0">
                <a:solidFill>
                  <a:srgbClr val="6600CC"/>
                </a:solidFill>
              </a:rPr>
              <a:t>+ ((i</a:t>
            </a:r>
            <a:r>
              <a:rPr lang="en-US" b="1" baseline="-25000" dirty="0">
                <a:solidFill>
                  <a:srgbClr val="6600CC"/>
                </a:solidFill>
              </a:rPr>
              <a:t>1</a:t>
            </a:r>
            <a:r>
              <a:rPr lang="en-US" b="1" dirty="0">
                <a:solidFill>
                  <a:srgbClr val="6600CC"/>
                </a:solidFill>
              </a:rPr>
              <a:t>-low</a:t>
            </a:r>
            <a:r>
              <a:rPr lang="en-US" b="1" baseline="-25000" dirty="0">
                <a:solidFill>
                  <a:srgbClr val="6600CC"/>
                </a:solidFill>
              </a:rPr>
              <a:t>1</a:t>
            </a:r>
            <a:r>
              <a:rPr lang="en-US" b="1" dirty="0">
                <a:solidFill>
                  <a:srgbClr val="6600CC"/>
                </a:solidFill>
              </a:rPr>
              <a:t>)*n</a:t>
            </a:r>
            <a:r>
              <a:rPr lang="en-US" b="1" baseline="-25000" dirty="0">
                <a:solidFill>
                  <a:srgbClr val="6600CC"/>
                </a:solidFill>
              </a:rPr>
              <a:t>2</a:t>
            </a:r>
            <a:r>
              <a:rPr lang="en-US" b="1" dirty="0">
                <a:solidFill>
                  <a:srgbClr val="6600CC"/>
                </a:solidFill>
              </a:rPr>
              <a:t>+i</a:t>
            </a:r>
            <a:r>
              <a:rPr lang="en-US" b="1" baseline="-25000" dirty="0">
                <a:solidFill>
                  <a:srgbClr val="6600CC"/>
                </a:solidFill>
              </a:rPr>
              <a:t>2</a:t>
            </a:r>
            <a:r>
              <a:rPr lang="en-US" b="1" dirty="0">
                <a:solidFill>
                  <a:srgbClr val="6600CC"/>
                </a:solidFill>
              </a:rPr>
              <a:t>-low</a:t>
            </a:r>
            <a:r>
              <a:rPr lang="en-US" b="1" baseline="-25000" dirty="0">
                <a:solidFill>
                  <a:srgbClr val="6600CC"/>
                </a:solidFill>
              </a:rPr>
              <a:t>2</a:t>
            </a:r>
            <a:r>
              <a:rPr lang="en-US" b="1" dirty="0">
                <a:solidFill>
                  <a:srgbClr val="6600CC"/>
                </a:solidFill>
              </a:rPr>
              <a:t>)*width</a:t>
            </a:r>
          </a:p>
          <a:p>
            <a:r>
              <a:rPr lang="en-US" b="1" dirty="0">
                <a:solidFill>
                  <a:srgbClr val="6600CC"/>
                </a:solidFill>
              </a:rPr>
              <a:t>=100+ ((2-1)*3 + 3-1)*2</a:t>
            </a:r>
          </a:p>
          <a:p>
            <a:r>
              <a:rPr lang="en-US" b="1" dirty="0">
                <a:solidFill>
                  <a:srgbClr val="6600CC"/>
                </a:solidFill>
              </a:rPr>
              <a:t>= 100 + (3+2)*2</a:t>
            </a:r>
          </a:p>
          <a:p>
            <a:r>
              <a:rPr lang="en-US" b="1" dirty="0">
                <a:solidFill>
                  <a:srgbClr val="6600CC"/>
                </a:solidFill>
              </a:rPr>
              <a:t>=100+10= 110</a:t>
            </a:r>
            <a:endParaRPr lang="en-US" dirty="0"/>
          </a:p>
        </p:txBody>
      </p:sp>
      <p:sp>
        <p:nvSpPr>
          <p:cNvPr id="4" name="TextBox 3"/>
          <p:cNvSpPr txBox="1"/>
          <p:nvPr/>
        </p:nvSpPr>
        <p:spPr>
          <a:xfrm>
            <a:off x="2324100" y="1253319"/>
            <a:ext cx="304800" cy="15696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1</a:t>
            </a:r>
          </a:p>
          <a:p>
            <a:r>
              <a:rPr lang="en-IN" dirty="0"/>
              <a:t>2</a:t>
            </a:r>
          </a:p>
          <a:p>
            <a:r>
              <a:rPr lang="en-IN" dirty="0"/>
              <a:t>3</a:t>
            </a:r>
          </a:p>
          <a:p>
            <a:r>
              <a:rPr lang="en-IN" dirty="0"/>
              <a:t>4</a:t>
            </a:r>
          </a:p>
        </p:txBody>
      </p:sp>
      <p:sp>
        <p:nvSpPr>
          <p:cNvPr id="5" name="TextBox 4"/>
          <p:cNvSpPr txBox="1"/>
          <p:nvPr/>
        </p:nvSpPr>
        <p:spPr>
          <a:xfrm>
            <a:off x="2914650" y="882134"/>
            <a:ext cx="2800350" cy="369332"/>
          </a:xfrm>
          <a:prstGeom prst="rect">
            <a:avLst/>
          </a:prstGeom>
          <a:noFill/>
        </p:spPr>
        <p:txBody>
          <a:bodyPr wrap="square" rtlCol="0">
            <a:spAutoFit/>
          </a:bodyPr>
          <a:lstStyle/>
          <a:p>
            <a:r>
              <a:rPr lang="en-IN" sz="1800" dirty="0"/>
              <a:t> 1                 2                 3</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AF66E2F9-0598-423E-88DA-F2846CE1B567}" type="slidenum">
              <a:rPr lang="en-US"/>
              <a:pPr/>
              <a:t>55</a:t>
            </a:fld>
            <a:endParaRPr lang="en-US"/>
          </a:p>
        </p:txBody>
      </p:sp>
      <p:sp>
        <p:nvSpPr>
          <p:cNvPr id="21508" name="Rectangle 2"/>
          <p:cNvSpPr>
            <a:spLocks noGrp="1" noChangeArrowheads="1"/>
          </p:cNvSpPr>
          <p:nvPr>
            <p:ph type="title"/>
          </p:nvPr>
        </p:nvSpPr>
        <p:spPr>
          <a:xfrm>
            <a:off x="990600" y="274638"/>
            <a:ext cx="8420100" cy="563562"/>
          </a:xfrm>
        </p:spPr>
        <p:txBody>
          <a:bodyPr>
            <a:normAutofit fontScale="90000"/>
          </a:bodyPr>
          <a:lstStyle/>
          <a:p>
            <a:r>
              <a:rPr lang="en-US" b="1" dirty="0"/>
              <a:t>Two-Dimensional Arrays (cont...)</a:t>
            </a:r>
          </a:p>
        </p:txBody>
      </p:sp>
      <p:sp>
        <p:nvSpPr>
          <p:cNvPr id="21509" name="Rectangle 3"/>
          <p:cNvSpPr>
            <a:spLocks noGrp="1" noChangeArrowheads="1"/>
          </p:cNvSpPr>
          <p:nvPr>
            <p:ph type="body" idx="1"/>
          </p:nvPr>
        </p:nvSpPr>
        <p:spPr>
          <a:xfrm>
            <a:off x="381000" y="990600"/>
            <a:ext cx="9029700" cy="5562600"/>
          </a:xfrm>
        </p:spPr>
        <p:txBody>
          <a:bodyPr>
            <a:normAutofit lnSpcReduction="10000"/>
          </a:bodyPr>
          <a:lstStyle/>
          <a:p>
            <a:pPr>
              <a:lnSpc>
                <a:spcPct val="90000"/>
              </a:lnSpc>
            </a:pPr>
            <a:r>
              <a:rPr lang="en-US" dirty="0"/>
              <a:t>The </a:t>
            </a:r>
            <a:r>
              <a:rPr lang="en-US" b="1" dirty="0">
                <a:solidFill>
                  <a:srgbClr val="6600CC"/>
                </a:solidFill>
              </a:rPr>
              <a:t>location</a:t>
            </a:r>
            <a:r>
              <a:rPr lang="en-US" dirty="0"/>
              <a:t> </a:t>
            </a:r>
            <a:r>
              <a:rPr lang="en-US" b="1" dirty="0">
                <a:solidFill>
                  <a:srgbClr val="6600CC"/>
                </a:solidFill>
              </a:rPr>
              <a:t>(address) of</a:t>
            </a:r>
            <a:r>
              <a:rPr lang="en-US" dirty="0"/>
              <a:t>  </a:t>
            </a:r>
            <a:r>
              <a:rPr lang="en-US" b="1" dirty="0">
                <a:solidFill>
                  <a:srgbClr val="6600CC"/>
                </a:solidFill>
              </a:rPr>
              <a:t>A[i</a:t>
            </a:r>
            <a:r>
              <a:rPr lang="en-US" b="1" baseline="-25000" dirty="0">
                <a:solidFill>
                  <a:srgbClr val="6600CC"/>
                </a:solidFill>
              </a:rPr>
              <a:t>1</a:t>
            </a:r>
            <a:r>
              <a:rPr lang="en-US" b="1" dirty="0">
                <a:solidFill>
                  <a:srgbClr val="6600CC"/>
                </a:solidFill>
              </a:rPr>
              <a:t>,i</a:t>
            </a:r>
            <a:r>
              <a:rPr lang="en-US" b="1" baseline="-25000" dirty="0">
                <a:solidFill>
                  <a:srgbClr val="6600CC"/>
                </a:solidFill>
              </a:rPr>
              <a:t>2</a:t>
            </a:r>
            <a:r>
              <a:rPr lang="en-US" b="1" dirty="0">
                <a:solidFill>
                  <a:srgbClr val="6600CC"/>
                </a:solidFill>
              </a:rPr>
              <a:t>] or A[i</a:t>
            </a:r>
            <a:r>
              <a:rPr lang="en-US" b="1" baseline="-25000" dirty="0">
                <a:solidFill>
                  <a:srgbClr val="6600CC"/>
                </a:solidFill>
              </a:rPr>
              <a:t>1</a:t>
            </a:r>
            <a:r>
              <a:rPr lang="en-US" b="1" dirty="0">
                <a:solidFill>
                  <a:srgbClr val="6600CC"/>
                </a:solidFill>
              </a:rPr>
              <a:t>][i</a:t>
            </a:r>
            <a:r>
              <a:rPr lang="en-US" b="1" baseline="-25000" dirty="0">
                <a:solidFill>
                  <a:srgbClr val="6600CC"/>
                </a:solidFill>
              </a:rPr>
              <a:t>2</a:t>
            </a:r>
            <a:r>
              <a:rPr lang="en-US" b="1" dirty="0">
                <a:solidFill>
                  <a:srgbClr val="6600CC"/>
                </a:solidFill>
              </a:rPr>
              <a:t>]  </a:t>
            </a:r>
            <a:r>
              <a:rPr lang="en-US" dirty="0"/>
              <a:t>is:-</a:t>
            </a:r>
          </a:p>
          <a:p>
            <a:pPr>
              <a:lnSpc>
                <a:spcPct val="90000"/>
              </a:lnSpc>
              <a:buFontTx/>
              <a:buNone/>
            </a:pPr>
            <a:endParaRPr lang="en-US" sz="900" dirty="0"/>
          </a:p>
          <a:p>
            <a:pPr>
              <a:lnSpc>
                <a:spcPct val="90000"/>
              </a:lnSpc>
              <a:buFontTx/>
              <a:buNone/>
            </a:pPr>
            <a:r>
              <a:rPr lang="en-US" dirty="0"/>
              <a:t>	</a:t>
            </a:r>
            <a:r>
              <a:rPr lang="en-US" b="1" dirty="0" err="1">
                <a:solidFill>
                  <a:srgbClr val="6600CC"/>
                </a:solidFill>
              </a:rPr>
              <a:t>base</a:t>
            </a:r>
            <a:r>
              <a:rPr lang="en-US" b="1" baseline="-25000" dirty="0" err="1">
                <a:solidFill>
                  <a:srgbClr val="6600CC"/>
                </a:solidFill>
              </a:rPr>
              <a:t>A</a:t>
            </a:r>
            <a:r>
              <a:rPr lang="en-US" b="1" dirty="0">
                <a:solidFill>
                  <a:srgbClr val="6600CC"/>
                </a:solidFill>
              </a:rPr>
              <a:t>+ ((i</a:t>
            </a:r>
            <a:r>
              <a:rPr lang="en-US" b="1" baseline="-25000" dirty="0">
                <a:solidFill>
                  <a:srgbClr val="6600CC"/>
                </a:solidFill>
              </a:rPr>
              <a:t>1</a:t>
            </a:r>
            <a:r>
              <a:rPr lang="en-US" b="1" dirty="0">
                <a:solidFill>
                  <a:srgbClr val="6600CC"/>
                </a:solidFill>
              </a:rPr>
              <a:t>-low</a:t>
            </a:r>
            <a:r>
              <a:rPr lang="en-US" b="1" baseline="-25000" dirty="0">
                <a:solidFill>
                  <a:srgbClr val="6600CC"/>
                </a:solidFill>
              </a:rPr>
              <a:t>1</a:t>
            </a:r>
            <a:r>
              <a:rPr lang="en-US" b="1" dirty="0">
                <a:solidFill>
                  <a:srgbClr val="6600CC"/>
                </a:solidFill>
              </a:rPr>
              <a:t>)*n</a:t>
            </a:r>
            <a:r>
              <a:rPr lang="en-US" b="1" baseline="-25000" dirty="0">
                <a:solidFill>
                  <a:srgbClr val="6600CC"/>
                </a:solidFill>
              </a:rPr>
              <a:t>2</a:t>
            </a:r>
            <a:r>
              <a:rPr lang="en-US" b="1" dirty="0">
                <a:solidFill>
                  <a:srgbClr val="6600CC"/>
                </a:solidFill>
              </a:rPr>
              <a:t>+i</a:t>
            </a:r>
            <a:r>
              <a:rPr lang="en-US" b="1" baseline="-25000" dirty="0">
                <a:solidFill>
                  <a:srgbClr val="6600CC"/>
                </a:solidFill>
              </a:rPr>
              <a:t>2</a:t>
            </a:r>
            <a:r>
              <a:rPr lang="en-US" b="1" dirty="0">
                <a:solidFill>
                  <a:srgbClr val="6600CC"/>
                </a:solidFill>
              </a:rPr>
              <a:t>-low</a:t>
            </a:r>
            <a:r>
              <a:rPr lang="en-US" b="1" baseline="-25000" dirty="0">
                <a:solidFill>
                  <a:srgbClr val="6600CC"/>
                </a:solidFill>
              </a:rPr>
              <a:t>2</a:t>
            </a:r>
            <a:r>
              <a:rPr lang="en-US" b="1" dirty="0">
                <a:solidFill>
                  <a:srgbClr val="6600CC"/>
                </a:solidFill>
              </a:rPr>
              <a:t>)*width</a:t>
            </a:r>
          </a:p>
          <a:p>
            <a:pPr>
              <a:lnSpc>
                <a:spcPct val="90000"/>
              </a:lnSpc>
              <a:buFontTx/>
              <a:buNone/>
            </a:pPr>
            <a:endParaRPr lang="en-US" sz="800" dirty="0"/>
          </a:p>
          <a:p>
            <a:pPr>
              <a:lnSpc>
                <a:spcPct val="90000"/>
              </a:lnSpc>
              <a:buFontTx/>
              <a:buNone/>
            </a:pPr>
            <a:r>
              <a:rPr lang="en-US" b="1" dirty="0"/>
              <a:t>	</a:t>
            </a:r>
            <a:r>
              <a:rPr lang="en-US" b="1" dirty="0" err="1"/>
              <a:t>base</a:t>
            </a:r>
            <a:r>
              <a:rPr lang="en-US" b="1" baseline="-25000" dirty="0" err="1"/>
              <a:t>A</a:t>
            </a:r>
            <a:r>
              <a:rPr lang="en-US" dirty="0"/>
              <a:t>  is the location of  the array A.</a:t>
            </a:r>
          </a:p>
          <a:p>
            <a:pPr>
              <a:lnSpc>
                <a:spcPct val="90000"/>
              </a:lnSpc>
              <a:buFontTx/>
              <a:buNone/>
            </a:pPr>
            <a:r>
              <a:rPr lang="en-US" b="1" dirty="0"/>
              <a:t>	low</a:t>
            </a:r>
            <a:r>
              <a:rPr lang="en-US" b="1" baseline="-25000" dirty="0"/>
              <a:t>1</a:t>
            </a:r>
            <a:r>
              <a:rPr lang="en-US" dirty="0"/>
              <a:t>  is the index of the first row</a:t>
            </a:r>
          </a:p>
          <a:p>
            <a:pPr>
              <a:lnSpc>
                <a:spcPct val="90000"/>
              </a:lnSpc>
              <a:buFontTx/>
              <a:buNone/>
            </a:pPr>
            <a:r>
              <a:rPr lang="en-US" b="1" dirty="0"/>
              <a:t>	low</a:t>
            </a:r>
            <a:r>
              <a:rPr lang="en-US" b="1" baseline="-25000" dirty="0"/>
              <a:t>2</a:t>
            </a:r>
            <a:r>
              <a:rPr lang="en-US" dirty="0"/>
              <a:t>  is the index of the first column</a:t>
            </a:r>
          </a:p>
          <a:p>
            <a:pPr>
              <a:lnSpc>
                <a:spcPct val="90000"/>
              </a:lnSpc>
              <a:buFontTx/>
              <a:buNone/>
            </a:pPr>
            <a:r>
              <a:rPr lang="en-US" b="1" dirty="0"/>
              <a:t>	n</a:t>
            </a:r>
            <a:r>
              <a:rPr lang="en-US" b="1" baseline="-25000" dirty="0"/>
              <a:t>2</a:t>
            </a:r>
            <a:r>
              <a:rPr lang="en-US" dirty="0"/>
              <a:t>  is the number of elements in each row</a:t>
            </a:r>
          </a:p>
          <a:p>
            <a:pPr>
              <a:lnSpc>
                <a:spcPct val="90000"/>
              </a:lnSpc>
              <a:buFontTx/>
              <a:buNone/>
            </a:pPr>
            <a:r>
              <a:rPr lang="en-US" b="1" dirty="0"/>
              <a:t>	width </a:t>
            </a:r>
            <a:r>
              <a:rPr lang="en-US" dirty="0"/>
              <a:t> is the width of each array element</a:t>
            </a:r>
          </a:p>
          <a:p>
            <a:pPr>
              <a:lnSpc>
                <a:spcPct val="90000"/>
              </a:lnSpc>
              <a:buFontTx/>
              <a:buNone/>
            </a:pPr>
            <a:endParaRPr lang="en-US" sz="800" dirty="0"/>
          </a:p>
          <a:p>
            <a:pPr>
              <a:lnSpc>
                <a:spcPct val="90000"/>
              </a:lnSpc>
            </a:pPr>
            <a:r>
              <a:rPr lang="en-US" dirty="0"/>
              <a:t>Again, this formula can be re-written as</a:t>
            </a:r>
          </a:p>
          <a:p>
            <a:pPr>
              <a:lnSpc>
                <a:spcPct val="90000"/>
              </a:lnSpc>
              <a:buFontTx/>
              <a:buNone/>
            </a:pPr>
            <a:endParaRPr lang="en-US" sz="800" dirty="0"/>
          </a:p>
          <a:p>
            <a:pPr>
              <a:lnSpc>
                <a:spcPct val="90000"/>
              </a:lnSpc>
              <a:buFontTx/>
              <a:buNone/>
            </a:pPr>
            <a:r>
              <a:rPr lang="en-US" dirty="0"/>
              <a:t>		</a:t>
            </a:r>
            <a:r>
              <a:rPr lang="en-US" dirty="0">
                <a:solidFill>
                  <a:srgbClr val="FF0000"/>
                </a:solidFill>
              </a:rPr>
              <a:t>((i</a:t>
            </a:r>
            <a:r>
              <a:rPr lang="en-US" baseline="-25000" dirty="0">
                <a:solidFill>
                  <a:srgbClr val="FF0000"/>
                </a:solidFill>
              </a:rPr>
              <a:t>1</a:t>
            </a:r>
            <a:r>
              <a:rPr lang="en-US" dirty="0">
                <a:solidFill>
                  <a:srgbClr val="FF0000"/>
                </a:solidFill>
              </a:rPr>
              <a:t>*n</a:t>
            </a:r>
            <a:r>
              <a:rPr lang="en-US" baseline="-25000" dirty="0">
                <a:solidFill>
                  <a:srgbClr val="FF0000"/>
                </a:solidFill>
              </a:rPr>
              <a:t>2</a:t>
            </a:r>
            <a:r>
              <a:rPr lang="en-US" dirty="0">
                <a:solidFill>
                  <a:srgbClr val="FF0000"/>
                </a:solidFill>
              </a:rPr>
              <a:t>)+i</a:t>
            </a:r>
            <a:r>
              <a:rPr lang="en-US" baseline="-25000" dirty="0">
                <a:solidFill>
                  <a:srgbClr val="FF0000"/>
                </a:solidFill>
              </a:rPr>
              <a:t>2</a:t>
            </a:r>
            <a:r>
              <a:rPr lang="en-US" dirty="0">
                <a:solidFill>
                  <a:srgbClr val="FF0000"/>
                </a:solidFill>
              </a:rPr>
              <a:t>)*width  </a:t>
            </a:r>
            <a:r>
              <a:rPr lang="en-US" dirty="0"/>
              <a:t>+  </a:t>
            </a:r>
            <a:r>
              <a:rPr lang="en-US" dirty="0">
                <a:solidFill>
                  <a:srgbClr val="FF0000"/>
                </a:solidFill>
              </a:rPr>
              <a:t>(</a:t>
            </a:r>
            <a:r>
              <a:rPr lang="en-US" dirty="0" err="1">
                <a:solidFill>
                  <a:srgbClr val="FF0000"/>
                </a:solidFill>
              </a:rPr>
              <a:t>base</a:t>
            </a:r>
            <a:r>
              <a:rPr lang="en-US" baseline="-25000" dirty="0" err="1">
                <a:solidFill>
                  <a:srgbClr val="FF0000"/>
                </a:solidFill>
              </a:rPr>
              <a:t>A</a:t>
            </a:r>
            <a:r>
              <a:rPr lang="en-US" dirty="0">
                <a:solidFill>
                  <a:srgbClr val="FF0000"/>
                </a:solidFill>
              </a:rPr>
              <a:t>-((low</a:t>
            </a:r>
            <a:r>
              <a:rPr lang="en-US" baseline="-25000" dirty="0">
                <a:solidFill>
                  <a:srgbClr val="FF0000"/>
                </a:solidFill>
              </a:rPr>
              <a:t>1</a:t>
            </a:r>
            <a:r>
              <a:rPr lang="en-US" dirty="0">
                <a:solidFill>
                  <a:srgbClr val="FF0000"/>
                </a:solidFill>
              </a:rPr>
              <a:t>*n</a:t>
            </a:r>
            <a:r>
              <a:rPr lang="en-US" baseline="-25000" dirty="0">
                <a:solidFill>
                  <a:srgbClr val="FF0000"/>
                </a:solidFill>
              </a:rPr>
              <a:t>2</a:t>
            </a:r>
            <a:r>
              <a:rPr lang="en-US" dirty="0">
                <a:solidFill>
                  <a:srgbClr val="FF0000"/>
                </a:solidFill>
              </a:rPr>
              <a:t>)+low</a:t>
            </a:r>
            <a:r>
              <a:rPr lang="en-US" baseline="-25000" dirty="0">
                <a:solidFill>
                  <a:srgbClr val="FF0000"/>
                </a:solidFill>
              </a:rPr>
              <a:t>2</a:t>
            </a:r>
            <a:r>
              <a:rPr lang="en-US" dirty="0">
                <a:solidFill>
                  <a:srgbClr val="FF0000"/>
                </a:solidFill>
              </a:rPr>
              <a:t>)*width)</a:t>
            </a:r>
          </a:p>
          <a:p>
            <a:pPr>
              <a:lnSpc>
                <a:spcPct val="90000"/>
              </a:lnSpc>
              <a:buFontTx/>
              <a:buNone/>
            </a:pPr>
            <a:endParaRPr lang="en-US" dirty="0">
              <a:solidFill>
                <a:schemeClr val="accent2"/>
              </a:solidFill>
            </a:endParaRPr>
          </a:p>
          <a:p>
            <a:pPr>
              <a:lnSpc>
                <a:spcPct val="90000"/>
              </a:lnSpc>
              <a:buFontTx/>
              <a:buNone/>
            </a:pPr>
            <a:endParaRPr lang="en-US" sz="2000" dirty="0"/>
          </a:p>
          <a:p>
            <a:pPr>
              <a:lnSpc>
                <a:spcPct val="90000"/>
              </a:lnSpc>
              <a:buFontTx/>
              <a:buNone/>
            </a:pPr>
            <a:r>
              <a:rPr lang="en-US" sz="2000" b="1" dirty="0"/>
              <a:t>should be computed at run-time</a:t>
            </a:r>
            <a:r>
              <a:rPr lang="en-US" dirty="0"/>
              <a:t>	</a:t>
            </a:r>
            <a:r>
              <a:rPr lang="en-US" sz="2000" b="1" dirty="0"/>
              <a:t>can be computed at compile-time</a:t>
            </a:r>
          </a:p>
        </p:txBody>
      </p:sp>
      <p:sp>
        <p:nvSpPr>
          <p:cNvPr id="21510" name="Line 4"/>
          <p:cNvSpPr>
            <a:spLocks noChangeShapeType="1"/>
          </p:cNvSpPr>
          <p:nvPr/>
        </p:nvSpPr>
        <p:spPr bwMode="auto">
          <a:xfrm flipV="1">
            <a:off x="1676400" y="5562600"/>
            <a:ext cx="685800" cy="457200"/>
          </a:xfrm>
          <a:prstGeom prst="line">
            <a:avLst/>
          </a:prstGeom>
          <a:noFill/>
          <a:ln w="9525">
            <a:solidFill>
              <a:schemeClr val="tx1"/>
            </a:solidFill>
            <a:round/>
            <a:headEnd/>
            <a:tailEnd type="triangle" w="med" len="med"/>
          </a:ln>
        </p:spPr>
        <p:txBody>
          <a:bodyPr/>
          <a:lstStyle/>
          <a:p>
            <a:endParaRPr lang="en-US"/>
          </a:p>
        </p:txBody>
      </p:sp>
      <p:sp>
        <p:nvSpPr>
          <p:cNvPr id="21511" name="AutoShape 5"/>
          <p:cNvSpPr>
            <a:spLocks/>
          </p:cNvSpPr>
          <p:nvPr/>
        </p:nvSpPr>
        <p:spPr bwMode="auto">
          <a:xfrm rot="16200000" flipV="1">
            <a:off x="2438400" y="4267200"/>
            <a:ext cx="228600" cy="2209800"/>
          </a:xfrm>
          <a:prstGeom prst="leftBrace">
            <a:avLst>
              <a:gd name="adj1" fmla="val 80556"/>
              <a:gd name="adj2" fmla="val 50000"/>
            </a:avLst>
          </a:prstGeom>
          <a:noFill/>
          <a:ln w="9525">
            <a:solidFill>
              <a:srgbClr val="CC0000"/>
            </a:solidFill>
            <a:round/>
            <a:headEnd/>
            <a:tailEnd/>
          </a:ln>
        </p:spPr>
        <p:txBody>
          <a:bodyPr wrap="none" anchor="ctr"/>
          <a:lstStyle/>
          <a:p>
            <a:endParaRPr lang="en-US"/>
          </a:p>
        </p:txBody>
      </p:sp>
      <p:sp>
        <p:nvSpPr>
          <p:cNvPr id="21512" name="AutoShape 6"/>
          <p:cNvSpPr>
            <a:spLocks/>
          </p:cNvSpPr>
          <p:nvPr/>
        </p:nvSpPr>
        <p:spPr bwMode="auto">
          <a:xfrm rot="16200000" flipV="1">
            <a:off x="6134100" y="3467100"/>
            <a:ext cx="152400" cy="3886200"/>
          </a:xfrm>
          <a:prstGeom prst="leftBrace">
            <a:avLst>
              <a:gd name="adj1" fmla="val 212500"/>
              <a:gd name="adj2" fmla="val 50000"/>
            </a:avLst>
          </a:prstGeom>
          <a:noFill/>
          <a:ln w="9525">
            <a:solidFill>
              <a:schemeClr val="accent2"/>
            </a:solidFill>
            <a:round/>
            <a:headEnd/>
            <a:tailEnd/>
          </a:ln>
        </p:spPr>
        <p:txBody>
          <a:bodyPr wrap="none" anchor="ctr"/>
          <a:lstStyle/>
          <a:p>
            <a:endParaRPr lang="en-US"/>
          </a:p>
        </p:txBody>
      </p:sp>
      <p:sp>
        <p:nvSpPr>
          <p:cNvPr id="21513" name="Line 7"/>
          <p:cNvSpPr>
            <a:spLocks noChangeShapeType="1"/>
          </p:cNvSpPr>
          <p:nvPr/>
        </p:nvSpPr>
        <p:spPr bwMode="auto">
          <a:xfrm flipV="1">
            <a:off x="5334000" y="5562600"/>
            <a:ext cx="53340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A2667A6B-5FD4-4EF5-8E2E-78493D633A0B}" type="slidenum">
              <a:rPr lang="en-US"/>
              <a:pPr/>
              <a:t>56</a:t>
            </a:fld>
            <a:endParaRPr lang="en-US"/>
          </a:p>
        </p:txBody>
      </p:sp>
      <p:sp>
        <p:nvSpPr>
          <p:cNvPr id="22532" name="Rectangle 2"/>
          <p:cNvSpPr>
            <a:spLocks noGrp="1" noChangeArrowheads="1"/>
          </p:cNvSpPr>
          <p:nvPr>
            <p:ph type="title"/>
          </p:nvPr>
        </p:nvSpPr>
        <p:spPr>
          <a:xfrm>
            <a:off x="990600" y="274638"/>
            <a:ext cx="8420100" cy="563562"/>
          </a:xfrm>
        </p:spPr>
        <p:txBody>
          <a:bodyPr>
            <a:normAutofit fontScale="90000"/>
          </a:bodyPr>
          <a:lstStyle/>
          <a:p>
            <a:r>
              <a:rPr lang="en-US" dirty="0"/>
              <a:t>Example </a:t>
            </a:r>
          </a:p>
        </p:txBody>
      </p:sp>
      <p:sp>
        <p:nvSpPr>
          <p:cNvPr id="22533" name="Rectangle 3"/>
          <p:cNvSpPr>
            <a:spLocks noGrp="1" noChangeArrowheads="1"/>
          </p:cNvSpPr>
          <p:nvPr>
            <p:ph type="body" idx="1"/>
          </p:nvPr>
        </p:nvSpPr>
        <p:spPr>
          <a:xfrm>
            <a:off x="609600" y="838200"/>
            <a:ext cx="8801100" cy="5638800"/>
          </a:xfrm>
        </p:spPr>
        <p:txBody>
          <a:bodyPr>
            <a:normAutofit fontScale="92500" lnSpcReduction="20000"/>
          </a:bodyPr>
          <a:lstStyle/>
          <a:p>
            <a:pPr>
              <a:lnSpc>
                <a:spcPct val="80000"/>
              </a:lnSpc>
            </a:pPr>
            <a:r>
              <a:rPr lang="en-US" sz="3100" dirty="0"/>
              <a:t>ICG (three address code) for </a:t>
            </a:r>
            <a:r>
              <a:rPr lang="en-US" sz="3100" dirty="0">
                <a:solidFill>
                  <a:schemeClr val="accent2"/>
                </a:solidFill>
              </a:rPr>
              <a:t>A[</a:t>
            </a:r>
            <a:r>
              <a:rPr lang="en-US" sz="3100" dirty="0" err="1">
                <a:solidFill>
                  <a:schemeClr val="accent2"/>
                </a:solidFill>
              </a:rPr>
              <a:t>i</a:t>
            </a:r>
            <a:r>
              <a:rPr lang="en-US" sz="3100" dirty="0">
                <a:solidFill>
                  <a:schemeClr val="accent2"/>
                </a:solidFill>
              </a:rPr>
              <a:t>][j]=B[</a:t>
            </a:r>
            <a:r>
              <a:rPr lang="en-US" sz="3100" dirty="0" err="1">
                <a:solidFill>
                  <a:schemeClr val="accent2"/>
                </a:solidFill>
              </a:rPr>
              <a:t>i</a:t>
            </a:r>
            <a:r>
              <a:rPr lang="en-US" sz="3100" dirty="0">
                <a:solidFill>
                  <a:schemeClr val="accent2"/>
                </a:solidFill>
              </a:rPr>
              <a:t>][j]+C[</a:t>
            </a:r>
            <a:r>
              <a:rPr lang="en-US" sz="3100" dirty="0" err="1">
                <a:solidFill>
                  <a:schemeClr val="accent2"/>
                </a:solidFill>
              </a:rPr>
              <a:t>i</a:t>
            </a:r>
            <a:r>
              <a:rPr lang="en-US" sz="3100" dirty="0">
                <a:solidFill>
                  <a:schemeClr val="accent2"/>
                </a:solidFill>
              </a:rPr>
              <a:t>][j]*10</a:t>
            </a:r>
            <a:r>
              <a:rPr lang="en-US" sz="3100" dirty="0"/>
              <a:t>  is:</a:t>
            </a:r>
          </a:p>
          <a:p>
            <a:pPr>
              <a:lnSpc>
                <a:spcPct val="80000"/>
              </a:lnSpc>
              <a:buFontTx/>
              <a:buNone/>
            </a:pPr>
            <a:endParaRPr lang="en-US" sz="1800" dirty="0"/>
          </a:p>
          <a:p>
            <a:pPr>
              <a:lnSpc>
                <a:spcPct val="80000"/>
              </a:lnSpc>
              <a:buFontTx/>
              <a:buNone/>
            </a:pPr>
            <a:r>
              <a:rPr lang="en-US" sz="1800" dirty="0"/>
              <a:t>    	</a:t>
            </a:r>
            <a:r>
              <a:rPr lang="en-US" sz="3000" dirty="0"/>
              <a:t>1. t1:=</a:t>
            </a:r>
            <a:r>
              <a:rPr lang="en-US" sz="3000" dirty="0" err="1"/>
              <a:t>baseaddr</a:t>
            </a:r>
            <a:r>
              <a:rPr lang="en-US" sz="3000" dirty="0"/>
              <a:t>(B) or t1:=</a:t>
            </a:r>
            <a:r>
              <a:rPr lang="en-US" sz="3000" dirty="0" err="1"/>
              <a:t>addr</a:t>
            </a:r>
            <a:r>
              <a:rPr lang="en-US" sz="3000" dirty="0"/>
              <a:t>(B)</a:t>
            </a:r>
          </a:p>
          <a:p>
            <a:pPr>
              <a:lnSpc>
                <a:spcPct val="80000"/>
              </a:lnSpc>
              <a:buFontTx/>
              <a:buNone/>
            </a:pPr>
            <a:r>
              <a:rPr lang="en-US" sz="3000" dirty="0"/>
              <a:t>	2. t2:=</a:t>
            </a:r>
            <a:r>
              <a:rPr lang="en-US" sz="3000" dirty="0" err="1"/>
              <a:t>baseaddr</a:t>
            </a:r>
            <a:r>
              <a:rPr lang="en-US" sz="3000" dirty="0"/>
              <a:t>(C) or t2:=</a:t>
            </a:r>
            <a:r>
              <a:rPr lang="en-US" sz="3000" dirty="0" err="1"/>
              <a:t>addr</a:t>
            </a:r>
            <a:r>
              <a:rPr lang="en-US" sz="3000" dirty="0"/>
              <a:t>(C)</a:t>
            </a:r>
          </a:p>
          <a:p>
            <a:pPr>
              <a:lnSpc>
                <a:spcPct val="80000"/>
              </a:lnSpc>
              <a:buFontTx/>
              <a:buNone/>
            </a:pPr>
            <a:r>
              <a:rPr lang="en-US" sz="3000" dirty="0"/>
              <a:t>	3. t3:=</a:t>
            </a:r>
            <a:r>
              <a:rPr lang="en-US" sz="3000" dirty="0" err="1"/>
              <a:t>baseaddr</a:t>
            </a:r>
            <a:r>
              <a:rPr lang="en-US" sz="3000" dirty="0"/>
              <a:t>(A) or t3:=</a:t>
            </a:r>
            <a:r>
              <a:rPr lang="en-US" sz="3000" dirty="0" err="1"/>
              <a:t>addr</a:t>
            </a:r>
            <a:r>
              <a:rPr lang="en-US" sz="3000" dirty="0"/>
              <a:t>(A)</a:t>
            </a:r>
          </a:p>
          <a:p>
            <a:pPr>
              <a:lnSpc>
                <a:spcPct val="80000"/>
              </a:lnSpc>
              <a:buFontTx/>
              <a:buNone/>
            </a:pPr>
            <a:endParaRPr lang="en-US" sz="3000" dirty="0"/>
          </a:p>
          <a:p>
            <a:pPr>
              <a:lnSpc>
                <a:spcPct val="80000"/>
              </a:lnSpc>
              <a:buFontTx/>
              <a:buNone/>
            </a:pPr>
            <a:r>
              <a:rPr lang="en-US" sz="3000" dirty="0">
                <a:solidFill>
                  <a:srgbClr val="00B050"/>
                </a:solidFill>
              </a:rPr>
              <a:t>     // TAC for calculation of [</a:t>
            </a:r>
            <a:r>
              <a:rPr lang="en-US" sz="3000" dirty="0" err="1">
                <a:solidFill>
                  <a:srgbClr val="00B050"/>
                </a:solidFill>
              </a:rPr>
              <a:t>i</a:t>
            </a:r>
            <a:r>
              <a:rPr lang="en-US" sz="3000" dirty="0">
                <a:solidFill>
                  <a:srgbClr val="00B050"/>
                </a:solidFill>
              </a:rPr>
              <a:t>][j], where </a:t>
            </a:r>
            <a:r>
              <a:rPr lang="en-US" sz="3000" dirty="0" err="1">
                <a:solidFill>
                  <a:srgbClr val="00B050"/>
                </a:solidFill>
              </a:rPr>
              <a:t>i</a:t>
            </a:r>
            <a:r>
              <a:rPr lang="en-US" sz="3000" dirty="0">
                <a:solidFill>
                  <a:srgbClr val="00B050"/>
                </a:solidFill>
              </a:rPr>
              <a:t>, j starts from 0 </a:t>
            </a:r>
          </a:p>
          <a:p>
            <a:pPr>
              <a:lnSpc>
                <a:spcPct val="80000"/>
              </a:lnSpc>
              <a:buFontTx/>
              <a:buNone/>
            </a:pPr>
            <a:r>
              <a:rPr lang="en-US" sz="3000" dirty="0"/>
              <a:t>	</a:t>
            </a:r>
            <a:r>
              <a:rPr lang="en-US" sz="3000" dirty="0">
                <a:solidFill>
                  <a:srgbClr val="00B050"/>
                </a:solidFill>
              </a:rPr>
              <a:t>4. t4:=</a:t>
            </a:r>
            <a:r>
              <a:rPr lang="en-US" sz="3000" dirty="0" err="1">
                <a:solidFill>
                  <a:srgbClr val="00B050"/>
                </a:solidFill>
              </a:rPr>
              <a:t>i</a:t>
            </a:r>
            <a:r>
              <a:rPr lang="en-US" sz="3000" dirty="0">
                <a:solidFill>
                  <a:srgbClr val="00B050"/>
                </a:solidFill>
              </a:rPr>
              <a:t>*n,      where n is no. of elements in each row</a:t>
            </a:r>
          </a:p>
          <a:p>
            <a:pPr>
              <a:lnSpc>
                <a:spcPct val="80000"/>
              </a:lnSpc>
              <a:buFontTx/>
              <a:buNone/>
            </a:pPr>
            <a:r>
              <a:rPr lang="en-US" sz="3000" dirty="0">
                <a:solidFill>
                  <a:srgbClr val="00B050"/>
                </a:solidFill>
              </a:rPr>
              <a:t>	5. t5:=t4+j      where j is column index</a:t>
            </a:r>
          </a:p>
          <a:p>
            <a:pPr>
              <a:lnSpc>
                <a:spcPct val="80000"/>
              </a:lnSpc>
              <a:buFontTx/>
              <a:buNone/>
            </a:pPr>
            <a:r>
              <a:rPr lang="en-US" sz="3000" dirty="0">
                <a:solidFill>
                  <a:srgbClr val="00B050"/>
                </a:solidFill>
              </a:rPr>
              <a:t>	6. t6:=t5*2,  where 2 is width of integer if array is of type “</a:t>
            </a:r>
            <a:r>
              <a:rPr lang="en-US" sz="3000" dirty="0" err="1">
                <a:solidFill>
                  <a:srgbClr val="00B050"/>
                </a:solidFill>
              </a:rPr>
              <a:t>int</a:t>
            </a:r>
            <a:r>
              <a:rPr lang="en-US" sz="3000" dirty="0">
                <a:solidFill>
                  <a:srgbClr val="00B050"/>
                </a:solidFill>
              </a:rPr>
              <a:t>”</a:t>
            </a:r>
          </a:p>
          <a:p>
            <a:pPr>
              <a:lnSpc>
                <a:spcPct val="80000"/>
              </a:lnSpc>
              <a:buFontTx/>
              <a:buNone/>
            </a:pPr>
            <a:endParaRPr lang="en-US" sz="3000" dirty="0">
              <a:solidFill>
                <a:srgbClr val="00B050"/>
              </a:solidFill>
            </a:endParaRPr>
          </a:p>
          <a:p>
            <a:pPr>
              <a:lnSpc>
                <a:spcPct val="80000"/>
              </a:lnSpc>
              <a:buFontTx/>
              <a:buNone/>
            </a:pPr>
            <a:r>
              <a:rPr lang="en-US" sz="3000" dirty="0"/>
              <a:t>	7. t7:=t2[t6]</a:t>
            </a:r>
          </a:p>
          <a:p>
            <a:pPr>
              <a:lnSpc>
                <a:spcPct val="80000"/>
              </a:lnSpc>
              <a:buFontTx/>
              <a:buNone/>
            </a:pPr>
            <a:r>
              <a:rPr lang="en-US" sz="3000" dirty="0"/>
              <a:t>	8. t8:=t7*10</a:t>
            </a:r>
          </a:p>
          <a:p>
            <a:pPr>
              <a:lnSpc>
                <a:spcPct val="80000"/>
              </a:lnSpc>
              <a:buFontTx/>
              <a:buNone/>
            </a:pPr>
            <a:r>
              <a:rPr lang="en-US" sz="3000" dirty="0"/>
              <a:t>	9. t9:=t1[t6]</a:t>
            </a:r>
          </a:p>
          <a:p>
            <a:pPr>
              <a:lnSpc>
                <a:spcPct val="80000"/>
              </a:lnSpc>
              <a:buFontTx/>
              <a:buNone/>
            </a:pPr>
            <a:r>
              <a:rPr lang="en-US" sz="3000" dirty="0"/>
              <a:t>	10. t10:=t8+t9</a:t>
            </a:r>
          </a:p>
          <a:p>
            <a:pPr>
              <a:lnSpc>
                <a:spcPct val="80000"/>
              </a:lnSpc>
              <a:buFontTx/>
              <a:buNone/>
            </a:pPr>
            <a:r>
              <a:rPr lang="en-US" sz="3000" dirty="0"/>
              <a:t>	11. t3[t6]:=t10</a:t>
            </a:r>
          </a:p>
          <a:p>
            <a:pPr>
              <a:lnSpc>
                <a:spcPct val="80000"/>
              </a:lnSpc>
              <a:buFontTx/>
              <a:buNone/>
            </a:pPr>
            <a:endParaRPr lang="en-US" sz="3000" dirty="0"/>
          </a:p>
          <a:p>
            <a:pPr>
              <a:lnSpc>
                <a:spcPct val="80000"/>
              </a:lnSpc>
              <a:buFontTx/>
              <a:buNone/>
            </a:pP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a:t>CS416 Compiler Design</a:t>
            </a:r>
          </a:p>
        </p:txBody>
      </p:sp>
      <p:sp>
        <p:nvSpPr>
          <p:cNvPr id="23555" name="Slide Number Placeholder 5"/>
          <p:cNvSpPr>
            <a:spLocks noGrp="1"/>
          </p:cNvSpPr>
          <p:nvPr>
            <p:ph type="sldNum" sz="quarter" idx="12"/>
          </p:nvPr>
        </p:nvSpPr>
        <p:spPr>
          <a:noFill/>
        </p:spPr>
        <p:txBody>
          <a:bodyPr/>
          <a:lstStyle/>
          <a:p>
            <a:fld id="{57355FFC-BAE4-45F9-B7D7-E18D1B989EE5}" type="slidenum">
              <a:rPr lang="en-US"/>
              <a:pPr/>
              <a:t>57</a:t>
            </a:fld>
            <a:endParaRPr lang="en-US"/>
          </a:p>
        </p:txBody>
      </p:sp>
      <p:sp>
        <p:nvSpPr>
          <p:cNvPr id="23556" name="Rectangle 2"/>
          <p:cNvSpPr>
            <a:spLocks noGrp="1" noChangeArrowheads="1"/>
          </p:cNvSpPr>
          <p:nvPr>
            <p:ph type="title"/>
          </p:nvPr>
        </p:nvSpPr>
        <p:spPr/>
        <p:txBody>
          <a:bodyPr/>
          <a:lstStyle/>
          <a:p>
            <a:r>
              <a:rPr lang="en-US"/>
              <a:t>Multi-Dimensional Arrays</a:t>
            </a:r>
          </a:p>
        </p:txBody>
      </p:sp>
      <p:sp>
        <p:nvSpPr>
          <p:cNvPr id="23557" name="Rectangle 3"/>
          <p:cNvSpPr>
            <a:spLocks noGrp="1" noChangeArrowheads="1"/>
          </p:cNvSpPr>
          <p:nvPr>
            <p:ph type="body" idx="1"/>
          </p:nvPr>
        </p:nvSpPr>
        <p:spPr>
          <a:xfrm>
            <a:off x="457200" y="1219200"/>
            <a:ext cx="9220200" cy="5105400"/>
          </a:xfrm>
        </p:spPr>
        <p:txBody>
          <a:bodyPr>
            <a:normAutofit lnSpcReduction="10000"/>
          </a:bodyPr>
          <a:lstStyle/>
          <a:p>
            <a:r>
              <a:rPr lang="en-US"/>
              <a:t>In general, the location of  A[i</a:t>
            </a:r>
            <a:r>
              <a:rPr lang="en-US" baseline="-25000"/>
              <a:t>1</a:t>
            </a:r>
            <a:r>
              <a:rPr lang="en-US"/>
              <a:t>,i</a:t>
            </a:r>
            <a:r>
              <a:rPr lang="en-US" baseline="-25000"/>
              <a:t>2</a:t>
            </a:r>
            <a:r>
              <a:rPr lang="en-US"/>
              <a:t>,...,i</a:t>
            </a:r>
            <a:r>
              <a:rPr lang="en-US" baseline="-25000"/>
              <a:t>k</a:t>
            </a:r>
            <a:r>
              <a:rPr lang="en-US"/>
              <a:t>]  is</a:t>
            </a:r>
          </a:p>
          <a:p>
            <a:pPr>
              <a:buFontTx/>
              <a:buNone/>
            </a:pPr>
            <a:endParaRPr lang="en-US" sz="800">
              <a:solidFill>
                <a:srgbClr val="CC0000"/>
              </a:solidFill>
            </a:endParaRPr>
          </a:p>
          <a:p>
            <a:pPr>
              <a:buFontTx/>
              <a:buNone/>
            </a:pPr>
            <a:r>
              <a:rPr lang="en-US" sz="2000">
                <a:solidFill>
                  <a:srgbClr val="CC0000"/>
                </a:solidFill>
              </a:rPr>
              <a:t>	(( ... ((i</a:t>
            </a:r>
            <a:r>
              <a:rPr lang="en-US" sz="2000" baseline="-25000">
                <a:solidFill>
                  <a:srgbClr val="CC0000"/>
                </a:solidFill>
              </a:rPr>
              <a:t>1</a:t>
            </a:r>
            <a:r>
              <a:rPr lang="en-US" sz="2000">
                <a:solidFill>
                  <a:srgbClr val="CC0000"/>
                </a:solidFill>
              </a:rPr>
              <a:t>*n</a:t>
            </a:r>
            <a:r>
              <a:rPr lang="en-US" sz="2000" baseline="-25000">
                <a:solidFill>
                  <a:srgbClr val="CC0000"/>
                </a:solidFill>
              </a:rPr>
              <a:t>2</a:t>
            </a:r>
            <a:r>
              <a:rPr lang="en-US" sz="2000">
                <a:solidFill>
                  <a:srgbClr val="CC0000"/>
                </a:solidFill>
              </a:rPr>
              <a:t>)+i</a:t>
            </a:r>
            <a:r>
              <a:rPr lang="en-US" sz="2000" baseline="-25000">
                <a:solidFill>
                  <a:srgbClr val="CC0000"/>
                </a:solidFill>
              </a:rPr>
              <a:t>2</a:t>
            </a:r>
            <a:r>
              <a:rPr lang="en-US" sz="2000">
                <a:solidFill>
                  <a:srgbClr val="CC0000"/>
                </a:solidFill>
              </a:rPr>
              <a:t>) ...)*n</a:t>
            </a:r>
            <a:r>
              <a:rPr lang="en-US" sz="2000" baseline="-25000">
                <a:solidFill>
                  <a:srgbClr val="CC0000"/>
                </a:solidFill>
              </a:rPr>
              <a:t>k</a:t>
            </a:r>
            <a:r>
              <a:rPr lang="en-US" sz="2000">
                <a:solidFill>
                  <a:srgbClr val="CC0000"/>
                </a:solidFill>
              </a:rPr>
              <a:t>+i</a:t>
            </a:r>
            <a:r>
              <a:rPr lang="en-US" sz="2000" baseline="-25000">
                <a:solidFill>
                  <a:srgbClr val="CC0000"/>
                </a:solidFill>
              </a:rPr>
              <a:t>k</a:t>
            </a:r>
            <a:r>
              <a:rPr lang="en-US" sz="2000">
                <a:solidFill>
                  <a:srgbClr val="CC0000"/>
                </a:solidFill>
              </a:rPr>
              <a:t>)*width</a:t>
            </a:r>
            <a:r>
              <a:rPr lang="en-US" sz="2000"/>
              <a:t>  +  </a:t>
            </a:r>
            <a:r>
              <a:rPr lang="en-US" sz="2000">
                <a:solidFill>
                  <a:schemeClr val="accent2"/>
                </a:solidFill>
              </a:rPr>
              <a:t>(base</a:t>
            </a:r>
            <a:r>
              <a:rPr lang="en-US" sz="2000" baseline="-25000">
                <a:solidFill>
                  <a:schemeClr val="accent2"/>
                </a:solidFill>
              </a:rPr>
              <a:t>A</a:t>
            </a:r>
            <a:r>
              <a:rPr lang="en-US" sz="2000">
                <a:solidFill>
                  <a:schemeClr val="accent2"/>
                </a:solidFill>
              </a:rPr>
              <a:t>-((...((low</a:t>
            </a:r>
            <a:r>
              <a:rPr lang="en-US" sz="2000" baseline="-25000">
                <a:solidFill>
                  <a:schemeClr val="accent2"/>
                </a:solidFill>
              </a:rPr>
              <a:t>1</a:t>
            </a:r>
            <a:r>
              <a:rPr lang="en-US" sz="2000">
                <a:solidFill>
                  <a:schemeClr val="accent2"/>
                </a:solidFill>
              </a:rPr>
              <a:t>*n</a:t>
            </a:r>
            <a:r>
              <a:rPr lang="en-US" sz="2000" baseline="-25000">
                <a:solidFill>
                  <a:schemeClr val="accent2"/>
                </a:solidFill>
              </a:rPr>
              <a:t>1</a:t>
            </a:r>
            <a:r>
              <a:rPr lang="en-US" sz="2000">
                <a:solidFill>
                  <a:schemeClr val="accent2"/>
                </a:solidFill>
              </a:rPr>
              <a:t>)+low</a:t>
            </a:r>
            <a:r>
              <a:rPr lang="en-US" sz="2000" baseline="-25000">
                <a:solidFill>
                  <a:schemeClr val="accent2"/>
                </a:solidFill>
              </a:rPr>
              <a:t>2</a:t>
            </a:r>
            <a:r>
              <a:rPr lang="en-US" sz="2000">
                <a:solidFill>
                  <a:schemeClr val="accent2"/>
                </a:solidFill>
              </a:rPr>
              <a:t>)...)*n</a:t>
            </a:r>
            <a:r>
              <a:rPr lang="en-US" sz="2000" baseline="-25000">
                <a:solidFill>
                  <a:schemeClr val="accent2"/>
                </a:solidFill>
              </a:rPr>
              <a:t>k</a:t>
            </a:r>
            <a:r>
              <a:rPr lang="en-US" sz="2000">
                <a:solidFill>
                  <a:schemeClr val="accent2"/>
                </a:solidFill>
              </a:rPr>
              <a:t>+low</a:t>
            </a:r>
            <a:r>
              <a:rPr lang="en-US" sz="2000" baseline="-25000">
                <a:solidFill>
                  <a:schemeClr val="accent2"/>
                </a:solidFill>
              </a:rPr>
              <a:t>k</a:t>
            </a:r>
            <a:r>
              <a:rPr lang="en-US" sz="2000">
                <a:solidFill>
                  <a:schemeClr val="accent2"/>
                </a:solidFill>
              </a:rPr>
              <a:t>)*width)</a:t>
            </a:r>
          </a:p>
          <a:p>
            <a:pPr>
              <a:buFontTx/>
              <a:buNone/>
            </a:pPr>
            <a:endParaRPr lang="en-US" sz="2000">
              <a:solidFill>
                <a:schemeClr val="accent2"/>
              </a:solidFill>
            </a:endParaRPr>
          </a:p>
          <a:p>
            <a:r>
              <a:rPr lang="en-US"/>
              <a:t>So, the intermediate code generator should produce the codes to evaluate the following formula (to find the location of A[i</a:t>
            </a:r>
            <a:r>
              <a:rPr lang="en-US" baseline="-25000"/>
              <a:t>1</a:t>
            </a:r>
            <a:r>
              <a:rPr lang="en-US"/>
              <a:t>,i</a:t>
            </a:r>
            <a:r>
              <a:rPr lang="en-US" baseline="-25000"/>
              <a:t>2</a:t>
            </a:r>
            <a:r>
              <a:rPr lang="en-US"/>
              <a:t>,...,i</a:t>
            </a:r>
            <a:r>
              <a:rPr lang="en-US" baseline="-25000"/>
              <a:t>k</a:t>
            </a:r>
            <a:r>
              <a:rPr lang="en-US"/>
              <a:t>]) :</a:t>
            </a:r>
          </a:p>
          <a:p>
            <a:pPr>
              <a:buFontTx/>
              <a:buNone/>
            </a:pPr>
            <a:endParaRPr lang="en-US" sz="800"/>
          </a:p>
          <a:p>
            <a:pPr>
              <a:buFontTx/>
              <a:buNone/>
            </a:pPr>
            <a:r>
              <a:rPr lang="en-US"/>
              <a:t>	 </a:t>
            </a:r>
            <a:r>
              <a:rPr lang="en-US">
                <a:solidFill>
                  <a:srgbClr val="CC0000"/>
                </a:solidFill>
              </a:rPr>
              <a:t>(( ... ((i</a:t>
            </a:r>
            <a:r>
              <a:rPr lang="en-US" baseline="-25000">
                <a:solidFill>
                  <a:srgbClr val="CC0000"/>
                </a:solidFill>
              </a:rPr>
              <a:t>1</a:t>
            </a:r>
            <a:r>
              <a:rPr lang="en-US">
                <a:solidFill>
                  <a:srgbClr val="CC0000"/>
                </a:solidFill>
              </a:rPr>
              <a:t>*n</a:t>
            </a:r>
            <a:r>
              <a:rPr lang="en-US" baseline="-25000">
                <a:solidFill>
                  <a:srgbClr val="CC0000"/>
                </a:solidFill>
              </a:rPr>
              <a:t>2</a:t>
            </a:r>
            <a:r>
              <a:rPr lang="en-US">
                <a:solidFill>
                  <a:srgbClr val="CC0000"/>
                </a:solidFill>
              </a:rPr>
              <a:t>)+i</a:t>
            </a:r>
            <a:r>
              <a:rPr lang="en-US" baseline="-25000">
                <a:solidFill>
                  <a:srgbClr val="CC0000"/>
                </a:solidFill>
              </a:rPr>
              <a:t>2</a:t>
            </a:r>
            <a:r>
              <a:rPr lang="en-US">
                <a:solidFill>
                  <a:srgbClr val="CC0000"/>
                </a:solidFill>
              </a:rPr>
              <a:t>) ...)*n</a:t>
            </a:r>
            <a:r>
              <a:rPr lang="en-US" baseline="-25000">
                <a:solidFill>
                  <a:srgbClr val="CC0000"/>
                </a:solidFill>
              </a:rPr>
              <a:t>k</a:t>
            </a:r>
            <a:r>
              <a:rPr lang="en-US">
                <a:solidFill>
                  <a:srgbClr val="CC0000"/>
                </a:solidFill>
              </a:rPr>
              <a:t>+i</a:t>
            </a:r>
            <a:r>
              <a:rPr lang="en-US" baseline="-25000">
                <a:solidFill>
                  <a:srgbClr val="CC0000"/>
                </a:solidFill>
              </a:rPr>
              <a:t>k</a:t>
            </a:r>
            <a:r>
              <a:rPr lang="en-US">
                <a:solidFill>
                  <a:srgbClr val="CC0000"/>
                </a:solidFill>
              </a:rPr>
              <a:t>)*width</a:t>
            </a:r>
            <a:r>
              <a:rPr lang="en-US"/>
              <a:t>  </a:t>
            </a:r>
            <a:r>
              <a:rPr lang="en-US">
                <a:solidFill>
                  <a:srgbClr val="CC0000"/>
                </a:solidFill>
              </a:rPr>
              <a:t>+ c</a:t>
            </a:r>
          </a:p>
          <a:p>
            <a:endParaRPr lang="en-US"/>
          </a:p>
          <a:p>
            <a:r>
              <a:rPr lang="en-US"/>
              <a:t>To evaluate the </a:t>
            </a:r>
            <a:r>
              <a:rPr lang="en-US">
                <a:solidFill>
                  <a:srgbClr val="CC0000"/>
                </a:solidFill>
              </a:rPr>
              <a:t>(( ... ((i</a:t>
            </a:r>
            <a:r>
              <a:rPr lang="en-US" baseline="-25000">
                <a:solidFill>
                  <a:srgbClr val="CC0000"/>
                </a:solidFill>
              </a:rPr>
              <a:t>1</a:t>
            </a:r>
            <a:r>
              <a:rPr lang="en-US">
                <a:solidFill>
                  <a:srgbClr val="CC0000"/>
                </a:solidFill>
              </a:rPr>
              <a:t>*n</a:t>
            </a:r>
            <a:r>
              <a:rPr lang="en-US" baseline="-25000">
                <a:solidFill>
                  <a:srgbClr val="CC0000"/>
                </a:solidFill>
              </a:rPr>
              <a:t>2</a:t>
            </a:r>
            <a:r>
              <a:rPr lang="en-US">
                <a:solidFill>
                  <a:srgbClr val="CC0000"/>
                </a:solidFill>
              </a:rPr>
              <a:t>)+i</a:t>
            </a:r>
            <a:r>
              <a:rPr lang="en-US" baseline="-25000">
                <a:solidFill>
                  <a:srgbClr val="CC0000"/>
                </a:solidFill>
              </a:rPr>
              <a:t>2</a:t>
            </a:r>
            <a:r>
              <a:rPr lang="en-US">
                <a:solidFill>
                  <a:srgbClr val="CC0000"/>
                </a:solidFill>
              </a:rPr>
              <a:t>) ...)*n</a:t>
            </a:r>
            <a:r>
              <a:rPr lang="en-US" baseline="-25000">
                <a:solidFill>
                  <a:srgbClr val="CC0000"/>
                </a:solidFill>
              </a:rPr>
              <a:t>k</a:t>
            </a:r>
            <a:r>
              <a:rPr lang="en-US">
                <a:solidFill>
                  <a:srgbClr val="CC0000"/>
                </a:solidFill>
              </a:rPr>
              <a:t>+i</a:t>
            </a:r>
            <a:r>
              <a:rPr lang="en-US" baseline="-25000">
                <a:solidFill>
                  <a:srgbClr val="CC0000"/>
                </a:solidFill>
              </a:rPr>
              <a:t>k</a:t>
            </a:r>
            <a:r>
              <a:rPr lang="en-US"/>
              <a:t>  portion of this formula, we can use the recurrence equation:</a:t>
            </a:r>
          </a:p>
          <a:p>
            <a:pPr>
              <a:buFontTx/>
              <a:buNone/>
            </a:pPr>
            <a:endParaRPr lang="en-US" sz="800"/>
          </a:p>
          <a:p>
            <a:pPr>
              <a:buFontTx/>
              <a:buNone/>
            </a:pPr>
            <a:r>
              <a:rPr lang="en-US"/>
              <a:t>	e</a:t>
            </a:r>
            <a:r>
              <a:rPr lang="en-US" baseline="-25000"/>
              <a:t>1</a:t>
            </a:r>
            <a:r>
              <a:rPr lang="en-US"/>
              <a:t> = i</a:t>
            </a:r>
            <a:r>
              <a:rPr lang="en-US" baseline="-25000"/>
              <a:t>1</a:t>
            </a:r>
            <a:endParaRPr lang="en-US"/>
          </a:p>
          <a:p>
            <a:pPr>
              <a:buFontTx/>
              <a:buNone/>
            </a:pPr>
            <a:r>
              <a:rPr lang="en-US"/>
              <a:t>	e</a:t>
            </a:r>
            <a:r>
              <a:rPr lang="en-US" baseline="-25000"/>
              <a:t>m</a:t>
            </a:r>
            <a:r>
              <a:rPr lang="en-US"/>
              <a:t> = e</a:t>
            </a:r>
            <a:r>
              <a:rPr lang="en-US" baseline="-25000"/>
              <a:t>m-1</a:t>
            </a:r>
            <a:r>
              <a:rPr lang="en-US"/>
              <a:t> * n</a:t>
            </a:r>
            <a:r>
              <a:rPr lang="en-US" baseline="-25000"/>
              <a:t>m</a:t>
            </a:r>
            <a:r>
              <a:rPr lang="en-US"/>
              <a:t> + i</a:t>
            </a:r>
            <a:r>
              <a:rPr lang="en-US" baseline="-25000"/>
              <a:t>m</a:t>
            </a:r>
            <a:endParaRPr 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563562"/>
          </a:xfrm>
        </p:spPr>
        <p:txBody>
          <a:bodyPr>
            <a:normAutofit fontScale="90000"/>
          </a:bodyPr>
          <a:lstStyle/>
          <a:p>
            <a:pPr algn="ctr"/>
            <a:r>
              <a:rPr lang="en-IN" dirty="0"/>
              <a:t>Translation of Array References</a:t>
            </a:r>
          </a:p>
        </p:txBody>
      </p:sp>
      <p:pic>
        <p:nvPicPr>
          <p:cNvPr id="10" name="Content Placeholder 9"/>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4000"/>
            <a:ext cx="8316486" cy="3038899"/>
          </a:xfrm>
        </p:spPr>
      </p:pic>
    </p:spTree>
    <p:extLst>
      <p:ext uri="{BB962C8B-B14F-4D97-AF65-F5344CB8AC3E}">
        <p14:creationId xmlns:p14="http://schemas.microsoft.com/office/powerpoint/2010/main" val="3761919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6038"/>
            <a:ext cx="8420100" cy="563562"/>
          </a:xfrm>
        </p:spPr>
        <p:txBody>
          <a:bodyPr>
            <a:normAutofit fontScale="90000"/>
          </a:bodyPr>
          <a:lstStyle/>
          <a:p>
            <a:r>
              <a:rPr lang="en-IN" dirty="0"/>
              <a:t>Translation of Array References</a:t>
            </a:r>
          </a:p>
        </p:txBody>
      </p:sp>
      <p:sp>
        <p:nvSpPr>
          <p:cNvPr id="3" name="Content Placeholder 2"/>
          <p:cNvSpPr>
            <a:spLocks noGrp="1"/>
          </p:cNvSpPr>
          <p:nvPr>
            <p:ph sz="quarter" idx="1"/>
          </p:nvPr>
        </p:nvSpPr>
        <p:spPr>
          <a:xfrm>
            <a:off x="990600" y="609600"/>
            <a:ext cx="8420100" cy="5410200"/>
          </a:xfrm>
        </p:spPr>
        <p:txBody>
          <a:bodyPr/>
          <a:lstStyle/>
          <a:p>
            <a:r>
              <a:rPr lang="it-IT" dirty="0"/>
              <a:t>L -&gt; L [ E] | id [ E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73162"/>
            <a:ext cx="8382000" cy="5532438"/>
          </a:xfrm>
          <a:prstGeom prst="rect">
            <a:avLst/>
          </a:prstGeom>
        </p:spPr>
      </p:pic>
    </p:spTree>
    <p:extLst>
      <p:ext uri="{BB962C8B-B14F-4D97-AF65-F5344CB8AC3E}">
        <p14:creationId xmlns:p14="http://schemas.microsoft.com/office/powerpoint/2010/main" val="66780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B0049B-FA63-4770-A0CE-082FFC1C9120}" type="slidenum">
              <a:rPr lang="en-US"/>
              <a:pPr/>
              <a:t>6</a:t>
            </a:fld>
            <a:endParaRPr lang="en-US"/>
          </a:p>
        </p:txBody>
      </p:sp>
      <p:sp>
        <p:nvSpPr>
          <p:cNvPr id="4098" name="Rectangle 2"/>
          <p:cNvSpPr>
            <a:spLocks noGrp="1" noChangeArrowheads="1"/>
          </p:cNvSpPr>
          <p:nvPr>
            <p:ph type="title"/>
          </p:nvPr>
        </p:nvSpPr>
        <p:spPr>
          <a:xfrm>
            <a:off x="990600" y="0"/>
            <a:ext cx="8420100" cy="1143000"/>
          </a:xfrm>
        </p:spPr>
        <p:txBody>
          <a:bodyPr>
            <a:normAutofit/>
          </a:bodyPr>
          <a:lstStyle/>
          <a:p>
            <a:r>
              <a:rPr lang="en-US" sz="2800" b="1" dirty="0"/>
              <a:t>Intermediate Code</a:t>
            </a:r>
          </a:p>
        </p:txBody>
      </p:sp>
      <p:sp>
        <p:nvSpPr>
          <p:cNvPr id="4099" name="Rectangle 3"/>
          <p:cNvSpPr>
            <a:spLocks noGrp="1" noChangeArrowheads="1"/>
          </p:cNvSpPr>
          <p:nvPr>
            <p:ph type="body" idx="1"/>
          </p:nvPr>
        </p:nvSpPr>
        <p:spPr/>
        <p:txBody>
          <a:bodyPr>
            <a:normAutofit/>
          </a:bodyPr>
          <a:lstStyle/>
          <a:p>
            <a:pPr algn="just">
              <a:lnSpc>
                <a:spcPct val="90000"/>
              </a:lnSpc>
            </a:pPr>
            <a:r>
              <a:rPr lang="en-US" dirty="0"/>
              <a:t>Similar terms: Intermediate representation, intermediate language</a:t>
            </a:r>
          </a:p>
          <a:p>
            <a:pPr algn="just">
              <a:lnSpc>
                <a:spcPct val="90000"/>
              </a:lnSpc>
            </a:pPr>
            <a:endParaRPr lang="en-US" dirty="0"/>
          </a:p>
          <a:p>
            <a:pPr algn="just">
              <a:lnSpc>
                <a:spcPct val="90000"/>
              </a:lnSpc>
            </a:pPr>
            <a:r>
              <a:rPr lang="en-US" b="1" dirty="0">
                <a:solidFill>
                  <a:srgbClr val="00B0F0"/>
                </a:solidFill>
              </a:rPr>
              <a:t>Ties the front and back ends together</a:t>
            </a:r>
          </a:p>
          <a:p>
            <a:pPr algn="just">
              <a:lnSpc>
                <a:spcPct val="90000"/>
              </a:lnSpc>
            </a:pPr>
            <a:endParaRPr lang="en-US" dirty="0"/>
          </a:p>
          <a:p>
            <a:pPr algn="just">
              <a:lnSpc>
                <a:spcPct val="90000"/>
              </a:lnSpc>
            </a:pPr>
            <a:r>
              <a:rPr lang="en-US" dirty="0"/>
              <a:t>Explains how SDT methods can be used to translate into an intermediate form.</a:t>
            </a:r>
          </a:p>
          <a:p>
            <a:pPr algn="just">
              <a:lnSpc>
                <a:spcPct val="90000"/>
              </a:lnSpc>
            </a:pPr>
            <a:endParaRPr lang="en-US" dirty="0"/>
          </a:p>
          <a:p>
            <a:pPr algn="just">
              <a:lnSpc>
                <a:spcPct val="90000"/>
              </a:lnSpc>
            </a:pPr>
            <a:r>
              <a:rPr lang="en-US" dirty="0"/>
              <a:t>So, ICG  can be folded into parsing, if desired.</a:t>
            </a:r>
          </a:p>
          <a:p>
            <a:pPr algn="just">
              <a:lnSpc>
                <a:spcPct val="90000"/>
              </a:lnSpc>
            </a:pPr>
            <a:endParaRPr lang="en-US" dirty="0"/>
          </a:p>
          <a:p>
            <a:pPr algn="just">
              <a:lnSpc>
                <a:spcPct val="90000"/>
              </a:lnSpc>
            </a:pPr>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639762"/>
          </a:xfrm>
        </p:spPr>
        <p:txBody>
          <a:bodyPr>
            <a:normAutofit fontScale="90000"/>
          </a:bodyPr>
          <a:lstStyle/>
          <a:p>
            <a:r>
              <a:rPr lang="en-IN" dirty="0"/>
              <a:t>Translation of Array References</a:t>
            </a:r>
          </a:p>
        </p:txBody>
      </p:sp>
      <p:sp>
        <p:nvSpPr>
          <p:cNvPr id="3" name="Content Placeholder 2"/>
          <p:cNvSpPr>
            <a:spLocks noGrp="1"/>
          </p:cNvSpPr>
          <p:nvPr>
            <p:ph sz="quarter" idx="1"/>
          </p:nvPr>
        </p:nvSpPr>
        <p:spPr>
          <a:xfrm>
            <a:off x="381000" y="762000"/>
            <a:ext cx="9372600" cy="5257800"/>
          </a:xfrm>
        </p:spPr>
        <p:txBody>
          <a:bodyPr>
            <a:normAutofit fontScale="92500" lnSpcReduction="20000"/>
          </a:bodyPr>
          <a:lstStyle/>
          <a:p>
            <a:pPr algn="just"/>
            <a:r>
              <a:rPr lang="en-US" dirty="0"/>
              <a:t>Nonterminal L has three synthesized attributes:</a:t>
            </a:r>
          </a:p>
          <a:p>
            <a:pPr algn="just"/>
            <a:endParaRPr lang="en-US" dirty="0"/>
          </a:p>
          <a:p>
            <a:pPr marL="0" indent="0" algn="just">
              <a:buNone/>
            </a:pPr>
            <a:r>
              <a:rPr lang="en-US" dirty="0"/>
              <a:t> 1. </a:t>
            </a:r>
            <a:r>
              <a:rPr lang="en-US" i="1" dirty="0" err="1"/>
              <a:t>L.addr</a:t>
            </a:r>
            <a:r>
              <a:rPr lang="en-US" dirty="0"/>
              <a:t> denotes a temporary that is used while computing the offset for the array reference by summing the terms </a:t>
            </a:r>
            <a:r>
              <a:rPr lang="en-US" dirty="0" err="1"/>
              <a:t>i</a:t>
            </a:r>
            <a:r>
              <a:rPr lang="en-US" baseline="-25000" dirty="0" err="1"/>
              <a:t>j</a:t>
            </a:r>
            <a:r>
              <a:rPr lang="en-US" dirty="0"/>
              <a:t> x </a:t>
            </a:r>
            <a:r>
              <a:rPr lang="en-US" dirty="0" err="1"/>
              <a:t>w</a:t>
            </a:r>
            <a:r>
              <a:rPr lang="en-US" baseline="-25000" dirty="0" err="1"/>
              <a:t>j</a:t>
            </a:r>
            <a:r>
              <a:rPr lang="en-US" baseline="-25000" dirty="0"/>
              <a:t>.</a:t>
            </a:r>
          </a:p>
          <a:p>
            <a:pPr marL="0" indent="0" algn="just">
              <a:buNone/>
            </a:pPr>
            <a:r>
              <a:rPr lang="en-US" dirty="0"/>
              <a:t> </a:t>
            </a:r>
          </a:p>
          <a:p>
            <a:pPr marL="0" indent="0" algn="just">
              <a:buNone/>
            </a:pPr>
            <a:r>
              <a:rPr lang="en-US" dirty="0"/>
              <a:t>2</a:t>
            </a:r>
            <a:r>
              <a:rPr lang="en-US" i="1" dirty="0"/>
              <a:t>. </a:t>
            </a:r>
            <a:r>
              <a:rPr lang="en-US" i="1" dirty="0" err="1"/>
              <a:t>L.array</a:t>
            </a:r>
            <a:r>
              <a:rPr lang="en-US" i="1" dirty="0"/>
              <a:t> </a:t>
            </a:r>
            <a:r>
              <a:rPr lang="en-US" dirty="0"/>
              <a:t>is a pointer to the symbol table entry for the array name. The base address of the array, say, </a:t>
            </a:r>
            <a:r>
              <a:rPr lang="en-US" i="1" dirty="0" err="1"/>
              <a:t>L.array.base</a:t>
            </a:r>
            <a:r>
              <a:rPr lang="en-US" dirty="0"/>
              <a:t> is used to determine the actual l-value of an array reference after all the index expressions are analyzed.</a:t>
            </a:r>
          </a:p>
          <a:p>
            <a:pPr marL="0" indent="0" algn="just">
              <a:buNone/>
            </a:pPr>
            <a:endParaRPr lang="en-US" dirty="0"/>
          </a:p>
          <a:p>
            <a:pPr marL="0" indent="0" algn="just">
              <a:buNone/>
            </a:pPr>
            <a:r>
              <a:rPr lang="en-US" dirty="0"/>
              <a:t>3. </a:t>
            </a:r>
            <a:r>
              <a:rPr lang="en-US" i="1" dirty="0" err="1"/>
              <a:t>L.type</a:t>
            </a:r>
            <a:r>
              <a:rPr lang="en-US" dirty="0"/>
              <a:t> is the type of the sub array generated by L. For any </a:t>
            </a:r>
            <a:r>
              <a:rPr lang="en-US" i="1" dirty="0" err="1"/>
              <a:t>type·t</a:t>
            </a:r>
            <a:r>
              <a:rPr lang="en-US" dirty="0"/>
              <a:t>, we assume that its width is given by </a:t>
            </a:r>
            <a:r>
              <a:rPr lang="en-US" i="1" dirty="0" err="1"/>
              <a:t>t.width</a:t>
            </a:r>
            <a:r>
              <a:rPr lang="en-US" dirty="0"/>
              <a:t>. We use types as attributes, rather than widths, since types are needed anyway for type checking. </a:t>
            </a:r>
          </a:p>
          <a:p>
            <a:pPr marL="0" indent="0" algn="just">
              <a:buNone/>
            </a:pPr>
            <a:r>
              <a:rPr lang="en-US" dirty="0"/>
              <a:t>For any array type t, suppose that </a:t>
            </a:r>
            <a:r>
              <a:rPr lang="en-US" i="1" dirty="0" err="1"/>
              <a:t>t.elem</a:t>
            </a:r>
            <a:r>
              <a:rPr lang="en-US" dirty="0"/>
              <a:t> gives the element type. </a:t>
            </a:r>
          </a:p>
          <a:p>
            <a:pPr marL="0" indent="0" algn="just">
              <a:buNone/>
            </a:pPr>
            <a:endParaRPr lang="en-US" dirty="0"/>
          </a:p>
          <a:p>
            <a:pPr algn="just"/>
            <a:r>
              <a:rPr lang="en-US" dirty="0"/>
              <a:t>The location for the array reference is therefore </a:t>
            </a:r>
            <a:r>
              <a:rPr lang="en-US" i="1" dirty="0" err="1"/>
              <a:t>L.array.base</a:t>
            </a:r>
            <a:r>
              <a:rPr lang="en-US" i="1" dirty="0"/>
              <a:t>[</a:t>
            </a:r>
            <a:r>
              <a:rPr lang="en-US" i="1" dirty="0" err="1"/>
              <a:t>L.addr</a:t>
            </a:r>
            <a:r>
              <a:rPr lang="en-US" i="1" dirty="0"/>
              <a:t>]</a:t>
            </a:r>
            <a:r>
              <a:rPr lang="en-US" dirty="0"/>
              <a:t> .</a:t>
            </a:r>
            <a:endParaRPr lang="en-IN" dirty="0"/>
          </a:p>
        </p:txBody>
      </p:sp>
    </p:spTree>
    <p:extLst>
      <p:ext uri="{BB962C8B-B14F-4D97-AF65-F5344CB8AC3E}">
        <p14:creationId xmlns:p14="http://schemas.microsoft.com/office/powerpoint/2010/main" val="2259633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4"/>
          <p:cNvSpPr>
            <a:spLocks noGrp="1"/>
          </p:cNvSpPr>
          <p:nvPr>
            <p:ph type="sldNum" sz="quarter" idx="12"/>
          </p:nvPr>
        </p:nvSpPr>
        <p:spPr>
          <a:noFill/>
        </p:spPr>
        <p:txBody>
          <a:bodyPr/>
          <a:lstStyle/>
          <a:p>
            <a:fld id="{727ABEA7-3B03-4A38-9FBE-0B80E67C6021}" type="slidenum">
              <a:rPr lang="zh-TW" altLang="en-US" smtClean="0"/>
              <a:pPr/>
              <a:t>61</a:t>
            </a:fld>
            <a:endParaRPr lang="en-US" altLang="zh-TW"/>
          </a:p>
        </p:txBody>
      </p:sp>
      <p:sp>
        <p:nvSpPr>
          <p:cNvPr id="22533" name="Rectangle 2"/>
          <p:cNvSpPr>
            <a:spLocks noGrp="1" noChangeArrowheads="1"/>
          </p:cNvSpPr>
          <p:nvPr>
            <p:ph type="title"/>
          </p:nvPr>
        </p:nvSpPr>
        <p:spPr>
          <a:xfrm>
            <a:off x="440267" y="228600"/>
            <a:ext cx="9135533" cy="762000"/>
          </a:xfrm>
        </p:spPr>
        <p:txBody>
          <a:bodyPr>
            <a:normAutofit/>
          </a:bodyPr>
          <a:lstStyle/>
          <a:p>
            <a:pPr>
              <a:lnSpc>
                <a:spcPct val="80000"/>
              </a:lnSpc>
            </a:pPr>
            <a:r>
              <a:rPr lang="en-US" altLang="zh-TW" sz="2800" b="1" dirty="0">
                <a:solidFill>
                  <a:schemeClr val="tx1"/>
                </a:solidFill>
                <a:ea typeface="新細明體" pitchFamily="18" charset="-120"/>
              </a:rPr>
              <a:t>Syntax-Directed Translation Into Three-Address code</a:t>
            </a:r>
          </a:p>
        </p:txBody>
      </p:sp>
      <p:sp>
        <p:nvSpPr>
          <p:cNvPr id="22534" name="Rectangle 3"/>
          <p:cNvSpPr>
            <a:spLocks noGrp="1" noChangeArrowheads="1"/>
          </p:cNvSpPr>
          <p:nvPr>
            <p:ph type="body" idx="4294967295"/>
          </p:nvPr>
        </p:nvSpPr>
        <p:spPr>
          <a:xfrm>
            <a:off x="908050" y="1143000"/>
            <a:ext cx="8172450" cy="4876800"/>
          </a:xfrm>
        </p:spPr>
        <p:txBody>
          <a:bodyPr/>
          <a:lstStyle/>
          <a:p>
            <a:pPr algn="just">
              <a:lnSpc>
                <a:spcPct val="140000"/>
              </a:lnSpc>
              <a:buFontTx/>
              <a:buChar char="•"/>
            </a:pPr>
            <a:r>
              <a:rPr lang="en-US" altLang="zh-TW" sz="2400" dirty="0">
                <a:latin typeface="Arial" charset="0"/>
                <a:ea typeface="新細明體" pitchFamily="18" charset="-120"/>
              </a:rPr>
              <a:t>The syntax-directed definition for </a:t>
            </a:r>
            <a:r>
              <a:rPr lang="en-US" altLang="zh-TW" sz="2400" b="1" i="1" dirty="0">
                <a:latin typeface="Arial" charset="0"/>
                <a:ea typeface="新細明體" pitchFamily="18" charset="-120"/>
              </a:rPr>
              <a:t>E</a:t>
            </a:r>
            <a:r>
              <a:rPr lang="en-US" altLang="zh-TW" sz="2400" dirty="0">
                <a:latin typeface="Arial" charset="0"/>
                <a:ea typeface="新細明體" pitchFamily="18" charset="-120"/>
              </a:rPr>
              <a:t> in a production </a:t>
            </a:r>
          </a:p>
          <a:p>
            <a:pPr marL="0" indent="0" algn="just">
              <a:lnSpc>
                <a:spcPct val="140000"/>
              </a:lnSpc>
              <a:buNone/>
            </a:pPr>
            <a:r>
              <a:rPr lang="en-US" altLang="zh-TW" sz="2400" b="1" dirty="0">
                <a:latin typeface="Arial" charset="0"/>
                <a:ea typeface="新細明體" pitchFamily="18" charset="-120"/>
              </a:rPr>
              <a:t>	id := </a:t>
            </a:r>
            <a:r>
              <a:rPr lang="en-US" altLang="zh-TW" sz="2400" b="1" i="1" dirty="0">
                <a:latin typeface="Arial" charset="0"/>
                <a:ea typeface="新細明體" pitchFamily="18" charset="-120"/>
              </a:rPr>
              <a:t>E, </a:t>
            </a:r>
            <a:r>
              <a:rPr lang="en-US" altLang="zh-TW" sz="2400" dirty="0">
                <a:latin typeface="Arial" charset="0"/>
                <a:ea typeface="新細明體" pitchFamily="18" charset="-120"/>
              </a:rPr>
              <a:t> has following two attributes:</a:t>
            </a:r>
          </a:p>
          <a:p>
            <a:pPr marL="0" indent="0" algn="just">
              <a:lnSpc>
                <a:spcPct val="140000"/>
              </a:lnSpc>
              <a:buNone/>
            </a:pPr>
            <a:endParaRPr lang="en-US" altLang="zh-TW" sz="2400" dirty="0">
              <a:latin typeface="Arial" charset="0"/>
              <a:ea typeface="新細明體" pitchFamily="18" charset="-120"/>
            </a:endParaRPr>
          </a:p>
          <a:p>
            <a:pPr marL="457200" indent="-457200" algn="just">
              <a:lnSpc>
                <a:spcPct val="140000"/>
              </a:lnSpc>
              <a:buFont typeface="Monotype Sorts" pitchFamily="2" charset="2"/>
              <a:buAutoNum type="arabicPeriod"/>
            </a:pPr>
            <a:r>
              <a:rPr lang="en-US" altLang="zh-TW" sz="2400" b="1" i="1" dirty="0" err="1">
                <a:latin typeface="Arial" charset="0"/>
                <a:ea typeface="新細明體" pitchFamily="18" charset="-120"/>
              </a:rPr>
              <a:t>E.place</a:t>
            </a:r>
            <a:r>
              <a:rPr lang="en-US" altLang="zh-TW" sz="2400" dirty="0">
                <a:latin typeface="Arial" charset="0"/>
                <a:ea typeface="新細明體" pitchFamily="18" charset="-120"/>
              </a:rPr>
              <a:t> - the location (variable name or offset) that holds the value corresponding to the nonterminal.</a:t>
            </a:r>
          </a:p>
          <a:p>
            <a:pPr marL="0" indent="0" algn="just">
              <a:lnSpc>
                <a:spcPct val="140000"/>
              </a:lnSpc>
              <a:buNone/>
            </a:pPr>
            <a:endParaRPr lang="en-US" altLang="zh-TW" sz="2400" dirty="0">
              <a:latin typeface="Arial" charset="0"/>
              <a:ea typeface="新細明體" pitchFamily="18" charset="-120"/>
            </a:endParaRPr>
          </a:p>
          <a:p>
            <a:pPr algn="just">
              <a:lnSpc>
                <a:spcPct val="140000"/>
              </a:lnSpc>
              <a:buFont typeface="Monotype Sorts" pitchFamily="2" charset="2"/>
              <a:buNone/>
            </a:pPr>
            <a:r>
              <a:rPr lang="en-US" altLang="zh-TW" sz="2400" dirty="0">
                <a:solidFill>
                  <a:srgbClr val="FF0000"/>
                </a:solidFill>
                <a:latin typeface="Arial" charset="0"/>
                <a:ea typeface="新細明體" pitchFamily="18" charset="-120"/>
              </a:rPr>
              <a:t>2.</a:t>
            </a:r>
            <a:r>
              <a:rPr lang="en-US" altLang="zh-TW" sz="2400" dirty="0">
                <a:latin typeface="Arial" charset="0"/>
                <a:ea typeface="新細明體" pitchFamily="18" charset="-120"/>
              </a:rPr>
              <a:t> </a:t>
            </a:r>
            <a:r>
              <a:rPr lang="en-US" altLang="zh-TW" sz="2400" b="1" i="1" dirty="0" err="1">
                <a:latin typeface="Arial" charset="0"/>
                <a:ea typeface="新細明體" pitchFamily="18" charset="-120"/>
              </a:rPr>
              <a:t>E.code</a:t>
            </a:r>
            <a:r>
              <a:rPr lang="en-US" altLang="zh-TW" sz="2400" dirty="0">
                <a:latin typeface="Arial" charset="0"/>
                <a:ea typeface="新細明體" pitchFamily="18" charset="-120"/>
              </a:rPr>
              <a:t> - the sequence of three-address statements representing the intermediate code for the nonterminal.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A40CB47-4D08-4454-9C56-21A688D6D5E4}" type="slidenum">
              <a:rPr lang="en-US"/>
              <a:pPr/>
              <a:t>62</a:t>
            </a:fld>
            <a:endParaRPr lang="en-US"/>
          </a:p>
        </p:txBody>
      </p:sp>
      <p:sp>
        <p:nvSpPr>
          <p:cNvPr id="423938" name="Rectangle 2"/>
          <p:cNvSpPr>
            <a:spLocks noGrp="1" noChangeArrowheads="1"/>
          </p:cNvSpPr>
          <p:nvPr>
            <p:ph type="title"/>
          </p:nvPr>
        </p:nvSpPr>
        <p:spPr>
          <a:xfrm>
            <a:off x="533400" y="0"/>
            <a:ext cx="9067800" cy="762000"/>
          </a:xfrm>
        </p:spPr>
        <p:txBody>
          <a:bodyPr>
            <a:normAutofit fontScale="90000"/>
          </a:bodyPr>
          <a:lstStyle/>
          <a:p>
            <a:r>
              <a:rPr lang="en-US" sz="2400" b="1" dirty="0">
                <a:solidFill>
                  <a:schemeClr val="tx1"/>
                </a:solidFill>
              </a:rPr>
              <a:t>Syntax-Directed Translation into Three-Address Code for </a:t>
            </a:r>
            <a:r>
              <a:rPr lang="en-US" sz="2400" b="1" dirty="0">
                <a:solidFill>
                  <a:srgbClr val="FF0000"/>
                </a:solidFill>
              </a:rPr>
              <a:t>assignment stmt</a:t>
            </a:r>
          </a:p>
        </p:txBody>
      </p:sp>
      <p:sp>
        <p:nvSpPr>
          <p:cNvPr id="423939" name="Rectangle 3"/>
          <p:cNvSpPr>
            <a:spLocks noGrp="1" noChangeArrowheads="1"/>
          </p:cNvSpPr>
          <p:nvPr>
            <p:ph type="body" idx="1"/>
          </p:nvPr>
        </p:nvSpPr>
        <p:spPr>
          <a:xfrm>
            <a:off x="158496" y="838200"/>
            <a:ext cx="9595104" cy="5791200"/>
          </a:xfrm>
        </p:spPr>
        <p:txBody>
          <a:bodyPr>
            <a:normAutofit/>
          </a:bodyPr>
          <a:lstStyle/>
          <a:p>
            <a:pPr>
              <a:buFontTx/>
              <a:buNone/>
            </a:pPr>
            <a:r>
              <a:rPr lang="en-US" sz="2000" b="1" u="sng" dirty="0"/>
              <a:t>Grammar:-</a:t>
            </a:r>
            <a:r>
              <a:rPr lang="en-US" sz="2000" b="1" dirty="0"/>
              <a:t>	</a:t>
            </a:r>
            <a:r>
              <a:rPr lang="en-US" sz="2000" b="1" u="sng" dirty="0"/>
              <a:t>Semantic rules :-	</a:t>
            </a:r>
          </a:p>
          <a:p>
            <a:pPr>
              <a:buFontTx/>
              <a:buNone/>
            </a:pPr>
            <a:r>
              <a:rPr lang="en-US" sz="2000" dirty="0"/>
              <a:t>S </a:t>
            </a:r>
            <a:r>
              <a:rPr lang="en-US" sz="2000" dirty="0">
                <a:sym typeface="Symbol" pitchFamily="18" charset="2"/>
              </a:rPr>
              <a:t> </a:t>
            </a:r>
            <a:r>
              <a:rPr lang="en-US" sz="2000" b="1" dirty="0">
                <a:sym typeface="Symbol" pitchFamily="18" charset="2"/>
              </a:rPr>
              <a:t>id</a:t>
            </a:r>
            <a:r>
              <a:rPr lang="en-US" sz="2000" dirty="0">
                <a:sym typeface="Symbol" pitchFamily="18" charset="2"/>
              </a:rPr>
              <a:t> := E  	</a:t>
            </a:r>
            <a:r>
              <a:rPr lang="en-US" sz="2000" dirty="0" err="1">
                <a:sym typeface="Symbol" pitchFamily="18" charset="2"/>
              </a:rPr>
              <a:t>S.code</a:t>
            </a:r>
            <a:r>
              <a:rPr lang="en-US" sz="2000" dirty="0">
                <a:sym typeface="Symbol" pitchFamily="18" charset="2"/>
              </a:rPr>
              <a:t> = </a:t>
            </a:r>
            <a:r>
              <a:rPr lang="en-US" sz="2000" dirty="0" err="1">
                <a:sym typeface="Symbol" pitchFamily="18" charset="2"/>
              </a:rPr>
              <a:t>E.code</a:t>
            </a:r>
            <a:r>
              <a:rPr lang="en-US" sz="2000" dirty="0">
                <a:sym typeface="Symbol" pitchFamily="18" charset="2"/>
              </a:rPr>
              <a:t> || gen(‘</a:t>
            </a:r>
            <a:r>
              <a:rPr lang="en-US" sz="2000" dirty="0" err="1">
                <a:sym typeface="Symbol" pitchFamily="18" charset="2"/>
              </a:rPr>
              <a:t>mov</a:t>
            </a:r>
            <a:r>
              <a:rPr lang="en-US" sz="2000" dirty="0">
                <a:sym typeface="Symbol" pitchFamily="18" charset="2"/>
              </a:rPr>
              <a:t>’ </a:t>
            </a:r>
            <a:r>
              <a:rPr lang="en-US" sz="2000" dirty="0" err="1">
                <a:sym typeface="Symbol" pitchFamily="18" charset="2"/>
              </a:rPr>
              <a:t>E.place</a:t>
            </a:r>
            <a:r>
              <a:rPr lang="en-US" sz="2000" dirty="0">
                <a:sym typeface="Symbol" pitchFamily="18" charset="2"/>
              </a:rPr>
              <a:t> ‘, , ’ </a:t>
            </a:r>
            <a:r>
              <a:rPr lang="en-US" sz="2000" dirty="0" err="1">
                <a:sym typeface="Symbol" pitchFamily="18" charset="2"/>
              </a:rPr>
              <a:t>id.place</a:t>
            </a:r>
            <a:r>
              <a:rPr lang="en-US" sz="2000" dirty="0">
                <a:sym typeface="Symbol" pitchFamily="18" charset="2"/>
              </a:rPr>
              <a:t>)</a:t>
            </a:r>
          </a:p>
          <a:p>
            <a:pPr>
              <a:buFontTx/>
              <a:buNone/>
            </a:pPr>
            <a:endParaRPr lang="en-US" sz="2000" dirty="0">
              <a:sym typeface="Symbol" pitchFamily="18" charset="2"/>
            </a:endParaRPr>
          </a:p>
          <a:p>
            <a:pPr>
              <a:buFontTx/>
              <a:buNone/>
            </a:pPr>
            <a:r>
              <a:rPr lang="en-US" sz="2000" dirty="0"/>
              <a:t>E </a:t>
            </a:r>
            <a:r>
              <a:rPr lang="en-US" sz="2000" dirty="0">
                <a:sym typeface="Symbol" pitchFamily="18" charset="2"/>
              </a:rPr>
              <a:t> E</a:t>
            </a:r>
            <a:r>
              <a:rPr lang="en-US" sz="2000" baseline="-25000" dirty="0">
                <a:sym typeface="Symbol" pitchFamily="18" charset="2"/>
              </a:rPr>
              <a:t>1</a:t>
            </a:r>
            <a:r>
              <a:rPr lang="en-US" sz="2000" dirty="0">
                <a:sym typeface="Symbol" pitchFamily="18" charset="2"/>
              </a:rPr>
              <a:t> + E</a:t>
            </a:r>
            <a:r>
              <a:rPr lang="en-US" sz="2000" baseline="-25000" dirty="0">
                <a:sym typeface="Symbol" pitchFamily="18" charset="2"/>
              </a:rPr>
              <a:t>2</a:t>
            </a:r>
            <a:r>
              <a:rPr lang="en-US" sz="2000" dirty="0">
                <a:sym typeface="Symbol" pitchFamily="18" charset="2"/>
              </a:rPr>
              <a:t>	</a:t>
            </a:r>
            <a:r>
              <a:rPr lang="en-US" sz="2000" dirty="0" err="1">
                <a:sym typeface="Symbol" pitchFamily="18" charset="2"/>
              </a:rPr>
              <a:t>E.place</a:t>
            </a:r>
            <a:r>
              <a:rPr lang="en-US" sz="2000" dirty="0">
                <a:sym typeface="Symbol" pitchFamily="18" charset="2"/>
              </a:rPr>
              <a:t> = </a:t>
            </a:r>
            <a:r>
              <a:rPr lang="en-US" sz="2000" dirty="0" err="1">
                <a:sym typeface="Symbol" pitchFamily="18" charset="2"/>
              </a:rPr>
              <a:t>newtemp</a:t>
            </a:r>
            <a:r>
              <a:rPr lang="en-US" sz="2000" dirty="0">
                <a:sym typeface="Symbol" pitchFamily="18" charset="2"/>
              </a:rPr>
              <a:t>(); </a:t>
            </a:r>
            <a:r>
              <a:rPr lang="en-US" sz="1800" b="1" dirty="0">
                <a:solidFill>
                  <a:srgbClr val="00B050"/>
                </a:solidFill>
                <a:sym typeface="Symbol" pitchFamily="18" charset="2"/>
              </a:rPr>
              <a:t>//t1 is created and it’s value assigned to E as </a:t>
            </a:r>
            <a:r>
              <a:rPr lang="en-US" sz="1800" b="1" dirty="0" err="1">
                <a:solidFill>
                  <a:srgbClr val="00B050"/>
                </a:solidFill>
                <a:sym typeface="Symbol" pitchFamily="18" charset="2"/>
              </a:rPr>
              <a:t>E.place</a:t>
            </a:r>
            <a:endParaRPr lang="en-US" sz="1800" b="1" dirty="0">
              <a:solidFill>
                <a:srgbClr val="00B050"/>
              </a:solidFill>
              <a:sym typeface="Symbol" pitchFamily="18" charset="2"/>
            </a:endParaRPr>
          </a:p>
          <a:p>
            <a:pPr>
              <a:buFontTx/>
              <a:buNone/>
            </a:pPr>
            <a:r>
              <a:rPr lang="en-US" sz="2000" dirty="0">
                <a:sym typeface="Symbol" pitchFamily="18" charset="2"/>
              </a:rPr>
              <a:t>			</a:t>
            </a:r>
            <a:r>
              <a:rPr lang="en-US" sz="2000" dirty="0" err="1">
                <a:sym typeface="Symbol" pitchFamily="18" charset="2"/>
              </a:rPr>
              <a:t>E.code</a:t>
            </a:r>
            <a:r>
              <a:rPr lang="en-US" sz="2000" dirty="0">
                <a:sym typeface="Symbol" pitchFamily="18" charset="2"/>
              </a:rPr>
              <a:t> = E</a:t>
            </a:r>
            <a:r>
              <a:rPr lang="en-US" sz="2000" baseline="-25000" dirty="0">
                <a:sym typeface="Symbol" pitchFamily="18" charset="2"/>
              </a:rPr>
              <a:t>1</a:t>
            </a:r>
            <a:r>
              <a:rPr lang="en-US" sz="2000" dirty="0">
                <a:sym typeface="Symbol" pitchFamily="18" charset="2"/>
              </a:rPr>
              <a:t>.code || E</a:t>
            </a:r>
            <a:r>
              <a:rPr lang="en-US" sz="2000" baseline="-25000" dirty="0">
                <a:sym typeface="Symbol" pitchFamily="18" charset="2"/>
              </a:rPr>
              <a:t>2</a:t>
            </a:r>
            <a:r>
              <a:rPr lang="en-US" sz="2000" dirty="0">
                <a:sym typeface="Symbol" pitchFamily="18" charset="2"/>
              </a:rPr>
              <a:t>.code || gen(‘add’ E</a:t>
            </a:r>
            <a:r>
              <a:rPr lang="en-US" sz="2000" baseline="-25000" dirty="0">
                <a:sym typeface="Symbol" pitchFamily="18" charset="2"/>
              </a:rPr>
              <a:t>1</a:t>
            </a:r>
            <a:r>
              <a:rPr lang="en-US" sz="2000" dirty="0">
                <a:sym typeface="Symbol" pitchFamily="18" charset="2"/>
              </a:rPr>
              <a:t>.place ‘,’ E</a:t>
            </a:r>
            <a:r>
              <a:rPr lang="en-US" sz="2000" baseline="-25000" dirty="0">
                <a:sym typeface="Symbol" pitchFamily="18" charset="2"/>
              </a:rPr>
              <a:t>2</a:t>
            </a:r>
            <a:r>
              <a:rPr lang="en-US" sz="2000" dirty="0">
                <a:sym typeface="Symbol" pitchFamily="18" charset="2"/>
              </a:rPr>
              <a:t>.place ‘,’ </a:t>
            </a:r>
            <a:r>
              <a:rPr lang="en-US" sz="2000" dirty="0" err="1">
                <a:sym typeface="Symbol" pitchFamily="18" charset="2"/>
              </a:rPr>
              <a:t>E.place</a:t>
            </a:r>
            <a:r>
              <a:rPr lang="en-US" sz="2000" dirty="0">
                <a:sym typeface="Symbol" pitchFamily="18" charset="2"/>
              </a:rPr>
              <a:t>)</a:t>
            </a:r>
          </a:p>
          <a:p>
            <a:pPr>
              <a:buFontTx/>
              <a:buNone/>
            </a:pPr>
            <a:r>
              <a:rPr lang="en-US" sz="2000" dirty="0">
                <a:sym typeface="Symbol" pitchFamily="18" charset="2"/>
              </a:rPr>
              <a:t>						</a:t>
            </a:r>
          </a:p>
          <a:p>
            <a:pPr>
              <a:buFontTx/>
              <a:buNone/>
            </a:pPr>
            <a:r>
              <a:rPr lang="en-US" sz="2000" dirty="0"/>
              <a:t>E </a:t>
            </a:r>
            <a:r>
              <a:rPr lang="en-US" sz="2000" dirty="0">
                <a:sym typeface="Symbol" pitchFamily="18" charset="2"/>
              </a:rPr>
              <a:t> </a:t>
            </a:r>
            <a:r>
              <a:rPr lang="en-US" sz="2000" b="1" dirty="0">
                <a:sym typeface="Symbol" pitchFamily="18" charset="2"/>
              </a:rPr>
              <a:t>id</a:t>
            </a:r>
            <a:r>
              <a:rPr lang="en-US" sz="2000" dirty="0">
                <a:sym typeface="Symbol" pitchFamily="18" charset="2"/>
              </a:rPr>
              <a:t>		</a:t>
            </a:r>
            <a:r>
              <a:rPr lang="en-US" sz="2000" dirty="0" err="1">
                <a:sym typeface="Symbol" pitchFamily="18" charset="2"/>
              </a:rPr>
              <a:t>E.place</a:t>
            </a:r>
            <a:r>
              <a:rPr lang="en-US" sz="2000" dirty="0">
                <a:sym typeface="Symbol" pitchFamily="18" charset="2"/>
              </a:rPr>
              <a:t> = </a:t>
            </a:r>
            <a:r>
              <a:rPr lang="en-US" sz="2000" b="1" dirty="0" err="1">
                <a:sym typeface="Symbol" pitchFamily="18" charset="2"/>
              </a:rPr>
              <a:t>id</a:t>
            </a:r>
            <a:r>
              <a:rPr lang="en-US" sz="2000" dirty="0" err="1">
                <a:sym typeface="Symbol" pitchFamily="18" charset="2"/>
              </a:rPr>
              <a:t>.place</a:t>
            </a:r>
            <a:r>
              <a:rPr lang="en-US" sz="2000" dirty="0">
                <a:sym typeface="Symbol" pitchFamily="18" charset="2"/>
              </a:rPr>
              <a:t>;   </a:t>
            </a:r>
            <a:r>
              <a:rPr lang="en-US" sz="2000" b="1" dirty="0">
                <a:solidFill>
                  <a:srgbClr val="00B050"/>
                </a:solidFill>
                <a:sym typeface="Symbol" pitchFamily="18" charset="2"/>
              </a:rPr>
              <a:t>// </a:t>
            </a:r>
            <a:r>
              <a:rPr lang="en-US" sz="2000" b="1" dirty="0" err="1">
                <a:solidFill>
                  <a:srgbClr val="00B050"/>
                </a:solidFill>
                <a:sym typeface="Symbol" pitchFamily="18" charset="2"/>
              </a:rPr>
              <a:t>id.place</a:t>
            </a:r>
            <a:r>
              <a:rPr lang="en-US" sz="2000" b="1" dirty="0">
                <a:solidFill>
                  <a:srgbClr val="00B050"/>
                </a:solidFill>
                <a:sym typeface="Symbol" pitchFamily="18" charset="2"/>
              </a:rPr>
              <a:t> holds value of id</a:t>
            </a:r>
          </a:p>
          <a:p>
            <a:pPr>
              <a:buFontTx/>
              <a:buNone/>
            </a:pPr>
            <a:r>
              <a:rPr lang="en-US" sz="2000" dirty="0">
                <a:sym typeface="Symbol" pitchFamily="18" charset="2"/>
              </a:rPr>
              <a:t>			</a:t>
            </a:r>
            <a:r>
              <a:rPr lang="en-US" sz="2000" dirty="0" err="1">
                <a:sym typeface="Symbol" pitchFamily="18" charset="2"/>
              </a:rPr>
              <a:t>E.code</a:t>
            </a:r>
            <a:r>
              <a:rPr lang="en-US" sz="2000" dirty="0">
                <a:sym typeface="Symbol" pitchFamily="18" charset="2"/>
              </a:rPr>
              <a:t> = null            </a:t>
            </a:r>
            <a:r>
              <a:rPr lang="en-US" sz="2000" b="1" dirty="0">
                <a:solidFill>
                  <a:srgbClr val="00B050"/>
                </a:solidFill>
                <a:sym typeface="Symbol" pitchFamily="18" charset="2"/>
              </a:rPr>
              <a:t>// no TAC code for E</a:t>
            </a:r>
          </a:p>
          <a:p>
            <a:pPr>
              <a:buFontTx/>
              <a:buNone/>
            </a:pPr>
            <a:endParaRPr lang="en-US" sz="2000" dirty="0">
              <a:sym typeface="Symbol" pitchFamily="18" charset="2"/>
            </a:endParaRPr>
          </a:p>
          <a:p>
            <a:pPr>
              <a:buFontTx/>
              <a:buNone/>
            </a:pPr>
            <a:r>
              <a:rPr lang="en-US" sz="2000" b="1" dirty="0" err="1">
                <a:solidFill>
                  <a:srgbClr val="FF0000"/>
                </a:solidFill>
                <a:sym typeface="Symbol" pitchFamily="18" charset="2"/>
              </a:rPr>
              <a:t>S.code</a:t>
            </a:r>
            <a:r>
              <a:rPr lang="en-US" sz="2000" dirty="0">
                <a:solidFill>
                  <a:srgbClr val="FF0000"/>
                </a:solidFill>
                <a:sym typeface="Symbol" pitchFamily="18" charset="2"/>
              </a:rPr>
              <a:t> </a:t>
            </a:r>
            <a:r>
              <a:rPr lang="en-US" sz="2000" dirty="0">
                <a:solidFill>
                  <a:srgbClr val="FF0000"/>
                </a:solidFill>
                <a:sym typeface="Wingdings" pitchFamily="2" charset="2"/>
              </a:rPr>
              <a:t></a:t>
            </a:r>
            <a:r>
              <a:rPr lang="en-US" sz="2000" dirty="0">
                <a:solidFill>
                  <a:srgbClr val="FF0000"/>
                </a:solidFill>
                <a:sym typeface="Symbol" pitchFamily="18" charset="2"/>
              </a:rPr>
              <a:t> </a:t>
            </a:r>
            <a:r>
              <a:rPr lang="en-US" sz="2000" b="1" dirty="0">
                <a:solidFill>
                  <a:srgbClr val="6600CC"/>
                </a:solidFill>
                <a:sym typeface="Symbol" pitchFamily="18" charset="2"/>
              </a:rPr>
              <a:t>synthesized attribute represents  three address code for assignment S</a:t>
            </a:r>
            <a:endParaRPr lang="en-US" sz="2000" dirty="0">
              <a:solidFill>
                <a:srgbClr val="FF0000"/>
              </a:solidFill>
              <a:sym typeface="Symbol" pitchFamily="18" charset="2"/>
            </a:endParaRPr>
          </a:p>
          <a:p>
            <a:pPr>
              <a:buFontTx/>
              <a:buNone/>
            </a:pPr>
            <a:r>
              <a:rPr lang="en-US" sz="2000" b="1" dirty="0" err="1">
                <a:solidFill>
                  <a:srgbClr val="FF0000"/>
                </a:solidFill>
                <a:sym typeface="Symbol" pitchFamily="18" charset="2"/>
              </a:rPr>
              <a:t>E.place</a:t>
            </a:r>
            <a:r>
              <a:rPr lang="en-US" sz="2000" dirty="0">
                <a:solidFill>
                  <a:srgbClr val="FF0000"/>
                </a:solidFill>
                <a:sym typeface="Wingdings" pitchFamily="2" charset="2"/>
              </a:rPr>
              <a:t> </a:t>
            </a:r>
            <a:r>
              <a:rPr lang="en-US" sz="2000" b="1" dirty="0">
                <a:solidFill>
                  <a:srgbClr val="6600CC"/>
                </a:solidFill>
                <a:sym typeface="Wingdings" pitchFamily="2" charset="2"/>
              </a:rPr>
              <a:t>the name that will hold the value of E </a:t>
            </a:r>
            <a:endParaRPr lang="en-US" sz="2000" dirty="0">
              <a:solidFill>
                <a:srgbClr val="FF0000"/>
              </a:solidFill>
              <a:sym typeface="Wingdings" pitchFamily="2" charset="2"/>
            </a:endParaRPr>
          </a:p>
          <a:p>
            <a:pPr>
              <a:buFontTx/>
              <a:buNone/>
            </a:pPr>
            <a:r>
              <a:rPr lang="en-US" sz="2000" b="1" dirty="0" err="1">
                <a:solidFill>
                  <a:srgbClr val="FF0000"/>
                </a:solidFill>
                <a:sym typeface="Wingdings" pitchFamily="2" charset="2"/>
              </a:rPr>
              <a:t>E.code</a:t>
            </a:r>
            <a:r>
              <a:rPr lang="en-US" sz="2000" dirty="0">
                <a:solidFill>
                  <a:srgbClr val="FF0000"/>
                </a:solidFill>
                <a:sym typeface="Wingdings" pitchFamily="2" charset="2"/>
              </a:rPr>
              <a:t> </a:t>
            </a:r>
            <a:r>
              <a:rPr lang="en-US" sz="2000" b="1" dirty="0">
                <a:solidFill>
                  <a:srgbClr val="6600CC"/>
                </a:solidFill>
                <a:sym typeface="Wingdings" pitchFamily="2" charset="2"/>
              </a:rPr>
              <a:t>the sequence of three  address code evaluating E.</a:t>
            </a:r>
          </a:p>
          <a:p>
            <a:pPr>
              <a:buFontTx/>
              <a:buNone/>
            </a:pPr>
            <a:r>
              <a:rPr lang="en-US" sz="2000" b="1" dirty="0" err="1">
                <a:solidFill>
                  <a:srgbClr val="FF0000"/>
                </a:solidFill>
                <a:sym typeface="Wingdings" pitchFamily="2" charset="2"/>
              </a:rPr>
              <a:t>Newtemp</a:t>
            </a:r>
            <a:r>
              <a:rPr lang="en-US" sz="2000" b="1" dirty="0">
                <a:solidFill>
                  <a:srgbClr val="FF0000"/>
                </a:solidFill>
                <a:sym typeface="Wingdings" pitchFamily="2" charset="2"/>
              </a:rPr>
              <a:t>() :-   </a:t>
            </a:r>
            <a:r>
              <a:rPr lang="en-US" sz="2000" b="1" dirty="0">
                <a:solidFill>
                  <a:srgbClr val="6600CC"/>
                </a:solidFill>
                <a:sym typeface="Wingdings" pitchFamily="2" charset="2"/>
              </a:rPr>
              <a:t>function call that returns a sequence of temporary variables t1, t2,…</a:t>
            </a:r>
            <a:endParaRPr lang="en-US" sz="2000" b="1" dirty="0">
              <a:solidFill>
                <a:srgbClr val="6600CC"/>
              </a:solidFill>
              <a:sym typeface="Symbol" pitchFamily="18" charset="2"/>
            </a:endParaRPr>
          </a:p>
          <a:p>
            <a:pPr>
              <a:buFontTx/>
              <a:buNone/>
            </a:pPr>
            <a:r>
              <a:rPr lang="en-US" sz="2000" b="1" dirty="0">
                <a:solidFill>
                  <a:srgbClr val="FF0000"/>
                </a:solidFill>
                <a:sym typeface="Symbol" pitchFamily="18" charset="2"/>
              </a:rPr>
              <a:t>gen( ) :-</a:t>
            </a:r>
            <a:r>
              <a:rPr lang="en-US" sz="2000" dirty="0">
                <a:sym typeface="Symbol" pitchFamily="18" charset="2"/>
              </a:rPr>
              <a:t> </a:t>
            </a:r>
            <a:r>
              <a:rPr lang="en-US" sz="2000" b="1" dirty="0">
                <a:solidFill>
                  <a:srgbClr val="FF0000"/>
                </a:solidFill>
                <a:sym typeface="Symbol" pitchFamily="18" charset="2"/>
              </a:rPr>
              <a:t>generates ICG </a:t>
            </a:r>
            <a:r>
              <a:rPr lang="en-US" sz="2000" b="1" dirty="0">
                <a:solidFill>
                  <a:srgbClr val="6600CC"/>
                </a:solidFill>
                <a:sym typeface="Symbol" pitchFamily="18" charset="2"/>
              </a:rPr>
              <a:t>(TAC)  like </a:t>
            </a:r>
            <a:r>
              <a:rPr lang="en-US" sz="2000" b="1" dirty="0">
                <a:solidFill>
                  <a:srgbClr val="FF0000"/>
                </a:solidFill>
                <a:sym typeface="Symbol" pitchFamily="18" charset="2"/>
              </a:rPr>
              <a:t>t1= E</a:t>
            </a:r>
            <a:r>
              <a:rPr lang="en-US" sz="2000" b="1" baseline="-25000" dirty="0">
                <a:solidFill>
                  <a:srgbClr val="FF0000"/>
                </a:solidFill>
                <a:sym typeface="Symbol" pitchFamily="18" charset="2"/>
              </a:rPr>
              <a:t>1</a:t>
            </a:r>
            <a:r>
              <a:rPr lang="en-US" sz="2000" b="1" dirty="0">
                <a:solidFill>
                  <a:srgbClr val="FF0000"/>
                </a:solidFill>
                <a:sym typeface="Symbol" pitchFamily="18" charset="2"/>
              </a:rPr>
              <a:t>.place + E</a:t>
            </a:r>
            <a:r>
              <a:rPr lang="en-US" sz="2000" b="1" baseline="-25000" dirty="0">
                <a:solidFill>
                  <a:srgbClr val="FF0000"/>
                </a:solidFill>
                <a:sym typeface="Symbol" pitchFamily="18" charset="2"/>
              </a:rPr>
              <a:t>2</a:t>
            </a:r>
            <a:r>
              <a:rPr lang="en-US" sz="2000" b="1" dirty="0">
                <a:solidFill>
                  <a:srgbClr val="FF0000"/>
                </a:solidFill>
                <a:sym typeface="Symbol" pitchFamily="18" charset="2"/>
              </a:rPr>
              <a:t>.place </a:t>
            </a:r>
            <a:r>
              <a:rPr lang="en-US" sz="2000" b="1" dirty="0">
                <a:solidFill>
                  <a:srgbClr val="6600CC"/>
                </a:solidFill>
                <a:sym typeface="Symbol" pitchFamily="18" charset="2"/>
              </a:rPr>
              <a:t>and </a:t>
            </a:r>
            <a:r>
              <a:rPr lang="en-US" sz="2000" b="1" dirty="0">
                <a:solidFill>
                  <a:srgbClr val="FF0000"/>
                </a:solidFill>
                <a:sym typeface="Symbol" pitchFamily="18" charset="2"/>
              </a:rPr>
              <a:t>evaluate</a:t>
            </a:r>
            <a:r>
              <a:rPr lang="en-US" sz="2000" b="1" dirty="0">
                <a:solidFill>
                  <a:srgbClr val="6600CC"/>
                </a:solidFill>
                <a:sym typeface="Symbol" pitchFamily="18" charset="2"/>
              </a:rPr>
              <a:t> it.</a:t>
            </a:r>
          </a:p>
          <a:p>
            <a:pPr>
              <a:buFontTx/>
              <a:buNone/>
            </a:pPr>
            <a:endParaRPr lang="en-US" sz="2000" dirty="0">
              <a:sym typeface="Symbol" pitchFamily="18" charset="2"/>
            </a:endParaRPr>
          </a:p>
          <a:p>
            <a:pPr>
              <a:buFontTx/>
              <a:buNone/>
            </a:pPr>
            <a:endParaRPr lang="en-US" sz="2000" dirty="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3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39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393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393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393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393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3939">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3939">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239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A40CB47-4D08-4454-9C56-21A688D6D5E4}" type="slidenum">
              <a:rPr lang="en-US"/>
              <a:pPr/>
              <a:t>63</a:t>
            </a:fld>
            <a:endParaRPr lang="en-US"/>
          </a:p>
        </p:txBody>
      </p:sp>
      <p:sp>
        <p:nvSpPr>
          <p:cNvPr id="423938" name="Rectangle 2"/>
          <p:cNvSpPr>
            <a:spLocks noGrp="1" noChangeArrowheads="1"/>
          </p:cNvSpPr>
          <p:nvPr>
            <p:ph type="title"/>
          </p:nvPr>
        </p:nvSpPr>
        <p:spPr>
          <a:xfrm>
            <a:off x="533400" y="0"/>
            <a:ext cx="9067800" cy="762000"/>
          </a:xfrm>
        </p:spPr>
        <p:txBody>
          <a:bodyPr>
            <a:normAutofit fontScale="90000"/>
          </a:bodyPr>
          <a:lstStyle/>
          <a:p>
            <a:r>
              <a:rPr lang="en-US" sz="2400" b="1" dirty="0"/>
              <a:t>Syntax-Directed Translation into Three-Address Code for </a:t>
            </a:r>
            <a:r>
              <a:rPr lang="en-US" sz="2400" b="1" dirty="0">
                <a:solidFill>
                  <a:srgbClr val="FF0000"/>
                </a:solidFill>
              </a:rPr>
              <a:t>assignment stmt</a:t>
            </a:r>
          </a:p>
        </p:txBody>
      </p:sp>
      <p:sp>
        <p:nvSpPr>
          <p:cNvPr id="423939" name="Rectangle 3"/>
          <p:cNvSpPr>
            <a:spLocks noGrp="1" noChangeArrowheads="1"/>
          </p:cNvSpPr>
          <p:nvPr>
            <p:ph type="body" idx="1"/>
          </p:nvPr>
        </p:nvSpPr>
        <p:spPr>
          <a:xfrm>
            <a:off x="304800" y="838200"/>
            <a:ext cx="9448800" cy="5791200"/>
          </a:xfrm>
        </p:spPr>
        <p:txBody>
          <a:bodyPr>
            <a:normAutofit/>
          </a:bodyPr>
          <a:lstStyle/>
          <a:p>
            <a:pPr>
              <a:buFontTx/>
              <a:buNone/>
            </a:pPr>
            <a:r>
              <a:rPr lang="en-US" sz="2000" dirty="0"/>
              <a:t>S </a:t>
            </a:r>
            <a:r>
              <a:rPr lang="en-US" sz="2000" dirty="0">
                <a:sym typeface="Symbol" pitchFamily="18" charset="2"/>
              </a:rPr>
              <a:t> </a:t>
            </a:r>
            <a:r>
              <a:rPr lang="en-US" sz="2000" b="1" dirty="0">
                <a:sym typeface="Symbol" pitchFamily="18" charset="2"/>
              </a:rPr>
              <a:t>id</a:t>
            </a:r>
            <a:r>
              <a:rPr lang="en-US" sz="2000" dirty="0">
                <a:sym typeface="Symbol" pitchFamily="18" charset="2"/>
              </a:rPr>
              <a:t> := E	</a:t>
            </a:r>
            <a:r>
              <a:rPr lang="en-US" sz="2000" dirty="0" err="1">
                <a:sym typeface="Symbol" pitchFamily="18" charset="2"/>
              </a:rPr>
              <a:t>S.code</a:t>
            </a:r>
            <a:r>
              <a:rPr lang="en-US" sz="2000" dirty="0">
                <a:sym typeface="Symbol" pitchFamily="18" charset="2"/>
              </a:rPr>
              <a:t> = </a:t>
            </a:r>
            <a:r>
              <a:rPr lang="en-US" sz="2000" dirty="0" err="1">
                <a:sym typeface="Symbol" pitchFamily="18" charset="2"/>
              </a:rPr>
              <a:t>E.code</a:t>
            </a:r>
            <a:r>
              <a:rPr lang="en-US" sz="2000" dirty="0">
                <a:sym typeface="Symbol" pitchFamily="18" charset="2"/>
              </a:rPr>
              <a:t> || gen(‘</a:t>
            </a:r>
            <a:r>
              <a:rPr lang="en-US" sz="2000" dirty="0" err="1">
                <a:sym typeface="Symbol" pitchFamily="18" charset="2"/>
              </a:rPr>
              <a:t>mov</a:t>
            </a:r>
            <a:r>
              <a:rPr lang="en-US" sz="2000" dirty="0">
                <a:sym typeface="Symbol" pitchFamily="18" charset="2"/>
              </a:rPr>
              <a:t>’ </a:t>
            </a:r>
            <a:r>
              <a:rPr lang="en-US" sz="2000" dirty="0" err="1">
                <a:sym typeface="Symbol" pitchFamily="18" charset="2"/>
              </a:rPr>
              <a:t>E.place</a:t>
            </a:r>
            <a:r>
              <a:rPr lang="en-US" sz="2000" dirty="0">
                <a:sym typeface="Symbol" pitchFamily="18" charset="2"/>
              </a:rPr>
              <a:t> ‘,,’ </a:t>
            </a:r>
            <a:r>
              <a:rPr lang="en-US" sz="2000" dirty="0" err="1">
                <a:sym typeface="Symbol" pitchFamily="18" charset="2"/>
              </a:rPr>
              <a:t>id.place</a:t>
            </a:r>
            <a:r>
              <a:rPr lang="en-US" sz="2000" dirty="0">
                <a:sym typeface="Symbol" pitchFamily="18" charset="2"/>
              </a:rPr>
              <a:t>)</a:t>
            </a:r>
          </a:p>
          <a:p>
            <a:pPr>
              <a:buFontTx/>
              <a:buNone/>
            </a:pPr>
            <a:r>
              <a:rPr lang="en-US" sz="2000" dirty="0"/>
              <a:t>E </a:t>
            </a:r>
            <a:r>
              <a:rPr lang="en-US" sz="2000" dirty="0">
                <a:sym typeface="Symbol" pitchFamily="18" charset="2"/>
              </a:rPr>
              <a:t> E</a:t>
            </a:r>
            <a:r>
              <a:rPr lang="en-US" sz="2000" baseline="-25000" dirty="0">
                <a:sym typeface="Symbol" pitchFamily="18" charset="2"/>
              </a:rPr>
              <a:t>1</a:t>
            </a:r>
            <a:r>
              <a:rPr lang="en-US" sz="2000" dirty="0">
                <a:sym typeface="Symbol" pitchFamily="18" charset="2"/>
              </a:rPr>
              <a:t> + E</a:t>
            </a:r>
            <a:r>
              <a:rPr lang="en-US" sz="2000" baseline="-25000" dirty="0">
                <a:sym typeface="Symbol" pitchFamily="18" charset="2"/>
              </a:rPr>
              <a:t>2</a:t>
            </a:r>
            <a:r>
              <a:rPr lang="en-US" sz="2000" dirty="0">
                <a:sym typeface="Symbol" pitchFamily="18" charset="2"/>
              </a:rPr>
              <a:t>	</a:t>
            </a:r>
            <a:r>
              <a:rPr lang="en-US" sz="2000" dirty="0" err="1">
                <a:sym typeface="Symbol" pitchFamily="18" charset="2"/>
              </a:rPr>
              <a:t>E.place</a:t>
            </a:r>
            <a:r>
              <a:rPr lang="en-US" sz="2000" dirty="0">
                <a:sym typeface="Symbol" pitchFamily="18" charset="2"/>
              </a:rPr>
              <a:t> = </a:t>
            </a:r>
            <a:r>
              <a:rPr lang="en-US" sz="2000" dirty="0" err="1">
                <a:sym typeface="Symbol" pitchFamily="18" charset="2"/>
              </a:rPr>
              <a:t>newtemp</a:t>
            </a:r>
            <a:r>
              <a:rPr lang="en-US" sz="2000" dirty="0">
                <a:sym typeface="Symbol" pitchFamily="18" charset="2"/>
              </a:rPr>
              <a:t>();</a:t>
            </a:r>
          </a:p>
          <a:p>
            <a:pPr>
              <a:buFontTx/>
              <a:buNone/>
            </a:pPr>
            <a:r>
              <a:rPr lang="en-US" sz="2000" dirty="0">
                <a:sym typeface="Symbol" pitchFamily="18" charset="2"/>
              </a:rPr>
              <a:t>			</a:t>
            </a:r>
            <a:r>
              <a:rPr lang="en-US" sz="2000" dirty="0" err="1">
                <a:sym typeface="Symbol" pitchFamily="18" charset="2"/>
              </a:rPr>
              <a:t>E.code</a:t>
            </a:r>
            <a:r>
              <a:rPr lang="en-US" sz="2000" dirty="0">
                <a:sym typeface="Symbol" pitchFamily="18" charset="2"/>
              </a:rPr>
              <a:t> = E</a:t>
            </a:r>
            <a:r>
              <a:rPr lang="en-US" sz="2000" baseline="-25000" dirty="0">
                <a:sym typeface="Symbol" pitchFamily="18" charset="2"/>
              </a:rPr>
              <a:t>1</a:t>
            </a:r>
            <a:r>
              <a:rPr lang="en-US" sz="2000" dirty="0">
                <a:sym typeface="Symbol" pitchFamily="18" charset="2"/>
              </a:rPr>
              <a:t>.code || E</a:t>
            </a:r>
            <a:r>
              <a:rPr lang="en-US" sz="2000" baseline="-25000" dirty="0">
                <a:sym typeface="Symbol" pitchFamily="18" charset="2"/>
              </a:rPr>
              <a:t>2</a:t>
            </a:r>
            <a:r>
              <a:rPr lang="en-US" sz="2000" dirty="0">
                <a:sym typeface="Symbol" pitchFamily="18" charset="2"/>
              </a:rPr>
              <a:t>.code || gen(‘add’ E</a:t>
            </a:r>
            <a:r>
              <a:rPr lang="en-US" sz="2000" baseline="-25000" dirty="0">
                <a:sym typeface="Symbol" pitchFamily="18" charset="2"/>
              </a:rPr>
              <a:t>1</a:t>
            </a:r>
            <a:r>
              <a:rPr lang="en-US" sz="2000" dirty="0">
                <a:sym typeface="Symbol" pitchFamily="18" charset="2"/>
              </a:rPr>
              <a:t>.place ‘,’ E</a:t>
            </a:r>
            <a:r>
              <a:rPr lang="en-US" sz="2000" baseline="-25000" dirty="0">
                <a:sym typeface="Symbol" pitchFamily="18" charset="2"/>
              </a:rPr>
              <a:t>2</a:t>
            </a:r>
            <a:r>
              <a:rPr lang="en-US" sz="2000" dirty="0">
                <a:sym typeface="Symbol" pitchFamily="18" charset="2"/>
              </a:rPr>
              <a:t>.place ‘,’ </a:t>
            </a:r>
            <a:r>
              <a:rPr lang="en-US" sz="2000" dirty="0" err="1">
                <a:sym typeface="Symbol" pitchFamily="18" charset="2"/>
              </a:rPr>
              <a:t>E.place</a:t>
            </a:r>
            <a:r>
              <a:rPr lang="en-US" sz="2000" dirty="0">
                <a:sym typeface="Symbol" pitchFamily="18" charset="2"/>
              </a:rPr>
              <a:t>)</a:t>
            </a:r>
          </a:p>
          <a:p>
            <a:pPr>
              <a:buFontTx/>
              <a:buNone/>
            </a:pPr>
            <a:r>
              <a:rPr lang="en-US" sz="2000" dirty="0"/>
              <a:t>E </a:t>
            </a:r>
            <a:r>
              <a:rPr lang="en-US" sz="2000" dirty="0">
                <a:sym typeface="Symbol" pitchFamily="18" charset="2"/>
              </a:rPr>
              <a:t> E</a:t>
            </a:r>
            <a:r>
              <a:rPr lang="en-US" sz="2000" baseline="-25000" dirty="0">
                <a:sym typeface="Symbol" pitchFamily="18" charset="2"/>
              </a:rPr>
              <a:t>1</a:t>
            </a:r>
            <a:r>
              <a:rPr lang="en-US" sz="2000" dirty="0">
                <a:sym typeface="Symbol" pitchFamily="18" charset="2"/>
              </a:rPr>
              <a:t> * E</a:t>
            </a:r>
            <a:r>
              <a:rPr lang="en-US" sz="2000" baseline="-25000" dirty="0">
                <a:sym typeface="Symbol" pitchFamily="18" charset="2"/>
              </a:rPr>
              <a:t>2</a:t>
            </a:r>
            <a:r>
              <a:rPr lang="en-US" sz="2000" dirty="0">
                <a:sym typeface="Symbol" pitchFamily="18" charset="2"/>
              </a:rPr>
              <a:t>	</a:t>
            </a:r>
            <a:r>
              <a:rPr lang="en-US" sz="2000" dirty="0" err="1">
                <a:sym typeface="Symbol" pitchFamily="18" charset="2"/>
              </a:rPr>
              <a:t>E.place</a:t>
            </a:r>
            <a:r>
              <a:rPr lang="en-US" sz="2000" dirty="0">
                <a:sym typeface="Symbol" pitchFamily="18" charset="2"/>
              </a:rPr>
              <a:t> = </a:t>
            </a:r>
            <a:r>
              <a:rPr lang="en-US" sz="2000" dirty="0" err="1">
                <a:sym typeface="Symbol" pitchFamily="18" charset="2"/>
              </a:rPr>
              <a:t>newtemp</a:t>
            </a:r>
            <a:r>
              <a:rPr lang="en-US" sz="2000" dirty="0">
                <a:sym typeface="Symbol" pitchFamily="18" charset="2"/>
              </a:rPr>
              <a:t>();</a:t>
            </a:r>
          </a:p>
          <a:p>
            <a:pPr>
              <a:buFontTx/>
              <a:buNone/>
            </a:pPr>
            <a:r>
              <a:rPr lang="en-US" sz="2000" dirty="0">
                <a:sym typeface="Symbol" pitchFamily="18" charset="2"/>
              </a:rPr>
              <a:t>			</a:t>
            </a:r>
            <a:r>
              <a:rPr lang="en-US" sz="2000" dirty="0" err="1">
                <a:sym typeface="Symbol" pitchFamily="18" charset="2"/>
              </a:rPr>
              <a:t>E.code</a:t>
            </a:r>
            <a:r>
              <a:rPr lang="en-US" sz="2000" dirty="0">
                <a:sym typeface="Symbol" pitchFamily="18" charset="2"/>
              </a:rPr>
              <a:t> = E</a:t>
            </a:r>
            <a:r>
              <a:rPr lang="en-US" sz="2000" baseline="-25000" dirty="0">
                <a:sym typeface="Symbol" pitchFamily="18" charset="2"/>
              </a:rPr>
              <a:t>1</a:t>
            </a:r>
            <a:r>
              <a:rPr lang="en-US" sz="2000" dirty="0">
                <a:sym typeface="Symbol" pitchFamily="18" charset="2"/>
              </a:rPr>
              <a:t>.code || E</a:t>
            </a:r>
            <a:r>
              <a:rPr lang="en-US" sz="2000" baseline="-25000" dirty="0">
                <a:sym typeface="Symbol" pitchFamily="18" charset="2"/>
              </a:rPr>
              <a:t>2</a:t>
            </a:r>
            <a:r>
              <a:rPr lang="en-US" sz="2000" dirty="0">
                <a:sym typeface="Symbol" pitchFamily="18" charset="2"/>
              </a:rPr>
              <a:t>.code || gen(‘</a:t>
            </a:r>
            <a:r>
              <a:rPr lang="en-US" sz="2000" dirty="0" err="1">
                <a:sym typeface="Symbol" pitchFamily="18" charset="2"/>
              </a:rPr>
              <a:t>mult</a:t>
            </a:r>
            <a:r>
              <a:rPr lang="en-US" sz="2000" dirty="0">
                <a:sym typeface="Symbol" pitchFamily="18" charset="2"/>
              </a:rPr>
              <a:t>’ E</a:t>
            </a:r>
            <a:r>
              <a:rPr lang="en-US" sz="2000" baseline="-25000" dirty="0">
                <a:sym typeface="Symbol" pitchFamily="18" charset="2"/>
              </a:rPr>
              <a:t>1</a:t>
            </a:r>
            <a:r>
              <a:rPr lang="en-US" sz="2000" dirty="0">
                <a:sym typeface="Symbol" pitchFamily="18" charset="2"/>
              </a:rPr>
              <a:t>.place ‘,’ E</a:t>
            </a:r>
            <a:r>
              <a:rPr lang="en-US" sz="2000" baseline="-25000" dirty="0">
                <a:sym typeface="Symbol" pitchFamily="18" charset="2"/>
              </a:rPr>
              <a:t>2</a:t>
            </a:r>
            <a:r>
              <a:rPr lang="en-US" sz="2000" dirty="0">
                <a:sym typeface="Symbol" pitchFamily="18" charset="2"/>
              </a:rPr>
              <a:t>.place ‘,’ </a:t>
            </a:r>
            <a:r>
              <a:rPr lang="en-US" sz="2000" dirty="0" err="1">
                <a:sym typeface="Symbol" pitchFamily="18" charset="2"/>
              </a:rPr>
              <a:t>E.place</a:t>
            </a:r>
            <a:r>
              <a:rPr lang="en-US" sz="2000" dirty="0">
                <a:sym typeface="Symbol" pitchFamily="18" charset="2"/>
              </a:rPr>
              <a:t>)</a:t>
            </a:r>
          </a:p>
          <a:p>
            <a:pPr>
              <a:buFontTx/>
              <a:buNone/>
            </a:pPr>
            <a:r>
              <a:rPr lang="en-US" sz="2000" dirty="0"/>
              <a:t>E </a:t>
            </a:r>
            <a:r>
              <a:rPr lang="en-US" sz="2000" dirty="0">
                <a:sym typeface="Symbol" pitchFamily="18" charset="2"/>
              </a:rPr>
              <a:t> - E</a:t>
            </a:r>
            <a:r>
              <a:rPr lang="en-US" sz="2000" baseline="-25000" dirty="0">
                <a:sym typeface="Symbol" pitchFamily="18" charset="2"/>
              </a:rPr>
              <a:t>1</a:t>
            </a:r>
            <a:r>
              <a:rPr lang="en-US" sz="2000" dirty="0">
                <a:sym typeface="Symbol" pitchFamily="18" charset="2"/>
              </a:rPr>
              <a:t> 		</a:t>
            </a:r>
            <a:r>
              <a:rPr lang="en-US" sz="2000" dirty="0" err="1">
                <a:sym typeface="Symbol" pitchFamily="18" charset="2"/>
              </a:rPr>
              <a:t>E.place</a:t>
            </a:r>
            <a:r>
              <a:rPr lang="en-US" sz="2000" dirty="0">
                <a:sym typeface="Symbol" pitchFamily="18" charset="2"/>
              </a:rPr>
              <a:t> = </a:t>
            </a:r>
            <a:r>
              <a:rPr lang="en-US" sz="2000" dirty="0" err="1">
                <a:sym typeface="Symbol" pitchFamily="18" charset="2"/>
              </a:rPr>
              <a:t>newtemp</a:t>
            </a:r>
            <a:r>
              <a:rPr lang="en-US" sz="2000" dirty="0">
                <a:sym typeface="Symbol" pitchFamily="18" charset="2"/>
              </a:rPr>
              <a:t>();</a:t>
            </a:r>
          </a:p>
          <a:p>
            <a:pPr>
              <a:buFontTx/>
              <a:buNone/>
            </a:pPr>
            <a:r>
              <a:rPr lang="en-US" sz="2000" dirty="0">
                <a:sym typeface="Symbol" pitchFamily="18" charset="2"/>
              </a:rPr>
              <a:t>			</a:t>
            </a:r>
            <a:r>
              <a:rPr lang="en-US" sz="2000" dirty="0" err="1">
                <a:sym typeface="Symbol" pitchFamily="18" charset="2"/>
              </a:rPr>
              <a:t>E.code</a:t>
            </a:r>
            <a:r>
              <a:rPr lang="en-US" sz="2000" dirty="0">
                <a:sym typeface="Symbol" pitchFamily="18" charset="2"/>
              </a:rPr>
              <a:t> = E</a:t>
            </a:r>
            <a:r>
              <a:rPr lang="en-US" sz="2000" baseline="-25000" dirty="0">
                <a:sym typeface="Symbol" pitchFamily="18" charset="2"/>
              </a:rPr>
              <a:t>1</a:t>
            </a:r>
            <a:r>
              <a:rPr lang="en-US" sz="2000" dirty="0">
                <a:sym typeface="Symbol" pitchFamily="18" charset="2"/>
              </a:rPr>
              <a:t>.code || gen(‘</a:t>
            </a:r>
            <a:r>
              <a:rPr lang="en-US" sz="2000" dirty="0" err="1">
                <a:sym typeface="Symbol" pitchFamily="18" charset="2"/>
              </a:rPr>
              <a:t>uminus</a:t>
            </a:r>
            <a:r>
              <a:rPr lang="en-US" sz="2000" dirty="0">
                <a:sym typeface="Symbol" pitchFamily="18" charset="2"/>
              </a:rPr>
              <a:t>’ E</a:t>
            </a:r>
            <a:r>
              <a:rPr lang="en-US" sz="2000" baseline="-25000" dirty="0">
                <a:sym typeface="Symbol" pitchFamily="18" charset="2"/>
              </a:rPr>
              <a:t>1</a:t>
            </a:r>
            <a:r>
              <a:rPr lang="en-US" sz="2000" dirty="0">
                <a:sym typeface="Symbol" pitchFamily="18" charset="2"/>
              </a:rPr>
              <a:t>.place ‘,,’ </a:t>
            </a:r>
            <a:r>
              <a:rPr lang="en-US" sz="2000" dirty="0" err="1">
                <a:sym typeface="Symbol" pitchFamily="18" charset="2"/>
              </a:rPr>
              <a:t>E.place</a:t>
            </a:r>
            <a:r>
              <a:rPr lang="en-US" sz="2000" dirty="0">
                <a:sym typeface="Symbol" pitchFamily="18" charset="2"/>
              </a:rPr>
              <a:t>)</a:t>
            </a:r>
          </a:p>
          <a:p>
            <a:pPr>
              <a:buFontTx/>
              <a:buNone/>
            </a:pPr>
            <a:r>
              <a:rPr lang="en-US" sz="2000" dirty="0"/>
              <a:t>E </a:t>
            </a:r>
            <a:r>
              <a:rPr lang="en-US" sz="2000" dirty="0">
                <a:sym typeface="Symbol" pitchFamily="18" charset="2"/>
              </a:rPr>
              <a:t> ( E</a:t>
            </a:r>
            <a:r>
              <a:rPr lang="en-US" sz="2000" baseline="-25000" dirty="0">
                <a:sym typeface="Symbol" pitchFamily="18" charset="2"/>
              </a:rPr>
              <a:t>1</a:t>
            </a:r>
            <a:r>
              <a:rPr lang="en-US" sz="2000" dirty="0">
                <a:sym typeface="Symbol" pitchFamily="18" charset="2"/>
              </a:rPr>
              <a:t> )	</a:t>
            </a:r>
            <a:r>
              <a:rPr lang="en-US" sz="2000" dirty="0" err="1">
                <a:sym typeface="Symbol" pitchFamily="18" charset="2"/>
              </a:rPr>
              <a:t>E.place</a:t>
            </a:r>
            <a:r>
              <a:rPr lang="en-US" sz="2000" dirty="0">
                <a:sym typeface="Symbol" pitchFamily="18" charset="2"/>
              </a:rPr>
              <a:t> = E</a:t>
            </a:r>
            <a:r>
              <a:rPr lang="en-US" sz="2000" baseline="-25000" dirty="0">
                <a:sym typeface="Symbol" pitchFamily="18" charset="2"/>
              </a:rPr>
              <a:t>1</a:t>
            </a:r>
            <a:r>
              <a:rPr lang="en-US" sz="2000" dirty="0">
                <a:sym typeface="Symbol" pitchFamily="18" charset="2"/>
              </a:rPr>
              <a:t>.place;</a:t>
            </a:r>
          </a:p>
          <a:p>
            <a:pPr>
              <a:buFontTx/>
              <a:buNone/>
            </a:pPr>
            <a:r>
              <a:rPr lang="en-US" sz="2000" dirty="0">
                <a:sym typeface="Symbol" pitchFamily="18" charset="2"/>
              </a:rPr>
              <a:t>			</a:t>
            </a:r>
            <a:r>
              <a:rPr lang="en-US" sz="2000" dirty="0" err="1">
                <a:sym typeface="Symbol" pitchFamily="18" charset="2"/>
              </a:rPr>
              <a:t>E.code</a:t>
            </a:r>
            <a:r>
              <a:rPr lang="en-US" sz="2000" dirty="0">
                <a:sym typeface="Symbol" pitchFamily="18" charset="2"/>
              </a:rPr>
              <a:t> = E</a:t>
            </a:r>
            <a:r>
              <a:rPr lang="en-US" sz="2000" baseline="-25000" dirty="0">
                <a:sym typeface="Symbol" pitchFamily="18" charset="2"/>
              </a:rPr>
              <a:t>1</a:t>
            </a:r>
            <a:r>
              <a:rPr lang="en-US" sz="2000" dirty="0">
                <a:sym typeface="Symbol" pitchFamily="18" charset="2"/>
              </a:rPr>
              <a:t>.code  </a:t>
            </a:r>
            <a:r>
              <a:rPr lang="en-US" sz="2000" b="1" dirty="0">
                <a:solidFill>
                  <a:srgbClr val="00B050"/>
                </a:solidFill>
                <a:sym typeface="Symbol" pitchFamily="18" charset="2"/>
              </a:rPr>
              <a:t>// ICG of E1 copied to E</a:t>
            </a:r>
          </a:p>
          <a:p>
            <a:pPr>
              <a:buFontTx/>
              <a:buNone/>
            </a:pPr>
            <a:r>
              <a:rPr lang="en-US" sz="2000" dirty="0"/>
              <a:t>E </a:t>
            </a:r>
            <a:r>
              <a:rPr lang="en-US" sz="2000" dirty="0">
                <a:sym typeface="Symbol" pitchFamily="18" charset="2"/>
              </a:rPr>
              <a:t> </a:t>
            </a:r>
            <a:r>
              <a:rPr lang="en-US" sz="2000" b="1" dirty="0">
                <a:sym typeface="Symbol" pitchFamily="18" charset="2"/>
              </a:rPr>
              <a:t>id</a:t>
            </a:r>
            <a:r>
              <a:rPr lang="en-US" sz="2000" dirty="0">
                <a:sym typeface="Symbol" pitchFamily="18" charset="2"/>
              </a:rPr>
              <a:t>		</a:t>
            </a:r>
            <a:r>
              <a:rPr lang="en-US" sz="2000" dirty="0" err="1">
                <a:sym typeface="Symbol" pitchFamily="18" charset="2"/>
              </a:rPr>
              <a:t>E.place</a:t>
            </a:r>
            <a:r>
              <a:rPr lang="en-US" sz="2000" dirty="0">
                <a:sym typeface="Symbol" pitchFamily="18" charset="2"/>
              </a:rPr>
              <a:t> = </a:t>
            </a:r>
            <a:r>
              <a:rPr lang="en-US" sz="2000" b="1" dirty="0" err="1">
                <a:sym typeface="Symbol" pitchFamily="18" charset="2"/>
              </a:rPr>
              <a:t>id</a:t>
            </a:r>
            <a:r>
              <a:rPr lang="en-US" sz="2000" dirty="0" err="1">
                <a:sym typeface="Symbol" pitchFamily="18" charset="2"/>
              </a:rPr>
              <a:t>.place</a:t>
            </a:r>
            <a:r>
              <a:rPr lang="en-US" sz="2000" dirty="0">
                <a:sym typeface="Symbol" pitchFamily="18" charset="2"/>
              </a:rPr>
              <a:t>;</a:t>
            </a:r>
          </a:p>
          <a:p>
            <a:pPr>
              <a:buFontTx/>
              <a:buNone/>
            </a:pPr>
            <a:r>
              <a:rPr lang="en-US" sz="2000" dirty="0">
                <a:sym typeface="Symbol" pitchFamily="18" charset="2"/>
              </a:rPr>
              <a:t>			</a:t>
            </a:r>
            <a:r>
              <a:rPr lang="en-US" sz="2000" dirty="0" err="1">
                <a:sym typeface="Symbol" pitchFamily="18" charset="2"/>
              </a:rPr>
              <a:t>E.code</a:t>
            </a:r>
            <a:r>
              <a:rPr lang="en-US" sz="2000" dirty="0">
                <a:sym typeface="Symbol" pitchFamily="18" charset="2"/>
              </a:rPr>
              <a:t> = null </a:t>
            </a:r>
            <a:r>
              <a:rPr lang="en-US" sz="2000" b="1" dirty="0">
                <a:solidFill>
                  <a:srgbClr val="00B050"/>
                </a:solidFill>
                <a:sym typeface="Symbol" pitchFamily="18" charset="2"/>
              </a:rPr>
              <a:t>// no ICG code</a:t>
            </a:r>
          </a:p>
          <a:p>
            <a:pPr>
              <a:buFontTx/>
              <a:buNone/>
            </a:pPr>
            <a:r>
              <a:rPr lang="en-US" sz="2000" dirty="0" err="1">
                <a:solidFill>
                  <a:srgbClr val="FF0000"/>
                </a:solidFill>
                <a:sym typeface="Symbol" pitchFamily="18" charset="2"/>
              </a:rPr>
              <a:t>S.code</a:t>
            </a:r>
            <a:r>
              <a:rPr lang="en-US" sz="2000" dirty="0">
                <a:solidFill>
                  <a:srgbClr val="FF0000"/>
                </a:solidFill>
                <a:sym typeface="Symbol" pitchFamily="18" charset="2"/>
              </a:rPr>
              <a:t> </a:t>
            </a:r>
            <a:r>
              <a:rPr lang="en-US" sz="2000" dirty="0">
                <a:solidFill>
                  <a:srgbClr val="FF0000"/>
                </a:solidFill>
                <a:sym typeface="Wingdings" pitchFamily="2" charset="2"/>
              </a:rPr>
              <a:t></a:t>
            </a:r>
            <a:r>
              <a:rPr lang="en-US" sz="2000" dirty="0">
                <a:solidFill>
                  <a:srgbClr val="FF0000"/>
                </a:solidFill>
                <a:sym typeface="Symbol" pitchFamily="18" charset="2"/>
              </a:rPr>
              <a:t> synthesized attribute represents  three address code for assignment S</a:t>
            </a:r>
          </a:p>
          <a:p>
            <a:pPr>
              <a:buFontTx/>
              <a:buNone/>
            </a:pPr>
            <a:r>
              <a:rPr lang="en-US" sz="2000" dirty="0" err="1">
                <a:solidFill>
                  <a:srgbClr val="FF0000"/>
                </a:solidFill>
                <a:sym typeface="Symbol" pitchFamily="18" charset="2"/>
              </a:rPr>
              <a:t>E.place</a:t>
            </a:r>
            <a:r>
              <a:rPr lang="en-US" sz="2000" dirty="0">
                <a:solidFill>
                  <a:srgbClr val="FF0000"/>
                </a:solidFill>
                <a:sym typeface="Wingdings" pitchFamily="2" charset="2"/>
              </a:rPr>
              <a:t> the name that will hold the value of E &amp;</a:t>
            </a:r>
          </a:p>
          <a:p>
            <a:pPr>
              <a:buFontTx/>
              <a:buNone/>
            </a:pPr>
            <a:r>
              <a:rPr lang="en-US" sz="2000" dirty="0" err="1">
                <a:solidFill>
                  <a:srgbClr val="FF0000"/>
                </a:solidFill>
                <a:sym typeface="Wingdings" pitchFamily="2" charset="2"/>
              </a:rPr>
              <a:t>E.code</a:t>
            </a:r>
            <a:r>
              <a:rPr lang="en-US" sz="2000" dirty="0">
                <a:solidFill>
                  <a:srgbClr val="FF0000"/>
                </a:solidFill>
                <a:sym typeface="Wingdings" pitchFamily="2" charset="2"/>
              </a:rPr>
              <a:t> the sequence of three  address code evaluating E.</a:t>
            </a:r>
            <a:endParaRPr lang="en-US" sz="2000" dirty="0">
              <a:solidFill>
                <a:srgbClr val="FF0000"/>
              </a:solidFill>
              <a:sym typeface="Symbol" pitchFamily="18" charset="2"/>
            </a:endParaRPr>
          </a:p>
          <a:p>
            <a:pPr>
              <a:buFontTx/>
              <a:buNone/>
            </a:pPr>
            <a:endParaRPr lang="en-US" sz="2000" dirty="0">
              <a:sym typeface="Symbol" pitchFamily="18" charset="2"/>
            </a:endParaRPr>
          </a:p>
          <a:p>
            <a:pPr>
              <a:buFontTx/>
              <a:buNone/>
            </a:pPr>
            <a:endParaRPr lang="en-US" sz="2000" dirty="0">
              <a:sym typeface="Symbol" pitchFamily="18" charset="2"/>
            </a:endParaRPr>
          </a:p>
          <a:p>
            <a:pPr>
              <a:buFontTx/>
              <a:buNone/>
            </a:pPr>
            <a:endParaRPr lang="en-US" sz="2000" dirty="0">
              <a:sym typeface="Symbol" pitchFamily="18" charset="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4718D7-E4D6-4BB4-B904-3E58EE91551B}" type="slidenum">
              <a:rPr lang="en-US"/>
              <a:pPr/>
              <a:t>64</a:t>
            </a:fld>
            <a:endParaRPr lang="en-US"/>
          </a:p>
        </p:txBody>
      </p:sp>
      <p:sp>
        <p:nvSpPr>
          <p:cNvPr id="425986" name="Rectangle 2"/>
          <p:cNvSpPr>
            <a:spLocks noGrp="1" noChangeArrowheads="1"/>
          </p:cNvSpPr>
          <p:nvPr>
            <p:ph type="title"/>
          </p:nvPr>
        </p:nvSpPr>
        <p:spPr>
          <a:xfrm>
            <a:off x="819150" y="315604"/>
            <a:ext cx="8420100" cy="876300"/>
          </a:xfrm>
        </p:spPr>
        <p:txBody>
          <a:bodyPr>
            <a:noAutofit/>
          </a:bodyPr>
          <a:lstStyle/>
          <a:p>
            <a:pPr algn="ctr"/>
            <a:r>
              <a:rPr lang="en-US" sz="3200" b="1" dirty="0"/>
              <a:t>Translation Scheme to Produce Three-Address Code</a:t>
            </a:r>
          </a:p>
        </p:txBody>
      </p:sp>
      <p:sp>
        <p:nvSpPr>
          <p:cNvPr id="425987" name="Rectangle 3"/>
          <p:cNvSpPr>
            <a:spLocks noGrp="1" noChangeArrowheads="1"/>
          </p:cNvSpPr>
          <p:nvPr>
            <p:ph type="body" idx="1"/>
          </p:nvPr>
        </p:nvSpPr>
        <p:spPr>
          <a:xfrm>
            <a:off x="304800" y="1219200"/>
            <a:ext cx="9448800" cy="3810000"/>
          </a:xfrm>
        </p:spPr>
        <p:txBody>
          <a:bodyPr>
            <a:normAutofit/>
          </a:bodyPr>
          <a:lstStyle/>
          <a:p>
            <a:pPr>
              <a:buFontTx/>
              <a:buNone/>
            </a:pPr>
            <a:r>
              <a:rPr lang="en-US" sz="2800" dirty="0"/>
              <a:t>S </a:t>
            </a:r>
            <a:r>
              <a:rPr lang="en-US" sz="2800" dirty="0">
                <a:sym typeface="Symbol" pitchFamily="18" charset="2"/>
              </a:rPr>
              <a:t> </a:t>
            </a:r>
            <a:r>
              <a:rPr lang="en-US" sz="2800" b="1" dirty="0">
                <a:sym typeface="Symbol" pitchFamily="18" charset="2"/>
              </a:rPr>
              <a:t>id</a:t>
            </a:r>
            <a:r>
              <a:rPr lang="en-US" sz="2800" dirty="0">
                <a:sym typeface="Symbol" pitchFamily="18" charset="2"/>
              </a:rPr>
              <a:t> := E{ p= lookup(id.name);</a:t>
            </a:r>
          </a:p>
          <a:p>
            <a:pPr>
              <a:buFontTx/>
              <a:buNone/>
            </a:pPr>
            <a:r>
              <a:rPr lang="en-US" sz="2800" dirty="0">
                <a:sym typeface="Symbol" pitchFamily="18" charset="2"/>
              </a:rPr>
              <a:t>			 if (p is not nil) then  emit(‘</a:t>
            </a:r>
            <a:r>
              <a:rPr lang="en-US" sz="2800" dirty="0" err="1">
                <a:sym typeface="Symbol" pitchFamily="18" charset="2"/>
              </a:rPr>
              <a:t>mov</a:t>
            </a:r>
            <a:r>
              <a:rPr lang="en-US" sz="2800" dirty="0">
                <a:sym typeface="Symbol" pitchFamily="18" charset="2"/>
              </a:rPr>
              <a:t>’ </a:t>
            </a:r>
            <a:r>
              <a:rPr lang="en-US" sz="2800" dirty="0" err="1">
                <a:sym typeface="Symbol" pitchFamily="18" charset="2"/>
              </a:rPr>
              <a:t>E.place</a:t>
            </a:r>
            <a:r>
              <a:rPr lang="en-US" sz="2800" dirty="0">
                <a:sym typeface="Symbol" pitchFamily="18" charset="2"/>
              </a:rPr>
              <a:t> ‘,,’ p)</a:t>
            </a:r>
          </a:p>
          <a:p>
            <a:pPr>
              <a:buFontTx/>
              <a:buNone/>
            </a:pPr>
            <a:r>
              <a:rPr lang="en-US" sz="2800" dirty="0">
                <a:sym typeface="Symbol" pitchFamily="18" charset="2"/>
              </a:rPr>
              <a:t>			  else error(“undefined-variable”)  }</a:t>
            </a:r>
          </a:p>
          <a:p>
            <a:pPr>
              <a:buFontTx/>
              <a:buNone/>
            </a:pPr>
            <a:r>
              <a:rPr lang="en-US" sz="2800" dirty="0"/>
              <a:t>E </a:t>
            </a:r>
            <a:r>
              <a:rPr lang="en-US" sz="2800" dirty="0">
                <a:sym typeface="Symbol" pitchFamily="18" charset="2"/>
              </a:rPr>
              <a:t> E</a:t>
            </a:r>
            <a:r>
              <a:rPr lang="en-US" sz="2800" baseline="-25000" dirty="0">
                <a:sym typeface="Symbol" pitchFamily="18" charset="2"/>
              </a:rPr>
              <a:t>1</a:t>
            </a:r>
            <a:r>
              <a:rPr lang="en-US" sz="2800" dirty="0">
                <a:sym typeface="Symbol" pitchFamily="18" charset="2"/>
              </a:rPr>
              <a:t> + E</a:t>
            </a:r>
            <a:r>
              <a:rPr lang="en-US" sz="2800" baseline="-25000" dirty="0">
                <a:sym typeface="Symbol" pitchFamily="18" charset="2"/>
              </a:rPr>
              <a:t>2</a:t>
            </a:r>
            <a:r>
              <a:rPr lang="en-US" sz="2800" dirty="0">
                <a:sym typeface="Symbol" pitchFamily="18" charset="2"/>
              </a:rPr>
              <a:t>{ </a:t>
            </a:r>
            <a:r>
              <a:rPr lang="en-US" sz="2800" dirty="0" err="1">
                <a:sym typeface="Symbol" pitchFamily="18" charset="2"/>
              </a:rPr>
              <a:t>E.place</a:t>
            </a:r>
            <a:r>
              <a:rPr lang="en-US" sz="2800" dirty="0">
                <a:sym typeface="Symbol" pitchFamily="18" charset="2"/>
              </a:rPr>
              <a:t> = </a:t>
            </a:r>
            <a:r>
              <a:rPr lang="en-US" sz="2800" dirty="0" err="1">
                <a:sym typeface="Symbol" pitchFamily="18" charset="2"/>
              </a:rPr>
              <a:t>newtemp</a:t>
            </a:r>
            <a:r>
              <a:rPr lang="en-US" sz="2800" dirty="0">
                <a:sym typeface="Symbol" pitchFamily="18" charset="2"/>
              </a:rPr>
              <a:t>();</a:t>
            </a:r>
          </a:p>
          <a:p>
            <a:pPr>
              <a:buFontTx/>
              <a:buNone/>
            </a:pPr>
            <a:r>
              <a:rPr lang="en-US" sz="2800" dirty="0">
                <a:sym typeface="Symbol" pitchFamily="18" charset="2"/>
              </a:rPr>
              <a:t>			 emit(‘add’ E</a:t>
            </a:r>
            <a:r>
              <a:rPr lang="en-US" sz="2800" baseline="-25000" dirty="0">
                <a:sym typeface="Symbol" pitchFamily="18" charset="2"/>
              </a:rPr>
              <a:t>1</a:t>
            </a:r>
            <a:r>
              <a:rPr lang="en-US" sz="2800" dirty="0">
                <a:sym typeface="Symbol" pitchFamily="18" charset="2"/>
              </a:rPr>
              <a:t>.place ‘,’ E</a:t>
            </a:r>
            <a:r>
              <a:rPr lang="en-US" sz="2800" baseline="-25000" dirty="0">
                <a:sym typeface="Symbol" pitchFamily="18" charset="2"/>
              </a:rPr>
              <a:t>2</a:t>
            </a:r>
            <a:r>
              <a:rPr lang="en-US" sz="2800" dirty="0">
                <a:sym typeface="Symbol" pitchFamily="18" charset="2"/>
              </a:rPr>
              <a:t>.place ‘,’ </a:t>
            </a:r>
            <a:r>
              <a:rPr lang="en-US" sz="2800" dirty="0" err="1">
                <a:sym typeface="Symbol" pitchFamily="18" charset="2"/>
              </a:rPr>
              <a:t>E.place</a:t>
            </a:r>
            <a:r>
              <a:rPr lang="en-US" sz="2800" dirty="0">
                <a:sym typeface="Symbol" pitchFamily="18" charset="2"/>
              </a:rPr>
              <a:t>) }</a:t>
            </a:r>
          </a:p>
          <a:p>
            <a:pPr>
              <a:buFontTx/>
              <a:buNone/>
            </a:pPr>
            <a:r>
              <a:rPr lang="en-US" sz="2800" dirty="0"/>
              <a:t>E </a:t>
            </a:r>
            <a:r>
              <a:rPr lang="en-US" sz="2800" dirty="0">
                <a:sym typeface="Symbol" pitchFamily="18" charset="2"/>
              </a:rPr>
              <a:t> E</a:t>
            </a:r>
            <a:r>
              <a:rPr lang="en-US" sz="2800" baseline="-25000" dirty="0">
                <a:sym typeface="Symbol" pitchFamily="18" charset="2"/>
              </a:rPr>
              <a:t>1</a:t>
            </a:r>
            <a:r>
              <a:rPr lang="en-US" sz="2800" dirty="0">
                <a:sym typeface="Symbol" pitchFamily="18" charset="2"/>
              </a:rPr>
              <a:t> * E</a:t>
            </a:r>
            <a:r>
              <a:rPr lang="en-US" sz="2800" baseline="-25000" dirty="0">
                <a:sym typeface="Symbol" pitchFamily="18" charset="2"/>
              </a:rPr>
              <a:t>2</a:t>
            </a:r>
            <a:r>
              <a:rPr lang="en-US" sz="2800" dirty="0">
                <a:sym typeface="Symbol" pitchFamily="18" charset="2"/>
              </a:rPr>
              <a:t>{ </a:t>
            </a:r>
            <a:r>
              <a:rPr lang="en-US" sz="2800" dirty="0" err="1">
                <a:sym typeface="Symbol" pitchFamily="18" charset="2"/>
              </a:rPr>
              <a:t>E.place</a:t>
            </a:r>
            <a:r>
              <a:rPr lang="en-US" sz="2800" dirty="0">
                <a:sym typeface="Symbol" pitchFamily="18" charset="2"/>
              </a:rPr>
              <a:t> = </a:t>
            </a:r>
            <a:r>
              <a:rPr lang="en-US" sz="2800" dirty="0" err="1">
                <a:sym typeface="Symbol" pitchFamily="18" charset="2"/>
              </a:rPr>
              <a:t>newtemp</a:t>
            </a:r>
            <a:r>
              <a:rPr lang="en-US" sz="2800" dirty="0">
                <a:sym typeface="Symbol" pitchFamily="18" charset="2"/>
              </a:rPr>
              <a:t>();</a:t>
            </a:r>
          </a:p>
          <a:p>
            <a:pPr>
              <a:buFontTx/>
              <a:buNone/>
            </a:pPr>
            <a:r>
              <a:rPr lang="en-US" sz="2800" dirty="0">
                <a:sym typeface="Symbol" pitchFamily="18" charset="2"/>
              </a:rPr>
              <a:t>			emit(‘</a:t>
            </a:r>
            <a:r>
              <a:rPr lang="en-US" sz="2800" dirty="0" err="1">
                <a:sym typeface="Symbol" pitchFamily="18" charset="2"/>
              </a:rPr>
              <a:t>mult</a:t>
            </a:r>
            <a:r>
              <a:rPr lang="en-US" sz="2800" dirty="0">
                <a:sym typeface="Symbol" pitchFamily="18" charset="2"/>
              </a:rPr>
              <a:t>’ E</a:t>
            </a:r>
            <a:r>
              <a:rPr lang="en-US" sz="2800" baseline="-25000" dirty="0">
                <a:sym typeface="Symbol" pitchFamily="18" charset="2"/>
              </a:rPr>
              <a:t>1</a:t>
            </a:r>
            <a:r>
              <a:rPr lang="en-US" sz="2800" dirty="0">
                <a:sym typeface="Symbol" pitchFamily="18" charset="2"/>
              </a:rPr>
              <a:t>.place ‘,’ E</a:t>
            </a:r>
            <a:r>
              <a:rPr lang="en-US" sz="2800" baseline="-25000" dirty="0">
                <a:sym typeface="Symbol" pitchFamily="18" charset="2"/>
              </a:rPr>
              <a:t>2</a:t>
            </a:r>
            <a:r>
              <a:rPr lang="en-US" sz="2800" dirty="0">
                <a:sym typeface="Symbol" pitchFamily="18" charset="2"/>
              </a:rPr>
              <a:t>.place ‘,’ </a:t>
            </a:r>
            <a:r>
              <a:rPr lang="en-US" sz="2800" dirty="0" err="1">
                <a:sym typeface="Symbol" pitchFamily="18" charset="2"/>
              </a:rPr>
              <a:t>E.place</a:t>
            </a:r>
            <a:r>
              <a:rPr lang="en-US" sz="2800" dirty="0">
                <a:sym typeface="Symbol" pitchFamily="18" charset="2"/>
              </a:rPr>
              <a:t>)}</a:t>
            </a:r>
          </a:p>
          <a:p>
            <a:pPr>
              <a:buFontTx/>
              <a:buNone/>
            </a:pPr>
            <a:endParaRPr lang="en-US" sz="2800" dirty="0">
              <a:sym typeface="Symbol" pitchFamily="18" charset="2"/>
            </a:endParaRPr>
          </a:p>
        </p:txBody>
      </p:sp>
      <p:sp>
        <p:nvSpPr>
          <p:cNvPr id="2" name="TextBox 1"/>
          <p:cNvSpPr txBox="1"/>
          <p:nvPr/>
        </p:nvSpPr>
        <p:spPr>
          <a:xfrm>
            <a:off x="653796" y="5235781"/>
            <a:ext cx="7391400" cy="1569660"/>
          </a:xfrm>
          <a:prstGeom prst="rect">
            <a:avLst/>
          </a:prstGeom>
          <a:noFill/>
        </p:spPr>
        <p:txBody>
          <a:bodyPr wrap="square" rtlCol="0">
            <a:spAutoFit/>
          </a:bodyPr>
          <a:lstStyle/>
          <a:p>
            <a:pPr marL="342900" indent="-342900">
              <a:buFont typeface="Arial" panose="020B0604020202020204" pitchFamily="34" charset="0"/>
              <a:buChar char="•"/>
            </a:pPr>
            <a:r>
              <a:rPr lang="en-IN" dirty="0">
                <a:solidFill>
                  <a:srgbClr val="7030A0"/>
                </a:solidFill>
              </a:rPr>
              <a:t>lookup() function searches that id in symbol table.</a:t>
            </a:r>
          </a:p>
          <a:p>
            <a:pPr marL="342900" indent="-342900">
              <a:buFont typeface="Arial" panose="020B0604020202020204" pitchFamily="34" charset="0"/>
              <a:buChar char="•"/>
            </a:pPr>
            <a:r>
              <a:rPr lang="en-IN" dirty="0" err="1">
                <a:solidFill>
                  <a:srgbClr val="7030A0"/>
                </a:solidFill>
              </a:rPr>
              <a:t>E.place</a:t>
            </a:r>
            <a:r>
              <a:rPr lang="en-IN" dirty="0">
                <a:solidFill>
                  <a:srgbClr val="7030A0"/>
                </a:solidFill>
              </a:rPr>
              <a:t> is synthesized attribute.</a:t>
            </a:r>
          </a:p>
          <a:p>
            <a:pPr marL="342900" indent="-342900">
              <a:buFont typeface="Arial" panose="020B0604020202020204" pitchFamily="34" charset="0"/>
              <a:buChar char="•"/>
            </a:pPr>
            <a:r>
              <a:rPr lang="en-IN" dirty="0">
                <a:solidFill>
                  <a:srgbClr val="7030A0"/>
                </a:solidFill>
              </a:rPr>
              <a:t> emit( ) function generates Three address code.</a:t>
            </a:r>
          </a:p>
          <a:p>
            <a:endParaRPr lang="en-IN" dirty="0"/>
          </a:p>
        </p:txBody>
      </p:sp>
    </p:spTree>
    <p:extLst>
      <p:ext uri="{BB962C8B-B14F-4D97-AF65-F5344CB8AC3E}">
        <p14:creationId xmlns:p14="http://schemas.microsoft.com/office/powerpoint/2010/main" val="41241617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4718D7-E4D6-4BB4-B904-3E58EE91551B}" type="slidenum">
              <a:rPr lang="en-US"/>
              <a:pPr/>
              <a:t>65</a:t>
            </a:fld>
            <a:endParaRPr lang="en-US"/>
          </a:p>
        </p:txBody>
      </p:sp>
      <p:sp>
        <p:nvSpPr>
          <p:cNvPr id="425986" name="Rectangle 2"/>
          <p:cNvSpPr>
            <a:spLocks noGrp="1" noChangeArrowheads="1"/>
          </p:cNvSpPr>
          <p:nvPr>
            <p:ph type="title"/>
          </p:nvPr>
        </p:nvSpPr>
        <p:spPr>
          <a:xfrm>
            <a:off x="666750" y="266700"/>
            <a:ext cx="8420100" cy="609600"/>
          </a:xfrm>
        </p:spPr>
        <p:txBody>
          <a:bodyPr>
            <a:normAutofit/>
          </a:bodyPr>
          <a:lstStyle/>
          <a:p>
            <a:r>
              <a:rPr lang="en-US" sz="2800" b="1" dirty="0"/>
              <a:t>Translation Scheme to Produce Three-Address Code</a:t>
            </a:r>
          </a:p>
        </p:txBody>
      </p:sp>
      <p:sp>
        <p:nvSpPr>
          <p:cNvPr id="425987" name="Rectangle 3"/>
          <p:cNvSpPr>
            <a:spLocks noGrp="1" noChangeArrowheads="1"/>
          </p:cNvSpPr>
          <p:nvPr>
            <p:ph type="body" idx="1"/>
          </p:nvPr>
        </p:nvSpPr>
        <p:spPr>
          <a:xfrm>
            <a:off x="304800" y="1219200"/>
            <a:ext cx="9448800" cy="5105400"/>
          </a:xfrm>
        </p:spPr>
        <p:txBody>
          <a:bodyPr>
            <a:normAutofit/>
          </a:bodyPr>
          <a:lstStyle/>
          <a:p>
            <a:pPr>
              <a:buFontTx/>
              <a:buNone/>
            </a:pPr>
            <a:r>
              <a:rPr lang="en-US" sz="2800" dirty="0"/>
              <a:t>E </a:t>
            </a:r>
            <a:r>
              <a:rPr lang="en-US" sz="2800" dirty="0">
                <a:sym typeface="Symbol" pitchFamily="18" charset="2"/>
              </a:rPr>
              <a:t> - E</a:t>
            </a:r>
            <a:r>
              <a:rPr lang="en-US" sz="2800" baseline="-25000" dirty="0">
                <a:sym typeface="Symbol" pitchFamily="18" charset="2"/>
              </a:rPr>
              <a:t>1</a:t>
            </a:r>
            <a:r>
              <a:rPr lang="en-US" sz="2800" dirty="0">
                <a:sym typeface="Symbol" pitchFamily="18" charset="2"/>
              </a:rPr>
              <a:t>{ </a:t>
            </a:r>
            <a:r>
              <a:rPr lang="en-US" sz="2800" dirty="0" err="1">
                <a:sym typeface="Symbol" pitchFamily="18" charset="2"/>
              </a:rPr>
              <a:t>E.place</a:t>
            </a:r>
            <a:r>
              <a:rPr lang="en-US" sz="2800" dirty="0">
                <a:sym typeface="Symbol" pitchFamily="18" charset="2"/>
              </a:rPr>
              <a:t> = </a:t>
            </a:r>
            <a:r>
              <a:rPr lang="en-US" sz="2800" dirty="0" err="1">
                <a:sym typeface="Symbol" pitchFamily="18" charset="2"/>
              </a:rPr>
              <a:t>newtemp</a:t>
            </a:r>
            <a:r>
              <a:rPr lang="en-US" sz="2800" dirty="0">
                <a:sym typeface="Symbol" pitchFamily="18" charset="2"/>
              </a:rPr>
              <a:t>();</a:t>
            </a:r>
          </a:p>
          <a:p>
            <a:pPr>
              <a:buFontTx/>
              <a:buNone/>
            </a:pPr>
            <a:r>
              <a:rPr lang="en-US" sz="2800" dirty="0">
                <a:sym typeface="Symbol" pitchFamily="18" charset="2"/>
              </a:rPr>
              <a:t>		emit(‘</a:t>
            </a:r>
            <a:r>
              <a:rPr lang="en-US" sz="2800" dirty="0" err="1">
                <a:sym typeface="Symbol" pitchFamily="18" charset="2"/>
              </a:rPr>
              <a:t>uminus</a:t>
            </a:r>
            <a:r>
              <a:rPr lang="en-US" sz="2800" dirty="0">
                <a:sym typeface="Symbol" pitchFamily="18" charset="2"/>
              </a:rPr>
              <a:t>’ E</a:t>
            </a:r>
            <a:r>
              <a:rPr lang="en-US" sz="2800" baseline="-25000" dirty="0">
                <a:sym typeface="Symbol" pitchFamily="18" charset="2"/>
              </a:rPr>
              <a:t>1</a:t>
            </a:r>
            <a:r>
              <a:rPr lang="en-US" sz="2800" dirty="0">
                <a:sym typeface="Symbol" pitchFamily="18" charset="2"/>
              </a:rPr>
              <a:t>.place ‘,,’ </a:t>
            </a:r>
            <a:r>
              <a:rPr lang="en-US" sz="2800" dirty="0" err="1">
                <a:sym typeface="Symbol" pitchFamily="18" charset="2"/>
              </a:rPr>
              <a:t>E.place</a:t>
            </a:r>
            <a:r>
              <a:rPr lang="en-US" sz="2800" dirty="0">
                <a:sym typeface="Symbol" pitchFamily="18" charset="2"/>
              </a:rPr>
              <a:t>)  }</a:t>
            </a:r>
          </a:p>
          <a:p>
            <a:pPr>
              <a:buFontTx/>
              <a:buNone/>
            </a:pPr>
            <a:endParaRPr lang="en-US" sz="2800" dirty="0">
              <a:sym typeface="Symbol" pitchFamily="18" charset="2"/>
            </a:endParaRPr>
          </a:p>
          <a:p>
            <a:pPr>
              <a:buFontTx/>
              <a:buNone/>
            </a:pPr>
            <a:r>
              <a:rPr lang="en-US" sz="2800" dirty="0"/>
              <a:t>E </a:t>
            </a:r>
            <a:r>
              <a:rPr lang="en-US" sz="2800" dirty="0">
                <a:sym typeface="Symbol" pitchFamily="18" charset="2"/>
              </a:rPr>
              <a:t> ( E</a:t>
            </a:r>
            <a:r>
              <a:rPr lang="en-US" sz="2800" baseline="-25000" dirty="0">
                <a:sym typeface="Symbol" pitchFamily="18" charset="2"/>
              </a:rPr>
              <a:t>1</a:t>
            </a:r>
            <a:r>
              <a:rPr lang="en-US" sz="2800" dirty="0">
                <a:sym typeface="Symbol" pitchFamily="18" charset="2"/>
              </a:rPr>
              <a:t> ){ </a:t>
            </a:r>
            <a:r>
              <a:rPr lang="en-US" sz="2800" dirty="0" err="1">
                <a:sym typeface="Symbol" pitchFamily="18" charset="2"/>
              </a:rPr>
              <a:t>E.place</a:t>
            </a:r>
            <a:r>
              <a:rPr lang="en-US" sz="2800" dirty="0">
                <a:sym typeface="Symbol" pitchFamily="18" charset="2"/>
              </a:rPr>
              <a:t> = E</a:t>
            </a:r>
            <a:r>
              <a:rPr lang="en-US" sz="2800" baseline="-25000" dirty="0">
                <a:sym typeface="Symbol" pitchFamily="18" charset="2"/>
              </a:rPr>
              <a:t>1</a:t>
            </a:r>
            <a:r>
              <a:rPr lang="en-US" sz="2800" dirty="0">
                <a:sym typeface="Symbol" pitchFamily="18" charset="2"/>
              </a:rPr>
              <a:t>.place; }	</a:t>
            </a:r>
          </a:p>
          <a:p>
            <a:pPr>
              <a:buFontTx/>
              <a:buNone/>
            </a:pPr>
            <a:r>
              <a:rPr lang="en-US" sz="2800" dirty="0">
                <a:sym typeface="Symbol" pitchFamily="18" charset="2"/>
              </a:rPr>
              <a:t>		</a:t>
            </a:r>
          </a:p>
          <a:p>
            <a:pPr>
              <a:buFontTx/>
              <a:buNone/>
            </a:pPr>
            <a:r>
              <a:rPr lang="en-US" sz="2800" dirty="0"/>
              <a:t>E </a:t>
            </a:r>
            <a:r>
              <a:rPr lang="en-US" sz="2800" dirty="0">
                <a:sym typeface="Symbol" pitchFamily="18" charset="2"/>
              </a:rPr>
              <a:t> </a:t>
            </a:r>
            <a:r>
              <a:rPr lang="en-US" sz="2800" b="1" dirty="0">
                <a:sym typeface="Symbol" pitchFamily="18" charset="2"/>
              </a:rPr>
              <a:t>id</a:t>
            </a:r>
            <a:r>
              <a:rPr lang="en-US" sz="2800" dirty="0">
                <a:sym typeface="Symbol" pitchFamily="18" charset="2"/>
              </a:rPr>
              <a:t>{ p= lookup(id.name);</a:t>
            </a:r>
          </a:p>
          <a:p>
            <a:pPr>
              <a:buFontTx/>
              <a:buNone/>
            </a:pPr>
            <a:r>
              <a:rPr lang="en-US" sz="2800" dirty="0">
                <a:sym typeface="Symbol" pitchFamily="18" charset="2"/>
              </a:rPr>
              <a:t>	      if (p is not nil) then </a:t>
            </a:r>
            <a:r>
              <a:rPr lang="en-US" sz="2800" dirty="0" err="1">
                <a:sym typeface="Symbol" pitchFamily="18" charset="2"/>
              </a:rPr>
              <a:t>E.place</a:t>
            </a:r>
            <a:r>
              <a:rPr lang="en-US" sz="2800" dirty="0">
                <a:sym typeface="Symbol" pitchFamily="18" charset="2"/>
              </a:rPr>
              <a:t> = </a:t>
            </a:r>
            <a:r>
              <a:rPr lang="en-US" sz="2800" b="1" dirty="0" err="1">
                <a:sym typeface="Symbol" pitchFamily="18" charset="2"/>
              </a:rPr>
              <a:t>id</a:t>
            </a:r>
            <a:r>
              <a:rPr lang="en-US" sz="2800" dirty="0" err="1">
                <a:sym typeface="Symbol" pitchFamily="18" charset="2"/>
              </a:rPr>
              <a:t>.place</a:t>
            </a:r>
            <a:endParaRPr lang="en-US" sz="2800" dirty="0">
              <a:sym typeface="Symbol" pitchFamily="18" charset="2"/>
            </a:endParaRPr>
          </a:p>
          <a:p>
            <a:pPr>
              <a:buFontTx/>
              <a:buNone/>
            </a:pPr>
            <a:r>
              <a:rPr lang="en-US" sz="2800" dirty="0">
                <a:sym typeface="Symbol" pitchFamily="18" charset="2"/>
              </a:rPr>
              <a:t>	     else error(“undefined-variable”)  }</a:t>
            </a:r>
          </a:p>
          <a:p>
            <a:pPr>
              <a:buFontTx/>
              <a:buNone/>
            </a:pPr>
            <a:endParaRPr lang="en-US" sz="2800" dirty="0">
              <a:sym typeface="Symbol" pitchFamily="18" charset="2"/>
            </a:endParaRPr>
          </a:p>
        </p:txBody>
      </p:sp>
    </p:spTree>
    <p:extLst>
      <p:ext uri="{BB962C8B-B14F-4D97-AF65-F5344CB8AC3E}">
        <p14:creationId xmlns:p14="http://schemas.microsoft.com/office/powerpoint/2010/main" val="382313658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86000" y="304800"/>
            <a:ext cx="5715000" cy="944562"/>
          </a:xfrm>
          <a:prstGeom prst="rect">
            <a:avLst/>
          </a:prstGeom>
        </p:spPr>
      </p:pic>
      <p:pic>
        <p:nvPicPr>
          <p:cNvPr id="4" name="Content Placeholder 3"/>
          <p:cNvPicPr>
            <a:picLocks noGrp="1" noChangeAspect="1"/>
          </p:cNvPicPr>
          <p:nvPr>
            <p:ph sz="quarter" idx="1"/>
          </p:nvPr>
        </p:nvPicPr>
        <p:blipFill>
          <a:blip r:embed="rId3"/>
          <a:stretch>
            <a:fillRect/>
          </a:stretch>
        </p:blipFill>
        <p:spPr>
          <a:xfrm>
            <a:off x="990600" y="1417638"/>
            <a:ext cx="8305800" cy="5211762"/>
          </a:xfrm>
          <a:prstGeom prst="rect">
            <a:avLst/>
          </a:prstGeom>
        </p:spPr>
      </p:pic>
    </p:spTree>
    <p:extLst>
      <p:ext uri="{BB962C8B-B14F-4D97-AF65-F5344CB8AC3E}">
        <p14:creationId xmlns:p14="http://schemas.microsoft.com/office/powerpoint/2010/main" val="2659448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 Flow statements</a:t>
            </a:r>
          </a:p>
        </p:txBody>
      </p:sp>
      <p:sp>
        <p:nvSpPr>
          <p:cNvPr id="3" name="Content Placeholder 2"/>
          <p:cNvSpPr>
            <a:spLocks noGrp="1"/>
          </p:cNvSpPr>
          <p:nvPr>
            <p:ph sz="quarter" idx="1"/>
          </p:nvPr>
        </p:nvSpPr>
        <p:spPr/>
        <p:txBody>
          <a:bodyPr/>
          <a:lstStyle/>
          <a:p>
            <a:endParaRPr lang="en-US" sz="2800" dirty="0"/>
          </a:p>
          <a:p>
            <a:r>
              <a:rPr lang="en-US" sz="2800" i="1" dirty="0" err="1"/>
              <a:t>newlabel</a:t>
            </a:r>
            <a:r>
              <a:rPr lang="en-US" sz="2800" i="1" dirty="0"/>
              <a:t> () </a:t>
            </a:r>
            <a:r>
              <a:rPr lang="en-US" sz="2800" dirty="0"/>
              <a:t>creates a new label each time it is called, and that </a:t>
            </a:r>
            <a:r>
              <a:rPr lang="en-US" sz="2800" i="1" dirty="0"/>
              <a:t>label(L)</a:t>
            </a:r>
            <a:r>
              <a:rPr lang="en-US" sz="2800" dirty="0"/>
              <a:t> attaches label L to the next three-address instruction to be generated.</a:t>
            </a:r>
            <a:endParaRPr lang="en-US" sz="2800" dirty="0">
              <a:sym typeface="Symbol" pitchFamily="18" charset="2"/>
            </a:endParaRPr>
          </a:p>
          <a:p>
            <a:r>
              <a:rPr lang="en-US" dirty="0"/>
              <a:t>We use a local variable </a:t>
            </a:r>
            <a:r>
              <a:rPr lang="en-US" i="1" dirty="0"/>
              <a:t>begin</a:t>
            </a:r>
            <a:r>
              <a:rPr lang="en-US" dirty="0"/>
              <a:t> to hold a new label attached to the first instruction for this while-statement, which is also the first instruction for B. </a:t>
            </a:r>
          </a:p>
          <a:p>
            <a:r>
              <a:rPr lang="en-US" dirty="0"/>
              <a:t>We use a variable rather than an attribute, because begin is local to the semantic rules for this production</a:t>
            </a:r>
            <a:endParaRPr lang="en-IN" dirty="0"/>
          </a:p>
        </p:txBody>
      </p:sp>
    </p:spTree>
    <p:extLst>
      <p:ext uri="{BB962C8B-B14F-4D97-AF65-F5344CB8AC3E}">
        <p14:creationId xmlns:p14="http://schemas.microsoft.com/office/powerpoint/2010/main" val="32713530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487362"/>
          </a:xfrm>
        </p:spPr>
        <p:txBody>
          <a:bodyPr>
            <a:noAutofit/>
          </a:bodyPr>
          <a:lstStyle/>
          <a:p>
            <a:r>
              <a:rPr lang="en-US" sz="3200" b="1" dirty="0"/>
              <a:t>Syntax-Directed Translation for </a:t>
            </a:r>
            <a:r>
              <a:rPr lang="en-IN" sz="3200" b="1" dirty="0"/>
              <a:t>if else and while</a:t>
            </a:r>
          </a:p>
        </p:txBody>
      </p:sp>
      <p:pic>
        <p:nvPicPr>
          <p:cNvPr id="5" name="Picture 4"/>
          <p:cNvPicPr>
            <a:picLocks noChangeAspect="1"/>
          </p:cNvPicPr>
          <p:nvPr/>
        </p:nvPicPr>
        <p:blipFill>
          <a:blip r:embed="rId3"/>
          <a:stretch>
            <a:fillRect/>
          </a:stretch>
        </p:blipFill>
        <p:spPr>
          <a:xfrm>
            <a:off x="838200" y="762000"/>
            <a:ext cx="8077200" cy="5791200"/>
          </a:xfrm>
          <a:prstGeom prst="rect">
            <a:avLst/>
          </a:prstGeom>
        </p:spPr>
      </p:pic>
    </p:spTree>
    <p:extLst>
      <p:ext uri="{BB962C8B-B14F-4D97-AF65-F5344CB8AC3E}">
        <p14:creationId xmlns:p14="http://schemas.microsoft.com/office/powerpoint/2010/main" val="18116067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Syntax-Directed Translation for </a:t>
            </a:r>
            <a:r>
              <a:rPr lang="en-IN" b="1" dirty="0"/>
              <a:t>if else and while</a:t>
            </a:r>
            <a:endParaRPr lang="en-IN" dirty="0"/>
          </a:p>
        </p:txBody>
      </p:sp>
      <p:sp>
        <p:nvSpPr>
          <p:cNvPr id="3" name="Content Placeholder 2"/>
          <p:cNvSpPr>
            <a:spLocks noGrp="1"/>
          </p:cNvSpPr>
          <p:nvPr>
            <p:ph sz="quarter" idx="1"/>
          </p:nvPr>
        </p:nvSpPr>
        <p:spPr/>
        <p:txBody>
          <a:bodyPr/>
          <a:lstStyle/>
          <a:p>
            <a:pPr algn="just"/>
            <a:endParaRPr lang="en-US" dirty="0"/>
          </a:p>
          <a:p>
            <a:pPr algn="just"/>
            <a:r>
              <a:rPr lang="en-US" dirty="0"/>
              <a:t>The code for S -&gt; S1 S2 consists of the code for S1 followed by the code for S2•</a:t>
            </a:r>
          </a:p>
          <a:p>
            <a:pPr algn="just"/>
            <a:r>
              <a:rPr lang="en-US" dirty="0"/>
              <a:t> The semantic rules manage the labels; the first instruction after the code for S1 is the beginning of the code for S2; and the instruction after the code for S2 is also the instruction after the code for S. </a:t>
            </a:r>
            <a:endParaRPr lang="en-IN" dirty="0"/>
          </a:p>
        </p:txBody>
      </p:sp>
    </p:spTree>
    <p:extLst>
      <p:ext uri="{BB962C8B-B14F-4D97-AF65-F5344CB8AC3E}">
        <p14:creationId xmlns:p14="http://schemas.microsoft.com/office/powerpoint/2010/main" val="103709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Slide Number Placeholder 5"/>
          <p:cNvSpPr>
            <a:spLocks noGrp="1"/>
          </p:cNvSpPr>
          <p:nvPr>
            <p:ph type="sldNum" sz="quarter" idx="12"/>
          </p:nvPr>
        </p:nvSpPr>
        <p:spPr>
          <a:noFill/>
        </p:spPr>
        <p:txBody>
          <a:bodyPr/>
          <a:lstStyle/>
          <a:p>
            <a:fld id="{BD9C1CAB-F411-46C7-B1EC-9DE3BBC38F4E}" type="slidenum">
              <a:rPr lang="zh-TW" altLang="en-US" smtClean="0"/>
              <a:pPr/>
              <a:t>7</a:t>
            </a:fld>
            <a:endParaRPr lang="en-US" altLang="zh-TW"/>
          </a:p>
        </p:txBody>
      </p:sp>
      <p:sp>
        <p:nvSpPr>
          <p:cNvPr id="10245" name="Rectangle 2"/>
          <p:cNvSpPr>
            <a:spLocks noGrp="1" noChangeArrowheads="1"/>
          </p:cNvSpPr>
          <p:nvPr>
            <p:ph type="title"/>
          </p:nvPr>
        </p:nvSpPr>
        <p:spPr/>
        <p:txBody>
          <a:bodyPr>
            <a:normAutofit/>
          </a:bodyPr>
          <a:lstStyle/>
          <a:p>
            <a:pPr>
              <a:lnSpc>
                <a:spcPct val="80000"/>
              </a:lnSpc>
            </a:pPr>
            <a:r>
              <a:rPr lang="en-US" altLang="zh-TW" sz="2800" b="1" dirty="0">
                <a:ea typeface="新細明體" pitchFamily="18" charset="-120"/>
              </a:rPr>
              <a:t>Advantages of Using an Intermediate Language</a:t>
            </a:r>
          </a:p>
        </p:txBody>
      </p:sp>
      <p:sp>
        <p:nvSpPr>
          <p:cNvPr id="10246" name="Rectangle 3"/>
          <p:cNvSpPr>
            <a:spLocks noGrp="1" noChangeArrowheads="1"/>
          </p:cNvSpPr>
          <p:nvPr>
            <p:ph type="body" idx="1"/>
          </p:nvPr>
        </p:nvSpPr>
        <p:spPr>
          <a:xfrm>
            <a:off x="533400" y="1752600"/>
            <a:ext cx="8860367" cy="4171950"/>
          </a:xfrm>
        </p:spPr>
        <p:txBody>
          <a:bodyPr/>
          <a:lstStyle/>
          <a:p>
            <a:pPr algn="just">
              <a:lnSpc>
                <a:spcPct val="120000"/>
              </a:lnSpc>
              <a:buFont typeface="Monotype Sorts" pitchFamily="2" charset="2"/>
              <a:buNone/>
            </a:pPr>
            <a:r>
              <a:rPr lang="en-US" altLang="zh-TW" sz="2400" dirty="0">
                <a:solidFill>
                  <a:srgbClr val="FF0000"/>
                </a:solidFill>
                <a:ea typeface="新細明體" pitchFamily="18" charset="-120"/>
              </a:rPr>
              <a:t>. </a:t>
            </a:r>
            <a:r>
              <a:rPr lang="en-US" altLang="zh-TW" sz="2400" i="1" dirty="0">
                <a:solidFill>
                  <a:srgbClr val="FF0000"/>
                </a:solidFill>
                <a:ea typeface="新細明體" pitchFamily="18" charset="-120"/>
              </a:rPr>
              <a:t>Optimization</a:t>
            </a:r>
            <a:r>
              <a:rPr lang="en-US" altLang="zh-TW" sz="2400" dirty="0">
                <a:solidFill>
                  <a:srgbClr val="FF0000"/>
                </a:solidFill>
                <a:ea typeface="新細明體" pitchFamily="18" charset="-120"/>
              </a:rPr>
              <a:t> </a:t>
            </a:r>
            <a:r>
              <a:rPr lang="en-US" altLang="zh-TW" sz="2400" dirty="0">
                <a:ea typeface="新細明體" pitchFamily="18" charset="-120"/>
              </a:rPr>
              <a:t>- reuse intermediate code optimizers in compilers for different languages and different machines.</a:t>
            </a:r>
          </a:p>
          <a:p>
            <a:pPr algn="just">
              <a:lnSpc>
                <a:spcPct val="120000"/>
              </a:lnSpc>
              <a:buFont typeface="Monotype Sorts" pitchFamily="2" charset="2"/>
              <a:buNone/>
            </a:pPr>
            <a:endParaRPr lang="en-US" altLang="zh-TW" sz="2400" dirty="0">
              <a:ea typeface="新細明體" pitchFamily="18" charset="-120"/>
            </a:endParaRPr>
          </a:p>
          <a:p>
            <a:pPr algn="just">
              <a:lnSpc>
                <a:spcPct val="120000"/>
              </a:lnSpc>
              <a:buFont typeface="Monotype Sorts" pitchFamily="2" charset="2"/>
              <a:buNone/>
            </a:pPr>
            <a:r>
              <a:rPr lang="en-US" altLang="zh-TW" sz="2400" dirty="0">
                <a:ea typeface="新細明體" pitchFamily="18" charset="-120"/>
              </a:rPr>
              <a:t>	</a:t>
            </a:r>
            <a:r>
              <a:rPr lang="en-US" altLang="zh-TW" sz="2400" b="1" i="1" dirty="0">
                <a:ea typeface="新細明體" pitchFamily="18" charset="-120"/>
              </a:rPr>
              <a:t>Note</a:t>
            </a:r>
            <a:r>
              <a:rPr lang="en-US" altLang="zh-TW" sz="2400" dirty="0">
                <a:ea typeface="新細明體" pitchFamily="18" charset="-120"/>
              </a:rPr>
              <a:t>: the terms “intermediate code”, “intermediate language”, and “intermediate representation” are all used interchangeably.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E1DBF6-0C6F-4987-A9EA-F0187A07AE41}" type="slidenum">
              <a:rPr lang="en-US"/>
              <a:pPr/>
              <a:t>70</a:t>
            </a:fld>
            <a:endParaRPr lang="en-US"/>
          </a:p>
        </p:txBody>
      </p:sp>
      <p:sp>
        <p:nvSpPr>
          <p:cNvPr id="120834" name="Rectangle 2"/>
          <p:cNvSpPr>
            <a:spLocks noGrp="1" noChangeArrowheads="1"/>
          </p:cNvSpPr>
          <p:nvPr>
            <p:ph type="title"/>
          </p:nvPr>
        </p:nvSpPr>
        <p:spPr>
          <a:xfrm>
            <a:off x="742950" y="152400"/>
            <a:ext cx="8420100" cy="1143000"/>
          </a:xfrm>
        </p:spPr>
        <p:txBody>
          <a:bodyPr>
            <a:normAutofit fontScale="90000"/>
          </a:bodyPr>
          <a:lstStyle/>
          <a:p>
            <a:r>
              <a:rPr lang="en-US" dirty="0"/>
              <a:t>Syntax Directed Translation ( Translation scheme) of Boolean expressions</a:t>
            </a:r>
          </a:p>
        </p:txBody>
      </p:sp>
      <p:sp>
        <p:nvSpPr>
          <p:cNvPr id="120835" name="Rectangle 3"/>
          <p:cNvSpPr>
            <a:spLocks noGrp="1" noChangeArrowheads="1"/>
          </p:cNvSpPr>
          <p:nvPr>
            <p:ph type="body" idx="1"/>
          </p:nvPr>
        </p:nvSpPr>
        <p:spPr>
          <a:xfrm>
            <a:off x="742950" y="1447800"/>
            <a:ext cx="8337550" cy="4495800"/>
          </a:xfrm>
        </p:spPr>
        <p:txBody>
          <a:bodyPr>
            <a:noAutofit/>
          </a:bodyPr>
          <a:lstStyle/>
          <a:p>
            <a:pPr>
              <a:lnSpc>
                <a:spcPct val="80000"/>
              </a:lnSpc>
              <a:buFontTx/>
              <a:buNone/>
            </a:pPr>
            <a:r>
              <a:rPr lang="en-US" sz="2800" dirty="0"/>
              <a:t>E → E</a:t>
            </a:r>
            <a:r>
              <a:rPr lang="en-US" sz="2800" baseline="-25000" dirty="0"/>
              <a:t>1</a:t>
            </a:r>
            <a:r>
              <a:rPr lang="en-US" sz="2800" dirty="0"/>
              <a:t> or E</a:t>
            </a:r>
            <a:r>
              <a:rPr lang="en-US" sz="2800" baseline="-25000" dirty="0"/>
              <a:t>2</a:t>
            </a:r>
            <a:r>
              <a:rPr lang="en-US" sz="2800" dirty="0"/>
              <a:t>{</a:t>
            </a:r>
            <a:r>
              <a:rPr lang="en-US" sz="2800" dirty="0" err="1"/>
              <a:t>E.place</a:t>
            </a:r>
            <a:r>
              <a:rPr lang="en-US" sz="2800" dirty="0"/>
              <a:t> := </a:t>
            </a:r>
            <a:r>
              <a:rPr lang="en-US" sz="2800" dirty="0" err="1"/>
              <a:t>newtmp</a:t>
            </a:r>
            <a:r>
              <a:rPr lang="en-US" sz="2800" dirty="0"/>
              <a:t>()</a:t>
            </a:r>
          </a:p>
          <a:p>
            <a:pPr>
              <a:lnSpc>
                <a:spcPct val="80000"/>
              </a:lnSpc>
              <a:buFontTx/>
              <a:buNone/>
            </a:pPr>
            <a:r>
              <a:rPr lang="en-US" sz="2800" dirty="0"/>
              <a:t>		        emit(</a:t>
            </a:r>
            <a:r>
              <a:rPr lang="en-US" sz="2800" dirty="0" err="1"/>
              <a:t>E.place</a:t>
            </a:r>
            <a:r>
              <a:rPr lang="en-US" sz="2800" dirty="0"/>
              <a:t> ':=' E</a:t>
            </a:r>
            <a:r>
              <a:rPr lang="en-US" sz="2800" baseline="-25000" dirty="0"/>
              <a:t>1</a:t>
            </a:r>
            <a:r>
              <a:rPr lang="en-US" sz="2800" dirty="0"/>
              <a:t>.place 'or' E</a:t>
            </a:r>
            <a:r>
              <a:rPr lang="en-US" sz="2800" baseline="-25000" dirty="0"/>
              <a:t>2</a:t>
            </a:r>
            <a:r>
              <a:rPr lang="en-US" sz="2800" dirty="0"/>
              <a:t>.place) }</a:t>
            </a:r>
          </a:p>
          <a:p>
            <a:pPr>
              <a:lnSpc>
                <a:spcPct val="80000"/>
              </a:lnSpc>
              <a:buFontTx/>
              <a:buNone/>
            </a:pPr>
            <a:endParaRPr lang="en-US" sz="2800" dirty="0"/>
          </a:p>
          <a:p>
            <a:pPr>
              <a:lnSpc>
                <a:spcPct val="80000"/>
              </a:lnSpc>
              <a:buFontTx/>
              <a:buNone/>
            </a:pPr>
            <a:r>
              <a:rPr lang="en-US" sz="2800" dirty="0"/>
              <a:t>E → E</a:t>
            </a:r>
            <a:r>
              <a:rPr lang="en-US" sz="2800" baseline="-25000" dirty="0"/>
              <a:t>1</a:t>
            </a:r>
            <a:r>
              <a:rPr lang="en-US" sz="2800" dirty="0"/>
              <a:t> and E</a:t>
            </a:r>
            <a:r>
              <a:rPr lang="en-US" sz="2800" baseline="-25000" dirty="0"/>
              <a:t>2 </a:t>
            </a:r>
            <a:r>
              <a:rPr lang="en-US" sz="2800" dirty="0"/>
              <a:t>{</a:t>
            </a:r>
            <a:r>
              <a:rPr lang="en-US" sz="2800" dirty="0" err="1"/>
              <a:t>E.place</a:t>
            </a:r>
            <a:r>
              <a:rPr lang="en-US" sz="2800" dirty="0"/>
              <a:t>:= </a:t>
            </a:r>
            <a:r>
              <a:rPr lang="en-US" sz="2800" dirty="0" err="1"/>
              <a:t>newtmp</a:t>
            </a:r>
            <a:r>
              <a:rPr lang="en-US" sz="2800" dirty="0"/>
              <a:t>()</a:t>
            </a:r>
          </a:p>
          <a:p>
            <a:pPr>
              <a:lnSpc>
                <a:spcPct val="80000"/>
              </a:lnSpc>
              <a:buFontTx/>
              <a:buNone/>
            </a:pPr>
            <a:r>
              <a:rPr lang="en-US" sz="2800" dirty="0"/>
              <a:t>		            emit(</a:t>
            </a:r>
            <a:r>
              <a:rPr lang="en-US" sz="2800" dirty="0" err="1"/>
              <a:t>E.place</a:t>
            </a:r>
            <a:r>
              <a:rPr lang="en-US" sz="2800" dirty="0"/>
              <a:t> ':=' E</a:t>
            </a:r>
            <a:r>
              <a:rPr lang="en-US" sz="2800" baseline="-25000" dirty="0"/>
              <a:t>1</a:t>
            </a:r>
            <a:r>
              <a:rPr lang="en-US" sz="2800" dirty="0"/>
              <a:t>.place 'and' E</a:t>
            </a:r>
            <a:r>
              <a:rPr lang="en-US" sz="2800" baseline="-25000" dirty="0"/>
              <a:t>2</a:t>
            </a:r>
            <a:r>
              <a:rPr lang="en-US" sz="2800" dirty="0"/>
              <a:t>.place) }</a:t>
            </a:r>
          </a:p>
          <a:p>
            <a:pPr>
              <a:lnSpc>
                <a:spcPct val="80000"/>
              </a:lnSpc>
              <a:buFontTx/>
              <a:buNone/>
            </a:pPr>
            <a:endParaRPr lang="en-US" sz="3200" dirty="0"/>
          </a:p>
          <a:p>
            <a:pPr>
              <a:lnSpc>
                <a:spcPct val="80000"/>
              </a:lnSpc>
              <a:buNone/>
            </a:pPr>
            <a:r>
              <a:rPr lang="en-US" sz="2800" dirty="0"/>
              <a:t>E → not E</a:t>
            </a:r>
            <a:r>
              <a:rPr lang="en-US" sz="2800" baseline="-25000" dirty="0"/>
              <a:t>1 </a:t>
            </a:r>
            <a:r>
              <a:rPr lang="en-US" sz="2800" dirty="0"/>
              <a:t>{</a:t>
            </a:r>
            <a:r>
              <a:rPr lang="en-US" sz="2800" dirty="0" err="1"/>
              <a:t>E.place</a:t>
            </a:r>
            <a:r>
              <a:rPr lang="en-US" sz="2800" dirty="0"/>
              <a:t> := </a:t>
            </a:r>
            <a:r>
              <a:rPr lang="en-US" sz="2800" dirty="0" err="1"/>
              <a:t>newtmp</a:t>
            </a:r>
            <a:r>
              <a:rPr lang="en-US" sz="2800" dirty="0"/>
              <a:t>()</a:t>
            </a:r>
          </a:p>
          <a:p>
            <a:pPr>
              <a:lnSpc>
                <a:spcPct val="80000"/>
              </a:lnSpc>
              <a:buFontTx/>
              <a:buNone/>
            </a:pPr>
            <a:endParaRPr lang="en-US" sz="2800" baseline="-25000" dirty="0"/>
          </a:p>
          <a:p>
            <a:pPr>
              <a:lnSpc>
                <a:spcPct val="80000"/>
              </a:lnSpc>
              <a:buFontTx/>
              <a:buNone/>
            </a:pPr>
            <a:r>
              <a:rPr lang="en-US" sz="2800" dirty="0"/>
              <a:t>		          emit(</a:t>
            </a:r>
            <a:r>
              <a:rPr lang="en-US" sz="2800" dirty="0" err="1"/>
              <a:t>E.place</a:t>
            </a:r>
            <a:r>
              <a:rPr lang="en-US" sz="2800" dirty="0"/>
              <a:t> ':=' 'not' E</a:t>
            </a:r>
            <a:r>
              <a:rPr lang="en-US" sz="2800" baseline="-25000" dirty="0"/>
              <a:t>1</a:t>
            </a:r>
            <a:r>
              <a:rPr lang="en-US" sz="2800" dirty="0"/>
              <a:t>.place)}</a:t>
            </a:r>
          </a:p>
          <a:p>
            <a:pPr>
              <a:lnSpc>
                <a:spcPct val="80000"/>
              </a:lnSpc>
              <a:buFontTx/>
              <a:buNone/>
            </a:pPr>
            <a:endParaRPr lang="en-US" sz="2800" dirty="0"/>
          </a:p>
          <a:p>
            <a:pPr>
              <a:lnSpc>
                <a:spcPct val="80000"/>
              </a:lnSpc>
              <a:buFontTx/>
              <a:buNone/>
            </a:pPr>
            <a:r>
              <a:rPr lang="en-US" sz="2800" dirty="0"/>
              <a:t>E → (E</a:t>
            </a:r>
            <a:r>
              <a:rPr lang="en-US" sz="2800" baseline="-25000" dirty="0"/>
              <a:t>1</a:t>
            </a:r>
            <a:r>
              <a:rPr lang="en-US" sz="2800" dirty="0"/>
              <a:t>){</a:t>
            </a:r>
            <a:r>
              <a:rPr lang="en-US" sz="2800" dirty="0" err="1"/>
              <a:t>E.place</a:t>
            </a:r>
            <a:r>
              <a:rPr lang="en-US" sz="2800" dirty="0"/>
              <a:t> = E</a:t>
            </a:r>
            <a:r>
              <a:rPr lang="en-US" sz="2800" baseline="-25000" dirty="0"/>
              <a:t>1</a:t>
            </a:r>
            <a:r>
              <a:rPr lang="en-US" sz="2800" dirty="0"/>
              <a:t>.place }</a:t>
            </a:r>
          </a:p>
        </p:txBody>
      </p:sp>
    </p:spTree>
    <p:extLst>
      <p:ext uri="{BB962C8B-B14F-4D97-AF65-F5344CB8AC3E}">
        <p14:creationId xmlns:p14="http://schemas.microsoft.com/office/powerpoint/2010/main" val="345887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83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8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580F66-CD05-4FC8-851F-24B674ED596E}" type="slidenum">
              <a:rPr lang="en-US"/>
              <a:pPr/>
              <a:t>71</a:t>
            </a:fld>
            <a:endParaRPr lang="en-US"/>
          </a:p>
        </p:txBody>
      </p:sp>
      <p:sp>
        <p:nvSpPr>
          <p:cNvPr id="121858" name="Rectangle 2"/>
          <p:cNvSpPr>
            <a:spLocks noGrp="1" noChangeArrowheads="1"/>
          </p:cNvSpPr>
          <p:nvPr>
            <p:ph type="title"/>
          </p:nvPr>
        </p:nvSpPr>
        <p:spPr>
          <a:xfrm>
            <a:off x="742950" y="152400"/>
            <a:ext cx="8420100" cy="1143000"/>
          </a:xfrm>
        </p:spPr>
        <p:txBody>
          <a:bodyPr>
            <a:normAutofit fontScale="90000"/>
          </a:bodyPr>
          <a:lstStyle/>
          <a:p>
            <a:r>
              <a:rPr lang="en-US" dirty="0"/>
              <a:t>Syntax directed translation ( Translation scheme) of Boolean expressions</a:t>
            </a:r>
          </a:p>
        </p:txBody>
      </p:sp>
      <p:sp>
        <p:nvSpPr>
          <p:cNvPr id="121859" name="Rectangle 3"/>
          <p:cNvSpPr>
            <a:spLocks noGrp="1" noChangeArrowheads="1"/>
          </p:cNvSpPr>
          <p:nvPr>
            <p:ph type="body" idx="1"/>
          </p:nvPr>
        </p:nvSpPr>
        <p:spPr>
          <a:xfrm>
            <a:off x="742950" y="1269242"/>
            <a:ext cx="8420100" cy="5105400"/>
          </a:xfrm>
        </p:spPr>
        <p:txBody>
          <a:bodyPr>
            <a:noAutofit/>
          </a:bodyPr>
          <a:lstStyle/>
          <a:p>
            <a:pPr>
              <a:lnSpc>
                <a:spcPct val="80000"/>
              </a:lnSpc>
              <a:buFontTx/>
              <a:buNone/>
            </a:pPr>
            <a:r>
              <a:rPr lang="en-US" sz="2800" dirty="0"/>
              <a:t>E → id1 </a:t>
            </a:r>
            <a:r>
              <a:rPr lang="en-US" sz="2800" dirty="0" err="1"/>
              <a:t>relop</a:t>
            </a:r>
            <a:r>
              <a:rPr lang="en-US" sz="2800" dirty="0"/>
              <a:t> id2 { 	</a:t>
            </a:r>
          </a:p>
          <a:p>
            <a:pPr>
              <a:lnSpc>
                <a:spcPct val="80000"/>
              </a:lnSpc>
              <a:buFontTx/>
              <a:buNone/>
            </a:pPr>
            <a:r>
              <a:rPr lang="en-US" sz="2800" dirty="0"/>
              <a:t>			</a:t>
            </a:r>
            <a:r>
              <a:rPr lang="en-US" sz="2800" dirty="0" err="1"/>
              <a:t>E.place</a:t>
            </a:r>
            <a:r>
              <a:rPr lang="en-US" sz="2800" dirty="0"/>
              <a:t> := </a:t>
            </a:r>
            <a:r>
              <a:rPr lang="en-US" sz="2800" dirty="0" err="1"/>
              <a:t>newtmp</a:t>
            </a:r>
            <a:r>
              <a:rPr lang="en-US" sz="2800" dirty="0"/>
              <a:t>()</a:t>
            </a:r>
          </a:p>
          <a:p>
            <a:pPr>
              <a:lnSpc>
                <a:spcPct val="80000"/>
              </a:lnSpc>
              <a:buFontTx/>
              <a:buNone/>
            </a:pPr>
            <a:r>
              <a:rPr lang="en-US" sz="2800" dirty="0"/>
              <a:t>			emit(if id1.place </a:t>
            </a:r>
            <a:r>
              <a:rPr lang="en-US" sz="2800" dirty="0" err="1"/>
              <a:t>relop</a:t>
            </a:r>
            <a:r>
              <a:rPr lang="en-US" sz="2800" dirty="0"/>
              <a:t> id2.place </a:t>
            </a:r>
            <a:r>
              <a:rPr lang="en-US" sz="2800" dirty="0" err="1"/>
              <a:t>goto</a:t>
            </a:r>
            <a:r>
              <a:rPr lang="en-US" sz="2800" dirty="0"/>
              <a:t> nextstat+3)</a:t>
            </a:r>
          </a:p>
          <a:p>
            <a:pPr>
              <a:lnSpc>
                <a:spcPct val="80000"/>
              </a:lnSpc>
              <a:buFontTx/>
              <a:buNone/>
            </a:pPr>
            <a:r>
              <a:rPr lang="en-US" sz="2800" dirty="0"/>
              <a:t>			emit(</a:t>
            </a:r>
            <a:r>
              <a:rPr lang="en-US" sz="2800" dirty="0" err="1"/>
              <a:t>E.place</a:t>
            </a:r>
            <a:r>
              <a:rPr lang="en-US" sz="2800" dirty="0"/>
              <a:t> = 0)</a:t>
            </a:r>
          </a:p>
          <a:p>
            <a:pPr>
              <a:lnSpc>
                <a:spcPct val="80000"/>
              </a:lnSpc>
              <a:buFontTx/>
              <a:buNone/>
            </a:pPr>
            <a:r>
              <a:rPr lang="en-US" sz="2800" dirty="0"/>
              <a:t>			emit(</a:t>
            </a:r>
            <a:r>
              <a:rPr lang="en-US" sz="2800" dirty="0" err="1"/>
              <a:t>goto</a:t>
            </a:r>
            <a:r>
              <a:rPr lang="en-US" sz="2800" dirty="0"/>
              <a:t> nextstat+2)</a:t>
            </a:r>
          </a:p>
          <a:p>
            <a:pPr>
              <a:lnSpc>
                <a:spcPct val="80000"/>
              </a:lnSpc>
              <a:buFontTx/>
              <a:buNone/>
            </a:pPr>
            <a:r>
              <a:rPr lang="en-US" sz="2800" dirty="0"/>
              <a:t>			emit(</a:t>
            </a:r>
            <a:r>
              <a:rPr lang="en-US" sz="2800" dirty="0" err="1"/>
              <a:t>E.place</a:t>
            </a:r>
            <a:r>
              <a:rPr lang="en-US" sz="2800" dirty="0"/>
              <a:t> = 1) }</a:t>
            </a:r>
          </a:p>
          <a:p>
            <a:pPr>
              <a:lnSpc>
                <a:spcPct val="80000"/>
              </a:lnSpc>
              <a:buFontTx/>
              <a:buNone/>
            </a:pPr>
            <a:r>
              <a:rPr lang="en-US" sz="2800" dirty="0"/>
              <a:t>E → true {</a:t>
            </a:r>
            <a:r>
              <a:rPr lang="en-US" sz="2800" dirty="0" err="1"/>
              <a:t>E.place</a:t>
            </a:r>
            <a:r>
              <a:rPr lang="en-US" sz="2800" dirty="0"/>
              <a:t> := </a:t>
            </a:r>
            <a:r>
              <a:rPr lang="en-US" sz="2800" dirty="0" err="1"/>
              <a:t>newtmp</a:t>
            </a:r>
            <a:r>
              <a:rPr lang="en-US" sz="2800" dirty="0"/>
              <a:t>()</a:t>
            </a:r>
          </a:p>
          <a:p>
            <a:pPr>
              <a:lnSpc>
                <a:spcPct val="80000"/>
              </a:lnSpc>
              <a:buFontTx/>
              <a:buNone/>
            </a:pPr>
            <a:r>
              <a:rPr lang="en-US" sz="2800" dirty="0"/>
              <a:t>		      emit(</a:t>
            </a:r>
            <a:r>
              <a:rPr lang="en-US" sz="2800" dirty="0" err="1"/>
              <a:t>E.place</a:t>
            </a:r>
            <a:r>
              <a:rPr lang="en-US" sz="2800" dirty="0"/>
              <a:t> = '1') }</a:t>
            </a:r>
          </a:p>
          <a:p>
            <a:pPr>
              <a:lnSpc>
                <a:spcPct val="80000"/>
              </a:lnSpc>
              <a:buFontTx/>
              <a:buNone/>
            </a:pPr>
            <a:endParaRPr lang="en-US" sz="2800" dirty="0"/>
          </a:p>
          <a:p>
            <a:pPr>
              <a:lnSpc>
                <a:spcPct val="80000"/>
              </a:lnSpc>
              <a:buFontTx/>
              <a:buNone/>
            </a:pPr>
            <a:r>
              <a:rPr lang="en-US" sz="2800" dirty="0"/>
              <a:t>E → false {</a:t>
            </a:r>
            <a:r>
              <a:rPr lang="en-US" sz="2800" dirty="0" err="1"/>
              <a:t>E.place</a:t>
            </a:r>
            <a:r>
              <a:rPr lang="en-US" sz="2800" dirty="0"/>
              <a:t> := </a:t>
            </a:r>
            <a:r>
              <a:rPr lang="en-US" sz="2800" dirty="0" err="1"/>
              <a:t>newtmp</a:t>
            </a:r>
            <a:r>
              <a:rPr lang="en-US" sz="2800" dirty="0"/>
              <a:t>()</a:t>
            </a:r>
          </a:p>
          <a:p>
            <a:pPr>
              <a:lnSpc>
                <a:spcPct val="80000"/>
              </a:lnSpc>
              <a:buFontTx/>
              <a:buNone/>
            </a:pPr>
            <a:r>
              <a:rPr lang="en-US" sz="2800" dirty="0"/>
              <a:t>		       emit(</a:t>
            </a:r>
            <a:r>
              <a:rPr lang="en-US" sz="2800" dirty="0" err="1"/>
              <a:t>E.place</a:t>
            </a:r>
            <a:r>
              <a:rPr lang="en-US" sz="2800" dirty="0"/>
              <a:t> = '0')}</a:t>
            </a:r>
          </a:p>
          <a:p>
            <a:pPr>
              <a:lnSpc>
                <a:spcPct val="80000"/>
              </a:lnSpc>
            </a:pPr>
            <a:endParaRPr lang="en-US" sz="2800" dirty="0"/>
          </a:p>
        </p:txBody>
      </p:sp>
    </p:spTree>
    <p:extLst>
      <p:ext uri="{BB962C8B-B14F-4D97-AF65-F5344CB8AC3E}">
        <p14:creationId xmlns:p14="http://schemas.microsoft.com/office/powerpoint/2010/main" val="346170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185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18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754CF9B-2D54-4E66-B7DD-2C1667FEE74D}" type="slidenum">
              <a:rPr lang="en-US"/>
              <a:pPr/>
              <a:t>72</a:t>
            </a:fld>
            <a:endParaRPr lang="en-US"/>
          </a:p>
        </p:txBody>
      </p:sp>
      <p:sp>
        <p:nvSpPr>
          <p:cNvPr id="122882" name="Rectangle 2"/>
          <p:cNvSpPr>
            <a:spLocks noGrp="1" noChangeArrowheads="1"/>
          </p:cNvSpPr>
          <p:nvPr>
            <p:ph type="title"/>
          </p:nvPr>
        </p:nvSpPr>
        <p:spPr>
          <a:xfrm>
            <a:off x="742950" y="228600"/>
            <a:ext cx="8420100" cy="1143000"/>
          </a:xfrm>
        </p:spPr>
        <p:txBody>
          <a:bodyPr>
            <a:normAutofit fontScale="90000"/>
          </a:bodyPr>
          <a:lstStyle/>
          <a:p>
            <a:r>
              <a:rPr lang="en-US" dirty="0"/>
              <a:t>Example: </a:t>
            </a:r>
            <a:br>
              <a:rPr lang="en-US" dirty="0"/>
            </a:br>
            <a:r>
              <a:rPr lang="en-US" dirty="0"/>
              <a:t>Code for a &lt; b or c &lt; d and e &lt; f</a:t>
            </a:r>
          </a:p>
        </p:txBody>
      </p:sp>
      <p:sp>
        <p:nvSpPr>
          <p:cNvPr id="122883" name="Rectangle 3"/>
          <p:cNvSpPr>
            <a:spLocks noGrp="1" noChangeArrowheads="1"/>
          </p:cNvSpPr>
          <p:nvPr>
            <p:ph type="body" idx="1"/>
          </p:nvPr>
        </p:nvSpPr>
        <p:spPr>
          <a:xfrm>
            <a:off x="742950" y="1981200"/>
            <a:ext cx="3714750" cy="4114800"/>
          </a:xfrm>
        </p:spPr>
        <p:txBody>
          <a:bodyPr/>
          <a:lstStyle/>
          <a:p>
            <a:pPr>
              <a:lnSpc>
                <a:spcPct val="90000"/>
              </a:lnSpc>
              <a:buFontTx/>
              <a:buNone/>
            </a:pPr>
            <a:r>
              <a:rPr lang="en-US" sz="2400" dirty="0"/>
              <a:t>100: if a &lt; b </a:t>
            </a:r>
            <a:r>
              <a:rPr lang="en-US" sz="2400" dirty="0" err="1"/>
              <a:t>goto</a:t>
            </a:r>
            <a:r>
              <a:rPr lang="en-US" sz="2400" dirty="0"/>
              <a:t> 103</a:t>
            </a:r>
          </a:p>
          <a:p>
            <a:pPr>
              <a:lnSpc>
                <a:spcPct val="90000"/>
              </a:lnSpc>
              <a:buFontTx/>
              <a:buNone/>
            </a:pPr>
            <a:r>
              <a:rPr lang="en-US" sz="2400" dirty="0"/>
              <a:t>101: </a:t>
            </a:r>
            <a:r>
              <a:rPr lang="en-US" sz="2400" dirty="0" err="1"/>
              <a:t>t</a:t>
            </a:r>
            <a:r>
              <a:rPr lang="en-US" sz="2400" baseline="-25000" dirty="0" err="1"/>
              <a:t>l</a:t>
            </a:r>
            <a:r>
              <a:rPr lang="en-US" sz="2400" dirty="0"/>
              <a:t> = 0</a:t>
            </a:r>
          </a:p>
          <a:p>
            <a:pPr>
              <a:lnSpc>
                <a:spcPct val="90000"/>
              </a:lnSpc>
              <a:buFontTx/>
              <a:buNone/>
            </a:pPr>
            <a:r>
              <a:rPr lang="en-US" sz="2400" dirty="0"/>
              <a:t>102: </a:t>
            </a:r>
            <a:r>
              <a:rPr lang="en-US" sz="2400" dirty="0" err="1"/>
              <a:t>goto</a:t>
            </a:r>
            <a:r>
              <a:rPr lang="en-US" sz="2400" dirty="0"/>
              <a:t> 104</a:t>
            </a:r>
          </a:p>
          <a:p>
            <a:pPr>
              <a:lnSpc>
                <a:spcPct val="90000"/>
              </a:lnSpc>
              <a:buFontTx/>
              <a:buNone/>
            </a:pPr>
            <a:r>
              <a:rPr lang="en-US" sz="2400" dirty="0"/>
              <a:t>103: </a:t>
            </a:r>
            <a:r>
              <a:rPr lang="en-US" sz="2400" dirty="0" err="1"/>
              <a:t>t</a:t>
            </a:r>
            <a:r>
              <a:rPr lang="en-US" sz="2400" baseline="-25000" dirty="0" err="1"/>
              <a:t>l</a:t>
            </a:r>
            <a:r>
              <a:rPr lang="en-US" sz="2400" dirty="0"/>
              <a:t> = 1</a:t>
            </a:r>
          </a:p>
          <a:p>
            <a:pPr>
              <a:lnSpc>
                <a:spcPct val="90000"/>
              </a:lnSpc>
              <a:buFontTx/>
              <a:buNone/>
            </a:pPr>
            <a:r>
              <a:rPr lang="en-US" sz="2400" dirty="0"/>
              <a:t>104:   if c &lt; d </a:t>
            </a:r>
            <a:r>
              <a:rPr lang="en-US" sz="2400" dirty="0" err="1"/>
              <a:t>goto</a:t>
            </a:r>
            <a:r>
              <a:rPr lang="en-US" sz="2400" dirty="0"/>
              <a:t> 107</a:t>
            </a:r>
          </a:p>
          <a:p>
            <a:pPr>
              <a:lnSpc>
                <a:spcPct val="90000"/>
              </a:lnSpc>
              <a:buFontTx/>
              <a:buNone/>
            </a:pPr>
            <a:r>
              <a:rPr lang="en-US" sz="2400" dirty="0"/>
              <a:t>105: t</a:t>
            </a:r>
            <a:r>
              <a:rPr lang="en-US" sz="2400" baseline="-25000" dirty="0"/>
              <a:t>2</a:t>
            </a:r>
            <a:r>
              <a:rPr lang="en-US" sz="2400" dirty="0"/>
              <a:t> = 0</a:t>
            </a:r>
          </a:p>
          <a:p>
            <a:pPr>
              <a:lnSpc>
                <a:spcPct val="90000"/>
              </a:lnSpc>
              <a:buFontTx/>
              <a:buNone/>
            </a:pPr>
            <a:r>
              <a:rPr lang="en-US" sz="2400" dirty="0"/>
              <a:t>106: </a:t>
            </a:r>
            <a:r>
              <a:rPr lang="en-US" sz="2400" dirty="0" err="1"/>
              <a:t>goto</a:t>
            </a:r>
            <a:r>
              <a:rPr lang="en-US" sz="2400" dirty="0"/>
              <a:t> 108</a:t>
            </a:r>
          </a:p>
          <a:p>
            <a:pPr>
              <a:lnSpc>
                <a:spcPct val="90000"/>
              </a:lnSpc>
              <a:buFontTx/>
              <a:buNone/>
            </a:pPr>
            <a:r>
              <a:rPr lang="en-US" sz="2400" dirty="0"/>
              <a:t>107: t</a:t>
            </a:r>
            <a:r>
              <a:rPr lang="en-US" sz="2400" baseline="-25000" dirty="0"/>
              <a:t>2</a:t>
            </a:r>
            <a:r>
              <a:rPr lang="en-US" sz="2400" dirty="0"/>
              <a:t> = 1</a:t>
            </a:r>
          </a:p>
          <a:p>
            <a:pPr>
              <a:lnSpc>
                <a:spcPct val="90000"/>
              </a:lnSpc>
              <a:buNone/>
            </a:pPr>
            <a:r>
              <a:rPr lang="en-US" sz="2400" dirty="0"/>
              <a:t>108:if e &lt; f </a:t>
            </a:r>
            <a:r>
              <a:rPr lang="en-US" sz="2400" dirty="0" err="1"/>
              <a:t>goto</a:t>
            </a:r>
            <a:r>
              <a:rPr lang="en-US" sz="2400" dirty="0"/>
              <a:t> 111</a:t>
            </a:r>
          </a:p>
          <a:p>
            <a:pPr>
              <a:lnSpc>
                <a:spcPct val="90000"/>
              </a:lnSpc>
              <a:buFontTx/>
              <a:buNone/>
            </a:pPr>
            <a:endParaRPr lang="en-US" sz="2400" dirty="0"/>
          </a:p>
        </p:txBody>
      </p:sp>
      <p:sp>
        <p:nvSpPr>
          <p:cNvPr id="122884" name="Rectangle 4"/>
          <p:cNvSpPr>
            <a:spLocks noChangeArrowheads="1"/>
          </p:cNvSpPr>
          <p:nvPr/>
        </p:nvSpPr>
        <p:spPr bwMode="auto">
          <a:xfrm>
            <a:off x="5200650" y="1752600"/>
            <a:ext cx="3714750" cy="4114800"/>
          </a:xfrm>
          <a:prstGeom prst="rect">
            <a:avLst/>
          </a:prstGeom>
          <a:noFill/>
          <a:ln w="9525">
            <a:noFill/>
            <a:miter lim="800000"/>
            <a:headEnd/>
            <a:tailEnd/>
          </a:ln>
          <a:effectLst/>
        </p:spPr>
        <p:txBody>
          <a:bodyPr/>
          <a:lstStyle/>
          <a:p>
            <a:pPr marL="342900" indent="-342900">
              <a:lnSpc>
                <a:spcPct val="80000"/>
              </a:lnSpc>
              <a:spcBef>
                <a:spcPct val="20000"/>
              </a:spcBef>
            </a:pPr>
            <a:endParaRPr lang="en-US" b="1">
              <a:solidFill>
                <a:srgbClr val="0000CC"/>
              </a:solidFill>
            </a:endParaRPr>
          </a:p>
        </p:txBody>
      </p:sp>
      <p:sp>
        <p:nvSpPr>
          <p:cNvPr id="122885" name="Rectangle 5"/>
          <p:cNvSpPr>
            <a:spLocks noChangeArrowheads="1"/>
          </p:cNvSpPr>
          <p:nvPr/>
        </p:nvSpPr>
        <p:spPr bwMode="auto">
          <a:xfrm>
            <a:off x="5283200" y="1981200"/>
            <a:ext cx="3714750" cy="4114800"/>
          </a:xfrm>
          <a:prstGeom prst="rect">
            <a:avLst/>
          </a:prstGeom>
          <a:noFill/>
          <a:ln w="9525">
            <a:noFill/>
            <a:miter lim="800000"/>
            <a:headEnd/>
            <a:tailEnd/>
          </a:ln>
          <a:effectLst/>
        </p:spPr>
        <p:txBody>
          <a:bodyPr/>
          <a:lstStyle/>
          <a:p>
            <a:pPr marL="342900" indent="-342900">
              <a:spcBef>
                <a:spcPct val="20000"/>
              </a:spcBef>
            </a:pPr>
            <a:r>
              <a:rPr lang="en-US" dirty="0"/>
              <a:t>109: t</a:t>
            </a:r>
            <a:r>
              <a:rPr lang="en-US" baseline="-25000" dirty="0"/>
              <a:t>3</a:t>
            </a:r>
            <a:r>
              <a:rPr lang="en-US" dirty="0"/>
              <a:t> = 0</a:t>
            </a:r>
          </a:p>
          <a:p>
            <a:pPr marL="342900" indent="-342900">
              <a:spcBef>
                <a:spcPct val="20000"/>
              </a:spcBef>
            </a:pPr>
            <a:r>
              <a:rPr lang="en-US" dirty="0"/>
              <a:t>110: </a:t>
            </a:r>
            <a:r>
              <a:rPr lang="en-US" dirty="0" err="1"/>
              <a:t>goto</a:t>
            </a:r>
            <a:r>
              <a:rPr lang="en-US" dirty="0"/>
              <a:t> 112</a:t>
            </a:r>
          </a:p>
          <a:p>
            <a:pPr marL="342900" indent="-342900">
              <a:spcBef>
                <a:spcPct val="20000"/>
              </a:spcBef>
            </a:pPr>
            <a:r>
              <a:rPr lang="en-US" dirty="0"/>
              <a:t>111: t</a:t>
            </a:r>
            <a:r>
              <a:rPr lang="en-US" baseline="-25000" dirty="0"/>
              <a:t>3</a:t>
            </a:r>
            <a:r>
              <a:rPr lang="en-US" dirty="0"/>
              <a:t> = 1</a:t>
            </a:r>
          </a:p>
          <a:p>
            <a:pPr marL="342900" indent="-342900">
              <a:spcBef>
                <a:spcPct val="20000"/>
              </a:spcBef>
            </a:pPr>
            <a:r>
              <a:rPr lang="en-US" dirty="0"/>
              <a:t>112: t</a:t>
            </a:r>
            <a:r>
              <a:rPr lang="en-US" baseline="-25000" dirty="0"/>
              <a:t>4</a:t>
            </a:r>
            <a:r>
              <a:rPr lang="en-US" dirty="0"/>
              <a:t> = t</a:t>
            </a:r>
            <a:r>
              <a:rPr lang="en-US" baseline="-25000" dirty="0"/>
              <a:t>2</a:t>
            </a:r>
            <a:r>
              <a:rPr lang="en-US" dirty="0"/>
              <a:t> and t</a:t>
            </a:r>
            <a:r>
              <a:rPr lang="en-US" baseline="-25000" dirty="0"/>
              <a:t>3</a:t>
            </a:r>
          </a:p>
          <a:p>
            <a:pPr marL="342900" indent="-342900">
              <a:spcBef>
                <a:spcPct val="20000"/>
              </a:spcBef>
            </a:pPr>
            <a:r>
              <a:rPr lang="en-US" dirty="0"/>
              <a:t>113: t</a:t>
            </a:r>
            <a:r>
              <a:rPr lang="en-US" baseline="-25000" dirty="0"/>
              <a:t>5</a:t>
            </a:r>
            <a:r>
              <a:rPr lang="en-US" dirty="0"/>
              <a:t> = </a:t>
            </a:r>
            <a:r>
              <a:rPr lang="en-US" dirty="0" err="1"/>
              <a:t>t</a:t>
            </a:r>
            <a:r>
              <a:rPr lang="en-US" baseline="-25000" dirty="0" err="1"/>
              <a:t>l</a:t>
            </a:r>
            <a:r>
              <a:rPr lang="en-US" dirty="0"/>
              <a:t> or t</a:t>
            </a:r>
            <a:r>
              <a:rPr lang="en-US" baseline="-25000" dirty="0"/>
              <a:t>4</a:t>
            </a:r>
          </a:p>
        </p:txBody>
      </p:sp>
    </p:spTree>
    <p:extLst>
      <p:ext uri="{BB962C8B-B14F-4D97-AF65-F5344CB8AC3E}">
        <p14:creationId xmlns:p14="http://schemas.microsoft.com/office/powerpoint/2010/main" val="38789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8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8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8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88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88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88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88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8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FF0CE0-0EA4-4913-BFA6-59B89680A44B}" type="slidenum">
              <a:rPr lang="en-US"/>
              <a:pPr/>
              <a:t>73</a:t>
            </a:fld>
            <a:endParaRPr lang="en-US"/>
          </a:p>
        </p:txBody>
      </p:sp>
      <p:sp>
        <p:nvSpPr>
          <p:cNvPr id="424962" name="Rectangle 2"/>
          <p:cNvSpPr>
            <a:spLocks noGrp="1" noChangeArrowheads="1"/>
          </p:cNvSpPr>
          <p:nvPr>
            <p:ph type="title"/>
          </p:nvPr>
        </p:nvSpPr>
        <p:spPr>
          <a:xfrm>
            <a:off x="990600" y="228600"/>
            <a:ext cx="8420100" cy="715962"/>
          </a:xfrm>
        </p:spPr>
        <p:txBody>
          <a:bodyPr>
            <a:normAutofit/>
          </a:bodyPr>
          <a:lstStyle/>
          <a:p>
            <a:r>
              <a:rPr lang="en-US" sz="3200" b="1" dirty="0"/>
              <a:t>Syntax-Directed Translation (cont.)</a:t>
            </a:r>
          </a:p>
        </p:txBody>
      </p:sp>
      <p:sp>
        <p:nvSpPr>
          <p:cNvPr id="424963" name="Rectangle 3"/>
          <p:cNvSpPr>
            <a:spLocks noGrp="1" noChangeArrowheads="1"/>
          </p:cNvSpPr>
          <p:nvPr>
            <p:ph type="body" idx="1"/>
          </p:nvPr>
        </p:nvSpPr>
        <p:spPr>
          <a:xfrm>
            <a:off x="304800" y="990600"/>
            <a:ext cx="9068369" cy="5219700"/>
          </a:xfrm>
        </p:spPr>
        <p:txBody>
          <a:bodyPr>
            <a:normAutofit/>
          </a:bodyPr>
          <a:lstStyle/>
          <a:p>
            <a:pPr>
              <a:buFontTx/>
              <a:buNone/>
            </a:pPr>
            <a:r>
              <a:rPr lang="en-US" sz="2400" dirty="0"/>
              <a:t>S </a:t>
            </a:r>
            <a:r>
              <a:rPr lang="en-US" sz="2400" dirty="0">
                <a:sym typeface="Symbol" pitchFamily="18" charset="2"/>
              </a:rPr>
              <a:t> if E then S</a:t>
            </a:r>
            <a:r>
              <a:rPr lang="en-US" sz="2400" baseline="-25000" dirty="0">
                <a:sym typeface="Symbol" pitchFamily="18" charset="2"/>
              </a:rPr>
              <a:t>1 </a:t>
            </a:r>
            <a:r>
              <a:rPr lang="en-US" sz="2400" dirty="0">
                <a:sym typeface="Symbol" pitchFamily="18" charset="2"/>
              </a:rPr>
              <a:t>else S</a:t>
            </a:r>
            <a:r>
              <a:rPr lang="en-US" sz="2400" baseline="-25000" dirty="0">
                <a:sym typeface="Symbol" pitchFamily="18" charset="2"/>
              </a:rPr>
              <a:t>2</a:t>
            </a:r>
            <a:r>
              <a:rPr lang="en-US" sz="2400" dirty="0">
                <a:sym typeface="Symbol" pitchFamily="18" charset="2"/>
              </a:rPr>
              <a:t>  		</a:t>
            </a:r>
            <a:r>
              <a:rPr lang="en-US" sz="2400" dirty="0" err="1">
                <a:sym typeface="Symbol" pitchFamily="18" charset="2"/>
              </a:rPr>
              <a:t>S.else</a:t>
            </a:r>
            <a:r>
              <a:rPr lang="en-US" sz="2400" dirty="0">
                <a:sym typeface="Symbol" pitchFamily="18" charset="2"/>
              </a:rPr>
              <a:t> = </a:t>
            </a:r>
            <a:r>
              <a:rPr lang="en-US" sz="2400" dirty="0" err="1">
                <a:sym typeface="Symbol" pitchFamily="18" charset="2"/>
              </a:rPr>
              <a:t>newlabel</a:t>
            </a:r>
            <a:r>
              <a:rPr lang="en-US" sz="2400" dirty="0">
                <a:sym typeface="Symbol" pitchFamily="18" charset="2"/>
              </a:rPr>
              <a:t>();</a:t>
            </a:r>
          </a:p>
          <a:p>
            <a:pPr>
              <a:buFontTx/>
              <a:buNone/>
            </a:pPr>
            <a:r>
              <a:rPr lang="en-US" sz="2400" dirty="0">
                <a:sym typeface="Symbol" pitchFamily="18" charset="2"/>
              </a:rPr>
              <a:t>					</a:t>
            </a:r>
            <a:r>
              <a:rPr lang="en-US" sz="2400" dirty="0" err="1">
                <a:sym typeface="Symbol" pitchFamily="18" charset="2"/>
              </a:rPr>
              <a:t>S.after</a:t>
            </a:r>
            <a:r>
              <a:rPr lang="en-US" sz="2400" dirty="0">
                <a:sym typeface="Symbol" pitchFamily="18" charset="2"/>
              </a:rPr>
              <a:t> = </a:t>
            </a:r>
            <a:r>
              <a:rPr lang="en-US" sz="2400" dirty="0" err="1">
                <a:sym typeface="Symbol" pitchFamily="18" charset="2"/>
              </a:rPr>
              <a:t>newlabel</a:t>
            </a:r>
            <a:r>
              <a:rPr lang="en-US" sz="2400" dirty="0">
                <a:sym typeface="Symbol" pitchFamily="18" charset="2"/>
              </a:rPr>
              <a:t>();    //</a:t>
            </a:r>
            <a:r>
              <a:rPr lang="en-US" sz="2400" dirty="0" err="1">
                <a:sym typeface="Symbol" pitchFamily="18" charset="2"/>
              </a:rPr>
              <a:t>S.next</a:t>
            </a:r>
            <a:endParaRPr lang="en-US" sz="2400" dirty="0">
              <a:sym typeface="Symbol" pitchFamily="18" charset="2"/>
            </a:endParaRPr>
          </a:p>
          <a:p>
            <a:pPr>
              <a:buFontTx/>
              <a:buNone/>
            </a:pPr>
            <a:r>
              <a:rPr lang="en-US" sz="2400" dirty="0">
                <a:sym typeface="Symbol" pitchFamily="18" charset="2"/>
              </a:rPr>
              <a:t>					</a:t>
            </a:r>
            <a:r>
              <a:rPr lang="en-US" sz="2400" dirty="0" err="1">
                <a:sym typeface="Symbol" pitchFamily="18" charset="2"/>
              </a:rPr>
              <a:t>S.code</a:t>
            </a:r>
            <a:r>
              <a:rPr lang="en-US" sz="2400" dirty="0">
                <a:sym typeface="Symbol" pitchFamily="18" charset="2"/>
              </a:rPr>
              <a:t> = </a:t>
            </a:r>
            <a:r>
              <a:rPr lang="en-US" sz="2400" dirty="0" err="1">
                <a:sym typeface="Symbol" pitchFamily="18" charset="2"/>
              </a:rPr>
              <a:t>E.code</a:t>
            </a:r>
            <a:r>
              <a:rPr lang="en-US" sz="2400" dirty="0">
                <a:sym typeface="Symbol" pitchFamily="18" charset="2"/>
              </a:rPr>
              <a:t>  ||</a:t>
            </a:r>
          </a:p>
          <a:p>
            <a:pPr>
              <a:buFontTx/>
              <a:buNone/>
            </a:pPr>
            <a:r>
              <a:rPr lang="en-US" sz="2400" dirty="0">
                <a:sym typeface="Symbol" pitchFamily="18" charset="2"/>
              </a:rPr>
              <a:t>					 gen(‘</a:t>
            </a:r>
            <a:r>
              <a:rPr lang="en-US" sz="2400" dirty="0" err="1">
                <a:sym typeface="Symbol" pitchFamily="18" charset="2"/>
              </a:rPr>
              <a:t>jmpf</a:t>
            </a:r>
            <a:r>
              <a:rPr lang="en-US" sz="2400" dirty="0">
                <a:sym typeface="Symbol" pitchFamily="18" charset="2"/>
              </a:rPr>
              <a:t>’ </a:t>
            </a:r>
            <a:r>
              <a:rPr lang="en-US" sz="2400" dirty="0" err="1">
                <a:sym typeface="Symbol" pitchFamily="18" charset="2"/>
              </a:rPr>
              <a:t>E.place</a:t>
            </a:r>
            <a:r>
              <a:rPr lang="en-US" sz="2400" dirty="0">
                <a:sym typeface="Symbol" pitchFamily="18" charset="2"/>
              </a:rPr>
              <a:t> ‘,,’ </a:t>
            </a:r>
            <a:r>
              <a:rPr lang="en-US" sz="2400" dirty="0" err="1">
                <a:sym typeface="Symbol" pitchFamily="18" charset="2"/>
              </a:rPr>
              <a:t>S.else</a:t>
            </a:r>
            <a:r>
              <a:rPr lang="en-US" sz="2400" dirty="0">
                <a:sym typeface="Symbol" pitchFamily="18" charset="2"/>
              </a:rPr>
              <a:t>)  || S</a:t>
            </a:r>
            <a:r>
              <a:rPr lang="en-US" sz="2400" baseline="-25000" dirty="0">
                <a:sym typeface="Symbol" pitchFamily="18" charset="2"/>
              </a:rPr>
              <a:t>1</a:t>
            </a:r>
            <a:r>
              <a:rPr lang="en-US" sz="2400" dirty="0">
                <a:sym typeface="Symbol" pitchFamily="18" charset="2"/>
              </a:rPr>
              <a:t>.code ||</a:t>
            </a:r>
          </a:p>
          <a:p>
            <a:pPr>
              <a:buFontTx/>
              <a:buNone/>
            </a:pPr>
            <a:r>
              <a:rPr lang="en-US" sz="2400" dirty="0">
                <a:sym typeface="Symbol" pitchFamily="18" charset="2"/>
              </a:rPr>
              <a:t>					 gen(‘</a:t>
            </a:r>
            <a:r>
              <a:rPr lang="en-US" sz="2400" dirty="0" err="1">
                <a:sym typeface="Symbol" pitchFamily="18" charset="2"/>
              </a:rPr>
              <a:t>jmp</a:t>
            </a:r>
            <a:r>
              <a:rPr lang="en-US" sz="2400" dirty="0">
                <a:sym typeface="Symbol" pitchFamily="18" charset="2"/>
              </a:rPr>
              <a:t>’ ‘,,’ </a:t>
            </a:r>
            <a:r>
              <a:rPr lang="en-US" sz="2400" dirty="0" err="1">
                <a:sym typeface="Symbol" pitchFamily="18" charset="2"/>
              </a:rPr>
              <a:t>S.after</a:t>
            </a:r>
            <a:r>
              <a:rPr lang="en-US" sz="2400" dirty="0">
                <a:sym typeface="Symbol" pitchFamily="18" charset="2"/>
              </a:rPr>
              <a:t>)  ||</a:t>
            </a:r>
          </a:p>
          <a:p>
            <a:pPr>
              <a:buFontTx/>
              <a:buNone/>
            </a:pPr>
            <a:r>
              <a:rPr lang="en-US" sz="2400" dirty="0">
                <a:sym typeface="Symbol" pitchFamily="18" charset="2"/>
              </a:rPr>
              <a:t>					 gen(</a:t>
            </a:r>
            <a:r>
              <a:rPr lang="en-US" sz="2400" dirty="0" err="1">
                <a:sym typeface="Symbol" pitchFamily="18" charset="2"/>
              </a:rPr>
              <a:t>S.else</a:t>
            </a:r>
            <a:r>
              <a:rPr lang="en-US" sz="2400" dirty="0">
                <a:sym typeface="Symbol" pitchFamily="18" charset="2"/>
              </a:rPr>
              <a:t> ‘:”) || S</a:t>
            </a:r>
            <a:r>
              <a:rPr lang="en-US" sz="2400" baseline="-25000" dirty="0">
                <a:sym typeface="Symbol" pitchFamily="18" charset="2"/>
              </a:rPr>
              <a:t>2</a:t>
            </a:r>
            <a:r>
              <a:rPr lang="en-US" sz="2400" dirty="0">
                <a:sym typeface="Symbol" pitchFamily="18" charset="2"/>
              </a:rPr>
              <a:t>.code || </a:t>
            </a:r>
          </a:p>
          <a:p>
            <a:pPr>
              <a:buFontTx/>
              <a:buNone/>
            </a:pPr>
            <a:r>
              <a:rPr lang="en-US" sz="2400" dirty="0">
                <a:sym typeface="Symbol" pitchFamily="18" charset="2"/>
              </a:rPr>
              <a:t>					 gen(</a:t>
            </a:r>
            <a:r>
              <a:rPr lang="en-US" sz="2400" dirty="0" err="1">
                <a:sym typeface="Symbol" pitchFamily="18" charset="2"/>
              </a:rPr>
              <a:t>S.after</a:t>
            </a:r>
            <a:r>
              <a:rPr lang="en-US" sz="2400" dirty="0">
                <a:sym typeface="Symbol" pitchFamily="18" charset="2"/>
              </a:rPr>
              <a:t> ‘:”)</a:t>
            </a:r>
          </a:p>
          <a:p>
            <a:pPr>
              <a:buFontTx/>
              <a:buNone/>
            </a:pPr>
            <a:endParaRPr lang="en-US" sz="2400" dirty="0">
              <a:sym typeface="Symbol" pitchFamily="18" charset="2"/>
            </a:endParaRPr>
          </a:p>
          <a:p>
            <a:r>
              <a:rPr lang="en-US" sz="2400" dirty="0"/>
              <a:t>  </a:t>
            </a:r>
            <a:r>
              <a:rPr lang="en-US" sz="2800" dirty="0" err="1"/>
              <a:t>newlabel</a:t>
            </a:r>
            <a:r>
              <a:rPr lang="en-US" sz="2800" dirty="0"/>
              <a:t> () creates a new label each time it is called.</a:t>
            </a:r>
            <a:endParaRPr lang="en-US" sz="2400" dirty="0">
              <a:sym typeface="Symbol" pitchFamily="18" charset="2"/>
            </a:endParaRPr>
          </a:p>
          <a:p>
            <a:pPr>
              <a:buFontTx/>
              <a:buNone/>
            </a:pPr>
            <a:endParaRPr lang="en-US" sz="2400" dirty="0">
              <a:sym typeface="Symbol" pitchFamily="18" charset="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FF0CE0-0EA4-4913-BFA6-59B89680A44B}" type="slidenum">
              <a:rPr lang="en-US"/>
              <a:pPr/>
              <a:t>74</a:t>
            </a:fld>
            <a:endParaRPr lang="en-US"/>
          </a:p>
        </p:txBody>
      </p:sp>
      <p:sp>
        <p:nvSpPr>
          <p:cNvPr id="424962" name="Rectangle 2"/>
          <p:cNvSpPr>
            <a:spLocks noGrp="1" noChangeArrowheads="1"/>
          </p:cNvSpPr>
          <p:nvPr>
            <p:ph type="title"/>
          </p:nvPr>
        </p:nvSpPr>
        <p:spPr/>
        <p:txBody>
          <a:bodyPr>
            <a:normAutofit/>
          </a:bodyPr>
          <a:lstStyle/>
          <a:p>
            <a:r>
              <a:rPr lang="en-US" sz="2800" b="1" dirty="0"/>
              <a:t>Syntax-Directed Translation (cont.)</a:t>
            </a:r>
          </a:p>
        </p:txBody>
      </p:sp>
      <p:sp>
        <p:nvSpPr>
          <p:cNvPr id="424963" name="Rectangle 3"/>
          <p:cNvSpPr>
            <a:spLocks noGrp="1" noChangeArrowheads="1"/>
          </p:cNvSpPr>
          <p:nvPr>
            <p:ph type="body" idx="1"/>
          </p:nvPr>
        </p:nvSpPr>
        <p:spPr>
          <a:xfrm>
            <a:off x="990600" y="1417638"/>
            <a:ext cx="8420100" cy="5219700"/>
          </a:xfrm>
        </p:spPr>
        <p:txBody>
          <a:bodyPr>
            <a:normAutofit/>
          </a:bodyPr>
          <a:lstStyle/>
          <a:p>
            <a:pPr>
              <a:buFontTx/>
              <a:buNone/>
            </a:pPr>
            <a:r>
              <a:rPr lang="en-US" sz="2000" dirty="0"/>
              <a:t>S </a:t>
            </a:r>
            <a:r>
              <a:rPr lang="en-US" sz="2000" dirty="0">
                <a:sym typeface="Symbol" pitchFamily="18" charset="2"/>
              </a:rPr>
              <a:t> while E do S</a:t>
            </a:r>
            <a:r>
              <a:rPr lang="en-US" sz="2000" baseline="-25000" dirty="0">
                <a:sym typeface="Symbol" pitchFamily="18" charset="2"/>
              </a:rPr>
              <a:t>1</a:t>
            </a:r>
            <a:r>
              <a:rPr lang="en-US" sz="2000" dirty="0">
                <a:sym typeface="Symbol" pitchFamily="18" charset="2"/>
              </a:rPr>
              <a:t>		</a:t>
            </a:r>
            <a:r>
              <a:rPr lang="en-US" sz="2000" dirty="0" err="1">
                <a:sym typeface="Symbol" pitchFamily="18" charset="2"/>
              </a:rPr>
              <a:t>S.begin</a:t>
            </a:r>
            <a:r>
              <a:rPr lang="en-US" sz="2000" dirty="0">
                <a:sym typeface="Symbol" pitchFamily="18" charset="2"/>
              </a:rPr>
              <a:t> = </a:t>
            </a:r>
            <a:r>
              <a:rPr lang="en-US" sz="2000" dirty="0" err="1">
                <a:sym typeface="Symbol" pitchFamily="18" charset="2"/>
              </a:rPr>
              <a:t>newlabel</a:t>
            </a:r>
            <a:r>
              <a:rPr lang="en-US" sz="2000" dirty="0">
                <a:sym typeface="Symbol" pitchFamily="18" charset="2"/>
              </a:rPr>
              <a:t>();</a:t>
            </a:r>
          </a:p>
          <a:p>
            <a:pPr>
              <a:buFontTx/>
              <a:buNone/>
            </a:pPr>
            <a:r>
              <a:rPr lang="en-US" sz="2000" dirty="0">
                <a:sym typeface="Symbol" pitchFamily="18" charset="2"/>
              </a:rPr>
              <a:t>				</a:t>
            </a:r>
            <a:r>
              <a:rPr lang="en-US" sz="2000" dirty="0" err="1">
                <a:sym typeface="Symbol" pitchFamily="18" charset="2"/>
              </a:rPr>
              <a:t>S.after</a:t>
            </a:r>
            <a:r>
              <a:rPr lang="en-US" sz="2000" dirty="0">
                <a:sym typeface="Symbol" pitchFamily="18" charset="2"/>
              </a:rPr>
              <a:t> = </a:t>
            </a:r>
            <a:r>
              <a:rPr lang="en-US" sz="2000" dirty="0" err="1">
                <a:sym typeface="Symbol" pitchFamily="18" charset="2"/>
              </a:rPr>
              <a:t>newlabel</a:t>
            </a:r>
            <a:r>
              <a:rPr lang="en-US" sz="2000" dirty="0">
                <a:sym typeface="Symbol" pitchFamily="18" charset="2"/>
              </a:rPr>
              <a:t>();</a:t>
            </a:r>
          </a:p>
          <a:p>
            <a:pPr>
              <a:buFontTx/>
              <a:buNone/>
            </a:pPr>
            <a:r>
              <a:rPr lang="en-US" sz="2000" dirty="0">
                <a:sym typeface="Symbol" pitchFamily="18" charset="2"/>
              </a:rPr>
              <a:t>				</a:t>
            </a:r>
            <a:r>
              <a:rPr lang="en-US" sz="2000" dirty="0" err="1">
                <a:sym typeface="Symbol" pitchFamily="18" charset="2"/>
              </a:rPr>
              <a:t>S.code</a:t>
            </a:r>
            <a:r>
              <a:rPr lang="en-US" sz="2000" dirty="0">
                <a:sym typeface="Symbol" pitchFamily="18" charset="2"/>
              </a:rPr>
              <a:t> = gen(</a:t>
            </a:r>
            <a:r>
              <a:rPr lang="en-US" sz="2000" dirty="0" err="1">
                <a:sym typeface="Symbol" pitchFamily="18" charset="2"/>
              </a:rPr>
              <a:t>S.begin</a:t>
            </a:r>
            <a:r>
              <a:rPr lang="en-US" sz="2000" dirty="0">
                <a:sym typeface="Symbol" pitchFamily="18" charset="2"/>
              </a:rPr>
              <a:t> “:”)  ||  </a:t>
            </a:r>
            <a:r>
              <a:rPr lang="en-US" sz="2000" dirty="0" err="1">
                <a:sym typeface="Symbol" pitchFamily="18" charset="2"/>
              </a:rPr>
              <a:t>E.code</a:t>
            </a:r>
            <a:r>
              <a:rPr lang="en-US" sz="2000" dirty="0">
                <a:sym typeface="Symbol" pitchFamily="18" charset="2"/>
              </a:rPr>
              <a:t>  ||</a:t>
            </a:r>
          </a:p>
          <a:p>
            <a:pPr>
              <a:buFontTx/>
              <a:buNone/>
            </a:pPr>
            <a:r>
              <a:rPr lang="en-US" sz="2000" dirty="0">
                <a:sym typeface="Symbol" pitchFamily="18" charset="2"/>
              </a:rPr>
              <a:t>					 gen(‘</a:t>
            </a:r>
            <a:r>
              <a:rPr lang="en-US" sz="2000" dirty="0" err="1">
                <a:sym typeface="Symbol" pitchFamily="18" charset="2"/>
              </a:rPr>
              <a:t>jmpf</a:t>
            </a:r>
            <a:r>
              <a:rPr lang="en-US" sz="2000" dirty="0">
                <a:sym typeface="Symbol" pitchFamily="18" charset="2"/>
              </a:rPr>
              <a:t>’ </a:t>
            </a:r>
            <a:r>
              <a:rPr lang="en-US" sz="2000" dirty="0" err="1">
                <a:sym typeface="Symbol" pitchFamily="18" charset="2"/>
              </a:rPr>
              <a:t>E.place</a:t>
            </a:r>
            <a:r>
              <a:rPr lang="en-US" sz="2000" dirty="0">
                <a:sym typeface="Symbol" pitchFamily="18" charset="2"/>
              </a:rPr>
              <a:t> ‘,,’ </a:t>
            </a:r>
            <a:r>
              <a:rPr lang="en-US" sz="2000" dirty="0" err="1">
                <a:sym typeface="Symbol" pitchFamily="18" charset="2"/>
              </a:rPr>
              <a:t>S.after</a:t>
            </a:r>
            <a:r>
              <a:rPr lang="en-US" sz="2000" dirty="0">
                <a:sym typeface="Symbol" pitchFamily="18" charset="2"/>
              </a:rPr>
              <a:t>)  || S</a:t>
            </a:r>
            <a:r>
              <a:rPr lang="en-US" sz="2000" baseline="-25000" dirty="0">
                <a:sym typeface="Symbol" pitchFamily="18" charset="2"/>
              </a:rPr>
              <a:t>1</a:t>
            </a:r>
            <a:r>
              <a:rPr lang="en-US" sz="2000" dirty="0">
                <a:sym typeface="Symbol" pitchFamily="18" charset="2"/>
              </a:rPr>
              <a:t>.code ||</a:t>
            </a:r>
          </a:p>
          <a:p>
            <a:pPr>
              <a:buFontTx/>
              <a:buNone/>
            </a:pPr>
            <a:r>
              <a:rPr lang="en-US" sz="2000" dirty="0">
                <a:sym typeface="Symbol" pitchFamily="18" charset="2"/>
              </a:rPr>
              <a:t>					 gen(‘</a:t>
            </a:r>
            <a:r>
              <a:rPr lang="en-US" sz="2000" dirty="0" err="1">
                <a:sym typeface="Symbol" pitchFamily="18" charset="2"/>
              </a:rPr>
              <a:t>jmp</a:t>
            </a:r>
            <a:r>
              <a:rPr lang="en-US" sz="2000" dirty="0">
                <a:sym typeface="Symbol" pitchFamily="18" charset="2"/>
              </a:rPr>
              <a:t>’ ‘,,’ </a:t>
            </a:r>
            <a:r>
              <a:rPr lang="en-US" sz="2000" dirty="0" err="1">
                <a:sym typeface="Symbol" pitchFamily="18" charset="2"/>
              </a:rPr>
              <a:t>S.begin</a:t>
            </a:r>
            <a:r>
              <a:rPr lang="en-US" sz="2000" dirty="0">
                <a:sym typeface="Symbol" pitchFamily="18" charset="2"/>
              </a:rPr>
              <a:t>)  ||  </a:t>
            </a:r>
          </a:p>
          <a:p>
            <a:pPr>
              <a:buFontTx/>
              <a:buNone/>
            </a:pPr>
            <a:r>
              <a:rPr lang="en-US" sz="2000" dirty="0">
                <a:sym typeface="Symbol" pitchFamily="18" charset="2"/>
              </a:rPr>
              <a:t>					 gen(</a:t>
            </a:r>
            <a:r>
              <a:rPr lang="en-US" sz="2000" dirty="0" err="1">
                <a:sym typeface="Symbol" pitchFamily="18" charset="2"/>
              </a:rPr>
              <a:t>S.after</a:t>
            </a:r>
            <a:r>
              <a:rPr lang="en-US" sz="2000" dirty="0">
                <a:sym typeface="Symbol" pitchFamily="18" charset="2"/>
              </a:rPr>
              <a:t> ‘:”)</a:t>
            </a:r>
          </a:p>
          <a:p>
            <a:pPr>
              <a:buFontTx/>
              <a:buNone/>
            </a:pPr>
            <a:endParaRPr lang="en-US" sz="2000" dirty="0">
              <a:sym typeface="Symbol" pitchFamily="18" charset="2"/>
            </a:endParaRPr>
          </a:p>
          <a:p>
            <a:pPr>
              <a:buFontTx/>
              <a:buNone/>
            </a:pPr>
            <a:r>
              <a:rPr lang="en-US" sz="2000" dirty="0"/>
              <a:t>  </a:t>
            </a:r>
            <a:r>
              <a:rPr lang="en-US" sz="2000" dirty="0" err="1"/>
              <a:t>newlabel</a:t>
            </a:r>
            <a:r>
              <a:rPr lang="en-US" sz="2000" dirty="0"/>
              <a:t> () creates a new label each time it is called, and that label(L) attaches label L to the next three-address instruction to be generated.</a:t>
            </a:r>
            <a:endParaRPr lang="en-US" sz="2000" dirty="0">
              <a:sym typeface="Symbol" pitchFamily="18" charset="2"/>
            </a:endParaRPr>
          </a:p>
          <a:p>
            <a:pPr>
              <a:buFontTx/>
              <a:buNone/>
            </a:pPr>
            <a:endParaRPr lang="en-US" sz="2000" dirty="0">
              <a:sym typeface="Symbol" pitchFamily="18" charset="2"/>
            </a:endParaRPr>
          </a:p>
          <a:p>
            <a:pPr>
              <a:buFontTx/>
              <a:buNone/>
            </a:pPr>
            <a:endParaRPr lang="en-US" sz="2000" dirty="0">
              <a:sym typeface="Symbol" pitchFamily="18" charset="2"/>
            </a:endParaRPr>
          </a:p>
        </p:txBody>
      </p:sp>
    </p:spTree>
    <p:extLst>
      <p:ext uri="{BB962C8B-B14F-4D97-AF65-F5344CB8AC3E}">
        <p14:creationId xmlns:p14="http://schemas.microsoft.com/office/powerpoint/2010/main" val="352970762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420100" cy="563562"/>
          </a:xfrm>
        </p:spPr>
        <p:txBody>
          <a:bodyPr>
            <a:normAutofit fontScale="90000"/>
          </a:bodyPr>
          <a:lstStyle/>
          <a:p>
            <a:pPr algn="ctr"/>
            <a:r>
              <a:rPr lang="en-US" sz="3200" dirty="0"/>
              <a:t>Control-Flow Translation of Boolean Expressions</a:t>
            </a:r>
            <a:endParaRPr lang="en-IN" sz="3200" dirty="0"/>
          </a:p>
        </p:txBody>
      </p:sp>
      <p:sp>
        <p:nvSpPr>
          <p:cNvPr id="5" name="Content Placeholder 4"/>
          <p:cNvSpPr>
            <a:spLocks noGrp="1"/>
          </p:cNvSpPr>
          <p:nvPr>
            <p:ph sz="quarter"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1219200" y="1265830"/>
            <a:ext cx="7543800" cy="4724400"/>
          </a:xfrm>
          <a:prstGeom prst="rect">
            <a:avLst/>
          </a:prstGeom>
        </p:spPr>
      </p:pic>
      <p:sp>
        <p:nvSpPr>
          <p:cNvPr id="7" name="Right Arrow 6">
            <a:hlinkClick r:id="rId3" action="ppaction://hlinkpres?slideindex=39&amp;slidetitle=PowerPoint Presentation"/>
          </p:cNvPr>
          <p:cNvSpPr/>
          <p:nvPr/>
        </p:nvSpPr>
        <p:spPr>
          <a:xfrm>
            <a:off x="7772400" y="5867400"/>
            <a:ext cx="1524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back</a:t>
            </a:r>
          </a:p>
        </p:txBody>
      </p:sp>
    </p:spTree>
    <p:extLst>
      <p:ext uri="{BB962C8B-B14F-4D97-AF65-F5344CB8AC3E}">
        <p14:creationId xmlns:p14="http://schemas.microsoft.com/office/powerpoint/2010/main" val="6107906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Control-Flow Translation of Boolean Expressions</a:t>
            </a:r>
            <a:endParaRPr lang="en-IN" dirty="0"/>
          </a:p>
        </p:txBody>
      </p:sp>
      <p:sp>
        <p:nvSpPr>
          <p:cNvPr id="3" name="Content Placeholder 2"/>
          <p:cNvSpPr>
            <a:spLocks noGrp="1"/>
          </p:cNvSpPr>
          <p:nvPr>
            <p:ph sz="quarter" idx="1"/>
          </p:nvPr>
        </p:nvSpPr>
        <p:spPr>
          <a:xfrm>
            <a:off x="228600" y="1447800"/>
            <a:ext cx="9182100" cy="4572000"/>
          </a:xfrm>
        </p:spPr>
        <p:txBody>
          <a:bodyPr/>
          <a:lstStyle/>
          <a:p>
            <a:pPr marL="0" indent="0">
              <a:buNone/>
            </a:pPr>
            <a:r>
              <a:rPr lang="en-US" dirty="0"/>
              <a:t>Suppose B is of the form B1 || B2:-</a:t>
            </a:r>
          </a:p>
          <a:p>
            <a:pPr marL="0" indent="0">
              <a:buNone/>
            </a:pPr>
            <a:endParaRPr lang="en-US" dirty="0"/>
          </a:p>
          <a:p>
            <a:r>
              <a:rPr lang="en-US" dirty="0"/>
              <a:t>If B1 is true, then we immediately know that B itself is true, so </a:t>
            </a:r>
            <a:r>
              <a:rPr lang="en-US" i="1" dirty="0"/>
              <a:t>B1.true</a:t>
            </a:r>
            <a:r>
              <a:rPr lang="en-US" dirty="0"/>
              <a:t> is the same as </a:t>
            </a:r>
            <a:r>
              <a:rPr lang="en-US" i="1" dirty="0" err="1"/>
              <a:t>B.true</a:t>
            </a:r>
            <a:r>
              <a:rPr lang="en-US" i="1" dirty="0"/>
              <a:t>. </a:t>
            </a:r>
          </a:p>
          <a:p>
            <a:r>
              <a:rPr lang="en-US" dirty="0"/>
              <a:t>If B1 is false, then B2 must be evaluated, so we make </a:t>
            </a:r>
            <a:r>
              <a:rPr lang="en-US" i="1" dirty="0"/>
              <a:t>B1.false</a:t>
            </a:r>
            <a:r>
              <a:rPr lang="en-US" dirty="0"/>
              <a:t> be the label of the first instruction in the code for B2. </a:t>
            </a:r>
          </a:p>
          <a:p>
            <a:r>
              <a:rPr lang="en-US" dirty="0"/>
              <a:t>The true and false exits of B2 are the same as the true and false exits of B, respectively. </a:t>
            </a:r>
            <a:endParaRPr lang="en-IN" dirty="0"/>
          </a:p>
        </p:txBody>
      </p:sp>
    </p:spTree>
    <p:extLst>
      <p:ext uri="{BB962C8B-B14F-4D97-AF65-F5344CB8AC3E}">
        <p14:creationId xmlns:p14="http://schemas.microsoft.com/office/powerpoint/2010/main" val="5972698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Control-Flow Translation of Boolean Expressions</a:t>
            </a:r>
            <a:endParaRPr lang="en-IN" dirty="0"/>
          </a:p>
        </p:txBody>
      </p:sp>
      <p:sp>
        <p:nvSpPr>
          <p:cNvPr id="3" name="Content Placeholder 2"/>
          <p:cNvSpPr>
            <a:spLocks noGrp="1"/>
          </p:cNvSpPr>
          <p:nvPr>
            <p:ph sz="quarter"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990294" y="1828800"/>
            <a:ext cx="7086600" cy="609600"/>
          </a:xfrm>
          <a:prstGeom prst="rect">
            <a:avLst/>
          </a:prstGeom>
        </p:spPr>
      </p:pic>
      <p:pic>
        <p:nvPicPr>
          <p:cNvPr id="5" name="Picture 4"/>
          <p:cNvPicPr>
            <a:picLocks noChangeAspect="1"/>
          </p:cNvPicPr>
          <p:nvPr/>
        </p:nvPicPr>
        <p:blipFill>
          <a:blip r:embed="rId3"/>
          <a:stretch>
            <a:fillRect/>
          </a:stretch>
        </p:blipFill>
        <p:spPr>
          <a:xfrm>
            <a:off x="1990294" y="2438400"/>
            <a:ext cx="6705600" cy="3611562"/>
          </a:xfrm>
          <a:prstGeom prst="rect">
            <a:avLst/>
          </a:prstGeom>
        </p:spPr>
      </p:pic>
    </p:spTree>
    <p:extLst>
      <p:ext uri="{BB962C8B-B14F-4D97-AF65-F5344CB8AC3E}">
        <p14:creationId xmlns:p14="http://schemas.microsoft.com/office/powerpoint/2010/main" val="36673069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Control-Flow Translation of Boolean Expressions</a:t>
            </a:r>
            <a:endParaRPr lang="en-IN" dirty="0"/>
          </a:p>
        </p:txBody>
      </p:sp>
      <p:sp>
        <p:nvSpPr>
          <p:cNvPr id="3" name="Content Placeholder 2"/>
          <p:cNvSpPr>
            <a:spLocks noGrp="1"/>
          </p:cNvSpPr>
          <p:nvPr>
            <p:ph sz="quarter" idx="1"/>
          </p:nvPr>
        </p:nvSpPr>
        <p:spPr/>
        <p:txBody>
          <a:bodyPr/>
          <a:lstStyle/>
          <a:p>
            <a:endParaRPr lang="en-IN" dirty="0"/>
          </a:p>
        </p:txBody>
      </p:sp>
      <p:sp>
        <p:nvSpPr>
          <p:cNvPr id="4" name="Rectangle 3"/>
          <p:cNvSpPr/>
          <p:nvPr/>
        </p:nvSpPr>
        <p:spPr>
          <a:xfrm>
            <a:off x="990600" y="2209800"/>
            <a:ext cx="8420100" cy="1569660"/>
          </a:xfrm>
          <a:prstGeom prst="rect">
            <a:avLst/>
          </a:prstGeom>
        </p:spPr>
        <p:txBody>
          <a:bodyPr wrap="square">
            <a:spAutoFit/>
          </a:bodyPr>
          <a:lstStyle/>
          <a:p>
            <a:pPr marL="342900" indent="-342900">
              <a:buFont typeface="Arial" panose="020B0604020202020204" pitchFamily="34" charset="0"/>
              <a:buChar char="•"/>
            </a:pPr>
            <a:r>
              <a:rPr lang="en-US" dirty="0"/>
              <a:t>No code is needed for an expression B of the form </a:t>
            </a:r>
            <a:r>
              <a:rPr lang="en-US" i="1" dirty="0"/>
              <a:t>! B1</a:t>
            </a:r>
            <a:r>
              <a:rPr lang="en-US" dirty="0"/>
              <a:t>.</a:t>
            </a:r>
          </a:p>
          <a:p>
            <a:endParaRPr lang="en-US" dirty="0"/>
          </a:p>
          <a:p>
            <a:pPr marL="342900" indent="-342900">
              <a:buFont typeface="Arial" panose="020B0604020202020204" pitchFamily="34" charset="0"/>
              <a:buChar char="•"/>
            </a:pPr>
            <a:r>
              <a:rPr lang="en-US" dirty="0"/>
              <a:t>Just interchange the true and false exits of B to get the true and false exits of B1.</a:t>
            </a:r>
            <a:endParaRPr lang="en-IN" dirty="0"/>
          </a:p>
        </p:txBody>
      </p:sp>
    </p:spTree>
    <p:extLst>
      <p:ext uri="{BB962C8B-B14F-4D97-AF65-F5344CB8AC3E}">
        <p14:creationId xmlns:p14="http://schemas.microsoft.com/office/powerpoint/2010/main" val="22552160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Control-Flow Translation of Boolean Expressions</a:t>
            </a:r>
            <a:endParaRPr lang="en-IN" dirty="0"/>
          </a:p>
        </p:txBody>
      </p:sp>
      <p:sp>
        <p:nvSpPr>
          <p:cNvPr id="3" name="Content Placeholder 2"/>
          <p:cNvSpPr>
            <a:spLocks noGrp="1"/>
          </p:cNvSpPr>
          <p:nvPr>
            <p:ph sz="quarter" idx="1"/>
          </p:nvPr>
        </p:nvSpPr>
        <p:spPr/>
        <p:txBody>
          <a:bodyPr>
            <a:normAutofit lnSpcReduction="10000"/>
          </a:bodyPr>
          <a:lstStyle/>
          <a:p>
            <a:r>
              <a:rPr lang="en-US" dirty="0"/>
              <a:t>The fourth production </a:t>
            </a:r>
            <a:r>
              <a:rPr lang="en-US" i="1" dirty="0"/>
              <a:t>B -&gt;  E1 </a:t>
            </a:r>
            <a:r>
              <a:rPr lang="en-US" i="1" dirty="0" err="1"/>
              <a:t>reI</a:t>
            </a:r>
            <a:r>
              <a:rPr lang="en-US" i="1" dirty="0"/>
              <a:t> E2</a:t>
            </a:r>
            <a:r>
              <a:rPr lang="en-US" dirty="0"/>
              <a:t>, is translated directly into a comparison three-address instruction with jumps to the appropriate places. </a:t>
            </a:r>
          </a:p>
          <a:p>
            <a:r>
              <a:rPr lang="en-US" dirty="0"/>
              <a:t>For instance, B of the form a &lt; b translates into:</a:t>
            </a:r>
          </a:p>
          <a:p>
            <a:pPr marL="0" indent="0">
              <a:buNone/>
            </a:pPr>
            <a:r>
              <a:rPr lang="en-US" dirty="0"/>
              <a:t>   	1.  if a &lt; b </a:t>
            </a:r>
            <a:r>
              <a:rPr lang="en-US" dirty="0" err="1"/>
              <a:t>goto</a:t>
            </a:r>
            <a:r>
              <a:rPr lang="en-US" dirty="0"/>
              <a:t> </a:t>
            </a:r>
            <a:r>
              <a:rPr lang="en-US" i="1" dirty="0" err="1"/>
              <a:t>B.true</a:t>
            </a:r>
            <a:r>
              <a:rPr lang="en-US" dirty="0"/>
              <a:t> </a:t>
            </a:r>
          </a:p>
          <a:p>
            <a:pPr marL="0" indent="0">
              <a:buNone/>
            </a:pPr>
            <a:r>
              <a:rPr lang="en-US" dirty="0"/>
              <a:t>            2.  </a:t>
            </a:r>
            <a:r>
              <a:rPr lang="en-US" dirty="0" err="1"/>
              <a:t>goto</a:t>
            </a:r>
            <a:r>
              <a:rPr lang="en-US" dirty="0"/>
              <a:t> </a:t>
            </a:r>
            <a:r>
              <a:rPr lang="en-US" dirty="0" err="1"/>
              <a:t>B.false</a:t>
            </a:r>
            <a:endParaRPr lang="en-US" dirty="0"/>
          </a:p>
          <a:p>
            <a:r>
              <a:rPr lang="en-US" dirty="0"/>
              <a:t>     B-&gt; true</a:t>
            </a:r>
          </a:p>
          <a:p>
            <a:pPr marL="0" indent="0">
              <a:buNone/>
            </a:pPr>
            <a:r>
              <a:rPr lang="en-US" dirty="0"/>
              <a:t>        B-&gt;false</a:t>
            </a:r>
          </a:p>
          <a:p>
            <a:r>
              <a:rPr lang="en-US" dirty="0"/>
              <a:t>  The constants true and false translate into jumps to </a:t>
            </a:r>
            <a:r>
              <a:rPr lang="en-US" i="1" dirty="0" err="1"/>
              <a:t>B.true</a:t>
            </a:r>
            <a:r>
              <a:rPr lang="en-US" dirty="0"/>
              <a:t> and </a:t>
            </a:r>
          </a:p>
          <a:p>
            <a:pPr marL="0" indent="0">
              <a:buNone/>
            </a:pPr>
            <a:r>
              <a:rPr lang="en-US" dirty="0"/>
              <a:t>      </a:t>
            </a:r>
            <a:r>
              <a:rPr lang="en-US" i="1" dirty="0" err="1"/>
              <a:t>B·false</a:t>
            </a:r>
            <a:r>
              <a:rPr lang="en-US" i="1" dirty="0"/>
              <a:t>,</a:t>
            </a:r>
            <a:r>
              <a:rPr lang="en-US" dirty="0"/>
              <a:t> respectively. </a:t>
            </a:r>
            <a:endParaRPr lang="en-IN" dirty="0"/>
          </a:p>
        </p:txBody>
      </p:sp>
    </p:spTree>
    <p:extLst>
      <p:ext uri="{BB962C8B-B14F-4D97-AF65-F5344CB8AC3E}">
        <p14:creationId xmlns:p14="http://schemas.microsoft.com/office/powerpoint/2010/main" val="186181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4E21A2-9576-48AE-A8B8-217C01152810}" type="slidenum">
              <a:rPr lang="en-US"/>
              <a:pPr/>
              <a:t>8</a:t>
            </a:fld>
            <a:endParaRPr lang="en-US"/>
          </a:p>
        </p:txBody>
      </p:sp>
      <p:sp>
        <p:nvSpPr>
          <p:cNvPr id="416770" name="Rectangle 2"/>
          <p:cNvSpPr>
            <a:spLocks noGrp="1" noChangeArrowheads="1"/>
          </p:cNvSpPr>
          <p:nvPr>
            <p:ph type="title"/>
          </p:nvPr>
        </p:nvSpPr>
        <p:spPr>
          <a:xfrm>
            <a:off x="533400" y="-228600"/>
            <a:ext cx="9372600" cy="914400"/>
          </a:xfrm>
        </p:spPr>
        <p:txBody>
          <a:bodyPr>
            <a:normAutofit/>
          </a:bodyPr>
          <a:lstStyle/>
          <a:p>
            <a:r>
              <a:rPr lang="en-US" sz="2800" b="1" dirty="0"/>
              <a:t>Intermediate Code Generation</a:t>
            </a:r>
            <a:r>
              <a:rPr lang="en-US" sz="2800" b="1" dirty="0">
                <a:solidFill>
                  <a:srgbClr val="FF0000"/>
                </a:solidFill>
              </a:rPr>
              <a:t>(IMPORTANT)</a:t>
            </a:r>
          </a:p>
        </p:txBody>
      </p:sp>
      <p:sp>
        <p:nvSpPr>
          <p:cNvPr id="416771" name="Rectangle 3"/>
          <p:cNvSpPr>
            <a:spLocks noGrp="1" noChangeArrowheads="1"/>
          </p:cNvSpPr>
          <p:nvPr>
            <p:ph type="body" idx="1"/>
          </p:nvPr>
        </p:nvSpPr>
        <p:spPr>
          <a:xfrm>
            <a:off x="381000" y="838200"/>
            <a:ext cx="9296400" cy="5638800"/>
          </a:xfrm>
        </p:spPr>
        <p:txBody>
          <a:bodyPr>
            <a:normAutofit fontScale="85000" lnSpcReduction="10000"/>
          </a:bodyPr>
          <a:lstStyle/>
          <a:p>
            <a:pPr algn="just">
              <a:lnSpc>
                <a:spcPct val="90000"/>
              </a:lnSpc>
            </a:pPr>
            <a:r>
              <a:rPr lang="en-US" i="1" dirty="0">
                <a:solidFill>
                  <a:srgbClr val="FF0000"/>
                </a:solidFill>
              </a:rPr>
              <a:t>Intermediate codes</a:t>
            </a:r>
            <a:r>
              <a:rPr lang="en-US" dirty="0">
                <a:solidFill>
                  <a:srgbClr val="FF0000"/>
                </a:solidFill>
              </a:rPr>
              <a:t> are machine independent codes, but close to machine instructions.</a:t>
            </a:r>
          </a:p>
          <a:p>
            <a:pPr algn="just">
              <a:lnSpc>
                <a:spcPct val="90000"/>
              </a:lnSpc>
            </a:pPr>
            <a:endParaRPr lang="en-US" dirty="0"/>
          </a:p>
          <a:p>
            <a:pPr algn="just">
              <a:lnSpc>
                <a:spcPct val="90000"/>
              </a:lnSpc>
            </a:pPr>
            <a:r>
              <a:rPr lang="en-US" dirty="0"/>
              <a:t>Program in a source language is converted to an  equivalent program in an intermediate language by the intermediate code generator. </a:t>
            </a:r>
          </a:p>
          <a:p>
            <a:pPr algn="just">
              <a:lnSpc>
                <a:spcPct val="90000"/>
              </a:lnSpc>
            </a:pPr>
            <a:endParaRPr lang="en-US" dirty="0"/>
          </a:p>
          <a:p>
            <a:pPr algn="just">
              <a:lnSpc>
                <a:spcPct val="90000"/>
              </a:lnSpc>
            </a:pPr>
            <a:r>
              <a:rPr lang="en-US" dirty="0">
                <a:solidFill>
                  <a:srgbClr val="7030A0"/>
                </a:solidFill>
              </a:rPr>
              <a:t>Intermediate language can be many different languages, and the designer of the compiler decides this intermediate language.</a:t>
            </a:r>
          </a:p>
          <a:p>
            <a:pPr marL="0" indent="0" algn="just">
              <a:lnSpc>
                <a:spcPct val="90000"/>
              </a:lnSpc>
              <a:buNone/>
            </a:pPr>
            <a:endParaRPr lang="en-US" dirty="0"/>
          </a:p>
          <a:p>
            <a:pPr algn="just">
              <a:lnSpc>
                <a:spcPct val="90000"/>
              </a:lnSpc>
            </a:pPr>
            <a:r>
              <a:rPr lang="en-US" dirty="0">
                <a:solidFill>
                  <a:srgbClr val="7030A0"/>
                </a:solidFill>
              </a:rPr>
              <a:t>Intermediate Code can create temporary variables to store sub-expression results.</a:t>
            </a:r>
          </a:p>
          <a:p>
            <a:pPr marL="0" indent="0" algn="just">
              <a:lnSpc>
                <a:spcPct val="90000"/>
              </a:lnSpc>
              <a:buNone/>
            </a:pPr>
            <a:endParaRPr lang="en-US" dirty="0"/>
          </a:p>
          <a:p>
            <a:pPr lvl="1" algn="just">
              <a:lnSpc>
                <a:spcPct val="90000"/>
              </a:lnSpc>
            </a:pPr>
            <a:r>
              <a:rPr lang="en-US" sz="2800" dirty="0">
                <a:solidFill>
                  <a:srgbClr val="FF0000"/>
                </a:solidFill>
              </a:rPr>
              <a:t>syntax trees </a:t>
            </a:r>
            <a:r>
              <a:rPr lang="en-US" sz="2800" dirty="0"/>
              <a:t>can be used as an intermediate language.</a:t>
            </a:r>
          </a:p>
          <a:p>
            <a:pPr lvl="1" algn="just">
              <a:lnSpc>
                <a:spcPct val="90000"/>
              </a:lnSpc>
            </a:pPr>
            <a:r>
              <a:rPr lang="en-US" sz="2800" dirty="0">
                <a:solidFill>
                  <a:srgbClr val="FF0000"/>
                </a:solidFill>
              </a:rPr>
              <a:t>postfix notation </a:t>
            </a:r>
            <a:r>
              <a:rPr lang="en-US" sz="2800" dirty="0"/>
              <a:t>can be used as an intermediate language.</a:t>
            </a:r>
          </a:p>
          <a:p>
            <a:pPr lvl="1" algn="just">
              <a:lnSpc>
                <a:spcPct val="90000"/>
              </a:lnSpc>
            </a:pPr>
            <a:r>
              <a:rPr lang="en-US" sz="2800" dirty="0">
                <a:solidFill>
                  <a:srgbClr val="FF0000"/>
                </a:solidFill>
              </a:rPr>
              <a:t>three-address code </a:t>
            </a:r>
            <a:r>
              <a:rPr lang="en-US" sz="2800" dirty="0"/>
              <a:t>(Quadruples) or triple codes can be used as an intermediate language</a:t>
            </a:r>
          </a:p>
          <a:p>
            <a:pPr marL="320040" lvl="1" indent="0" algn="just">
              <a:lnSpc>
                <a:spcPct val="90000"/>
              </a:lnSpc>
              <a:buNone/>
            </a:pPr>
            <a:endParaRPr lang="en-US" dirty="0"/>
          </a:p>
          <a:p>
            <a:pPr lvl="2" algn="just">
              <a:lnSpc>
                <a:spcPct val="90000"/>
              </a:lnSpc>
            </a:pPr>
            <a:r>
              <a:rPr lang="en-US" sz="2600" b="1" dirty="0">
                <a:solidFill>
                  <a:schemeClr val="accent2"/>
                </a:solidFill>
              </a:rPr>
              <a:t>Quadruples are close to machine instructions, but they are not actual machine instructions.</a:t>
            </a:r>
          </a:p>
          <a:p>
            <a:pPr lvl="2" algn="just">
              <a:lnSpc>
                <a:spcPct val="90000"/>
              </a:lnSpc>
              <a:buNone/>
            </a:pPr>
            <a:endParaRPr lang="en-US" b="1" dirty="0">
              <a:solidFill>
                <a:schemeClr val="accent2"/>
              </a:solidFill>
            </a:endParaRPr>
          </a:p>
          <a:p>
            <a:pPr algn="just">
              <a:lnSpc>
                <a:spcPct val="90000"/>
              </a:lnSpc>
              <a:buFontTx/>
              <a:buNone/>
            </a:pPr>
            <a:endParaRPr 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476F110-9D61-4D47-BFCB-F6622F51096B}" type="slidenum">
              <a:rPr lang="en-US"/>
              <a:pPr/>
              <a:t>80</a:t>
            </a:fld>
            <a:endParaRPr lang="en-US"/>
          </a:p>
        </p:txBody>
      </p:sp>
      <p:sp>
        <p:nvSpPr>
          <p:cNvPr id="442370" name="Rectangle 2"/>
          <p:cNvSpPr>
            <a:spLocks noGrp="1" noChangeArrowheads="1"/>
          </p:cNvSpPr>
          <p:nvPr>
            <p:ph type="title"/>
          </p:nvPr>
        </p:nvSpPr>
        <p:spPr/>
        <p:txBody>
          <a:bodyPr>
            <a:normAutofit fontScale="90000"/>
          </a:bodyPr>
          <a:lstStyle/>
          <a:p>
            <a:r>
              <a:rPr lang="en-US"/>
              <a:t>Translation Scheme for Arrays – Example1</a:t>
            </a:r>
          </a:p>
        </p:txBody>
      </p:sp>
      <p:sp>
        <p:nvSpPr>
          <p:cNvPr id="442371" name="Rectangle 3"/>
          <p:cNvSpPr>
            <a:spLocks noGrp="1" noChangeArrowheads="1"/>
          </p:cNvSpPr>
          <p:nvPr>
            <p:ph type="body" idx="1"/>
          </p:nvPr>
        </p:nvSpPr>
        <p:spPr/>
        <p:txBody>
          <a:bodyPr/>
          <a:lstStyle/>
          <a:p>
            <a:r>
              <a:rPr lang="en-US"/>
              <a:t>A one-dimensional </a:t>
            </a:r>
            <a:r>
              <a:rPr lang="en-US">
                <a:latin typeface="Courier New" pitchFamily="49" charset="0"/>
              </a:rPr>
              <a:t>double</a:t>
            </a:r>
            <a:r>
              <a:rPr lang="en-US"/>
              <a:t> array </a:t>
            </a:r>
            <a:r>
              <a:rPr lang="en-US">
                <a:latin typeface="Courier New" pitchFamily="49" charset="0"/>
              </a:rPr>
              <a:t>A </a:t>
            </a:r>
            <a:r>
              <a:rPr lang="en-US"/>
              <a:t>:  5..100 </a:t>
            </a:r>
          </a:p>
          <a:p>
            <a:pPr>
              <a:buFontTx/>
              <a:buNone/>
            </a:pPr>
            <a:r>
              <a:rPr lang="en-US"/>
              <a:t>	</a:t>
            </a:r>
            <a:r>
              <a:rPr lang="en-US">
                <a:sym typeface="Wingdings" pitchFamily="2" charset="2"/>
              </a:rPr>
              <a:t>  n</a:t>
            </a:r>
            <a:r>
              <a:rPr lang="en-US" baseline="-25000">
                <a:sym typeface="Wingdings" pitchFamily="2" charset="2"/>
              </a:rPr>
              <a:t>1</a:t>
            </a:r>
            <a:r>
              <a:rPr lang="en-US">
                <a:sym typeface="Wingdings" pitchFamily="2" charset="2"/>
              </a:rPr>
              <a:t>=95   width=8 (double)   low</a:t>
            </a:r>
            <a:r>
              <a:rPr lang="en-US" baseline="-25000">
                <a:sym typeface="Wingdings" pitchFamily="2" charset="2"/>
              </a:rPr>
              <a:t>1</a:t>
            </a:r>
            <a:r>
              <a:rPr lang="en-US">
                <a:sym typeface="Wingdings" pitchFamily="2" charset="2"/>
              </a:rPr>
              <a:t>=5</a:t>
            </a:r>
          </a:p>
          <a:p>
            <a:pPr>
              <a:buFontTx/>
              <a:buNone/>
            </a:pPr>
            <a:endParaRPr lang="en-US">
              <a:sym typeface="Wingdings" pitchFamily="2" charset="2"/>
            </a:endParaRPr>
          </a:p>
          <a:p>
            <a:r>
              <a:rPr lang="en-US"/>
              <a:t>Intermediate codes corresponding to    </a:t>
            </a:r>
            <a:r>
              <a:rPr lang="en-US">
                <a:latin typeface="Courier New" pitchFamily="49" charset="0"/>
              </a:rPr>
              <a:t>x := A[y]</a:t>
            </a:r>
          </a:p>
          <a:p>
            <a:endParaRPr lang="en-US">
              <a:latin typeface="Courier New" pitchFamily="49" charset="0"/>
            </a:endParaRPr>
          </a:p>
          <a:p>
            <a:pPr>
              <a:buFontTx/>
              <a:buNone/>
            </a:pPr>
            <a:r>
              <a:rPr lang="en-US">
                <a:latin typeface="Courier New" pitchFamily="49" charset="0"/>
              </a:rPr>
              <a:t>	mov	   c,,t1		</a:t>
            </a:r>
            <a:r>
              <a:rPr lang="en-US"/>
              <a:t>// where c=base</a:t>
            </a:r>
            <a:r>
              <a:rPr lang="en-US" baseline="-25000"/>
              <a:t>A</a:t>
            </a:r>
            <a:r>
              <a:rPr lang="en-US"/>
              <a:t>-(5)*8</a:t>
            </a:r>
          </a:p>
          <a:p>
            <a:pPr>
              <a:buFontTx/>
              <a:buNone/>
            </a:pPr>
            <a:r>
              <a:rPr lang="en-US">
                <a:latin typeface="Courier New" pitchFamily="49" charset="0"/>
              </a:rPr>
              <a:t>	mult  y,8,t2</a:t>
            </a:r>
          </a:p>
          <a:p>
            <a:pPr>
              <a:buFontTx/>
              <a:buNone/>
            </a:pPr>
            <a:r>
              <a:rPr lang="en-US">
                <a:latin typeface="Courier New" pitchFamily="49" charset="0"/>
              </a:rPr>
              <a:t>	mov   t1[t2],,t3</a:t>
            </a:r>
          </a:p>
          <a:p>
            <a:pPr>
              <a:buFontTx/>
              <a:buNone/>
            </a:pPr>
            <a:r>
              <a:rPr lang="en-US">
                <a:latin typeface="Courier New" pitchFamily="49" charset="0"/>
              </a:rPr>
              <a:t>	mov   t3,,x</a:t>
            </a:r>
          </a:p>
          <a:p>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2BC800-5911-47FD-B16A-32CFDBBCB98F}" type="slidenum">
              <a:rPr lang="en-US"/>
              <a:pPr/>
              <a:t>81</a:t>
            </a:fld>
            <a:endParaRPr lang="en-US"/>
          </a:p>
        </p:txBody>
      </p:sp>
      <p:sp>
        <p:nvSpPr>
          <p:cNvPr id="441346" name="Rectangle 2"/>
          <p:cNvSpPr>
            <a:spLocks noGrp="1" noChangeArrowheads="1"/>
          </p:cNvSpPr>
          <p:nvPr>
            <p:ph type="title"/>
          </p:nvPr>
        </p:nvSpPr>
        <p:spPr/>
        <p:txBody>
          <a:bodyPr>
            <a:normAutofit fontScale="90000"/>
          </a:bodyPr>
          <a:lstStyle/>
          <a:p>
            <a:r>
              <a:rPr lang="en-US"/>
              <a:t>Translation Scheme for Arrays – Example2</a:t>
            </a:r>
          </a:p>
        </p:txBody>
      </p:sp>
      <p:sp>
        <p:nvSpPr>
          <p:cNvPr id="441347" name="Rectangle 3"/>
          <p:cNvSpPr>
            <a:spLocks noGrp="1" noChangeArrowheads="1"/>
          </p:cNvSpPr>
          <p:nvPr>
            <p:ph type="body" idx="1"/>
          </p:nvPr>
        </p:nvSpPr>
        <p:spPr/>
        <p:txBody>
          <a:bodyPr>
            <a:normAutofit fontScale="92500" lnSpcReduction="10000"/>
          </a:bodyPr>
          <a:lstStyle/>
          <a:p>
            <a:r>
              <a:rPr lang="en-US"/>
              <a:t>A two-dimensional </a:t>
            </a:r>
            <a:r>
              <a:rPr lang="en-US">
                <a:latin typeface="Courier New" pitchFamily="49" charset="0"/>
              </a:rPr>
              <a:t>int</a:t>
            </a:r>
            <a:r>
              <a:rPr lang="en-US"/>
              <a:t> array </a:t>
            </a:r>
            <a:r>
              <a:rPr lang="en-US">
                <a:latin typeface="Courier New" pitchFamily="49" charset="0"/>
              </a:rPr>
              <a:t>A </a:t>
            </a:r>
            <a:r>
              <a:rPr lang="en-US"/>
              <a:t>:  1..10x1..20</a:t>
            </a:r>
          </a:p>
          <a:p>
            <a:pPr>
              <a:buFontTx/>
              <a:buNone/>
            </a:pPr>
            <a:r>
              <a:rPr lang="en-US"/>
              <a:t>	</a:t>
            </a:r>
            <a:r>
              <a:rPr lang="en-US">
                <a:sym typeface="Wingdings" pitchFamily="2" charset="2"/>
              </a:rPr>
              <a:t>  n</a:t>
            </a:r>
            <a:r>
              <a:rPr lang="en-US" baseline="-25000">
                <a:sym typeface="Wingdings" pitchFamily="2" charset="2"/>
              </a:rPr>
              <a:t>1</a:t>
            </a:r>
            <a:r>
              <a:rPr lang="en-US">
                <a:sym typeface="Wingdings" pitchFamily="2" charset="2"/>
              </a:rPr>
              <a:t>=10   n</a:t>
            </a:r>
            <a:r>
              <a:rPr lang="en-US" baseline="-25000">
                <a:sym typeface="Wingdings" pitchFamily="2" charset="2"/>
              </a:rPr>
              <a:t>2</a:t>
            </a:r>
            <a:r>
              <a:rPr lang="en-US">
                <a:sym typeface="Wingdings" pitchFamily="2" charset="2"/>
              </a:rPr>
              <a:t>=20   width=4 (integers)   low</a:t>
            </a:r>
            <a:r>
              <a:rPr lang="en-US" baseline="-25000">
                <a:sym typeface="Wingdings" pitchFamily="2" charset="2"/>
              </a:rPr>
              <a:t>1</a:t>
            </a:r>
            <a:r>
              <a:rPr lang="en-US">
                <a:sym typeface="Wingdings" pitchFamily="2" charset="2"/>
              </a:rPr>
              <a:t>=1   low</a:t>
            </a:r>
            <a:r>
              <a:rPr lang="en-US" baseline="-25000">
                <a:sym typeface="Wingdings" pitchFamily="2" charset="2"/>
              </a:rPr>
              <a:t>2</a:t>
            </a:r>
            <a:r>
              <a:rPr lang="en-US">
                <a:sym typeface="Wingdings" pitchFamily="2" charset="2"/>
              </a:rPr>
              <a:t>=1</a:t>
            </a:r>
          </a:p>
          <a:p>
            <a:pPr>
              <a:buFontTx/>
              <a:buNone/>
            </a:pPr>
            <a:endParaRPr lang="en-US">
              <a:sym typeface="Wingdings" pitchFamily="2" charset="2"/>
            </a:endParaRPr>
          </a:p>
          <a:p>
            <a:r>
              <a:rPr lang="en-US"/>
              <a:t>Intermediate codes corresponding to    </a:t>
            </a:r>
            <a:r>
              <a:rPr lang="en-US">
                <a:latin typeface="Courier New" pitchFamily="49" charset="0"/>
              </a:rPr>
              <a:t>x := A[y,z]</a:t>
            </a:r>
          </a:p>
          <a:p>
            <a:endParaRPr lang="en-US">
              <a:latin typeface="Courier New" pitchFamily="49" charset="0"/>
            </a:endParaRPr>
          </a:p>
          <a:p>
            <a:pPr>
              <a:buFontTx/>
              <a:buNone/>
            </a:pPr>
            <a:r>
              <a:rPr lang="en-US">
                <a:latin typeface="Courier New" pitchFamily="49" charset="0"/>
              </a:rPr>
              <a:t>	mult  y,20,t1</a:t>
            </a:r>
          </a:p>
          <a:p>
            <a:pPr>
              <a:buFontTx/>
              <a:buNone/>
            </a:pPr>
            <a:r>
              <a:rPr lang="en-US">
                <a:latin typeface="Courier New" pitchFamily="49" charset="0"/>
              </a:rPr>
              <a:t>	add   t1,z,t1</a:t>
            </a:r>
          </a:p>
          <a:p>
            <a:pPr>
              <a:buFontTx/>
              <a:buNone/>
            </a:pPr>
            <a:r>
              <a:rPr lang="en-US">
                <a:latin typeface="Courier New" pitchFamily="49" charset="0"/>
              </a:rPr>
              <a:t>	mov	   c,,t2		</a:t>
            </a:r>
            <a:r>
              <a:rPr lang="en-US"/>
              <a:t>// where c=base</a:t>
            </a:r>
            <a:r>
              <a:rPr lang="en-US" baseline="-25000"/>
              <a:t>A</a:t>
            </a:r>
            <a:r>
              <a:rPr lang="en-US"/>
              <a:t>-(1*20+1)*4</a:t>
            </a:r>
          </a:p>
          <a:p>
            <a:pPr>
              <a:buFontTx/>
              <a:buNone/>
            </a:pPr>
            <a:r>
              <a:rPr lang="en-US">
                <a:latin typeface="Courier New" pitchFamily="49" charset="0"/>
              </a:rPr>
              <a:t>	mult  t1,4,t3</a:t>
            </a:r>
          </a:p>
          <a:p>
            <a:pPr>
              <a:buFontTx/>
              <a:buNone/>
            </a:pPr>
            <a:r>
              <a:rPr lang="en-US">
                <a:latin typeface="Courier New" pitchFamily="49" charset="0"/>
              </a:rPr>
              <a:t>	mov   t2[t3],,t4</a:t>
            </a:r>
          </a:p>
          <a:p>
            <a:pPr>
              <a:buFontTx/>
              <a:buNone/>
            </a:pPr>
            <a:r>
              <a:rPr lang="en-US">
                <a:latin typeface="Courier New" pitchFamily="49" charset="0"/>
              </a:rPr>
              <a:t>	mov   t4,,x</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77CCC8-A912-48A0-9C89-4390ADCA1EE2}" type="slidenum">
              <a:rPr lang="en-US"/>
              <a:pPr/>
              <a:t>82</a:t>
            </a:fld>
            <a:endParaRPr lang="en-US"/>
          </a:p>
        </p:txBody>
      </p:sp>
      <p:sp>
        <p:nvSpPr>
          <p:cNvPr id="443394" name="Rectangle 2"/>
          <p:cNvSpPr>
            <a:spLocks noGrp="1" noChangeArrowheads="1"/>
          </p:cNvSpPr>
          <p:nvPr>
            <p:ph type="title"/>
          </p:nvPr>
        </p:nvSpPr>
        <p:spPr/>
        <p:txBody>
          <a:bodyPr>
            <a:normAutofit fontScale="90000"/>
          </a:bodyPr>
          <a:lstStyle/>
          <a:p>
            <a:r>
              <a:rPr lang="en-US"/>
              <a:t>Translation Scheme for Arrays – Example3</a:t>
            </a:r>
          </a:p>
        </p:txBody>
      </p:sp>
      <p:sp>
        <p:nvSpPr>
          <p:cNvPr id="443395" name="Rectangle 3"/>
          <p:cNvSpPr>
            <a:spLocks noGrp="1" noChangeArrowheads="1"/>
          </p:cNvSpPr>
          <p:nvPr>
            <p:ph type="body" idx="1"/>
          </p:nvPr>
        </p:nvSpPr>
        <p:spPr/>
        <p:txBody>
          <a:bodyPr>
            <a:normAutofit fontScale="92500" lnSpcReduction="20000"/>
          </a:bodyPr>
          <a:lstStyle/>
          <a:p>
            <a:pPr>
              <a:lnSpc>
                <a:spcPct val="90000"/>
              </a:lnSpc>
            </a:pPr>
            <a:r>
              <a:rPr lang="en-US"/>
              <a:t>A three-dimensional </a:t>
            </a:r>
            <a:r>
              <a:rPr lang="en-US">
                <a:latin typeface="Courier New" pitchFamily="49" charset="0"/>
              </a:rPr>
              <a:t>int</a:t>
            </a:r>
            <a:r>
              <a:rPr lang="en-US"/>
              <a:t> array </a:t>
            </a:r>
            <a:r>
              <a:rPr lang="en-US">
                <a:latin typeface="Courier New" pitchFamily="49" charset="0"/>
              </a:rPr>
              <a:t>A </a:t>
            </a:r>
            <a:r>
              <a:rPr lang="en-US"/>
              <a:t>:  0..9x0..19x0..29</a:t>
            </a:r>
          </a:p>
          <a:p>
            <a:pPr>
              <a:lnSpc>
                <a:spcPct val="90000"/>
              </a:lnSpc>
              <a:buFontTx/>
              <a:buNone/>
            </a:pPr>
            <a:r>
              <a:rPr lang="en-US"/>
              <a:t>	</a:t>
            </a:r>
            <a:r>
              <a:rPr lang="en-US">
                <a:sym typeface="Wingdings" pitchFamily="2" charset="2"/>
              </a:rPr>
              <a:t>  n</a:t>
            </a:r>
            <a:r>
              <a:rPr lang="en-US" baseline="-25000">
                <a:sym typeface="Wingdings" pitchFamily="2" charset="2"/>
              </a:rPr>
              <a:t>1</a:t>
            </a:r>
            <a:r>
              <a:rPr lang="en-US">
                <a:sym typeface="Wingdings" pitchFamily="2" charset="2"/>
              </a:rPr>
              <a:t>=10   n</a:t>
            </a:r>
            <a:r>
              <a:rPr lang="en-US" baseline="-25000">
                <a:sym typeface="Wingdings" pitchFamily="2" charset="2"/>
              </a:rPr>
              <a:t>2</a:t>
            </a:r>
            <a:r>
              <a:rPr lang="en-US">
                <a:sym typeface="Wingdings" pitchFamily="2" charset="2"/>
              </a:rPr>
              <a:t>=20  n</a:t>
            </a:r>
            <a:r>
              <a:rPr lang="en-US" baseline="-25000">
                <a:sym typeface="Wingdings" pitchFamily="2" charset="2"/>
              </a:rPr>
              <a:t>3</a:t>
            </a:r>
            <a:r>
              <a:rPr lang="en-US">
                <a:sym typeface="Wingdings" pitchFamily="2" charset="2"/>
              </a:rPr>
              <a:t>=30  width=4 (integers)   low</a:t>
            </a:r>
            <a:r>
              <a:rPr lang="en-US" baseline="-25000">
                <a:sym typeface="Wingdings" pitchFamily="2" charset="2"/>
              </a:rPr>
              <a:t>1</a:t>
            </a:r>
            <a:r>
              <a:rPr lang="en-US">
                <a:sym typeface="Wingdings" pitchFamily="2" charset="2"/>
              </a:rPr>
              <a:t>=0   low</a:t>
            </a:r>
            <a:r>
              <a:rPr lang="en-US" baseline="-25000">
                <a:sym typeface="Wingdings" pitchFamily="2" charset="2"/>
              </a:rPr>
              <a:t>2</a:t>
            </a:r>
            <a:r>
              <a:rPr lang="en-US">
                <a:sym typeface="Wingdings" pitchFamily="2" charset="2"/>
              </a:rPr>
              <a:t>=0  low</a:t>
            </a:r>
            <a:r>
              <a:rPr lang="en-US" baseline="-25000">
                <a:sym typeface="Wingdings" pitchFamily="2" charset="2"/>
              </a:rPr>
              <a:t>3</a:t>
            </a:r>
            <a:r>
              <a:rPr lang="en-US">
                <a:sym typeface="Wingdings" pitchFamily="2" charset="2"/>
              </a:rPr>
              <a:t>=0</a:t>
            </a:r>
          </a:p>
          <a:p>
            <a:pPr>
              <a:lnSpc>
                <a:spcPct val="90000"/>
              </a:lnSpc>
              <a:buFontTx/>
              <a:buNone/>
            </a:pPr>
            <a:endParaRPr lang="en-US" sz="800">
              <a:sym typeface="Wingdings" pitchFamily="2" charset="2"/>
            </a:endParaRPr>
          </a:p>
          <a:p>
            <a:pPr>
              <a:lnSpc>
                <a:spcPct val="90000"/>
              </a:lnSpc>
            </a:pPr>
            <a:r>
              <a:rPr lang="en-US"/>
              <a:t>Intermediate codes corresponding to    </a:t>
            </a:r>
            <a:r>
              <a:rPr lang="en-US">
                <a:latin typeface="Courier New" pitchFamily="49" charset="0"/>
              </a:rPr>
              <a:t>x := A[w,y,z]</a:t>
            </a:r>
          </a:p>
          <a:p>
            <a:pPr>
              <a:lnSpc>
                <a:spcPct val="90000"/>
              </a:lnSpc>
            </a:pPr>
            <a:endParaRPr lang="en-US" sz="800">
              <a:latin typeface="Courier New" pitchFamily="49" charset="0"/>
            </a:endParaRPr>
          </a:p>
          <a:p>
            <a:pPr>
              <a:lnSpc>
                <a:spcPct val="90000"/>
              </a:lnSpc>
              <a:buFontTx/>
              <a:buNone/>
            </a:pPr>
            <a:r>
              <a:rPr lang="en-US">
                <a:latin typeface="Courier New" pitchFamily="49" charset="0"/>
              </a:rPr>
              <a:t>	mult  w,20,t1</a:t>
            </a:r>
          </a:p>
          <a:p>
            <a:pPr>
              <a:lnSpc>
                <a:spcPct val="90000"/>
              </a:lnSpc>
              <a:buFontTx/>
              <a:buNone/>
            </a:pPr>
            <a:r>
              <a:rPr lang="en-US">
                <a:latin typeface="Courier New" pitchFamily="49" charset="0"/>
              </a:rPr>
              <a:t>	add   t1,y,t1</a:t>
            </a:r>
          </a:p>
          <a:p>
            <a:pPr>
              <a:lnSpc>
                <a:spcPct val="90000"/>
              </a:lnSpc>
              <a:buFontTx/>
              <a:buNone/>
            </a:pPr>
            <a:r>
              <a:rPr lang="en-US">
                <a:latin typeface="Courier New" pitchFamily="49" charset="0"/>
              </a:rPr>
              <a:t>	mult  t1,30,t2</a:t>
            </a:r>
          </a:p>
          <a:p>
            <a:pPr>
              <a:lnSpc>
                <a:spcPct val="90000"/>
              </a:lnSpc>
              <a:buFontTx/>
              <a:buNone/>
            </a:pPr>
            <a:r>
              <a:rPr lang="en-US">
                <a:latin typeface="Courier New" pitchFamily="49" charset="0"/>
              </a:rPr>
              <a:t>	add   t2,z,t2</a:t>
            </a:r>
          </a:p>
          <a:p>
            <a:pPr>
              <a:lnSpc>
                <a:spcPct val="90000"/>
              </a:lnSpc>
              <a:buFontTx/>
              <a:buNone/>
            </a:pPr>
            <a:r>
              <a:rPr lang="en-US">
                <a:latin typeface="Courier New" pitchFamily="49" charset="0"/>
              </a:rPr>
              <a:t>	mov	   c,,t3		</a:t>
            </a:r>
            <a:r>
              <a:rPr lang="en-US"/>
              <a:t>// where c=base</a:t>
            </a:r>
            <a:r>
              <a:rPr lang="en-US" baseline="-25000"/>
              <a:t>A</a:t>
            </a:r>
            <a:r>
              <a:rPr lang="en-US"/>
              <a:t>-((0*20+0)*30+0)*4</a:t>
            </a:r>
          </a:p>
          <a:p>
            <a:pPr>
              <a:lnSpc>
                <a:spcPct val="90000"/>
              </a:lnSpc>
              <a:buFontTx/>
              <a:buNone/>
            </a:pPr>
            <a:r>
              <a:rPr lang="en-US">
                <a:latin typeface="Courier New" pitchFamily="49" charset="0"/>
              </a:rPr>
              <a:t>	mult  t2,4,t4</a:t>
            </a:r>
          </a:p>
          <a:p>
            <a:pPr>
              <a:lnSpc>
                <a:spcPct val="90000"/>
              </a:lnSpc>
              <a:buFontTx/>
              <a:buNone/>
            </a:pPr>
            <a:r>
              <a:rPr lang="en-US">
                <a:latin typeface="Courier New" pitchFamily="49" charset="0"/>
              </a:rPr>
              <a:t>	mov   t3[t4],,t5</a:t>
            </a:r>
          </a:p>
          <a:p>
            <a:pPr>
              <a:lnSpc>
                <a:spcPct val="90000"/>
              </a:lnSpc>
              <a:buFontTx/>
              <a:buNone/>
            </a:pPr>
            <a:r>
              <a:rPr lang="en-US">
                <a:latin typeface="Courier New" pitchFamily="49" charset="0"/>
              </a:rPr>
              <a:t>	mov   t5,,x</a:t>
            </a:r>
          </a:p>
          <a:p>
            <a:pPr>
              <a:lnSpc>
                <a:spcPct val="90000"/>
              </a:lnSpc>
            </a:pPr>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760597-E873-44C7-8F18-C44AA8689722}" type="slidenum">
              <a:rPr lang="en-US"/>
              <a:pPr/>
              <a:t>83</a:t>
            </a:fld>
            <a:endParaRPr lang="en-US"/>
          </a:p>
        </p:txBody>
      </p:sp>
      <p:sp>
        <p:nvSpPr>
          <p:cNvPr id="100354" name="Rectangle 2"/>
          <p:cNvSpPr>
            <a:spLocks noGrp="1" noChangeArrowheads="1"/>
          </p:cNvSpPr>
          <p:nvPr>
            <p:ph type="title"/>
          </p:nvPr>
        </p:nvSpPr>
        <p:spPr>
          <a:xfrm>
            <a:off x="742950" y="152400"/>
            <a:ext cx="8705850" cy="1143000"/>
          </a:xfrm>
        </p:spPr>
        <p:txBody>
          <a:bodyPr>
            <a:normAutofit fontScale="90000"/>
          </a:bodyPr>
          <a:lstStyle/>
          <a:p>
            <a:r>
              <a:rPr lang="en-US" dirty="0"/>
              <a:t>Translation Schemes for Declarations statements</a:t>
            </a:r>
          </a:p>
        </p:txBody>
      </p:sp>
      <p:sp>
        <p:nvSpPr>
          <p:cNvPr id="100355" name="Rectangle 3"/>
          <p:cNvSpPr>
            <a:spLocks noGrp="1" noChangeArrowheads="1"/>
          </p:cNvSpPr>
          <p:nvPr>
            <p:ph type="body" idx="1"/>
          </p:nvPr>
        </p:nvSpPr>
        <p:spPr>
          <a:xfrm>
            <a:off x="742950" y="1295400"/>
            <a:ext cx="8420100" cy="4800600"/>
          </a:xfrm>
        </p:spPr>
        <p:txBody>
          <a:bodyPr/>
          <a:lstStyle/>
          <a:p>
            <a:pPr>
              <a:lnSpc>
                <a:spcPct val="80000"/>
              </a:lnSpc>
              <a:buFontTx/>
              <a:buNone/>
            </a:pPr>
            <a:r>
              <a:rPr lang="en-US" sz="2400" dirty="0"/>
              <a:t>	For each name create symbol table entry with information like type and relative address</a:t>
            </a:r>
          </a:p>
          <a:p>
            <a:pPr>
              <a:lnSpc>
                <a:spcPct val="80000"/>
              </a:lnSpc>
            </a:pPr>
            <a:endParaRPr lang="en-US" sz="2400" dirty="0"/>
          </a:p>
          <a:p>
            <a:pPr>
              <a:lnSpc>
                <a:spcPct val="80000"/>
              </a:lnSpc>
              <a:buFontTx/>
              <a:buNone/>
            </a:pPr>
            <a:r>
              <a:rPr lang="en-US" sz="2400" dirty="0"/>
              <a:t>	P → {offset=0} D</a:t>
            </a:r>
          </a:p>
          <a:p>
            <a:pPr>
              <a:lnSpc>
                <a:spcPct val="80000"/>
              </a:lnSpc>
              <a:buFontTx/>
              <a:buNone/>
            </a:pPr>
            <a:endParaRPr lang="en-US" sz="2400" dirty="0"/>
          </a:p>
          <a:p>
            <a:pPr>
              <a:lnSpc>
                <a:spcPct val="80000"/>
              </a:lnSpc>
              <a:buFontTx/>
              <a:buNone/>
            </a:pPr>
            <a:r>
              <a:rPr lang="en-US" sz="2400" dirty="0"/>
              <a:t>	D → D ; D</a:t>
            </a:r>
          </a:p>
          <a:p>
            <a:pPr>
              <a:lnSpc>
                <a:spcPct val="80000"/>
              </a:lnSpc>
              <a:buFontTx/>
              <a:buNone/>
            </a:pPr>
            <a:endParaRPr lang="en-US" sz="2400" dirty="0"/>
          </a:p>
          <a:p>
            <a:pPr>
              <a:lnSpc>
                <a:spcPct val="80000"/>
              </a:lnSpc>
              <a:buFontTx/>
              <a:buNone/>
            </a:pPr>
            <a:r>
              <a:rPr lang="en-US" sz="2400" dirty="0"/>
              <a:t>	D → id : T {enter(id.name, </a:t>
            </a:r>
            <a:r>
              <a:rPr lang="en-US" sz="2400" dirty="0" err="1"/>
              <a:t>T.type</a:t>
            </a:r>
            <a:r>
              <a:rPr lang="en-US" sz="2400" dirty="0"/>
              <a:t>, offset);</a:t>
            </a:r>
          </a:p>
          <a:p>
            <a:pPr>
              <a:lnSpc>
                <a:spcPct val="80000"/>
              </a:lnSpc>
              <a:buFontTx/>
              <a:buNone/>
            </a:pPr>
            <a:r>
              <a:rPr lang="en-US" sz="2400" dirty="0"/>
              <a:t>	 			offset = offset + </a:t>
            </a:r>
            <a:r>
              <a:rPr lang="en-US" sz="2400" dirty="0" err="1"/>
              <a:t>T.width</a:t>
            </a:r>
            <a:r>
              <a:rPr lang="en-US" sz="2400" dirty="0"/>
              <a:t> }</a:t>
            </a:r>
          </a:p>
          <a:p>
            <a:pPr>
              <a:lnSpc>
                <a:spcPct val="80000"/>
              </a:lnSpc>
              <a:buFontTx/>
              <a:buNone/>
            </a:pPr>
            <a:endParaRPr lang="en-US" sz="2400" dirty="0"/>
          </a:p>
          <a:p>
            <a:pPr>
              <a:lnSpc>
                <a:spcPct val="80000"/>
              </a:lnSpc>
              <a:buFontTx/>
              <a:buNone/>
            </a:pPr>
            <a:r>
              <a:rPr lang="en-US" sz="2400" dirty="0"/>
              <a:t>	T → integer {</a:t>
            </a:r>
            <a:r>
              <a:rPr lang="en-US" sz="2400" dirty="0" err="1"/>
              <a:t>T.type</a:t>
            </a:r>
            <a:r>
              <a:rPr lang="en-US" sz="2400" dirty="0"/>
              <a:t> = integer; </a:t>
            </a:r>
            <a:r>
              <a:rPr lang="en-US" sz="2400" dirty="0" err="1"/>
              <a:t>T.width</a:t>
            </a:r>
            <a:r>
              <a:rPr lang="en-US" sz="2400" dirty="0"/>
              <a:t> = 4}</a:t>
            </a:r>
          </a:p>
          <a:p>
            <a:pPr>
              <a:lnSpc>
                <a:spcPct val="80000"/>
              </a:lnSpc>
              <a:buFontTx/>
              <a:buNone/>
            </a:pPr>
            <a:endParaRPr lang="en-US" sz="2400" dirty="0"/>
          </a:p>
          <a:p>
            <a:pPr>
              <a:lnSpc>
                <a:spcPct val="80000"/>
              </a:lnSpc>
              <a:buFontTx/>
              <a:buNone/>
            </a:pPr>
            <a:r>
              <a:rPr lang="en-US" sz="2400" dirty="0"/>
              <a:t>	T → real  {</a:t>
            </a:r>
            <a:r>
              <a:rPr lang="en-US" sz="2400" dirty="0" err="1"/>
              <a:t>T.type</a:t>
            </a:r>
            <a:r>
              <a:rPr lang="en-US" sz="2400" dirty="0"/>
              <a:t> = real; </a:t>
            </a:r>
            <a:r>
              <a:rPr lang="en-US" sz="2400" dirty="0" err="1"/>
              <a:t>T.width</a:t>
            </a:r>
            <a:r>
              <a:rPr lang="en-US" sz="2400" dirty="0"/>
              <a:t> =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35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3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FBE44F-04E4-4A6D-A88E-D08ED40FBF4D}" type="slidenum">
              <a:rPr lang="en-US"/>
              <a:pPr/>
              <a:t>84</a:t>
            </a:fld>
            <a:endParaRPr lang="en-US"/>
          </a:p>
        </p:txBody>
      </p:sp>
      <p:sp>
        <p:nvSpPr>
          <p:cNvPr id="101378" name="Rectangle 2"/>
          <p:cNvSpPr>
            <a:spLocks noGrp="1" noChangeArrowheads="1"/>
          </p:cNvSpPr>
          <p:nvPr>
            <p:ph type="title"/>
          </p:nvPr>
        </p:nvSpPr>
        <p:spPr/>
        <p:txBody>
          <a:bodyPr/>
          <a:lstStyle/>
          <a:p>
            <a:r>
              <a:rPr lang="en-US"/>
              <a:t>Declarations</a:t>
            </a:r>
            <a:r>
              <a:rPr lang="en-US">
                <a:solidFill>
                  <a:schemeClr val="tx1"/>
                </a:solidFill>
              </a:rPr>
              <a:t> …</a:t>
            </a:r>
          </a:p>
        </p:txBody>
      </p:sp>
      <p:sp>
        <p:nvSpPr>
          <p:cNvPr id="101379" name="Rectangle 3"/>
          <p:cNvSpPr>
            <a:spLocks noGrp="1" noChangeArrowheads="1"/>
          </p:cNvSpPr>
          <p:nvPr>
            <p:ph type="body" idx="1"/>
          </p:nvPr>
        </p:nvSpPr>
        <p:spPr/>
        <p:txBody>
          <a:bodyPr/>
          <a:lstStyle/>
          <a:p>
            <a:pPr>
              <a:buFontTx/>
              <a:buNone/>
            </a:pPr>
            <a:r>
              <a:rPr lang="en-US" sz="2800" dirty="0"/>
              <a:t>T → array [ </a:t>
            </a:r>
            <a:r>
              <a:rPr lang="en-US" sz="2800" dirty="0" err="1"/>
              <a:t>num</a:t>
            </a:r>
            <a:r>
              <a:rPr lang="en-US" sz="2800" dirty="0"/>
              <a:t> ] of T</a:t>
            </a:r>
            <a:r>
              <a:rPr lang="en-US" sz="2800" baseline="-25000" dirty="0"/>
              <a:t>1</a:t>
            </a:r>
          </a:p>
          <a:p>
            <a:pPr>
              <a:buFontTx/>
              <a:buNone/>
            </a:pPr>
            <a:r>
              <a:rPr lang="en-US" sz="2800" dirty="0"/>
              <a:t>		{</a:t>
            </a:r>
            <a:r>
              <a:rPr lang="en-US" sz="2800" dirty="0" err="1"/>
              <a:t>T.type</a:t>
            </a:r>
            <a:r>
              <a:rPr lang="en-US" sz="2800" dirty="0"/>
              <a:t> = array(</a:t>
            </a:r>
            <a:r>
              <a:rPr lang="en-US" sz="2800" dirty="0" err="1"/>
              <a:t>num.val</a:t>
            </a:r>
            <a:r>
              <a:rPr lang="en-US" sz="2800" dirty="0"/>
              <a:t>, T</a:t>
            </a:r>
            <a:r>
              <a:rPr lang="en-US" sz="2800" baseline="-25000" dirty="0"/>
              <a:t>1</a:t>
            </a:r>
            <a:r>
              <a:rPr lang="en-US" sz="2800" dirty="0"/>
              <a:t>.type)</a:t>
            </a:r>
          </a:p>
          <a:p>
            <a:pPr>
              <a:buFontTx/>
              <a:buNone/>
            </a:pPr>
            <a:r>
              <a:rPr lang="en-US" sz="2800" dirty="0"/>
              <a:t>		   </a:t>
            </a:r>
            <a:r>
              <a:rPr lang="en-US" sz="2800" dirty="0" err="1"/>
              <a:t>T.width</a:t>
            </a:r>
            <a:r>
              <a:rPr lang="en-US" sz="2800" dirty="0"/>
              <a:t> = </a:t>
            </a:r>
            <a:r>
              <a:rPr lang="en-US" sz="2800" dirty="0" err="1"/>
              <a:t>num.val</a:t>
            </a:r>
            <a:r>
              <a:rPr lang="en-US" sz="2800" dirty="0"/>
              <a:t> x T</a:t>
            </a:r>
            <a:r>
              <a:rPr lang="en-US" sz="2800" baseline="-25000" dirty="0"/>
              <a:t>1</a:t>
            </a:r>
            <a:r>
              <a:rPr lang="en-US" sz="2800" dirty="0"/>
              <a:t>.width}</a:t>
            </a:r>
          </a:p>
          <a:p>
            <a:pPr>
              <a:buFontTx/>
              <a:buNone/>
            </a:pPr>
            <a:endParaRPr lang="en-US" sz="2800" dirty="0"/>
          </a:p>
          <a:p>
            <a:pPr>
              <a:buFontTx/>
              <a:buNone/>
            </a:pPr>
            <a:r>
              <a:rPr lang="en-US" sz="2800" dirty="0"/>
              <a:t>T → ↑T</a:t>
            </a:r>
            <a:r>
              <a:rPr lang="en-US" sz="2800" baseline="-25000" dirty="0"/>
              <a:t>1 </a:t>
            </a:r>
            <a:r>
              <a:rPr lang="en-US" sz="2800" dirty="0"/>
              <a:t>		</a:t>
            </a:r>
          </a:p>
          <a:p>
            <a:pPr>
              <a:buFontTx/>
              <a:buNone/>
            </a:pPr>
            <a:r>
              <a:rPr lang="en-US" sz="2800" dirty="0"/>
              <a:t>		{</a:t>
            </a:r>
            <a:r>
              <a:rPr lang="en-US" sz="2800" dirty="0" err="1"/>
              <a:t>T.type</a:t>
            </a:r>
            <a:r>
              <a:rPr lang="en-US" sz="2800" dirty="0"/>
              <a:t> = pointer(T</a:t>
            </a:r>
            <a:r>
              <a:rPr lang="en-US" sz="2800" baseline="-25000" dirty="0"/>
              <a:t>1</a:t>
            </a:r>
            <a:r>
              <a:rPr lang="en-US" sz="2800" dirty="0"/>
              <a:t>.type)</a:t>
            </a:r>
          </a:p>
          <a:p>
            <a:pPr>
              <a:buFontTx/>
              <a:buNone/>
            </a:pPr>
            <a:r>
              <a:rPr lang="en-US" sz="2800" dirty="0"/>
              <a:t>		  </a:t>
            </a:r>
            <a:r>
              <a:rPr lang="en-US" sz="2800" dirty="0" err="1"/>
              <a:t>T.width</a:t>
            </a:r>
            <a:r>
              <a:rPr lang="en-US" sz="2800" dirty="0"/>
              <a:t>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DAAB65-47CA-4235-A943-58E250D95D42}" type="slidenum">
              <a:rPr lang="en-US"/>
              <a:pPr/>
              <a:t>85</a:t>
            </a:fld>
            <a:endParaRPr lang="en-US"/>
          </a:p>
        </p:txBody>
      </p:sp>
      <p:sp>
        <p:nvSpPr>
          <p:cNvPr id="116738" name="Rectangle 2"/>
          <p:cNvSpPr>
            <a:spLocks noGrp="1" noChangeArrowheads="1"/>
          </p:cNvSpPr>
          <p:nvPr>
            <p:ph type="title"/>
          </p:nvPr>
        </p:nvSpPr>
        <p:spPr/>
        <p:txBody>
          <a:bodyPr/>
          <a:lstStyle/>
          <a:p>
            <a:r>
              <a:rPr lang="en-US" dirty="0"/>
              <a:t>Boolean Expressions </a:t>
            </a:r>
            <a:r>
              <a:rPr lang="en-US" dirty="0">
                <a:solidFill>
                  <a:srgbClr val="FF0000"/>
                </a:solidFill>
              </a:rPr>
              <a:t>(IMPORTANT)</a:t>
            </a:r>
            <a:endParaRPr lang="en-US" dirty="0"/>
          </a:p>
        </p:txBody>
      </p:sp>
      <p:sp>
        <p:nvSpPr>
          <p:cNvPr id="116739" name="Rectangle 3"/>
          <p:cNvSpPr>
            <a:spLocks noGrp="1" noChangeArrowheads="1"/>
          </p:cNvSpPr>
          <p:nvPr>
            <p:ph type="body" idx="1"/>
          </p:nvPr>
        </p:nvSpPr>
        <p:spPr>
          <a:xfrm>
            <a:off x="1822450" y="1676400"/>
            <a:ext cx="6108700" cy="4762500"/>
          </a:xfrm>
        </p:spPr>
        <p:txBody>
          <a:bodyPr>
            <a:noAutofit/>
          </a:bodyPr>
          <a:lstStyle/>
          <a:p>
            <a:pPr>
              <a:lnSpc>
                <a:spcPct val="80000"/>
              </a:lnSpc>
            </a:pPr>
            <a:r>
              <a:rPr lang="en-US" sz="2800" dirty="0"/>
              <a:t>Compute logical values</a:t>
            </a:r>
          </a:p>
          <a:p>
            <a:pPr>
              <a:lnSpc>
                <a:spcPct val="80000"/>
              </a:lnSpc>
            </a:pPr>
            <a:r>
              <a:rPr lang="en-US" sz="2800" dirty="0"/>
              <a:t>Change the flow of control</a:t>
            </a:r>
          </a:p>
          <a:p>
            <a:pPr>
              <a:lnSpc>
                <a:spcPct val="80000"/>
              </a:lnSpc>
            </a:pPr>
            <a:r>
              <a:rPr lang="en-US" sz="2800" dirty="0"/>
              <a:t>Boolean operators are: </a:t>
            </a:r>
            <a:r>
              <a:rPr lang="en-US" sz="2800" dirty="0">
                <a:latin typeface="MS Reference Sans Serif" pitchFamily="34" charset="0"/>
              </a:rPr>
              <a:t>and, or, not</a:t>
            </a:r>
          </a:p>
          <a:p>
            <a:pPr>
              <a:lnSpc>
                <a:spcPct val="80000"/>
              </a:lnSpc>
            </a:pPr>
            <a:endParaRPr lang="en-US" sz="2800" dirty="0"/>
          </a:p>
          <a:p>
            <a:pPr>
              <a:lnSpc>
                <a:spcPct val="80000"/>
              </a:lnSpc>
              <a:buFontTx/>
              <a:buNone/>
            </a:pPr>
            <a:r>
              <a:rPr lang="en-US" sz="2800" dirty="0"/>
              <a:t>		E →          E or E</a:t>
            </a:r>
          </a:p>
          <a:p>
            <a:pPr>
              <a:lnSpc>
                <a:spcPct val="80000"/>
              </a:lnSpc>
              <a:buFontTx/>
              <a:buNone/>
            </a:pPr>
            <a:r>
              <a:rPr lang="en-US" sz="2800" dirty="0"/>
              <a:t>		  	 |   E and E</a:t>
            </a:r>
          </a:p>
          <a:p>
            <a:pPr>
              <a:lnSpc>
                <a:spcPct val="80000"/>
              </a:lnSpc>
              <a:buFontTx/>
              <a:buNone/>
            </a:pPr>
            <a:r>
              <a:rPr lang="en-US" sz="2800" dirty="0"/>
              <a:t>		  	 |   not E</a:t>
            </a:r>
          </a:p>
          <a:p>
            <a:pPr>
              <a:lnSpc>
                <a:spcPct val="80000"/>
              </a:lnSpc>
              <a:buFontTx/>
              <a:buNone/>
            </a:pPr>
            <a:r>
              <a:rPr lang="en-US" sz="2800" dirty="0"/>
              <a:t>		   	 |   (E)</a:t>
            </a:r>
          </a:p>
          <a:p>
            <a:pPr>
              <a:lnSpc>
                <a:spcPct val="80000"/>
              </a:lnSpc>
              <a:buFontTx/>
              <a:buNone/>
            </a:pPr>
            <a:r>
              <a:rPr lang="en-US" sz="2800" dirty="0"/>
              <a:t>		  	 |   id </a:t>
            </a:r>
            <a:r>
              <a:rPr lang="en-US" sz="2800" dirty="0" err="1"/>
              <a:t>relop</a:t>
            </a:r>
            <a:r>
              <a:rPr lang="en-US" sz="2800" dirty="0"/>
              <a:t> id</a:t>
            </a:r>
          </a:p>
          <a:p>
            <a:pPr>
              <a:lnSpc>
                <a:spcPct val="80000"/>
              </a:lnSpc>
              <a:buFontTx/>
              <a:buNone/>
            </a:pPr>
            <a:r>
              <a:rPr lang="en-US" sz="2800" dirty="0"/>
              <a:t>		  	 |   true</a:t>
            </a:r>
          </a:p>
          <a:p>
            <a:pPr>
              <a:lnSpc>
                <a:spcPct val="80000"/>
              </a:lnSpc>
              <a:buFontTx/>
              <a:buNone/>
            </a:pPr>
            <a:r>
              <a:rPr lang="en-US" sz="2800" dirty="0"/>
              <a:t>		   	 |   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73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42E2DE-1A55-4AC6-8879-B2675E918E3A}" type="slidenum">
              <a:rPr lang="en-US"/>
              <a:pPr/>
              <a:t>86</a:t>
            </a:fld>
            <a:endParaRPr lang="en-US"/>
          </a:p>
        </p:txBody>
      </p:sp>
      <p:sp>
        <p:nvSpPr>
          <p:cNvPr id="118786" name="Rectangle 2"/>
          <p:cNvSpPr>
            <a:spLocks noGrp="1" noChangeArrowheads="1"/>
          </p:cNvSpPr>
          <p:nvPr>
            <p:ph type="title"/>
          </p:nvPr>
        </p:nvSpPr>
        <p:spPr/>
        <p:txBody>
          <a:bodyPr/>
          <a:lstStyle/>
          <a:p>
            <a:r>
              <a:rPr lang="en-US"/>
              <a:t>Methods of translation</a:t>
            </a:r>
          </a:p>
        </p:txBody>
      </p:sp>
      <p:sp>
        <p:nvSpPr>
          <p:cNvPr id="118787" name="Rectangle 3"/>
          <p:cNvSpPr>
            <a:spLocks noGrp="1" noChangeArrowheads="1"/>
          </p:cNvSpPr>
          <p:nvPr>
            <p:ph type="body" idx="1"/>
          </p:nvPr>
        </p:nvSpPr>
        <p:spPr>
          <a:xfrm>
            <a:off x="664032" y="1752600"/>
            <a:ext cx="7512050" cy="4267200"/>
          </a:xfrm>
        </p:spPr>
        <p:txBody>
          <a:bodyPr/>
          <a:lstStyle/>
          <a:p>
            <a:pPr algn="just"/>
            <a:r>
              <a:rPr lang="en-US" sz="2800" dirty="0"/>
              <a:t>Evaluated similar to arithmetic expressions</a:t>
            </a:r>
          </a:p>
          <a:p>
            <a:pPr lvl="1" algn="just"/>
            <a:r>
              <a:rPr lang="en-US" sz="2400" dirty="0"/>
              <a:t>Normally use 1 for true and 0 for false</a:t>
            </a:r>
          </a:p>
          <a:p>
            <a:pPr algn="just"/>
            <a:endParaRPr lang="en-US" sz="2800" dirty="0"/>
          </a:p>
          <a:p>
            <a:pPr algn="just"/>
            <a:r>
              <a:rPr lang="en-US" sz="2800" dirty="0"/>
              <a:t> implemented by flow of control </a:t>
            </a:r>
          </a:p>
          <a:p>
            <a:pPr lvl="1" algn="just"/>
            <a:r>
              <a:rPr lang="en-US" sz="2400" dirty="0"/>
              <a:t> given expression E</a:t>
            </a:r>
            <a:r>
              <a:rPr lang="en-US" sz="2400" baseline="-25000" dirty="0"/>
              <a:t>1</a:t>
            </a:r>
            <a:r>
              <a:rPr lang="en-US" sz="2400" dirty="0"/>
              <a:t> or E</a:t>
            </a:r>
            <a:r>
              <a:rPr lang="en-US" sz="2400" baseline="-25000" dirty="0"/>
              <a:t>2</a:t>
            </a:r>
            <a:r>
              <a:rPr lang="en-US" sz="2400" dirty="0"/>
              <a:t> </a:t>
            </a:r>
          </a:p>
          <a:p>
            <a:pPr lvl="1" algn="just">
              <a:buFontTx/>
              <a:buNone/>
            </a:pPr>
            <a:r>
              <a:rPr lang="en-US" sz="2400" dirty="0"/>
              <a:t>	 if E</a:t>
            </a:r>
            <a:r>
              <a:rPr lang="en-US" sz="2400" baseline="-25000" dirty="0"/>
              <a:t>1</a:t>
            </a:r>
            <a:r>
              <a:rPr lang="en-US" sz="2400" dirty="0"/>
              <a:t> evaluates to true </a:t>
            </a:r>
          </a:p>
          <a:p>
            <a:pPr lvl="1" algn="just">
              <a:buFontTx/>
              <a:buNone/>
            </a:pPr>
            <a:r>
              <a:rPr lang="en-US" sz="2400" dirty="0"/>
              <a:t>	then “E</a:t>
            </a:r>
            <a:r>
              <a:rPr lang="en-US" sz="2400" baseline="-25000" dirty="0"/>
              <a:t>1</a:t>
            </a:r>
            <a:r>
              <a:rPr lang="en-US" sz="2400" dirty="0"/>
              <a:t> or E</a:t>
            </a:r>
            <a:r>
              <a:rPr lang="en-US" sz="2400" baseline="-25000" dirty="0"/>
              <a:t>2</a:t>
            </a:r>
            <a:r>
              <a:rPr lang="en-US" sz="2400" dirty="0"/>
              <a:t>” evaluates to true without evaluating E</a:t>
            </a:r>
            <a:r>
              <a:rPr lang="en-US" sz="2400" baseline="-25000" dirty="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8787">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187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18787">
                                            <p:txEl>
                                              <p:pRg st="1" end="1"/>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87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18787">
                                            <p:txEl>
                                              <p:pRg st="3" end="3"/>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11878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18787">
                                            <p:txEl>
                                              <p:pRg st="4" end="4"/>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11878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18787">
                                            <p:txEl>
                                              <p:pRg st="5" end="5"/>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11878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18787">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B9C3237-4BB9-4005-A8BB-22673435E17C}" type="slidenum">
              <a:rPr lang="en-US"/>
              <a:pPr/>
              <a:t>87</a:t>
            </a:fld>
            <a:endParaRPr lang="en-US"/>
          </a:p>
        </p:txBody>
      </p:sp>
      <p:sp>
        <p:nvSpPr>
          <p:cNvPr id="119810" name="Rectangle 2"/>
          <p:cNvSpPr>
            <a:spLocks noGrp="1" noChangeArrowheads="1"/>
          </p:cNvSpPr>
          <p:nvPr>
            <p:ph type="title"/>
          </p:nvPr>
        </p:nvSpPr>
        <p:spPr>
          <a:xfrm>
            <a:off x="742950" y="0"/>
            <a:ext cx="8420100" cy="1143000"/>
          </a:xfrm>
        </p:spPr>
        <p:txBody>
          <a:bodyPr/>
          <a:lstStyle/>
          <a:p>
            <a:r>
              <a:rPr lang="en-US"/>
              <a:t>Numerical representation</a:t>
            </a:r>
          </a:p>
        </p:txBody>
      </p:sp>
      <p:sp>
        <p:nvSpPr>
          <p:cNvPr id="119811" name="Rectangle 3"/>
          <p:cNvSpPr>
            <a:spLocks noGrp="1" noChangeArrowheads="1"/>
          </p:cNvSpPr>
          <p:nvPr>
            <p:ph type="body" idx="1"/>
          </p:nvPr>
        </p:nvSpPr>
        <p:spPr>
          <a:xfrm>
            <a:off x="1524000" y="1169158"/>
            <a:ext cx="7715250" cy="4800600"/>
          </a:xfrm>
        </p:spPr>
        <p:txBody>
          <a:bodyPr>
            <a:noAutofit/>
          </a:bodyPr>
          <a:lstStyle/>
          <a:p>
            <a:pPr algn="just">
              <a:lnSpc>
                <a:spcPct val="80000"/>
              </a:lnSpc>
            </a:pPr>
            <a:r>
              <a:rPr lang="en-US" sz="2800" dirty="0"/>
              <a:t>a or b and not c</a:t>
            </a:r>
          </a:p>
          <a:p>
            <a:pPr algn="just">
              <a:lnSpc>
                <a:spcPct val="80000"/>
              </a:lnSpc>
              <a:buFontTx/>
              <a:buNone/>
            </a:pPr>
            <a:r>
              <a:rPr lang="en-US" sz="2800" dirty="0"/>
              <a:t>           Three </a:t>
            </a:r>
            <a:r>
              <a:rPr lang="en-US" sz="2800" dirty="0" err="1"/>
              <a:t>Adress</a:t>
            </a:r>
            <a:r>
              <a:rPr lang="en-US" sz="2800" dirty="0"/>
              <a:t> Code is:          </a:t>
            </a:r>
          </a:p>
          <a:p>
            <a:pPr algn="just">
              <a:lnSpc>
                <a:spcPct val="80000"/>
              </a:lnSpc>
              <a:buFontTx/>
              <a:buNone/>
            </a:pPr>
            <a:r>
              <a:rPr lang="en-US" sz="2800" dirty="0"/>
              <a:t>		t</a:t>
            </a:r>
            <a:r>
              <a:rPr lang="en-US" sz="2800" baseline="-25000" dirty="0"/>
              <a:t>1</a:t>
            </a:r>
            <a:r>
              <a:rPr lang="en-US" sz="2800" dirty="0"/>
              <a:t> = not c</a:t>
            </a:r>
          </a:p>
          <a:p>
            <a:pPr algn="just">
              <a:lnSpc>
                <a:spcPct val="80000"/>
              </a:lnSpc>
              <a:buFontTx/>
              <a:buNone/>
            </a:pPr>
            <a:r>
              <a:rPr lang="en-US" sz="2800" dirty="0"/>
              <a:t>		t</a:t>
            </a:r>
            <a:r>
              <a:rPr lang="en-US" sz="2800" baseline="-25000" dirty="0"/>
              <a:t>2</a:t>
            </a:r>
            <a:r>
              <a:rPr lang="en-US" sz="2800" dirty="0"/>
              <a:t> = b and t</a:t>
            </a:r>
            <a:r>
              <a:rPr lang="en-US" sz="2800" baseline="-25000" dirty="0"/>
              <a:t>1</a:t>
            </a:r>
            <a:r>
              <a:rPr lang="en-US" sz="2800" dirty="0"/>
              <a:t> </a:t>
            </a:r>
          </a:p>
          <a:p>
            <a:pPr algn="just">
              <a:lnSpc>
                <a:spcPct val="80000"/>
              </a:lnSpc>
              <a:buFontTx/>
              <a:buNone/>
            </a:pPr>
            <a:r>
              <a:rPr lang="en-US" sz="2800" dirty="0"/>
              <a:t>		t</a:t>
            </a:r>
            <a:r>
              <a:rPr lang="en-US" sz="2800" baseline="-25000" dirty="0"/>
              <a:t>3</a:t>
            </a:r>
            <a:r>
              <a:rPr lang="en-US" sz="2800" dirty="0"/>
              <a:t> = a or t</a:t>
            </a:r>
            <a:r>
              <a:rPr lang="en-US" sz="2800" baseline="-25000" dirty="0"/>
              <a:t>2</a:t>
            </a:r>
          </a:p>
          <a:p>
            <a:pPr algn="just">
              <a:lnSpc>
                <a:spcPct val="80000"/>
              </a:lnSpc>
              <a:buFontTx/>
              <a:buNone/>
            </a:pPr>
            <a:endParaRPr lang="en-US" sz="2800" dirty="0"/>
          </a:p>
          <a:p>
            <a:pPr algn="just">
              <a:lnSpc>
                <a:spcPct val="80000"/>
              </a:lnSpc>
            </a:pPr>
            <a:r>
              <a:rPr lang="en-US" sz="2800" dirty="0"/>
              <a:t>Relational expression a &lt; b is equivalent to</a:t>
            </a:r>
          </a:p>
          <a:p>
            <a:pPr algn="just">
              <a:lnSpc>
                <a:spcPct val="80000"/>
              </a:lnSpc>
              <a:buFontTx/>
              <a:buNone/>
            </a:pPr>
            <a:r>
              <a:rPr lang="en-US" sz="2800" dirty="0"/>
              <a:t>	if a &lt; b then 1 else 0</a:t>
            </a:r>
          </a:p>
          <a:p>
            <a:pPr algn="just">
              <a:lnSpc>
                <a:spcPct val="80000"/>
              </a:lnSpc>
              <a:buFontTx/>
              <a:buNone/>
            </a:pPr>
            <a:r>
              <a:rPr lang="en-US" sz="2800" dirty="0"/>
              <a:t>TAC:</a:t>
            </a:r>
          </a:p>
          <a:p>
            <a:pPr lvl="1" algn="just">
              <a:lnSpc>
                <a:spcPct val="80000"/>
              </a:lnSpc>
              <a:buFontTx/>
              <a:buNone/>
            </a:pPr>
            <a:r>
              <a:rPr lang="en-US" dirty="0"/>
              <a:t>1. if a &lt; b </a:t>
            </a:r>
            <a:r>
              <a:rPr lang="en-US" dirty="0" err="1"/>
              <a:t>goto</a:t>
            </a:r>
            <a:r>
              <a:rPr lang="en-US" dirty="0"/>
              <a:t> 4</a:t>
            </a:r>
          </a:p>
          <a:p>
            <a:pPr lvl="1" algn="just">
              <a:lnSpc>
                <a:spcPct val="80000"/>
              </a:lnSpc>
              <a:buFontTx/>
              <a:buNone/>
            </a:pPr>
            <a:r>
              <a:rPr lang="en-US" dirty="0"/>
              <a:t>2. t = 0</a:t>
            </a:r>
          </a:p>
          <a:p>
            <a:pPr lvl="1" algn="just">
              <a:lnSpc>
                <a:spcPct val="80000"/>
              </a:lnSpc>
              <a:buFontTx/>
              <a:buNone/>
            </a:pPr>
            <a:r>
              <a:rPr lang="en-US" dirty="0"/>
              <a:t>3. </a:t>
            </a:r>
            <a:r>
              <a:rPr lang="en-US" dirty="0" err="1"/>
              <a:t>goto</a:t>
            </a:r>
            <a:r>
              <a:rPr lang="en-US" dirty="0"/>
              <a:t> 5</a:t>
            </a:r>
          </a:p>
          <a:p>
            <a:pPr lvl="1" algn="just">
              <a:lnSpc>
                <a:spcPct val="80000"/>
              </a:lnSpc>
              <a:buFontTx/>
              <a:buNone/>
            </a:pPr>
            <a:r>
              <a:rPr lang="en-US" dirty="0"/>
              <a:t>4. t = 1</a:t>
            </a:r>
          </a:p>
          <a:p>
            <a:pPr lvl="1" algn="just">
              <a:lnSpc>
                <a:spcPct val="80000"/>
              </a:lnSpc>
              <a:buFontTx/>
              <a:buNone/>
            </a:pPr>
            <a:r>
              <a:rPr lang="en-US"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81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9811">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9811">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9811">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98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F2444D-9682-4AB2-8AE2-2652305F78D6}" type="slidenum">
              <a:rPr lang="en-US"/>
              <a:pPr/>
              <a:t>88</a:t>
            </a:fld>
            <a:endParaRPr lang="en-US"/>
          </a:p>
        </p:txBody>
      </p:sp>
      <p:sp>
        <p:nvSpPr>
          <p:cNvPr id="123906" name="Rectangle 2"/>
          <p:cNvSpPr>
            <a:spLocks noGrp="1" noChangeArrowheads="1"/>
          </p:cNvSpPr>
          <p:nvPr>
            <p:ph type="title"/>
          </p:nvPr>
        </p:nvSpPr>
        <p:spPr/>
        <p:txBody>
          <a:bodyPr>
            <a:normAutofit fontScale="90000"/>
          </a:bodyPr>
          <a:lstStyle/>
          <a:p>
            <a:r>
              <a:rPr lang="en-US" dirty="0"/>
              <a:t>Short Circuit Evaluation of </a:t>
            </a:r>
            <a:r>
              <a:rPr lang="en-US" dirty="0" err="1"/>
              <a:t>boolean</a:t>
            </a:r>
            <a:r>
              <a:rPr lang="en-US" dirty="0"/>
              <a:t> expressions</a:t>
            </a:r>
          </a:p>
        </p:txBody>
      </p:sp>
      <p:sp>
        <p:nvSpPr>
          <p:cNvPr id="123907" name="Rectangle 3"/>
          <p:cNvSpPr>
            <a:spLocks noGrp="1" noChangeArrowheads="1"/>
          </p:cNvSpPr>
          <p:nvPr>
            <p:ph type="body" idx="1"/>
          </p:nvPr>
        </p:nvSpPr>
        <p:spPr/>
        <p:txBody>
          <a:bodyPr/>
          <a:lstStyle/>
          <a:p>
            <a:r>
              <a:rPr lang="en-US" sz="2800"/>
              <a:t>Translate boolean expressions without:</a:t>
            </a:r>
          </a:p>
          <a:p>
            <a:pPr lvl="1"/>
            <a:r>
              <a:rPr lang="en-US" sz="2400"/>
              <a:t>generating code for boolean operators</a:t>
            </a:r>
          </a:p>
          <a:p>
            <a:pPr lvl="1"/>
            <a:r>
              <a:rPr lang="en-US" sz="2400"/>
              <a:t>evaluating the entire expression</a:t>
            </a:r>
          </a:p>
          <a:p>
            <a:pPr>
              <a:buFontTx/>
              <a:buNone/>
            </a:pPr>
            <a:r>
              <a:rPr lang="en-US" sz="2800"/>
              <a:t> </a:t>
            </a:r>
          </a:p>
          <a:p>
            <a:r>
              <a:rPr lang="en-US" sz="2800"/>
              <a:t>Flow of control statements</a:t>
            </a:r>
          </a:p>
          <a:p>
            <a:pPr>
              <a:buFontTx/>
              <a:buNone/>
            </a:pPr>
            <a:r>
              <a:rPr lang="en-US" sz="2800"/>
              <a:t>   		S → if E then S</a:t>
            </a:r>
            <a:r>
              <a:rPr lang="en-US" sz="2800" baseline="-25000"/>
              <a:t>1</a:t>
            </a:r>
          </a:p>
          <a:p>
            <a:pPr>
              <a:buFontTx/>
              <a:buNone/>
            </a:pPr>
            <a:r>
              <a:rPr lang="en-US" sz="2800"/>
              <a:t>    	     |  if E then S</a:t>
            </a:r>
            <a:r>
              <a:rPr lang="en-US" sz="2800" baseline="-25000"/>
              <a:t>1</a:t>
            </a:r>
            <a:r>
              <a:rPr lang="en-US" sz="2800"/>
              <a:t> else S</a:t>
            </a:r>
            <a:r>
              <a:rPr lang="en-US" sz="2800" baseline="-25000"/>
              <a:t>2</a:t>
            </a:r>
          </a:p>
          <a:p>
            <a:pPr>
              <a:buFontTx/>
              <a:buNone/>
            </a:pPr>
            <a:r>
              <a:rPr lang="en-US" sz="2800"/>
              <a:t>    	     |  while E do S</a:t>
            </a:r>
            <a:r>
              <a:rPr lang="en-US" sz="2800" baseline="-250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2390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0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5" end="5"/>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6" end="6"/>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B4A8186B-1333-4838-95AD-56B1C043F7DB}" type="slidenum">
              <a:rPr lang="en-US"/>
              <a:pPr/>
              <a:t>89</a:t>
            </a:fld>
            <a:endParaRPr lang="en-US"/>
          </a:p>
        </p:txBody>
      </p:sp>
      <p:sp>
        <p:nvSpPr>
          <p:cNvPr id="128003" name="Rectangle 3"/>
          <p:cNvSpPr>
            <a:spLocks noGrp="1" noChangeArrowheads="1"/>
          </p:cNvSpPr>
          <p:nvPr>
            <p:ph type="body" idx="1"/>
          </p:nvPr>
        </p:nvSpPr>
        <p:spPr>
          <a:xfrm>
            <a:off x="825500" y="3352800"/>
            <a:ext cx="8420100" cy="2590800"/>
          </a:xfrm>
        </p:spPr>
        <p:txBody>
          <a:bodyPr>
            <a:normAutofit lnSpcReduction="10000"/>
          </a:bodyPr>
          <a:lstStyle/>
          <a:p>
            <a:pPr>
              <a:buFontTx/>
              <a:buNone/>
            </a:pPr>
            <a:r>
              <a:rPr lang="en-US" sz="2000" dirty="0"/>
              <a:t>S → if E then S</a:t>
            </a:r>
            <a:r>
              <a:rPr lang="en-US" sz="2000" baseline="-25000" dirty="0"/>
              <a:t>1</a:t>
            </a:r>
          </a:p>
          <a:p>
            <a:pPr>
              <a:buFontTx/>
              <a:buNone/>
            </a:pPr>
            <a:r>
              <a:rPr lang="en-US" sz="2000" dirty="0"/>
              <a:t>			</a:t>
            </a:r>
            <a:r>
              <a:rPr lang="en-US" sz="2000" dirty="0" err="1"/>
              <a:t>E.true</a:t>
            </a:r>
            <a:r>
              <a:rPr lang="en-US" sz="2000" dirty="0"/>
              <a:t> = </a:t>
            </a:r>
            <a:r>
              <a:rPr lang="en-US" sz="2000" dirty="0" err="1"/>
              <a:t>newlabel</a:t>
            </a:r>
            <a:endParaRPr lang="en-US" sz="2000" dirty="0"/>
          </a:p>
          <a:p>
            <a:pPr>
              <a:buFontTx/>
              <a:buNone/>
            </a:pPr>
            <a:r>
              <a:rPr lang="en-US" sz="2000" dirty="0"/>
              <a:t>			</a:t>
            </a:r>
            <a:r>
              <a:rPr lang="en-US" sz="2000" dirty="0" err="1"/>
              <a:t>E.false</a:t>
            </a:r>
            <a:r>
              <a:rPr lang="en-US" sz="2000" dirty="0"/>
              <a:t> = </a:t>
            </a:r>
            <a:r>
              <a:rPr lang="en-US" sz="2000" dirty="0" err="1"/>
              <a:t>S.next</a:t>
            </a:r>
            <a:endParaRPr lang="en-US" sz="2000" dirty="0"/>
          </a:p>
          <a:p>
            <a:pPr>
              <a:buFontTx/>
              <a:buNone/>
            </a:pPr>
            <a:r>
              <a:rPr lang="en-US" sz="2000" dirty="0"/>
              <a:t>	 		S</a:t>
            </a:r>
            <a:r>
              <a:rPr lang="en-US" sz="2000" baseline="-25000" dirty="0"/>
              <a:t>1</a:t>
            </a:r>
            <a:r>
              <a:rPr lang="en-US" sz="2000" dirty="0"/>
              <a:t>.next = </a:t>
            </a:r>
            <a:r>
              <a:rPr lang="en-US" sz="2000" dirty="0" err="1"/>
              <a:t>S.next</a:t>
            </a:r>
            <a:endParaRPr lang="en-US" sz="2000" dirty="0"/>
          </a:p>
          <a:p>
            <a:pPr>
              <a:buFontTx/>
              <a:buNone/>
            </a:pPr>
            <a:r>
              <a:rPr lang="en-US" sz="2000" dirty="0"/>
              <a:t>			</a:t>
            </a:r>
            <a:r>
              <a:rPr lang="en-US" sz="2000" dirty="0" err="1"/>
              <a:t>S.code</a:t>
            </a:r>
            <a:r>
              <a:rPr lang="en-US" sz="2000" dirty="0"/>
              <a:t> = </a:t>
            </a:r>
            <a:r>
              <a:rPr lang="en-US" sz="2000" dirty="0" err="1"/>
              <a:t>E.code</a:t>
            </a:r>
            <a:r>
              <a:rPr lang="en-US" sz="2000" dirty="0"/>
              <a:t> || </a:t>
            </a:r>
          </a:p>
          <a:p>
            <a:pPr>
              <a:buFontTx/>
              <a:buNone/>
            </a:pPr>
            <a:r>
              <a:rPr lang="en-US" sz="2000" dirty="0"/>
              <a:t>				gen(</a:t>
            </a:r>
            <a:r>
              <a:rPr lang="en-US" sz="2000" dirty="0" err="1"/>
              <a:t>E.true</a:t>
            </a:r>
            <a:r>
              <a:rPr lang="en-US" sz="2000" dirty="0"/>
              <a:t> ':') || </a:t>
            </a:r>
          </a:p>
          <a:p>
            <a:pPr>
              <a:buFontTx/>
              <a:buNone/>
            </a:pPr>
            <a:r>
              <a:rPr lang="en-US" sz="2000" dirty="0"/>
              <a:t>                                                 S</a:t>
            </a:r>
            <a:r>
              <a:rPr lang="en-US" sz="2000" baseline="-25000" dirty="0"/>
              <a:t>1</a:t>
            </a:r>
            <a:r>
              <a:rPr lang="en-US" sz="2000" dirty="0"/>
              <a:t>.code</a:t>
            </a:r>
          </a:p>
          <a:p>
            <a:endParaRPr lang="en-US" sz="2000" dirty="0"/>
          </a:p>
        </p:txBody>
      </p:sp>
      <p:sp>
        <p:nvSpPr>
          <p:cNvPr id="128004" name="Rectangle 4"/>
          <p:cNvSpPr>
            <a:spLocks noChangeArrowheads="1"/>
          </p:cNvSpPr>
          <p:nvPr/>
        </p:nvSpPr>
        <p:spPr bwMode="auto">
          <a:xfrm>
            <a:off x="4044950" y="685800"/>
            <a:ext cx="1485900" cy="1828800"/>
          </a:xfrm>
          <a:prstGeom prst="rect">
            <a:avLst/>
          </a:prstGeom>
          <a:solidFill>
            <a:srgbClr val="FFF3FF"/>
          </a:solidFill>
          <a:ln w="9525">
            <a:solidFill>
              <a:schemeClr val="tx1"/>
            </a:solidFill>
            <a:miter lim="800000"/>
            <a:headEnd/>
            <a:tailEnd/>
          </a:ln>
          <a:effectLst/>
        </p:spPr>
        <p:txBody>
          <a:bodyPr wrap="none" anchor="ctr"/>
          <a:lstStyle/>
          <a:p>
            <a:endParaRPr lang="en-IN"/>
          </a:p>
        </p:txBody>
      </p:sp>
      <p:sp>
        <p:nvSpPr>
          <p:cNvPr id="128005" name="Line 5"/>
          <p:cNvSpPr>
            <a:spLocks noChangeShapeType="1"/>
          </p:cNvSpPr>
          <p:nvPr/>
        </p:nvSpPr>
        <p:spPr bwMode="auto">
          <a:xfrm>
            <a:off x="4044950" y="1600200"/>
            <a:ext cx="1485900" cy="0"/>
          </a:xfrm>
          <a:prstGeom prst="line">
            <a:avLst/>
          </a:prstGeom>
          <a:noFill/>
          <a:ln w="9525">
            <a:solidFill>
              <a:schemeClr val="tx1"/>
            </a:solidFill>
            <a:round/>
            <a:headEnd/>
            <a:tailEnd/>
          </a:ln>
          <a:effectLst/>
        </p:spPr>
        <p:txBody>
          <a:bodyPr/>
          <a:lstStyle/>
          <a:p>
            <a:endParaRPr lang="en-IN"/>
          </a:p>
        </p:txBody>
      </p:sp>
      <p:sp>
        <p:nvSpPr>
          <p:cNvPr id="128006" name="Line 6"/>
          <p:cNvSpPr>
            <a:spLocks noChangeShapeType="1"/>
          </p:cNvSpPr>
          <p:nvPr/>
        </p:nvSpPr>
        <p:spPr bwMode="auto">
          <a:xfrm>
            <a:off x="5365750" y="838200"/>
            <a:ext cx="495300" cy="0"/>
          </a:xfrm>
          <a:prstGeom prst="line">
            <a:avLst/>
          </a:prstGeom>
          <a:noFill/>
          <a:ln w="9525">
            <a:solidFill>
              <a:schemeClr val="tx1"/>
            </a:solidFill>
            <a:round/>
            <a:headEnd/>
            <a:tailEnd type="triangle" w="med" len="med"/>
          </a:ln>
          <a:effectLst/>
        </p:spPr>
        <p:txBody>
          <a:bodyPr/>
          <a:lstStyle/>
          <a:p>
            <a:endParaRPr lang="en-IN"/>
          </a:p>
        </p:txBody>
      </p:sp>
      <p:sp>
        <p:nvSpPr>
          <p:cNvPr id="128007" name="Line 7"/>
          <p:cNvSpPr>
            <a:spLocks noChangeShapeType="1"/>
          </p:cNvSpPr>
          <p:nvPr/>
        </p:nvSpPr>
        <p:spPr bwMode="auto">
          <a:xfrm>
            <a:off x="5365750" y="1447800"/>
            <a:ext cx="495300" cy="0"/>
          </a:xfrm>
          <a:prstGeom prst="line">
            <a:avLst/>
          </a:prstGeom>
          <a:noFill/>
          <a:ln w="9525">
            <a:solidFill>
              <a:schemeClr val="tx1"/>
            </a:solidFill>
            <a:round/>
            <a:headEnd/>
            <a:tailEnd type="triangle" w="med" len="med"/>
          </a:ln>
          <a:effectLst/>
        </p:spPr>
        <p:txBody>
          <a:bodyPr/>
          <a:lstStyle/>
          <a:p>
            <a:endParaRPr lang="en-IN"/>
          </a:p>
        </p:txBody>
      </p:sp>
      <p:sp>
        <p:nvSpPr>
          <p:cNvPr id="128008" name="Text Box 8"/>
          <p:cNvSpPr txBox="1">
            <a:spLocks noChangeArrowheads="1"/>
          </p:cNvSpPr>
          <p:nvPr/>
        </p:nvSpPr>
        <p:spPr bwMode="auto">
          <a:xfrm>
            <a:off x="5920290" y="604839"/>
            <a:ext cx="875561" cy="400110"/>
          </a:xfrm>
          <a:prstGeom prst="rect">
            <a:avLst/>
          </a:prstGeom>
          <a:noFill/>
          <a:ln w="9525">
            <a:noFill/>
            <a:miter lim="800000"/>
            <a:headEnd/>
            <a:tailEnd/>
          </a:ln>
          <a:effectLst/>
        </p:spPr>
        <p:txBody>
          <a:bodyPr wrap="none">
            <a:spAutoFit/>
          </a:bodyPr>
          <a:lstStyle/>
          <a:p>
            <a:pPr algn="ctr"/>
            <a:r>
              <a:rPr lang="en-US" sz="2000" b="1">
                <a:solidFill>
                  <a:srgbClr val="A50021"/>
                </a:solidFill>
              </a:rPr>
              <a:t>E.true</a:t>
            </a:r>
          </a:p>
        </p:txBody>
      </p:sp>
      <p:sp>
        <p:nvSpPr>
          <p:cNvPr id="128009" name="Text Box 9"/>
          <p:cNvSpPr txBox="1">
            <a:spLocks noChangeArrowheads="1"/>
          </p:cNvSpPr>
          <p:nvPr/>
        </p:nvSpPr>
        <p:spPr bwMode="auto">
          <a:xfrm>
            <a:off x="3113590" y="1519239"/>
            <a:ext cx="875561" cy="400110"/>
          </a:xfrm>
          <a:prstGeom prst="rect">
            <a:avLst/>
          </a:prstGeom>
          <a:noFill/>
          <a:ln w="9525">
            <a:noFill/>
            <a:miter lim="800000"/>
            <a:headEnd/>
            <a:tailEnd/>
          </a:ln>
          <a:effectLst/>
        </p:spPr>
        <p:txBody>
          <a:bodyPr wrap="none">
            <a:spAutoFit/>
          </a:bodyPr>
          <a:lstStyle/>
          <a:p>
            <a:pPr algn="ctr"/>
            <a:r>
              <a:rPr lang="en-US" sz="2000" b="1">
                <a:solidFill>
                  <a:srgbClr val="A50021"/>
                </a:solidFill>
              </a:rPr>
              <a:t>E.true</a:t>
            </a:r>
          </a:p>
        </p:txBody>
      </p:sp>
      <p:sp>
        <p:nvSpPr>
          <p:cNvPr id="128010" name="Text Box 10"/>
          <p:cNvSpPr txBox="1">
            <a:spLocks noChangeArrowheads="1"/>
          </p:cNvSpPr>
          <p:nvPr/>
        </p:nvSpPr>
        <p:spPr bwMode="auto">
          <a:xfrm>
            <a:off x="5944165" y="1214439"/>
            <a:ext cx="917239" cy="400110"/>
          </a:xfrm>
          <a:prstGeom prst="rect">
            <a:avLst/>
          </a:prstGeom>
          <a:noFill/>
          <a:ln w="9525">
            <a:noFill/>
            <a:miter lim="800000"/>
            <a:headEnd/>
            <a:tailEnd/>
          </a:ln>
          <a:effectLst/>
        </p:spPr>
        <p:txBody>
          <a:bodyPr wrap="none">
            <a:spAutoFit/>
          </a:bodyPr>
          <a:lstStyle/>
          <a:p>
            <a:pPr algn="ctr"/>
            <a:r>
              <a:rPr lang="en-US" sz="2000" b="1">
                <a:solidFill>
                  <a:srgbClr val="A50021"/>
                </a:solidFill>
              </a:rPr>
              <a:t>E.false</a:t>
            </a:r>
          </a:p>
        </p:txBody>
      </p:sp>
      <p:sp>
        <p:nvSpPr>
          <p:cNvPr id="128011" name="Text Box 11"/>
          <p:cNvSpPr txBox="1">
            <a:spLocks noChangeArrowheads="1"/>
          </p:cNvSpPr>
          <p:nvPr/>
        </p:nvSpPr>
        <p:spPr bwMode="auto">
          <a:xfrm>
            <a:off x="3054915" y="2433639"/>
            <a:ext cx="917239" cy="400110"/>
          </a:xfrm>
          <a:prstGeom prst="rect">
            <a:avLst/>
          </a:prstGeom>
          <a:noFill/>
          <a:ln w="9525">
            <a:noFill/>
            <a:miter lim="800000"/>
            <a:headEnd/>
            <a:tailEnd/>
          </a:ln>
          <a:effectLst/>
        </p:spPr>
        <p:txBody>
          <a:bodyPr wrap="none">
            <a:spAutoFit/>
          </a:bodyPr>
          <a:lstStyle/>
          <a:p>
            <a:pPr algn="ctr"/>
            <a:r>
              <a:rPr lang="en-US" sz="2000" b="1">
                <a:solidFill>
                  <a:srgbClr val="A50021"/>
                </a:solidFill>
              </a:rPr>
              <a:t>E.false</a:t>
            </a:r>
          </a:p>
        </p:txBody>
      </p:sp>
      <p:sp>
        <p:nvSpPr>
          <p:cNvPr id="128012" name="Text Box 12"/>
          <p:cNvSpPr txBox="1">
            <a:spLocks noChangeArrowheads="1"/>
          </p:cNvSpPr>
          <p:nvPr/>
        </p:nvSpPr>
        <p:spPr bwMode="auto">
          <a:xfrm>
            <a:off x="4352557" y="985839"/>
            <a:ext cx="918841" cy="400110"/>
          </a:xfrm>
          <a:prstGeom prst="rect">
            <a:avLst/>
          </a:prstGeom>
          <a:noFill/>
          <a:ln w="9525">
            <a:noFill/>
            <a:miter lim="800000"/>
            <a:headEnd/>
            <a:tailEnd/>
          </a:ln>
          <a:effectLst/>
        </p:spPr>
        <p:txBody>
          <a:bodyPr wrap="none">
            <a:spAutoFit/>
          </a:bodyPr>
          <a:lstStyle/>
          <a:p>
            <a:pPr algn="ctr"/>
            <a:r>
              <a:rPr lang="en-US" sz="2000" b="1">
                <a:solidFill>
                  <a:srgbClr val="A50021"/>
                </a:solidFill>
              </a:rPr>
              <a:t>E.code</a:t>
            </a:r>
          </a:p>
        </p:txBody>
      </p:sp>
      <p:sp>
        <p:nvSpPr>
          <p:cNvPr id="128013" name="Text Box 13"/>
          <p:cNvSpPr txBox="1">
            <a:spLocks noChangeArrowheads="1"/>
          </p:cNvSpPr>
          <p:nvPr/>
        </p:nvSpPr>
        <p:spPr bwMode="auto">
          <a:xfrm>
            <a:off x="4333103" y="1900239"/>
            <a:ext cx="974946" cy="400110"/>
          </a:xfrm>
          <a:prstGeom prst="rect">
            <a:avLst/>
          </a:prstGeom>
          <a:noFill/>
          <a:ln w="9525">
            <a:noFill/>
            <a:miter lim="800000"/>
            <a:headEnd/>
            <a:tailEnd/>
          </a:ln>
          <a:effectLst/>
        </p:spPr>
        <p:txBody>
          <a:bodyPr wrap="none">
            <a:spAutoFit/>
          </a:bodyPr>
          <a:lstStyle/>
          <a:p>
            <a:pPr algn="ctr"/>
            <a:r>
              <a:rPr lang="en-US" sz="2000" b="1">
                <a:solidFill>
                  <a:srgbClr val="A50021"/>
                </a:solidFill>
              </a:rPr>
              <a:t>S</a:t>
            </a:r>
            <a:r>
              <a:rPr lang="en-US" sz="2000" b="1" baseline="-25000">
                <a:solidFill>
                  <a:srgbClr val="A50021"/>
                </a:solidFill>
              </a:rPr>
              <a:t>1</a:t>
            </a:r>
            <a:r>
              <a:rPr lang="en-US" sz="2000" b="1">
                <a:solidFill>
                  <a:srgbClr val="A50021"/>
                </a:solidFill>
              </a:rPr>
              <a:t>.code</a:t>
            </a:r>
          </a:p>
        </p:txBody>
      </p:sp>
      <p:sp>
        <p:nvSpPr>
          <p:cNvPr id="128014" name="Rectangle 14"/>
          <p:cNvSpPr>
            <a:spLocks noChangeArrowheads="1"/>
          </p:cNvSpPr>
          <p:nvPr/>
        </p:nvSpPr>
        <p:spPr bwMode="auto">
          <a:xfrm>
            <a:off x="2889250" y="381000"/>
            <a:ext cx="4127500" cy="2514600"/>
          </a:xfrm>
          <a:prstGeom prst="rect">
            <a:avLst/>
          </a:prstGeom>
          <a:noFill/>
          <a:ln w="9525">
            <a:solidFill>
              <a:schemeClr val="tx1"/>
            </a:solidFill>
            <a:miter lim="800000"/>
            <a:headEnd/>
            <a:tailEn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0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80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80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0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0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80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0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0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80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80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128004" grpId="0" animBg="1"/>
      <p:bldP spid="128005" grpId="0" animBg="1"/>
      <p:bldP spid="128006" grpId="0" animBg="1"/>
      <p:bldP spid="128007" grpId="0" animBg="1"/>
      <p:bldP spid="128008" grpId="0"/>
      <p:bldP spid="128009" grpId="0"/>
      <p:bldP spid="128010" grpId="0"/>
      <p:bldP spid="128011" grpId="0"/>
      <p:bldP spid="128012" grpId="0"/>
      <p:bldP spid="128013" grpId="0"/>
      <p:bldP spid="1280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4E21A2-9576-48AE-A8B8-217C01152810}" type="slidenum">
              <a:rPr lang="en-US"/>
              <a:pPr/>
              <a:t>9</a:t>
            </a:fld>
            <a:endParaRPr lang="en-US"/>
          </a:p>
        </p:txBody>
      </p:sp>
      <p:sp>
        <p:nvSpPr>
          <p:cNvPr id="416770" name="Rectangle 2"/>
          <p:cNvSpPr>
            <a:spLocks noGrp="1" noChangeArrowheads="1"/>
          </p:cNvSpPr>
          <p:nvPr>
            <p:ph type="title"/>
          </p:nvPr>
        </p:nvSpPr>
        <p:spPr>
          <a:xfrm>
            <a:off x="533400" y="-228600"/>
            <a:ext cx="9372600" cy="914400"/>
          </a:xfrm>
        </p:spPr>
        <p:txBody>
          <a:bodyPr>
            <a:normAutofit/>
          </a:bodyPr>
          <a:lstStyle/>
          <a:p>
            <a:r>
              <a:rPr lang="en-US" sz="2800" b="1" dirty="0"/>
              <a:t>Intermediate Code Generation</a:t>
            </a:r>
            <a:r>
              <a:rPr lang="en-US" sz="2800" b="1" dirty="0">
                <a:solidFill>
                  <a:srgbClr val="FF0000"/>
                </a:solidFill>
              </a:rPr>
              <a:t>(IMPORTANT)</a:t>
            </a:r>
          </a:p>
        </p:txBody>
      </p:sp>
      <p:sp>
        <p:nvSpPr>
          <p:cNvPr id="416771" name="Rectangle 3"/>
          <p:cNvSpPr>
            <a:spLocks noGrp="1" noChangeArrowheads="1"/>
          </p:cNvSpPr>
          <p:nvPr>
            <p:ph type="body" idx="1"/>
          </p:nvPr>
        </p:nvSpPr>
        <p:spPr>
          <a:xfrm>
            <a:off x="381000" y="838200"/>
            <a:ext cx="9296400" cy="5257800"/>
          </a:xfrm>
        </p:spPr>
        <p:txBody>
          <a:bodyPr>
            <a:normAutofit/>
          </a:bodyPr>
          <a:lstStyle/>
          <a:p>
            <a:pPr lvl="2" algn="just">
              <a:lnSpc>
                <a:spcPct val="90000"/>
              </a:lnSpc>
              <a:buNone/>
            </a:pPr>
            <a:endParaRPr lang="en-US" b="1" dirty="0">
              <a:solidFill>
                <a:schemeClr val="accent2"/>
              </a:solidFill>
            </a:endParaRPr>
          </a:p>
          <a:p>
            <a:pPr lvl="1" algn="just">
              <a:lnSpc>
                <a:spcPct val="90000"/>
              </a:lnSpc>
            </a:pPr>
            <a:r>
              <a:rPr lang="en-US" sz="2800" dirty="0"/>
              <a:t>some programming languages have well defined intermediate languages.</a:t>
            </a:r>
          </a:p>
          <a:p>
            <a:pPr marL="320040" lvl="1" indent="0" algn="just">
              <a:lnSpc>
                <a:spcPct val="90000"/>
              </a:lnSpc>
              <a:buNone/>
            </a:pPr>
            <a:endParaRPr lang="en-US" sz="2800" dirty="0"/>
          </a:p>
          <a:p>
            <a:pPr marL="320040" lvl="1" indent="0" algn="just">
              <a:lnSpc>
                <a:spcPct val="90000"/>
              </a:lnSpc>
              <a:buNone/>
            </a:pPr>
            <a:endParaRPr lang="en-US" sz="2800" dirty="0"/>
          </a:p>
          <a:p>
            <a:pPr lvl="2" algn="just">
              <a:lnSpc>
                <a:spcPct val="90000"/>
              </a:lnSpc>
            </a:pPr>
            <a:r>
              <a:rPr lang="en-US" sz="2400" dirty="0"/>
              <a:t>java – java virtual machine</a:t>
            </a:r>
          </a:p>
          <a:p>
            <a:pPr lvl="2" algn="just">
              <a:lnSpc>
                <a:spcPct val="90000"/>
              </a:lnSpc>
            </a:pPr>
            <a:r>
              <a:rPr lang="en-US" sz="2400" dirty="0"/>
              <a:t>prolog – warren abstract machine</a:t>
            </a:r>
          </a:p>
          <a:p>
            <a:pPr lvl="2" algn="just">
              <a:lnSpc>
                <a:spcPct val="90000"/>
              </a:lnSpc>
            </a:pPr>
            <a:r>
              <a:rPr lang="en-US" sz="2400" dirty="0"/>
              <a:t>In fact, there are byte-code emulators to execute instructions in these intermediate languages.</a:t>
            </a:r>
          </a:p>
          <a:p>
            <a:pPr algn="just">
              <a:lnSpc>
                <a:spcPct val="90000"/>
              </a:lnSpc>
              <a:buFontTx/>
              <a:buNone/>
            </a:pPr>
            <a:endParaRPr lang="en-US" dirty="0"/>
          </a:p>
        </p:txBody>
      </p:sp>
    </p:spTree>
    <p:extLst>
      <p:ext uri="{BB962C8B-B14F-4D97-AF65-F5344CB8AC3E}">
        <p14:creationId xmlns:p14="http://schemas.microsoft.com/office/powerpoint/2010/main" val="1151744182"/>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4C245F1B-9083-4FE3-9EDF-EB4A6B57AC21}" type="slidenum">
              <a:rPr lang="en-US"/>
              <a:pPr/>
              <a:t>90</a:t>
            </a:fld>
            <a:endParaRPr lang="en-US"/>
          </a:p>
        </p:txBody>
      </p:sp>
      <p:sp>
        <p:nvSpPr>
          <p:cNvPr id="129027" name="Rectangle 3"/>
          <p:cNvSpPr>
            <a:spLocks noGrp="1" noChangeArrowheads="1"/>
          </p:cNvSpPr>
          <p:nvPr>
            <p:ph type="body" idx="1"/>
          </p:nvPr>
        </p:nvSpPr>
        <p:spPr>
          <a:xfrm>
            <a:off x="4540250" y="1371600"/>
            <a:ext cx="4953000" cy="4648200"/>
          </a:xfrm>
        </p:spPr>
        <p:txBody>
          <a:bodyPr/>
          <a:lstStyle/>
          <a:p>
            <a:pPr>
              <a:buFontTx/>
              <a:buNone/>
            </a:pPr>
            <a:r>
              <a:rPr lang="en-US" sz="2000" dirty="0"/>
              <a:t>S → if E then S</a:t>
            </a:r>
            <a:r>
              <a:rPr lang="en-US" sz="2000" baseline="-25000" dirty="0"/>
              <a:t>1</a:t>
            </a:r>
            <a:r>
              <a:rPr lang="en-US" sz="2000" dirty="0"/>
              <a:t> else S</a:t>
            </a:r>
            <a:r>
              <a:rPr lang="en-US" sz="2000" baseline="-25000" dirty="0"/>
              <a:t>2</a:t>
            </a:r>
          </a:p>
          <a:p>
            <a:pPr>
              <a:buFontTx/>
              <a:buNone/>
            </a:pPr>
            <a:r>
              <a:rPr lang="en-US" sz="2000" dirty="0"/>
              <a:t>		</a:t>
            </a:r>
            <a:r>
              <a:rPr lang="en-US" sz="2000" dirty="0" err="1"/>
              <a:t>E.true</a:t>
            </a:r>
            <a:r>
              <a:rPr lang="en-US" sz="2000" dirty="0"/>
              <a:t> = </a:t>
            </a:r>
            <a:r>
              <a:rPr lang="en-US" sz="2000" dirty="0" err="1"/>
              <a:t>newlabel</a:t>
            </a:r>
            <a:endParaRPr lang="en-US" sz="2000" dirty="0"/>
          </a:p>
          <a:p>
            <a:pPr>
              <a:buFontTx/>
              <a:buNone/>
            </a:pPr>
            <a:r>
              <a:rPr lang="en-US" sz="2000" dirty="0"/>
              <a:t>		</a:t>
            </a:r>
            <a:r>
              <a:rPr lang="en-US" sz="2000" dirty="0" err="1"/>
              <a:t>E.false</a:t>
            </a:r>
            <a:r>
              <a:rPr lang="en-US" sz="2000" dirty="0"/>
              <a:t> = </a:t>
            </a:r>
            <a:r>
              <a:rPr lang="en-US" sz="2000" dirty="0" err="1"/>
              <a:t>newlabel</a:t>
            </a:r>
            <a:endParaRPr lang="en-US" sz="2000" dirty="0"/>
          </a:p>
          <a:p>
            <a:pPr>
              <a:buFontTx/>
              <a:buNone/>
            </a:pPr>
            <a:r>
              <a:rPr lang="en-US" sz="2000" dirty="0"/>
              <a:t>	 	S</a:t>
            </a:r>
            <a:r>
              <a:rPr lang="en-US" sz="2000" baseline="-25000" dirty="0"/>
              <a:t>1</a:t>
            </a:r>
            <a:r>
              <a:rPr lang="en-US" sz="2000" dirty="0"/>
              <a:t>.next = </a:t>
            </a:r>
            <a:r>
              <a:rPr lang="en-US" sz="2000" dirty="0" err="1"/>
              <a:t>S.next</a:t>
            </a:r>
            <a:endParaRPr lang="en-US" sz="2000" dirty="0"/>
          </a:p>
          <a:p>
            <a:pPr>
              <a:buFontTx/>
              <a:buNone/>
            </a:pPr>
            <a:r>
              <a:rPr lang="en-US" sz="2000" dirty="0"/>
              <a:t>	 	S</a:t>
            </a:r>
            <a:r>
              <a:rPr lang="en-US" sz="2000" baseline="-25000" dirty="0"/>
              <a:t>2</a:t>
            </a:r>
            <a:r>
              <a:rPr lang="en-US" sz="2000" dirty="0"/>
              <a:t>.next = </a:t>
            </a:r>
            <a:r>
              <a:rPr lang="en-US" sz="2000" dirty="0" err="1"/>
              <a:t>S.next</a:t>
            </a:r>
            <a:endParaRPr lang="en-US" sz="2000" dirty="0"/>
          </a:p>
          <a:p>
            <a:pPr>
              <a:buFontTx/>
              <a:buNone/>
            </a:pPr>
            <a:r>
              <a:rPr lang="en-US" sz="2000" dirty="0"/>
              <a:t>	 	</a:t>
            </a:r>
            <a:r>
              <a:rPr lang="en-US" sz="2000" dirty="0" err="1"/>
              <a:t>S.code</a:t>
            </a:r>
            <a:r>
              <a:rPr lang="en-US" sz="2000" dirty="0"/>
              <a:t> = </a:t>
            </a:r>
            <a:r>
              <a:rPr lang="en-US" sz="2000" dirty="0" err="1"/>
              <a:t>E.code</a:t>
            </a:r>
            <a:r>
              <a:rPr lang="en-US" sz="2000" dirty="0"/>
              <a:t> || </a:t>
            </a:r>
          </a:p>
          <a:p>
            <a:pPr>
              <a:buFontTx/>
              <a:buNone/>
            </a:pPr>
            <a:r>
              <a:rPr lang="en-US" sz="2000" dirty="0"/>
              <a:t>                                gen(</a:t>
            </a:r>
            <a:r>
              <a:rPr lang="en-US" sz="2000" dirty="0" err="1"/>
              <a:t>E.true</a:t>
            </a:r>
            <a:r>
              <a:rPr lang="en-US" sz="2000" dirty="0"/>
              <a:t> ':') || </a:t>
            </a:r>
          </a:p>
          <a:p>
            <a:pPr>
              <a:buFontTx/>
              <a:buNone/>
            </a:pPr>
            <a:r>
              <a:rPr lang="en-US" sz="2000" dirty="0"/>
              <a:t>                               S</a:t>
            </a:r>
            <a:r>
              <a:rPr lang="en-US" sz="2000" baseline="-25000" dirty="0"/>
              <a:t>1</a:t>
            </a:r>
            <a:r>
              <a:rPr lang="en-US" sz="2000" dirty="0"/>
              <a:t>.code ||</a:t>
            </a:r>
          </a:p>
          <a:p>
            <a:pPr>
              <a:buFontTx/>
              <a:buNone/>
            </a:pPr>
            <a:r>
              <a:rPr lang="en-US" sz="2000" dirty="0"/>
              <a:t>		               gen(</a:t>
            </a:r>
            <a:r>
              <a:rPr lang="en-US" sz="2000" dirty="0" err="1"/>
              <a:t>goto</a:t>
            </a:r>
            <a:r>
              <a:rPr lang="en-US" sz="2000" dirty="0"/>
              <a:t> </a:t>
            </a:r>
            <a:r>
              <a:rPr lang="en-US" sz="2000" dirty="0" err="1"/>
              <a:t>S.next</a:t>
            </a:r>
            <a:r>
              <a:rPr lang="en-US" sz="2000" dirty="0"/>
              <a:t>) || </a:t>
            </a:r>
          </a:p>
          <a:p>
            <a:pPr>
              <a:buFontTx/>
              <a:buNone/>
            </a:pPr>
            <a:r>
              <a:rPr lang="en-US" sz="2000" dirty="0"/>
              <a:t>                               gen(</a:t>
            </a:r>
            <a:r>
              <a:rPr lang="en-US" sz="2000" dirty="0" err="1"/>
              <a:t>E.false</a:t>
            </a:r>
            <a:r>
              <a:rPr lang="en-US" sz="2000" dirty="0"/>
              <a:t> ':') || </a:t>
            </a:r>
          </a:p>
          <a:p>
            <a:pPr>
              <a:buFontTx/>
              <a:buNone/>
            </a:pPr>
            <a:r>
              <a:rPr lang="en-US" sz="2000" dirty="0"/>
              <a:t>                               S</a:t>
            </a:r>
            <a:r>
              <a:rPr lang="en-US" sz="2000" baseline="-25000" dirty="0"/>
              <a:t>2</a:t>
            </a:r>
            <a:r>
              <a:rPr lang="en-US" sz="2000" dirty="0"/>
              <a:t>.code</a:t>
            </a:r>
          </a:p>
        </p:txBody>
      </p:sp>
      <p:sp>
        <p:nvSpPr>
          <p:cNvPr id="129028" name="Rectangle 4"/>
          <p:cNvSpPr>
            <a:spLocks noChangeArrowheads="1"/>
          </p:cNvSpPr>
          <p:nvPr/>
        </p:nvSpPr>
        <p:spPr bwMode="auto">
          <a:xfrm>
            <a:off x="1485900" y="1676400"/>
            <a:ext cx="1485900" cy="1828800"/>
          </a:xfrm>
          <a:prstGeom prst="rect">
            <a:avLst/>
          </a:prstGeom>
          <a:solidFill>
            <a:srgbClr val="A50021"/>
          </a:solidFill>
          <a:ln w="9525">
            <a:solidFill>
              <a:schemeClr val="tx1"/>
            </a:solidFill>
            <a:miter lim="800000"/>
            <a:headEnd/>
            <a:tailEnd/>
          </a:ln>
          <a:effectLst/>
        </p:spPr>
        <p:txBody>
          <a:bodyPr wrap="none" anchor="ctr"/>
          <a:lstStyle/>
          <a:p>
            <a:endParaRPr lang="en-IN"/>
          </a:p>
        </p:txBody>
      </p:sp>
      <p:sp>
        <p:nvSpPr>
          <p:cNvPr id="129029" name="Line 5"/>
          <p:cNvSpPr>
            <a:spLocks noChangeShapeType="1"/>
          </p:cNvSpPr>
          <p:nvPr/>
        </p:nvSpPr>
        <p:spPr bwMode="auto">
          <a:xfrm>
            <a:off x="1485900" y="2590800"/>
            <a:ext cx="1485900" cy="0"/>
          </a:xfrm>
          <a:prstGeom prst="line">
            <a:avLst/>
          </a:prstGeom>
          <a:noFill/>
          <a:ln w="9525">
            <a:solidFill>
              <a:schemeClr val="tx1"/>
            </a:solidFill>
            <a:round/>
            <a:headEnd/>
            <a:tailEnd/>
          </a:ln>
          <a:effectLst/>
        </p:spPr>
        <p:txBody>
          <a:bodyPr/>
          <a:lstStyle/>
          <a:p>
            <a:endParaRPr lang="en-IN"/>
          </a:p>
        </p:txBody>
      </p:sp>
      <p:sp>
        <p:nvSpPr>
          <p:cNvPr id="129030" name="Line 6"/>
          <p:cNvSpPr>
            <a:spLocks noChangeShapeType="1"/>
          </p:cNvSpPr>
          <p:nvPr/>
        </p:nvSpPr>
        <p:spPr bwMode="auto">
          <a:xfrm>
            <a:off x="2806700" y="1828800"/>
            <a:ext cx="495300" cy="0"/>
          </a:xfrm>
          <a:prstGeom prst="line">
            <a:avLst/>
          </a:prstGeom>
          <a:noFill/>
          <a:ln w="9525">
            <a:solidFill>
              <a:schemeClr val="tx1"/>
            </a:solidFill>
            <a:round/>
            <a:headEnd/>
            <a:tailEnd type="triangle" w="med" len="med"/>
          </a:ln>
          <a:effectLst/>
        </p:spPr>
        <p:txBody>
          <a:bodyPr/>
          <a:lstStyle/>
          <a:p>
            <a:endParaRPr lang="en-IN"/>
          </a:p>
        </p:txBody>
      </p:sp>
      <p:sp>
        <p:nvSpPr>
          <p:cNvPr id="129031" name="Line 7"/>
          <p:cNvSpPr>
            <a:spLocks noChangeShapeType="1"/>
          </p:cNvSpPr>
          <p:nvPr/>
        </p:nvSpPr>
        <p:spPr bwMode="auto">
          <a:xfrm>
            <a:off x="2806700" y="2438400"/>
            <a:ext cx="495300" cy="0"/>
          </a:xfrm>
          <a:prstGeom prst="line">
            <a:avLst/>
          </a:prstGeom>
          <a:noFill/>
          <a:ln w="9525">
            <a:solidFill>
              <a:schemeClr val="tx1"/>
            </a:solidFill>
            <a:round/>
            <a:headEnd/>
            <a:tailEnd type="triangle" w="med" len="med"/>
          </a:ln>
          <a:effectLst/>
        </p:spPr>
        <p:txBody>
          <a:bodyPr/>
          <a:lstStyle/>
          <a:p>
            <a:endParaRPr lang="en-IN"/>
          </a:p>
        </p:txBody>
      </p:sp>
      <p:sp>
        <p:nvSpPr>
          <p:cNvPr id="129032" name="Rectangle 8"/>
          <p:cNvSpPr>
            <a:spLocks noChangeArrowheads="1"/>
          </p:cNvSpPr>
          <p:nvPr/>
        </p:nvSpPr>
        <p:spPr bwMode="auto">
          <a:xfrm>
            <a:off x="1485900" y="3505200"/>
            <a:ext cx="1485900" cy="457200"/>
          </a:xfrm>
          <a:prstGeom prst="rect">
            <a:avLst/>
          </a:prstGeom>
          <a:solidFill>
            <a:srgbClr val="A50021"/>
          </a:solidFill>
          <a:ln w="9525">
            <a:solidFill>
              <a:schemeClr val="tx1"/>
            </a:solidFill>
            <a:miter lim="800000"/>
            <a:headEnd/>
            <a:tailEnd/>
          </a:ln>
          <a:effectLst/>
        </p:spPr>
        <p:txBody>
          <a:bodyPr wrap="none" anchor="ctr"/>
          <a:lstStyle/>
          <a:p>
            <a:endParaRPr lang="en-IN"/>
          </a:p>
        </p:txBody>
      </p:sp>
      <p:sp>
        <p:nvSpPr>
          <p:cNvPr id="129033" name="Rectangle 9"/>
          <p:cNvSpPr>
            <a:spLocks noChangeArrowheads="1"/>
          </p:cNvSpPr>
          <p:nvPr/>
        </p:nvSpPr>
        <p:spPr bwMode="auto">
          <a:xfrm>
            <a:off x="1485900" y="3962400"/>
            <a:ext cx="1485900" cy="914400"/>
          </a:xfrm>
          <a:prstGeom prst="rect">
            <a:avLst/>
          </a:prstGeom>
          <a:solidFill>
            <a:srgbClr val="A50021"/>
          </a:solidFill>
          <a:ln w="9525">
            <a:solidFill>
              <a:schemeClr val="tx1"/>
            </a:solidFill>
            <a:miter lim="800000"/>
            <a:headEnd/>
            <a:tailEnd/>
          </a:ln>
          <a:effectLst/>
        </p:spPr>
        <p:txBody>
          <a:bodyPr wrap="none" anchor="ctr"/>
          <a:lstStyle/>
          <a:p>
            <a:endParaRPr lang="en-IN"/>
          </a:p>
        </p:txBody>
      </p:sp>
      <p:sp>
        <p:nvSpPr>
          <p:cNvPr id="129034" name="Text Box 10"/>
          <p:cNvSpPr txBox="1">
            <a:spLocks noChangeArrowheads="1"/>
          </p:cNvSpPr>
          <p:nvPr/>
        </p:nvSpPr>
        <p:spPr bwMode="auto">
          <a:xfrm>
            <a:off x="1693223" y="4186239"/>
            <a:ext cx="974947" cy="400110"/>
          </a:xfrm>
          <a:prstGeom prst="rect">
            <a:avLst/>
          </a:prstGeom>
          <a:noFill/>
          <a:ln w="9525">
            <a:noFill/>
            <a:miter lim="800000"/>
            <a:headEnd/>
            <a:tailEnd/>
          </a:ln>
          <a:effectLst/>
        </p:spPr>
        <p:txBody>
          <a:bodyPr wrap="none">
            <a:spAutoFit/>
          </a:bodyPr>
          <a:lstStyle/>
          <a:p>
            <a:pPr algn="ctr"/>
            <a:r>
              <a:rPr lang="en-US" sz="2000" b="1">
                <a:solidFill>
                  <a:schemeClr val="bg1"/>
                </a:solidFill>
              </a:rPr>
              <a:t>S</a:t>
            </a:r>
            <a:r>
              <a:rPr lang="en-US" sz="2000" b="1" baseline="-25000">
                <a:solidFill>
                  <a:schemeClr val="bg1"/>
                </a:solidFill>
              </a:rPr>
              <a:t>2</a:t>
            </a:r>
            <a:r>
              <a:rPr lang="en-US" sz="2000" b="1">
                <a:solidFill>
                  <a:schemeClr val="bg1"/>
                </a:solidFill>
              </a:rPr>
              <a:t>.code</a:t>
            </a:r>
          </a:p>
        </p:txBody>
      </p:sp>
      <p:sp>
        <p:nvSpPr>
          <p:cNvPr id="129035" name="Text Box 11"/>
          <p:cNvSpPr txBox="1">
            <a:spLocks noChangeArrowheads="1"/>
          </p:cNvSpPr>
          <p:nvPr/>
        </p:nvSpPr>
        <p:spPr bwMode="auto">
          <a:xfrm>
            <a:off x="3361240" y="1595439"/>
            <a:ext cx="875561" cy="400110"/>
          </a:xfrm>
          <a:prstGeom prst="rect">
            <a:avLst/>
          </a:prstGeom>
          <a:noFill/>
          <a:ln w="9525">
            <a:noFill/>
            <a:miter lim="800000"/>
            <a:headEnd/>
            <a:tailEnd/>
          </a:ln>
          <a:effectLst/>
        </p:spPr>
        <p:txBody>
          <a:bodyPr wrap="none">
            <a:spAutoFit/>
          </a:bodyPr>
          <a:lstStyle/>
          <a:p>
            <a:pPr algn="ctr"/>
            <a:r>
              <a:rPr lang="en-US" sz="2000" b="1">
                <a:solidFill>
                  <a:srgbClr val="0000CC"/>
                </a:solidFill>
              </a:rPr>
              <a:t>E.true</a:t>
            </a:r>
          </a:p>
        </p:txBody>
      </p:sp>
      <p:sp>
        <p:nvSpPr>
          <p:cNvPr id="129036" name="Text Box 12"/>
          <p:cNvSpPr txBox="1">
            <a:spLocks noChangeArrowheads="1"/>
          </p:cNvSpPr>
          <p:nvPr/>
        </p:nvSpPr>
        <p:spPr bwMode="auto">
          <a:xfrm>
            <a:off x="554540" y="2509839"/>
            <a:ext cx="875561" cy="400110"/>
          </a:xfrm>
          <a:prstGeom prst="rect">
            <a:avLst/>
          </a:prstGeom>
          <a:noFill/>
          <a:ln w="9525">
            <a:noFill/>
            <a:miter lim="800000"/>
            <a:headEnd/>
            <a:tailEnd/>
          </a:ln>
          <a:effectLst/>
        </p:spPr>
        <p:txBody>
          <a:bodyPr wrap="none">
            <a:spAutoFit/>
          </a:bodyPr>
          <a:lstStyle/>
          <a:p>
            <a:pPr algn="ctr"/>
            <a:r>
              <a:rPr lang="en-US" sz="2000" b="1">
                <a:solidFill>
                  <a:srgbClr val="0000CC"/>
                </a:solidFill>
              </a:rPr>
              <a:t>E.true</a:t>
            </a:r>
          </a:p>
        </p:txBody>
      </p:sp>
      <p:sp>
        <p:nvSpPr>
          <p:cNvPr id="129037" name="Text Box 13"/>
          <p:cNvSpPr txBox="1">
            <a:spLocks noChangeArrowheads="1"/>
          </p:cNvSpPr>
          <p:nvPr/>
        </p:nvSpPr>
        <p:spPr bwMode="auto">
          <a:xfrm>
            <a:off x="3385115" y="2205039"/>
            <a:ext cx="917239" cy="400110"/>
          </a:xfrm>
          <a:prstGeom prst="rect">
            <a:avLst/>
          </a:prstGeom>
          <a:noFill/>
          <a:ln w="9525">
            <a:noFill/>
            <a:miter lim="800000"/>
            <a:headEnd/>
            <a:tailEnd/>
          </a:ln>
          <a:effectLst/>
        </p:spPr>
        <p:txBody>
          <a:bodyPr wrap="none">
            <a:spAutoFit/>
          </a:bodyPr>
          <a:lstStyle/>
          <a:p>
            <a:pPr algn="ctr"/>
            <a:r>
              <a:rPr lang="en-US" sz="2000" b="1">
                <a:solidFill>
                  <a:srgbClr val="0000CC"/>
                </a:solidFill>
              </a:rPr>
              <a:t>E.false</a:t>
            </a:r>
          </a:p>
        </p:txBody>
      </p:sp>
      <p:sp>
        <p:nvSpPr>
          <p:cNvPr id="129038" name="Text Box 14"/>
          <p:cNvSpPr txBox="1">
            <a:spLocks noChangeArrowheads="1"/>
          </p:cNvSpPr>
          <p:nvPr/>
        </p:nvSpPr>
        <p:spPr bwMode="auto">
          <a:xfrm>
            <a:off x="495865" y="3881439"/>
            <a:ext cx="917239" cy="400110"/>
          </a:xfrm>
          <a:prstGeom prst="rect">
            <a:avLst/>
          </a:prstGeom>
          <a:noFill/>
          <a:ln w="9525">
            <a:noFill/>
            <a:miter lim="800000"/>
            <a:headEnd/>
            <a:tailEnd/>
          </a:ln>
          <a:effectLst/>
        </p:spPr>
        <p:txBody>
          <a:bodyPr wrap="none">
            <a:spAutoFit/>
          </a:bodyPr>
          <a:lstStyle/>
          <a:p>
            <a:pPr algn="ctr"/>
            <a:r>
              <a:rPr lang="en-US" sz="2000" b="1">
                <a:solidFill>
                  <a:srgbClr val="0000CC"/>
                </a:solidFill>
              </a:rPr>
              <a:t>E.false</a:t>
            </a:r>
          </a:p>
        </p:txBody>
      </p:sp>
      <p:sp>
        <p:nvSpPr>
          <p:cNvPr id="129039" name="Text Box 15"/>
          <p:cNvSpPr txBox="1">
            <a:spLocks noChangeArrowheads="1"/>
          </p:cNvSpPr>
          <p:nvPr/>
        </p:nvSpPr>
        <p:spPr bwMode="auto">
          <a:xfrm>
            <a:off x="587550" y="4795839"/>
            <a:ext cx="861133" cy="400110"/>
          </a:xfrm>
          <a:prstGeom prst="rect">
            <a:avLst/>
          </a:prstGeom>
          <a:noFill/>
          <a:ln w="9525">
            <a:noFill/>
            <a:miter lim="800000"/>
            <a:headEnd/>
            <a:tailEnd/>
          </a:ln>
          <a:effectLst/>
        </p:spPr>
        <p:txBody>
          <a:bodyPr wrap="none">
            <a:spAutoFit/>
          </a:bodyPr>
          <a:lstStyle/>
          <a:p>
            <a:pPr algn="ctr"/>
            <a:r>
              <a:rPr lang="en-US" sz="2000" b="1">
                <a:solidFill>
                  <a:srgbClr val="0000CC"/>
                </a:solidFill>
              </a:rPr>
              <a:t>S.next</a:t>
            </a:r>
          </a:p>
        </p:txBody>
      </p:sp>
      <p:sp>
        <p:nvSpPr>
          <p:cNvPr id="129040" name="Text Box 16"/>
          <p:cNvSpPr txBox="1">
            <a:spLocks noChangeArrowheads="1"/>
          </p:cNvSpPr>
          <p:nvPr/>
        </p:nvSpPr>
        <p:spPr bwMode="auto">
          <a:xfrm>
            <a:off x="1793507" y="1900239"/>
            <a:ext cx="918841" cy="400110"/>
          </a:xfrm>
          <a:prstGeom prst="rect">
            <a:avLst/>
          </a:prstGeom>
          <a:noFill/>
          <a:ln w="9525">
            <a:noFill/>
            <a:miter lim="800000"/>
            <a:headEnd/>
            <a:tailEnd/>
          </a:ln>
          <a:effectLst/>
        </p:spPr>
        <p:txBody>
          <a:bodyPr wrap="none">
            <a:spAutoFit/>
          </a:bodyPr>
          <a:lstStyle/>
          <a:p>
            <a:pPr algn="ctr"/>
            <a:r>
              <a:rPr lang="en-US" sz="2000" b="1">
                <a:solidFill>
                  <a:schemeClr val="bg1"/>
                </a:solidFill>
              </a:rPr>
              <a:t>E.code</a:t>
            </a:r>
          </a:p>
        </p:txBody>
      </p:sp>
      <p:sp>
        <p:nvSpPr>
          <p:cNvPr id="129041" name="Text Box 17"/>
          <p:cNvSpPr txBox="1">
            <a:spLocks noChangeArrowheads="1"/>
          </p:cNvSpPr>
          <p:nvPr/>
        </p:nvSpPr>
        <p:spPr bwMode="auto">
          <a:xfrm>
            <a:off x="1753416" y="2890839"/>
            <a:ext cx="974946" cy="400110"/>
          </a:xfrm>
          <a:prstGeom prst="rect">
            <a:avLst/>
          </a:prstGeom>
          <a:noFill/>
          <a:ln w="9525">
            <a:noFill/>
            <a:miter lim="800000"/>
            <a:headEnd/>
            <a:tailEnd/>
          </a:ln>
          <a:effectLst/>
        </p:spPr>
        <p:txBody>
          <a:bodyPr wrap="none">
            <a:spAutoFit/>
          </a:bodyPr>
          <a:lstStyle/>
          <a:p>
            <a:pPr algn="ctr"/>
            <a:r>
              <a:rPr lang="en-US" sz="2000" b="1">
                <a:solidFill>
                  <a:schemeClr val="bg1"/>
                </a:solidFill>
              </a:rPr>
              <a:t>S</a:t>
            </a:r>
            <a:r>
              <a:rPr lang="en-US" sz="2000" b="1" baseline="-25000">
                <a:solidFill>
                  <a:schemeClr val="bg1"/>
                </a:solidFill>
              </a:rPr>
              <a:t>1</a:t>
            </a:r>
            <a:r>
              <a:rPr lang="en-US" sz="2000" b="1">
                <a:solidFill>
                  <a:schemeClr val="bg1"/>
                </a:solidFill>
              </a:rPr>
              <a:t>.code</a:t>
            </a:r>
          </a:p>
        </p:txBody>
      </p:sp>
      <p:sp>
        <p:nvSpPr>
          <p:cNvPr id="129042" name="Text Box 18"/>
          <p:cNvSpPr txBox="1">
            <a:spLocks noChangeArrowheads="1"/>
          </p:cNvSpPr>
          <p:nvPr/>
        </p:nvSpPr>
        <p:spPr bwMode="auto">
          <a:xfrm>
            <a:off x="1447800" y="3505200"/>
            <a:ext cx="1320800" cy="369332"/>
          </a:xfrm>
          <a:prstGeom prst="rect">
            <a:avLst/>
          </a:prstGeom>
          <a:noFill/>
          <a:ln w="9525">
            <a:noFill/>
            <a:miter lim="800000"/>
            <a:headEnd/>
            <a:tailEnd/>
          </a:ln>
          <a:effectLst/>
        </p:spPr>
        <p:txBody>
          <a:bodyPr>
            <a:spAutoFit/>
          </a:bodyPr>
          <a:lstStyle/>
          <a:p>
            <a:pPr algn="ctr"/>
            <a:r>
              <a:rPr lang="en-US" sz="1800" b="1" dirty="0" err="1">
                <a:solidFill>
                  <a:schemeClr val="bg1"/>
                </a:solidFill>
              </a:rPr>
              <a:t>goto</a:t>
            </a:r>
            <a:r>
              <a:rPr lang="en-US" sz="1800" b="1" dirty="0">
                <a:solidFill>
                  <a:schemeClr val="bg1"/>
                </a:solidFill>
              </a:rPr>
              <a:t> </a:t>
            </a:r>
            <a:r>
              <a:rPr lang="en-US" sz="1800" b="1" dirty="0" err="1">
                <a:solidFill>
                  <a:schemeClr val="bg1"/>
                </a:solidFill>
              </a:rPr>
              <a:t>S.next</a:t>
            </a:r>
            <a:endParaRPr lang="en-US" sz="1800" b="1" dirty="0">
              <a:solidFill>
                <a:schemeClr val="bg1"/>
              </a:solidFill>
            </a:endParaRPr>
          </a:p>
        </p:txBody>
      </p:sp>
      <p:sp>
        <p:nvSpPr>
          <p:cNvPr id="129043" name="Rectangle 19"/>
          <p:cNvSpPr>
            <a:spLocks noChangeArrowheads="1"/>
          </p:cNvSpPr>
          <p:nvPr/>
        </p:nvSpPr>
        <p:spPr bwMode="auto">
          <a:xfrm>
            <a:off x="412750" y="1371600"/>
            <a:ext cx="4044950" cy="3962400"/>
          </a:xfrm>
          <a:prstGeom prst="rect">
            <a:avLst/>
          </a:prstGeom>
          <a:noFill/>
          <a:ln w="9525">
            <a:solidFill>
              <a:schemeClr val="tx1"/>
            </a:solidFill>
            <a:miter lim="800000"/>
            <a:headEnd/>
            <a:tailEn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0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0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0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0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0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0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90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90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90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90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90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902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9027">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902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9027">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902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9027">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9027">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9027">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9027">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9027">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90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P spid="129028" grpId="0" animBg="1"/>
      <p:bldP spid="129029" grpId="0" animBg="1"/>
      <p:bldP spid="129030" grpId="0" animBg="1"/>
      <p:bldP spid="129031" grpId="0" animBg="1"/>
      <p:bldP spid="129032" grpId="0" animBg="1"/>
      <p:bldP spid="129033" grpId="0" animBg="1"/>
      <p:bldP spid="129034" grpId="0"/>
      <p:bldP spid="129035" grpId="0"/>
      <p:bldP spid="129036" grpId="0"/>
      <p:bldP spid="129037" grpId="0"/>
      <p:bldP spid="129038" grpId="0"/>
      <p:bldP spid="129039" grpId="0"/>
      <p:bldP spid="129040" grpId="0"/>
      <p:bldP spid="129041" grpId="0"/>
      <p:bldP spid="129042" grpId="0"/>
      <p:bldP spid="129043"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7DB2E8FD-63F1-4B96-969A-928C83F13068}" type="slidenum">
              <a:rPr lang="en-US"/>
              <a:pPr/>
              <a:t>91</a:t>
            </a:fld>
            <a:endParaRPr lang="en-US"/>
          </a:p>
        </p:txBody>
      </p:sp>
      <p:sp>
        <p:nvSpPr>
          <p:cNvPr id="130051" name="Rectangle 3"/>
          <p:cNvSpPr>
            <a:spLocks noGrp="1" noChangeArrowheads="1"/>
          </p:cNvSpPr>
          <p:nvPr>
            <p:ph type="body" idx="1"/>
          </p:nvPr>
        </p:nvSpPr>
        <p:spPr>
          <a:xfrm>
            <a:off x="4705350" y="1447800"/>
            <a:ext cx="4870450" cy="4114800"/>
          </a:xfrm>
        </p:spPr>
        <p:txBody>
          <a:bodyPr/>
          <a:lstStyle/>
          <a:p>
            <a:pPr>
              <a:lnSpc>
                <a:spcPct val="80000"/>
              </a:lnSpc>
              <a:buFontTx/>
              <a:buNone/>
            </a:pPr>
            <a:r>
              <a:rPr lang="en-US" sz="2000"/>
              <a:t>S → while E do S</a:t>
            </a:r>
            <a:r>
              <a:rPr lang="en-US" sz="2000" baseline="-25000"/>
              <a:t>1 </a:t>
            </a:r>
          </a:p>
          <a:p>
            <a:pPr>
              <a:lnSpc>
                <a:spcPct val="80000"/>
              </a:lnSpc>
              <a:buFontTx/>
              <a:buNone/>
            </a:pPr>
            <a:r>
              <a:rPr lang="en-US" sz="2000"/>
              <a:t>		S.begin = newlabel</a:t>
            </a:r>
          </a:p>
          <a:p>
            <a:pPr>
              <a:lnSpc>
                <a:spcPct val="80000"/>
              </a:lnSpc>
              <a:buFontTx/>
              <a:buNone/>
            </a:pPr>
            <a:r>
              <a:rPr lang="en-US" sz="2000"/>
              <a:t>		E.true = newlabel</a:t>
            </a:r>
          </a:p>
          <a:p>
            <a:pPr>
              <a:lnSpc>
                <a:spcPct val="80000"/>
              </a:lnSpc>
              <a:buFontTx/>
              <a:buNone/>
            </a:pPr>
            <a:r>
              <a:rPr lang="en-US" sz="2000"/>
              <a:t>		E.false = S.next</a:t>
            </a:r>
          </a:p>
          <a:p>
            <a:pPr>
              <a:lnSpc>
                <a:spcPct val="80000"/>
              </a:lnSpc>
              <a:buFontTx/>
              <a:buNone/>
            </a:pPr>
            <a:r>
              <a:rPr lang="en-US" sz="2000"/>
              <a:t>		S</a:t>
            </a:r>
            <a:r>
              <a:rPr lang="en-US" sz="2000" baseline="-25000"/>
              <a:t>1</a:t>
            </a:r>
            <a:r>
              <a:rPr lang="en-US" sz="2000"/>
              <a:t>.next = S.begin</a:t>
            </a:r>
          </a:p>
          <a:p>
            <a:pPr>
              <a:lnSpc>
                <a:spcPct val="80000"/>
              </a:lnSpc>
              <a:buFontTx/>
              <a:buNone/>
            </a:pPr>
            <a:r>
              <a:rPr lang="en-US" sz="2000"/>
              <a:t>		S.ocde = gen(S.begin ':') || 		E.code ||</a:t>
            </a:r>
          </a:p>
          <a:p>
            <a:pPr>
              <a:lnSpc>
                <a:spcPct val="80000"/>
              </a:lnSpc>
              <a:buFontTx/>
              <a:buNone/>
            </a:pPr>
            <a:r>
              <a:rPr lang="en-US" sz="2000"/>
              <a:t>			gen(E.true ':') || </a:t>
            </a:r>
          </a:p>
          <a:p>
            <a:pPr>
              <a:lnSpc>
                <a:spcPct val="80000"/>
              </a:lnSpc>
              <a:buFontTx/>
              <a:buNone/>
            </a:pPr>
            <a:r>
              <a:rPr lang="en-US" sz="2000"/>
              <a:t>			S</a:t>
            </a:r>
            <a:r>
              <a:rPr lang="en-US" sz="2000" baseline="-25000"/>
              <a:t>1</a:t>
            </a:r>
            <a:r>
              <a:rPr lang="en-US" sz="2000"/>
              <a:t>.code ||</a:t>
            </a:r>
          </a:p>
          <a:p>
            <a:pPr>
              <a:lnSpc>
                <a:spcPct val="80000"/>
              </a:lnSpc>
              <a:buFontTx/>
              <a:buNone/>
            </a:pPr>
            <a:r>
              <a:rPr lang="en-US" sz="2000"/>
              <a:t>			gen(goto S.begin)</a:t>
            </a:r>
          </a:p>
          <a:p>
            <a:pPr>
              <a:lnSpc>
                <a:spcPct val="80000"/>
              </a:lnSpc>
            </a:pPr>
            <a:endParaRPr lang="en-US" sz="2000"/>
          </a:p>
        </p:txBody>
      </p:sp>
      <p:sp>
        <p:nvSpPr>
          <p:cNvPr id="130052" name="Rectangle 4"/>
          <p:cNvSpPr>
            <a:spLocks noChangeArrowheads="1"/>
          </p:cNvSpPr>
          <p:nvPr/>
        </p:nvSpPr>
        <p:spPr bwMode="auto">
          <a:xfrm>
            <a:off x="1320801" y="1752600"/>
            <a:ext cx="1587368" cy="1828800"/>
          </a:xfrm>
          <a:prstGeom prst="rect">
            <a:avLst/>
          </a:prstGeom>
          <a:solidFill>
            <a:srgbClr val="A50021"/>
          </a:solidFill>
          <a:ln w="9525">
            <a:solidFill>
              <a:schemeClr val="bg1"/>
            </a:solidFill>
            <a:miter lim="800000"/>
            <a:headEnd/>
            <a:tailEnd/>
          </a:ln>
          <a:effectLst/>
        </p:spPr>
        <p:txBody>
          <a:bodyPr wrap="none" anchor="ctr"/>
          <a:lstStyle/>
          <a:p>
            <a:endParaRPr lang="en-IN"/>
          </a:p>
        </p:txBody>
      </p:sp>
      <p:sp>
        <p:nvSpPr>
          <p:cNvPr id="130053" name="Line 5"/>
          <p:cNvSpPr>
            <a:spLocks noChangeShapeType="1"/>
          </p:cNvSpPr>
          <p:nvPr/>
        </p:nvSpPr>
        <p:spPr bwMode="auto">
          <a:xfrm>
            <a:off x="1320801" y="2667000"/>
            <a:ext cx="1587368" cy="1588"/>
          </a:xfrm>
          <a:prstGeom prst="line">
            <a:avLst/>
          </a:prstGeom>
          <a:noFill/>
          <a:ln w="9525">
            <a:solidFill>
              <a:schemeClr val="bg1"/>
            </a:solidFill>
            <a:round/>
            <a:headEnd/>
            <a:tailEnd/>
          </a:ln>
          <a:effectLst/>
        </p:spPr>
        <p:txBody>
          <a:bodyPr/>
          <a:lstStyle/>
          <a:p>
            <a:endParaRPr lang="en-IN"/>
          </a:p>
        </p:txBody>
      </p:sp>
      <p:sp>
        <p:nvSpPr>
          <p:cNvPr id="130054" name="Line 6"/>
          <p:cNvSpPr>
            <a:spLocks noChangeShapeType="1"/>
          </p:cNvSpPr>
          <p:nvPr/>
        </p:nvSpPr>
        <p:spPr bwMode="auto">
          <a:xfrm>
            <a:off x="2889250" y="1905000"/>
            <a:ext cx="529696" cy="1588"/>
          </a:xfrm>
          <a:prstGeom prst="line">
            <a:avLst/>
          </a:prstGeom>
          <a:noFill/>
          <a:ln w="9525">
            <a:solidFill>
              <a:schemeClr val="tx1"/>
            </a:solidFill>
            <a:round/>
            <a:headEnd/>
            <a:tailEnd type="triangle" w="med" len="med"/>
          </a:ln>
          <a:effectLst/>
        </p:spPr>
        <p:txBody>
          <a:bodyPr/>
          <a:lstStyle/>
          <a:p>
            <a:endParaRPr lang="en-IN"/>
          </a:p>
        </p:txBody>
      </p:sp>
      <p:sp>
        <p:nvSpPr>
          <p:cNvPr id="130055" name="Line 7"/>
          <p:cNvSpPr>
            <a:spLocks noChangeShapeType="1"/>
          </p:cNvSpPr>
          <p:nvPr/>
        </p:nvSpPr>
        <p:spPr bwMode="auto">
          <a:xfrm>
            <a:off x="2889250" y="2438400"/>
            <a:ext cx="529696" cy="1588"/>
          </a:xfrm>
          <a:prstGeom prst="line">
            <a:avLst/>
          </a:prstGeom>
          <a:noFill/>
          <a:ln w="9525">
            <a:solidFill>
              <a:schemeClr val="tx1"/>
            </a:solidFill>
            <a:round/>
            <a:headEnd/>
            <a:tailEnd type="triangle" w="med" len="med"/>
          </a:ln>
          <a:effectLst/>
        </p:spPr>
        <p:txBody>
          <a:bodyPr/>
          <a:lstStyle/>
          <a:p>
            <a:endParaRPr lang="en-IN"/>
          </a:p>
        </p:txBody>
      </p:sp>
      <p:sp>
        <p:nvSpPr>
          <p:cNvPr id="130056" name="Rectangle 8"/>
          <p:cNvSpPr>
            <a:spLocks noChangeArrowheads="1"/>
          </p:cNvSpPr>
          <p:nvPr/>
        </p:nvSpPr>
        <p:spPr bwMode="auto">
          <a:xfrm>
            <a:off x="1320801" y="3581400"/>
            <a:ext cx="1587368" cy="457200"/>
          </a:xfrm>
          <a:prstGeom prst="rect">
            <a:avLst/>
          </a:prstGeom>
          <a:solidFill>
            <a:srgbClr val="A50021"/>
          </a:solidFill>
          <a:ln w="9525">
            <a:solidFill>
              <a:schemeClr val="bg1"/>
            </a:solidFill>
            <a:miter lim="800000"/>
            <a:headEnd/>
            <a:tailEnd/>
          </a:ln>
          <a:effectLst/>
        </p:spPr>
        <p:txBody>
          <a:bodyPr wrap="none" anchor="ctr"/>
          <a:lstStyle/>
          <a:p>
            <a:endParaRPr lang="en-IN"/>
          </a:p>
        </p:txBody>
      </p:sp>
      <p:sp>
        <p:nvSpPr>
          <p:cNvPr id="130057" name="Text Box 9"/>
          <p:cNvSpPr txBox="1">
            <a:spLocks noChangeArrowheads="1"/>
          </p:cNvSpPr>
          <p:nvPr/>
        </p:nvSpPr>
        <p:spPr bwMode="auto">
          <a:xfrm>
            <a:off x="3384550" y="1676401"/>
            <a:ext cx="1155700" cy="396875"/>
          </a:xfrm>
          <a:prstGeom prst="rect">
            <a:avLst/>
          </a:prstGeom>
          <a:noFill/>
          <a:ln w="9525">
            <a:noFill/>
            <a:miter lim="800000"/>
            <a:headEnd/>
            <a:tailEnd/>
          </a:ln>
          <a:effectLst/>
        </p:spPr>
        <p:txBody>
          <a:bodyPr>
            <a:spAutoFit/>
          </a:bodyPr>
          <a:lstStyle/>
          <a:p>
            <a:pPr algn="ctr"/>
            <a:r>
              <a:rPr lang="en-US" sz="2000" b="1">
                <a:solidFill>
                  <a:srgbClr val="0000CC"/>
                </a:solidFill>
              </a:rPr>
              <a:t>E.true</a:t>
            </a:r>
          </a:p>
        </p:txBody>
      </p:sp>
      <p:sp>
        <p:nvSpPr>
          <p:cNvPr id="130058" name="Text Box 10"/>
          <p:cNvSpPr txBox="1">
            <a:spLocks noChangeArrowheads="1"/>
          </p:cNvSpPr>
          <p:nvPr/>
        </p:nvSpPr>
        <p:spPr bwMode="auto">
          <a:xfrm>
            <a:off x="422116" y="2586039"/>
            <a:ext cx="875561" cy="400110"/>
          </a:xfrm>
          <a:prstGeom prst="rect">
            <a:avLst/>
          </a:prstGeom>
          <a:noFill/>
          <a:ln w="9525">
            <a:noFill/>
            <a:miter lim="800000"/>
            <a:headEnd/>
            <a:tailEnd/>
          </a:ln>
          <a:effectLst/>
        </p:spPr>
        <p:txBody>
          <a:bodyPr wrap="none">
            <a:spAutoFit/>
          </a:bodyPr>
          <a:lstStyle/>
          <a:p>
            <a:pPr algn="ctr"/>
            <a:r>
              <a:rPr lang="en-US" sz="2000" b="1">
                <a:solidFill>
                  <a:srgbClr val="0000CC"/>
                </a:solidFill>
              </a:rPr>
              <a:t>E.true</a:t>
            </a:r>
          </a:p>
        </p:txBody>
      </p:sp>
      <p:sp>
        <p:nvSpPr>
          <p:cNvPr id="130059" name="Text Box 11"/>
          <p:cNvSpPr txBox="1">
            <a:spLocks noChangeArrowheads="1"/>
          </p:cNvSpPr>
          <p:nvPr/>
        </p:nvSpPr>
        <p:spPr bwMode="auto">
          <a:xfrm>
            <a:off x="3384550" y="2209801"/>
            <a:ext cx="1155700" cy="396875"/>
          </a:xfrm>
          <a:prstGeom prst="rect">
            <a:avLst/>
          </a:prstGeom>
          <a:noFill/>
          <a:ln w="9525">
            <a:noFill/>
            <a:miter lim="800000"/>
            <a:headEnd/>
            <a:tailEnd/>
          </a:ln>
          <a:effectLst/>
        </p:spPr>
        <p:txBody>
          <a:bodyPr>
            <a:spAutoFit/>
          </a:bodyPr>
          <a:lstStyle/>
          <a:p>
            <a:pPr algn="ctr"/>
            <a:r>
              <a:rPr lang="en-US" sz="2000" b="1">
                <a:solidFill>
                  <a:srgbClr val="0000CC"/>
                </a:solidFill>
              </a:rPr>
              <a:t>E.false</a:t>
            </a:r>
          </a:p>
        </p:txBody>
      </p:sp>
      <p:sp>
        <p:nvSpPr>
          <p:cNvPr id="130060" name="Text Box 12"/>
          <p:cNvSpPr txBox="1">
            <a:spLocks noChangeArrowheads="1"/>
          </p:cNvSpPr>
          <p:nvPr/>
        </p:nvSpPr>
        <p:spPr bwMode="auto">
          <a:xfrm>
            <a:off x="366881" y="3957639"/>
            <a:ext cx="917239" cy="400110"/>
          </a:xfrm>
          <a:prstGeom prst="rect">
            <a:avLst/>
          </a:prstGeom>
          <a:noFill/>
          <a:ln w="9525">
            <a:noFill/>
            <a:miter lim="800000"/>
            <a:headEnd/>
            <a:tailEnd/>
          </a:ln>
          <a:effectLst/>
        </p:spPr>
        <p:txBody>
          <a:bodyPr wrap="none">
            <a:spAutoFit/>
          </a:bodyPr>
          <a:lstStyle/>
          <a:p>
            <a:pPr algn="ctr"/>
            <a:r>
              <a:rPr lang="en-US" sz="2000" b="1">
                <a:solidFill>
                  <a:srgbClr val="0000CC"/>
                </a:solidFill>
              </a:rPr>
              <a:t>E.false</a:t>
            </a:r>
          </a:p>
        </p:txBody>
      </p:sp>
      <p:sp>
        <p:nvSpPr>
          <p:cNvPr id="130061" name="Text Box 13"/>
          <p:cNvSpPr txBox="1">
            <a:spLocks noChangeArrowheads="1"/>
          </p:cNvSpPr>
          <p:nvPr/>
        </p:nvSpPr>
        <p:spPr bwMode="auto">
          <a:xfrm>
            <a:off x="279221" y="1671639"/>
            <a:ext cx="989373" cy="400110"/>
          </a:xfrm>
          <a:prstGeom prst="rect">
            <a:avLst/>
          </a:prstGeom>
          <a:noFill/>
          <a:ln w="9525">
            <a:noFill/>
            <a:miter lim="800000"/>
            <a:headEnd/>
            <a:tailEnd/>
          </a:ln>
          <a:effectLst/>
        </p:spPr>
        <p:txBody>
          <a:bodyPr wrap="none">
            <a:spAutoFit/>
          </a:bodyPr>
          <a:lstStyle/>
          <a:p>
            <a:pPr algn="ctr"/>
            <a:r>
              <a:rPr lang="en-US" sz="2000" b="1">
                <a:solidFill>
                  <a:srgbClr val="0000CC"/>
                </a:solidFill>
              </a:rPr>
              <a:t>S.begin</a:t>
            </a:r>
          </a:p>
        </p:txBody>
      </p:sp>
      <p:sp>
        <p:nvSpPr>
          <p:cNvPr id="130062" name="Text Box 14"/>
          <p:cNvSpPr txBox="1">
            <a:spLocks noChangeArrowheads="1"/>
          </p:cNvSpPr>
          <p:nvPr/>
        </p:nvSpPr>
        <p:spPr bwMode="auto">
          <a:xfrm>
            <a:off x="1662802" y="1976439"/>
            <a:ext cx="918841" cy="400110"/>
          </a:xfrm>
          <a:prstGeom prst="rect">
            <a:avLst/>
          </a:prstGeom>
          <a:noFill/>
          <a:ln w="9525">
            <a:noFill/>
            <a:miter lim="800000"/>
            <a:headEnd/>
            <a:tailEnd/>
          </a:ln>
          <a:effectLst/>
        </p:spPr>
        <p:txBody>
          <a:bodyPr wrap="none">
            <a:spAutoFit/>
          </a:bodyPr>
          <a:lstStyle/>
          <a:p>
            <a:pPr algn="ctr"/>
            <a:r>
              <a:rPr lang="en-US" sz="2000" b="1">
                <a:solidFill>
                  <a:schemeClr val="bg1"/>
                </a:solidFill>
              </a:rPr>
              <a:t>E.code</a:t>
            </a:r>
          </a:p>
        </p:txBody>
      </p:sp>
      <p:sp>
        <p:nvSpPr>
          <p:cNvPr id="130063" name="Text Box 15"/>
          <p:cNvSpPr txBox="1">
            <a:spLocks noChangeArrowheads="1"/>
          </p:cNvSpPr>
          <p:nvPr/>
        </p:nvSpPr>
        <p:spPr bwMode="auto">
          <a:xfrm>
            <a:off x="1627870" y="2890839"/>
            <a:ext cx="974946" cy="400110"/>
          </a:xfrm>
          <a:prstGeom prst="rect">
            <a:avLst/>
          </a:prstGeom>
          <a:noFill/>
          <a:ln w="9525">
            <a:noFill/>
            <a:miter lim="800000"/>
            <a:headEnd/>
            <a:tailEnd/>
          </a:ln>
          <a:effectLst/>
        </p:spPr>
        <p:txBody>
          <a:bodyPr wrap="none">
            <a:spAutoFit/>
          </a:bodyPr>
          <a:lstStyle/>
          <a:p>
            <a:pPr algn="ctr"/>
            <a:r>
              <a:rPr lang="en-US" sz="2000" b="1">
                <a:solidFill>
                  <a:schemeClr val="bg1"/>
                </a:solidFill>
              </a:rPr>
              <a:t>S</a:t>
            </a:r>
            <a:r>
              <a:rPr lang="en-US" sz="2000" b="1" baseline="-25000">
                <a:solidFill>
                  <a:schemeClr val="bg1"/>
                </a:solidFill>
              </a:rPr>
              <a:t>1</a:t>
            </a:r>
            <a:r>
              <a:rPr lang="en-US" sz="2000" b="1">
                <a:solidFill>
                  <a:schemeClr val="bg1"/>
                </a:solidFill>
              </a:rPr>
              <a:t>.code</a:t>
            </a:r>
          </a:p>
        </p:txBody>
      </p:sp>
      <p:sp>
        <p:nvSpPr>
          <p:cNvPr id="130064" name="Text Box 16"/>
          <p:cNvSpPr txBox="1">
            <a:spLocks noChangeArrowheads="1"/>
          </p:cNvSpPr>
          <p:nvPr/>
        </p:nvSpPr>
        <p:spPr bwMode="auto">
          <a:xfrm>
            <a:off x="1410823" y="3578226"/>
            <a:ext cx="1390124" cy="369332"/>
          </a:xfrm>
          <a:prstGeom prst="rect">
            <a:avLst/>
          </a:prstGeom>
          <a:noFill/>
          <a:ln w="9525">
            <a:noFill/>
            <a:miter lim="800000"/>
            <a:headEnd/>
            <a:tailEnd/>
          </a:ln>
          <a:effectLst/>
        </p:spPr>
        <p:txBody>
          <a:bodyPr wrap="none">
            <a:spAutoFit/>
          </a:bodyPr>
          <a:lstStyle/>
          <a:p>
            <a:pPr algn="ctr"/>
            <a:r>
              <a:rPr lang="en-US" sz="1800" b="1">
                <a:solidFill>
                  <a:schemeClr val="bg1"/>
                </a:solidFill>
              </a:rPr>
              <a:t>goto S.begin</a:t>
            </a:r>
          </a:p>
        </p:txBody>
      </p:sp>
      <p:sp>
        <p:nvSpPr>
          <p:cNvPr id="130065" name="Rectangle 17"/>
          <p:cNvSpPr>
            <a:spLocks noChangeArrowheads="1"/>
          </p:cNvSpPr>
          <p:nvPr/>
        </p:nvSpPr>
        <p:spPr bwMode="auto">
          <a:xfrm>
            <a:off x="165100" y="1524000"/>
            <a:ext cx="4407827" cy="2971800"/>
          </a:xfrm>
          <a:prstGeom prst="rect">
            <a:avLst/>
          </a:prstGeom>
          <a:noFill/>
          <a:ln w="9525">
            <a:solidFill>
              <a:srgbClr val="A50021"/>
            </a:solidFill>
            <a:miter lim="800000"/>
            <a:headEnd/>
            <a:tailEn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0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0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0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0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0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00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00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00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00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0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00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00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0051">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0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P spid="130052" grpId="0" animBg="1"/>
      <p:bldP spid="130053" grpId="0" animBg="1"/>
      <p:bldP spid="130054" grpId="0" animBg="1"/>
      <p:bldP spid="130055" grpId="0" animBg="1"/>
      <p:bldP spid="130056" grpId="0" animBg="1"/>
      <p:bldP spid="130057" grpId="0"/>
      <p:bldP spid="130058" grpId="0"/>
      <p:bldP spid="130059" grpId="0"/>
      <p:bldP spid="130060" grpId="0"/>
      <p:bldP spid="130061" grpId="0"/>
      <p:bldP spid="130062" grpId="0"/>
      <p:bldP spid="130063" grpId="0"/>
      <p:bldP spid="130064" grpId="0"/>
      <p:bldP spid="130065"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5FF0F9-AEDA-4DE9-8053-776C1FBE9FC9}" type="slidenum">
              <a:rPr lang="en-US"/>
              <a:pPr/>
              <a:t>92</a:t>
            </a:fld>
            <a:endParaRPr lang="en-US"/>
          </a:p>
        </p:txBody>
      </p:sp>
      <p:sp>
        <p:nvSpPr>
          <p:cNvPr id="131074" name="Rectangle 2"/>
          <p:cNvSpPr>
            <a:spLocks noGrp="1" noChangeArrowheads="1"/>
          </p:cNvSpPr>
          <p:nvPr>
            <p:ph type="title"/>
          </p:nvPr>
        </p:nvSpPr>
        <p:spPr>
          <a:xfrm>
            <a:off x="742950" y="0"/>
            <a:ext cx="8420100" cy="1219200"/>
          </a:xfrm>
        </p:spPr>
        <p:txBody>
          <a:bodyPr>
            <a:normAutofit fontScale="90000"/>
          </a:bodyPr>
          <a:lstStyle/>
          <a:p>
            <a:r>
              <a:rPr lang="en-US" dirty="0"/>
              <a:t>Control flow translation of</a:t>
            </a:r>
            <a:br>
              <a:rPr lang="en-US" dirty="0"/>
            </a:br>
            <a:r>
              <a:rPr lang="en-US" dirty="0" err="1"/>
              <a:t>boolean</a:t>
            </a:r>
            <a:r>
              <a:rPr lang="en-US" dirty="0"/>
              <a:t> expression</a:t>
            </a:r>
            <a:r>
              <a:rPr lang="en-US" dirty="0">
                <a:solidFill>
                  <a:schemeClr val="tx1"/>
                </a:solidFill>
              </a:rPr>
              <a:t> </a:t>
            </a:r>
          </a:p>
        </p:txBody>
      </p:sp>
      <p:sp>
        <p:nvSpPr>
          <p:cNvPr id="131075" name="Rectangle 3"/>
          <p:cNvSpPr>
            <a:spLocks noGrp="1" noChangeArrowheads="1"/>
          </p:cNvSpPr>
          <p:nvPr>
            <p:ph type="body" idx="1"/>
          </p:nvPr>
        </p:nvSpPr>
        <p:spPr>
          <a:xfrm>
            <a:off x="247650" y="1295400"/>
            <a:ext cx="9328150" cy="4800600"/>
          </a:xfrm>
        </p:spPr>
        <p:txBody>
          <a:bodyPr/>
          <a:lstStyle/>
          <a:p>
            <a:pPr>
              <a:lnSpc>
                <a:spcPct val="80000"/>
              </a:lnSpc>
              <a:buFontTx/>
              <a:buNone/>
            </a:pPr>
            <a:r>
              <a:rPr lang="en-US" sz="2400" dirty="0"/>
              <a:t>E → E</a:t>
            </a:r>
            <a:r>
              <a:rPr lang="en-US" sz="2400" baseline="-25000" dirty="0"/>
              <a:t>1</a:t>
            </a:r>
            <a:r>
              <a:rPr lang="en-US" sz="2400" dirty="0"/>
              <a:t> or E</a:t>
            </a:r>
            <a:r>
              <a:rPr lang="en-US" sz="2400" baseline="-25000" dirty="0"/>
              <a:t>2</a:t>
            </a:r>
            <a:r>
              <a:rPr lang="en-US" sz="2400" dirty="0"/>
              <a:t> 		E</a:t>
            </a:r>
            <a:r>
              <a:rPr lang="en-US" sz="2400" baseline="-25000" dirty="0"/>
              <a:t>1</a:t>
            </a:r>
            <a:r>
              <a:rPr lang="en-US" sz="2400" dirty="0"/>
              <a:t>.true := </a:t>
            </a:r>
            <a:r>
              <a:rPr lang="en-US" sz="2400" dirty="0" err="1"/>
              <a:t>E.true</a:t>
            </a:r>
            <a:endParaRPr lang="en-US" sz="2400" dirty="0"/>
          </a:p>
          <a:p>
            <a:pPr>
              <a:lnSpc>
                <a:spcPct val="80000"/>
              </a:lnSpc>
              <a:buFontTx/>
              <a:buNone/>
            </a:pPr>
            <a:r>
              <a:rPr lang="en-US" sz="2400" dirty="0"/>
              <a:t>		 		E</a:t>
            </a:r>
            <a:r>
              <a:rPr lang="en-US" sz="2400" baseline="-25000" dirty="0"/>
              <a:t>1</a:t>
            </a:r>
            <a:r>
              <a:rPr lang="en-US" sz="2400" dirty="0"/>
              <a:t>.false := </a:t>
            </a:r>
            <a:r>
              <a:rPr lang="en-US" sz="2400" dirty="0" err="1"/>
              <a:t>newlabel</a:t>
            </a:r>
            <a:r>
              <a:rPr lang="en-US" sz="2400" dirty="0"/>
              <a:t>()</a:t>
            </a:r>
          </a:p>
          <a:p>
            <a:pPr>
              <a:lnSpc>
                <a:spcPct val="80000"/>
              </a:lnSpc>
              <a:buFontTx/>
              <a:buNone/>
            </a:pPr>
            <a:r>
              <a:rPr lang="en-US" sz="2400" dirty="0"/>
              <a:t>		 		E</a:t>
            </a:r>
            <a:r>
              <a:rPr lang="en-US" sz="2400" baseline="-25000" dirty="0"/>
              <a:t>2</a:t>
            </a:r>
            <a:r>
              <a:rPr lang="en-US" sz="2400" dirty="0"/>
              <a:t>.true := </a:t>
            </a:r>
            <a:r>
              <a:rPr lang="en-US" sz="2400" dirty="0" err="1"/>
              <a:t>E.true</a:t>
            </a:r>
            <a:endParaRPr lang="en-US" sz="2400" dirty="0"/>
          </a:p>
          <a:p>
            <a:pPr>
              <a:lnSpc>
                <a:spcPct val="80000"/>
              </a:lnSpc>
              <a:buFontTx/>
              <a:buNone/>
            </a:pPr>
            <a:r>
              <a:rPr lang="en-US" sz="2400" dirty="0"/>
              <a:t>		 		E</a:t>
            </a:r>
            <a:r>
              <a:rPr lang="en-US" sz="2400" baseline="-25000" dirty="0"/>
              <a:t>2</a:t>
            </a:r>
            <a:r>
              <a:rPr lang="en-US" sz="2400" dirty="0"/>
              <a:t>.false := </a:t>
            </a:r>
            <a:r>
              <a:rPr lang="en-US" sz="2400" dirty="0" err="1"/>
              <a:t>E.false</a:t>
            </a:r>
            <a:endParaRPr lang="en-US" sz="2400" dirty="0"/>
          </a:p>
          <a:p>
            <a:pPr>
              <a:lnSpc>
                <a:spcPct val="80000"/>
              </a:lnSpc>
              <a:buFontTx/>
              <a:buNone/>
            </a:pPr>
            <a:r>
              <a:rPr lang="en-US" sz="2400" dirty="0"/>
              <a:t>		 		</a:t>
            </a:r>
            <a:r>
              <a:rPr lang="en-US" sz="2400" dirty="0" err="1"/>
              <a:t>E.code</a:t>
            </a:r>
            <a:r>
              <a:rPr lang="en-US" sz="2400" dirty="0"/>
              <a:t> := E</a:t>
            </a:r>
            <a:r>
              <a:rPr lang="en-US" sz="2400" baseline="-25000" dirty="0"/>
              <a:t>1</a:t>
            </a:r>
            <a:r>
              <a:rPr lang="en-US" sz="2400" dirty="0"/>
              <a:t>.code || gen(E</a:t>
            </a:r>
            <a:r>
              <a:rPr lang="en-US" sz="2400" baseline="-25000" dirty="0"/>
              <a:t>1</a:t>
            </a:r>
            <a:r>
              <a:rPr lang="en-US" sz="2400" dirty="0"/>
              <a:t>.false) 						|| E</a:t>
            </a:r>
            <a:r>
              <a:rPr lang="en-US" sz="2400" baseline="-25000" dirty="0"/>
              <a:t>2</a:t>
            </a:r>
            <a:r>
              <a:rPr lang="en-US" sz="2400" dirty="0"/>
              <a:t>.code</a:t>
            </a:r>
          </a:p>
          <a:p>
            <a:pPr>
              <a:lnSpc>
                <a:spcPct val="80000"/>
              </a:lnSpc>
              <a:buFontTx/>
              <a:buNone/>
            </a:pPr>
            <a:endParaRPr lang="en-US" sz="2400" dirty="0"/>
          </a:p>
          <a:p>
            <a:pPr>
              <a:lnSpc>
                <a:spcPct val="80000"/>
              </a:lnSpc>
              <a:buFontTx/>
              <a:buNone/>
            </a:pPr>
            <a:r>
              <a:rPr lang="en-US" sz="2400" dirty="0"/>
              <a:t>E → E</a:t>
            </a:r>
            <a:r>
              <a:rPr lang="en-US" sz="2400" baseline="-25000" dirty="0"/>
              <a:t>1</a:t>
            </a:r>
            <a:r>
              <a:rPr lang="en-US" sz="2400" dirty="0"/>
              <a:t> and E</a:t>
            </a:r>
            <a:r>
              <a:rPr lang="en-US" sz="2400" baseline="-25000" dirty="0"/>
              <a:t>2</a:t>
            </a:r>
            <a:r>
              <a:rPr lang="en-US" sz="2400" dirty="0"/>
              <a:t> 		E</a:t>
            </a:r>
            <a:r>
              <a:rPr lang="en-US" sz="2400" baseline="-25000" dirty="0"/>
              <a:t>1</a:t>
            </a:r>
            <a:r>
              <a:rPr lang="en-US" sz="2400" dirty="0"/>
              <a:t>.true := </a:t>
            </a:r>
            <a:r>
              <a:rPr lang="en-US" sz="2400" dirty="0" err="1"/>
              <a:t>newlabel</a:t>
            </a:r>
            <a:r>
              <a:rPr lang="en-US" sz="2400" dirty="0"/>
              <a:t>()</a:t>
            </a:r>
          </a:p>
          <a:p>
            <a:pPr>
              <a:lnSpc>
                <a:spcPct val="80000"/>
              </a:lnSpc>
              <a:buFontTx/>
              <a:buNone/>
            </a:pPr>
            <a:r>
              <a:rPr lang="en-US" sz="2400" dirty="0"/>
              <a:t>				E</a:t>
            </a:r>
            <a:r>
              <a:rPr lang="en-US" sz="2400" baseline="-25000" dirty="0"/>
              <a:t>1</a:t>
            </a:r>
            <a:r>
              <a:rPr lang="en-US" sz="2400" dirty="0"/>
              <a:t> false := </a:t>
            </a:r>
            <a:r>
              <a:rPr lang="en-US" sz="2400" dirty="0" err="1"/>
              <a:t>E.false</a:t>
            </a:r>
            <a:endParaRPr lang="en-US" sz="2400" dirty="0"/>
          </a:p>
          <a:p>
            <a:pPr>
              <a:lnSpc>
                <a:spcPct val="80000"/>
              </a:lnSpc>
              <a:buFontTx/>
              <a:buNone/>
            </a:pPr>
            <a:r>
              <a:rPr lang="en-US" sz="2400" dirty="0"/>
              <a:t>				E</a:t>
            </a:r>
            <a:r>
              <a:rPr lang="en-US" sz="2400" baseline="-25000" dirty="0"/>
              <a:t>2</a:t>
            </a:r>
            <a:r>
              <a:rPr lang="en-US" sz="2400" dirty="0"/>
              <a:t>.true := </a:t>
            </a:r>
            <a:r>
              <a:rPr lang="en-US" sz="2400" dirty="0" err="1"/>
              <a:t>E.true</a:t>
            </a:r>
            <a:endParaRPr lang="en-US" sz="2400" dirty="0"/>
          </a:p>
          <a:p>
            <a:pPr>
              <a:lnSpc>
                <a:spcPct val="80000"/>
              </a:lnSpc>
              <a:buFontTx/>
              <a:buNone/>
            </a:pPr>
            <a:r>
              <a:rPr lang="en-US" sz="2400" dirty="0"/>
              <a:t>				E</a:t>
            </a:r>
            <a:r>
              <a:rPr lang="en-US" sz="2400" baseline="-25000" dirty="0"/>
              <a:t>2</a:t>
            </a:r>
            <a:r>
              <a:rPr lang="en-US" sz="2400" dirty="0"/>
              <a:t> false := </a:t>
            </a:r>
            <a:r>
              <a:rPr lang="en-US" sz="2400" dirty="0" err="1"/>
              <a:t>E.false</a:t>
            </a:r>
            <a:endParaRPr lang="en-US" sz="2400" dirty="0"/>
          </a:p>
          <a:p>
            <a:pPr>
              <a:lnSpc>
                <a:spcPct val="80000"/>
              </a:lnSpc>
              <a:buFontTx/>
              <a:buNone/>
            </a:pPr>
            <a:r>
              <a:rPr lang="en-US" sz="2400" dirty="0"/>
              <a:t>				</a:t>
            </a:r>
            <a:r>
              <a:rPr lang="en-US" sz="2400" dirty="0" err="1"/>
              <a:t>E.code</a:t>
            </a:r>
            <a:r>
              <a:rPr lang="en-US" sz="2400" dirty="0"/>
              <a:t> := E</a:t>
            </a:r>
            <a:r>
              <a:rPr lang="en-US" sz="2400" baseline="-25000" dirty="0"/>
              <a:t>1</a:t>
            </a:r>
            <a:r>
              <a:rPr lang="en-US" sz="2400" dirty="0"/>
              <a:t>.code || gen(E</a:t>
            </a:r>
            <a:r>
              <a:rPr lang="en-US" sz="2400" baseline="-25000" dirty="0"/>
              <a:t>1</a:t>
            </a:r>
            <a:r>
              <a:rPr lang="en-US" sz="2400" dirty="0"/>
              <a:t>.true) 						|| E</a:t>
            </a:r>
            <a:r>
              <a:rPr lang="en-US" sz="2400" baseline="-25000" dirty="0"/>
              <a:t>2</a:t>
            </a:r>
            <a:r>
              <a:rPr lang="en-US" sz="2400" dirty="0"/>
              <a:t>.code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10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7EAEAC2-EDED-4A00-8105-588D16B24CD9}" type="slidenum">
              <a:rPr lang="en-US"/>
              <a:pPr/>
              <a:t>93</a:t>
            </a:fld>
            <a:endParaRPr lang="en-US"/>
          </a:p>
        </p:txBody>
      </p:sp>
      <p:sp>
        <p:nvSpPr>
          <p:cNvPr id="133122" name="Rectangle 2"/>
          <p:cNvSpPr>
            <a:spLocks noGrp="1" noChangeArrowheads="1"/>
          </p:cNvSpPr>
          <p:nvPr>
            <p:ph type="title"/>
          </p:nvPr>
        </p:nvSpPr>
        <p:spPr>
          <a:xfrm>
            <a:off x="742950" y="152400"/>
            <a:ext cx="8420100" cy="1143000"/>
          </a:xfrm>
        </p:spPr>
        <p:txBody>
          <a:bodyPr>
            <a:normAutofit fontScale="90000"/>
          </a:bodyPr>
          <a:lstStyle/>
          <a:p>
            <a:r>
              <a:rPr lang="en-US" dirty="0"/>
              <a:t>Control flow translation of</a:t>
            </a:r>
            <a:br>
              <a:rPr lang="en-US" dirty="0"/>
            </a:br>
            <a:r>
              <a:rPr lang="en-US" dirty="0" err="1"/>
              <a:t>boolean</a:t>
            </a:r>
            <a:r>
              <a:rPr lang="en-US" dirty="0"/>
              <a:t> expression …</a:t>
            </a:r>
          </a:p>
        </p:txBody>
      </p:sp>
      <p:sp>
        <p:nvSpPr>
          <p:cNvPr id="133123" name="Rectangle 3"/>
          <p:cNvSpPr>
            <a:spLocks noGrp="1" noChangeArrowheads="1"/>
          </p:cNvSpPr>
          <p:nvPr>
            <p:ph type="body" idx="1"/>
          </p:nvPr>
        </p:nvSpPr>
        <p:spPr/>
        <p:txBody>
          <a:bodyPr/>
          <a:lstStyle/>
          <a:p>
            <a:pPr>
              <a:buFontTx/>
              <a:buNone/>
            </a:pPr>
            <a:r>
              <a:rPr lang="en-US"/>
              <a:t>E → not E</a:t>
            </a:r>
            <a:r>
              <a:rPr lang="en-US" sz="2400" baseline="-25000"/>
              <a:t>1</a:t>
            </a:r>
            <a:r>
              <a:rPr lang="en-US"/>
              <a:t> 	E</a:t>
            </a:r>
            <a:r>
              <a:rPr lang="en-US" sz="2400" baseline="-25000"/>
              <a:t>1</a:t>
            </a:r>
            <a:r>
              <a:rPr lang="en-US"/>
              <a:t>.true := E.false</a:t>
            </a:r>
          </a:p>
          <a:p>
            <a:pPr>
              <a:buFontTx/>
              <a:buNone/>
            </a:pPr>
            <a:r>
              <a:rPr lang="en-US"/>
              <a:t>				E</a:t>
            </a:r>
            <a:r>
              <a:rPr lang="en-US" sz="2400" baseline="-25000"/>
              <a:t>1</a:t>
            </a:r>
            <a:r>
              <a:rPr lang="en-US"/>
              <a:t>.false := E.true</a:t>
            </a:r>
          </a:p>
          <a:p>
            <a:pPr>
              <a:buFontTx/>
              <a:buNone/>
            </a:pPr>
            <a:r>
              <a:rPr lang="en-US"/>
              <a:t>				E.code := E</a:t>
            </a:r>
            <a:r>
              <a:rPr lang="en-US" sz="2400" baseline="-25000"/>
              <a:t>1</a:t>
            </a:r>
            <a:r>
              <a:rPr lang="en-US"/>
              <a:t>.code</a:t>
            </a:r>
          </a:p>
          <a:p>
            <a:pPr>
              <a:buFontTx/>
              <a:buNone/>
            </a:pPr>
            <a:endParaRPr lang="en-US"/>
          </a:p>
          <a:p>
            <a:pPr>
              <a:buFontTx/>
              <a:buNone/>
            </a:pPr>
            <a:r>
              <a:rPr lang="en-US"/>
              <a:t>E → (E</a:t>
            </a:r>
            <a:r>
              <a:rPr lang="en-US" sz="2400" baseline="-25000"/>
              <a:t>1</a:t>
            </a:r>
            <a:r>
              <a:rPr lang="en-US"/>
              <a:t>)  	 	E</a:t>
            </a:r>
            <a:r>
              <a:rPr lang="en-US" sz="2400" baseline="-25000"/>
              <a:t>1</a:t>
            </a:r>
            <a:r>
              <a:rPr lang="en-US"/>
              <a:t>.true := E.true</a:t>
            </a:r>
          </a:p>
          <a:p>
            <a:pPr>
              <a:buFontTx/>
              <a:buNone/>
            </a:pPr>
            <a:r>
              <a:rPr lang="en-US"/>
              <a:t>				E</a:t>
            </a:r>
            <a:r>
              <a:rPr lang="en-US" sz="2400" baseline="-25000"/>
              <a:t>1</a:t>
            </a:r>
            <a:r>
              <a:rPr lang="en-US"/>
              <a:t>.false := E.false</a:t>
            </a:r>
          </a:p>
          <a:p>
            <a:pPr>
              <a:buFontTx/>
              <a:buNone/>
            </a:pPr>
            <a:r>
              <a:rPr lang="en-US"/>
              <a:t>				E.code := E</a:t>
            </a:r>
            <a:r>
              <a:rPr lang="en-US" sz="2400" baseline="-25000"/>
              <a:t>1</a:t>
            </a:r>
            <a:r>
              <a:rPr lang="en-US"/>
              <a:t>.code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ACAC43A-4B48-4D11-A3D0-8EBB52D38377}" type="slidenum">
              <a:rPr lang="en-US"/>
              <a:pPr/>
              <a:t>94</a:t>
            </a:fld>
            <a:endParaRPr lang="en-US"/>
          </a:p>
        </p:txBody>
      </p:sp>
      <p:sp>
        <p:nvSpPr>
          <p:cNvPr id="132098" name="Rectangle 2"/>
          <p:cNvSpPr>
            <a:spLocks noGrp="1" noChangeArrowheads="1"/>
          </p:cNvSpPr>
          <p:nvPr>
            <p:ph type="title"/>
          </p:nvPr>
        </p:nvSpPr>
        <p:spPr>
          <a:xfrm>
            <a:off x="742950" y="0"/>
            <a:ext cx="8420100" cy="1143000"/>
          </a:xfrm>
        </p:spPr>
        <p:txBody>
          <a:bodyPr>
            <a:normAutofit fontScale="90000"/>
          </a:bodyPr>
          <a:lstStyle/>
          <a:p>
            <a:r>
              <a:rPr lang="en-US" dirty="0"/>
              <a:t>Control flow translation of</a:t>
            </a:r>
            <a:br>
              <a:rPr lang="en-US" dirty="0"/>
            </a:br>
            <a:r>
              <a:rPr lang="en-US" dirty="0" err="1"/>
              <a:t>boolean</a:t>
            </a:r>
            <a:r>
              <a:rPr lang="en-US" dirty="0"/>
              <a:t> expression …</a:t>
            </a:r>
          </a:p>
        </p:txBody>
      </p:sp>
      <p:sp>
        <p:nvSpPr>
          <p:cNvPr id="132099" name="Rectangle 3"/>
          <p:cNvSpPr>
            <a:spLocks noGrp="1" noChangeArrowheads="1"/>
          </p:cNvSpPr>
          <p:nvPr>
            <p:ph type="body" idx="1"/>
          </p:nvPr>
        </p:nvSpPr>
        <p:spPr>
          <a:xfrm>
            <a:off x="247650" y="1371600"/>
            <a:ext cx="9328150" cy="4724400"/>
          </a:xfrm>
        </p:spPr>
        <p:txBody>
          <a:bodyPr>
            <a:normAutofit lnSpcReduction="10000"/>
          </a:bodyPr>
          <a:lstStyle/>
          <a:p>
            <a:pPr>
              <a:lnSpc>
                <a:spcPct val="90000"/>
              </a:lnSpc>
              <a:buFontTx/>
              <a:buNone/>
            </a:pPr>
            <a:r>
              <a:rPr lang="en-US" sz="1800"/>
              <a:t>if E is of the form </a:t>
            </a:r>
          </a:p>
          <a:p>
            <a:pPr>
              <a:lnSpc>
                <a:spcPct val="90000"/>
              </a:lnSpc>
              <a:buFontTx/>
              <a:buNone/>
            </a:pPr>
            <a:r>
              <a:rPr lang="en-US" sz="1800"/>
              <a:t>		a &lt; b </a:t>
            </a:r>
          </a:p>
          <a:p>
            <a:pPr>
              <a:lnSpc>
                <a:spcPct val="90000"/>
              </a:lnSpc>
              <a:buFontTx/>
              <a:buNone/>
            </a:pPr>
            <a:r>
              <a:rPr lang="en-US" sz="1800"/>
              <a:t>then code is of the form</a:t>
            </a:r>
          </a:p>
          <a:p>
            <a:pPr>
              <a:lnSpc>
                <a:spcPct val="90000"/>
              </a:lnSpc>
              <a:buFontTx/>
              <a:buNone/>
            </a:pPr>
            <a:r>
              <a:rPr lang="en-US" sz="1800"/>
              <a:t>		if a &lt; b goto E.true</a:t>
            </a:r>
          </a:p>
          <a:p>
            <a:pPr>
              <a:lnSpc>
                <a:spcPct val="90000"/>
              </a:lnSpc>
              <a:buFontTx/>
              <a:buNone/>
            </a:pPr>
            <a:r>
              <a:rPr lang="en-US" sz="1800"/>
              <a:t>		goto E.false</a:t>
            </a:r>
          </a:p>
          <a:p>
            <a:pPr>
              <a:lnSpc>
                <a:spcPct val="90000"/>
              </a:lnSpc>
              <a:buFontTx/>
              <a:buNone/>
            </a:pPr>
            <a:endParaRPr lang="en-US" sz="1800"/>
          </a:p>
          <a:p>
            <a:pPr>
              <a:lnSpc>
                <a:spcPct val="90000"/>
              </a:lnSpc>
              <a:buFontTx/>
              <a:buNone/>
            </a:pPr>
            <a:r>
              <a:rPr lang="en-US" sz="2400"/>
              <a:t>E → id</a:t>
            </a:r>
            <a:r>
              <a:rPr lang="en-US" sz="2400" baseline="-25000"/>
              <a:t>1</a:t>
            </a:r>
            <a:r>
              <a:rPr lang="en-US" sz="2400"/>
              <a:t> relop id</a:t>
            </a:r>
            <a:r>
              <a:rPr lang="en-US" sz="2400" baseline="-25000"/>
              <a:t>2</a:t>
            </a:r>
            <a:r>
              <a:rPr lang="en-US" sz="2400"/>
              <a:t> 	</a:t>
            </a:r>
          </a:p>
          <a:p>
            <a:pPr>
              <a:lnSpc>
                <a:spcPct val="90000"/>
              </a:lnSpc>
              <a:buFontTx/>
              <a:buNone/>
            </a:pPr>
            <a:r>
              <a:rPr lang="en-US" sz="2400"/>
              <a:t>		    E.code = gen( if id</a:t>
            </a:r>
            <a:r>
              <a:rPr lang="en-US" sz="2400" baseline="-25000"/>
              <a:t>1</a:t>
            </a:r>
            <a:r>
              <a:rPr lang="en-US" sz="2400"/>
              <a:t> relop id</a:t>
            </a:r>
            <a:r>
              <a:rPr lang="en-US" sz="2400" baseline="-25000"/>
              <a:t>2</a:t>
            </a:r>
            <a:r>
              <a:rPr lang="en-US" sz="2400"/>
              <a:t> goto E.true) ||</a:t>
            </a:r>
          </a:p>
          <a:p>
            <a:pPr>
              <a:lnSpc>
                <a:spcPct val="90000"/>
              </a:lnSpc>
              <a:buFontTx/>
              <a:buNone/>
            </a:pPr>
            <a:r>
              <a:rPr lang="en-US" sz="2400"/>
              <a:t>		    gen(goto E.false)</a:t>
            </a:r>
          </a:p>
          <a:p>
            <a:pPr>
              <a:lnSpc>
                <a:spcPct val="90000"/>
              </a:lnSpc>
              <a:buFontTx/>
              <a:buNone/>
            </a:pPr>
            <a:endParaRPr lang="en-US" sz="2400"/>
          </a:p>
          <a:p>
            <a:pPr>
              <a:lnSpc>
                <a:spcPct val="90000"/>
              </a:lnSpc>
              <a:buFontTx/>
              <a:buNone/>
            </a:pPr>
            <a:r>
              <a:rPr lang="en-US" sz="2400"/>
              <a:t>E → true 		E.code = gen(goto E.true)</a:t>
            </a:r>
          </a:p>
          <a:p>
            <a:pPr>
              <a:lnSpc>
                <a:spcPct val="90000"/>
              </a:lnSpc>
              <a:buFontTx/>
              <a:buNone/>
            </a:pPr>
            <a:endParaRPr lang="en-US" sz="2400"/>
          </a:p>
          <a:p>
            <a:pPr>
              <a:lnSpc>
                <a:spcPct val="90000"/>
              </a:lnSpc>
              <a:buFontTx/>
              <a:buNone/>
            </a:pPr>
            <a:r>
              <a:rPr lang="en-US" sz="2400"/>
              <a:t>E → false 		E.code = gen(goto E.false)</a:t>
            </a:r>
          </a:p>
          <a:p>
            <a:pPr>
              <a:lnSpc>
                <a:spcPct val="90000"/>
              </a:lnSpc>
              <a:buFontTx/>
              <a:buNone/>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0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0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209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209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20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93ABA3-71BE-4D38-BF4D-916BB59A4BE2}" type="slidenum">
              <a:rPr lang="en-US"/>
              <a:pPr/>
              <a:t>95</a:t>
            </a:fld>
            <a:endParaRPr lang="en-US"/>
          </a:p>
        </p:txBody>
      </p:sp>
      <p:sp>
        <p:nvSpPr>
          <p:cNvPr id="134146" name="Rectangle 2"/>
          <p:cNvSpPr>
            <a:spLocks noGrp="1" noChangeArrowheads="1"/>
          </p:cNvSpPr>
          <p:nvPr>
            <p:ph type="title"/>
          </p:nvPr>
        </p:nvSpPr>
        <p:spPr>
          <a:xfrm>
            <a:off x="742950" y="228600"/>
            <a:ext cx="8420100" cy="1143000"/>
          </a:xfrm>
        </p:spPr>
        <p:txBody>
          <a:bodyPr/>
          <a:lstStyle/>
          <a:p>
            <a:r>
              <a:rPr lang="en-US"/>
              <a:t>Example</a:t>
            </a:r>
          </a:p>
        </p:txBody>
      </p:sp>
      <p:sp>
        <p:nvSpPr>
          <p:cNvPr id="134147" name="Rectangle 3"/>
          <p:cNvSpPr>
            <a:spLocks noGrp="1" noChangeArrowheads="1"/>
          </p:cNvSpPr>
          <p:nvPr>
            <p:ph type="body" idx="1"/>
          </p:nvPr>
        </p:nvSpPr>
        <p:spPr>
          <a:xfrm>
            <a:off x="742950" y="1295400"/>
            <a:ext cx="8420100" cy="4800600"/>
          </a:xfrm>
        </p:spPr>
        <p:txBody>
          <a:bodyPr/>
          <a:lstStyle/>
          <a:p>
            <a:pPr>
              <a:lnSpc>
                <a:spcPct val="80000"/>
              </a:lnSpc>
              <a:buFontTx/>
              <a:buNone/>
            </a:pPr>
            <a:r>
              <a:rPr lang="en-US" sz="2800"/>
              <a:t>Code for     a &lt; b or c &lt; d and e &lt; f</a:t>
            </a:r>
          </a:p>
          <a:p>
            <a:pPr>
              <a:lnSpc>
                <a:spcPct val="80000"/>
              </a:lnSpc>
              <a:buFontTx/>
              <a:buNone/>
            </a:pPr>
            <a:r>
              <a:rPr lang="en-US" sz="2800"/>
              <a:t>	</a:t>
            </a:r>
          </a:p>
          <a:p>
            <a:pPr>
              <a:lnSpc>
                <a:spcPct val="80000"/>
              </a:lnSpc>
              <a:buFontTx/>
              <a:buNone/>
            </a:pPr>
            <a:r>
              <a:rPr lang="en-US" sz="2800"/>
              <a:t>		if a &lt; b goto Ltrue</a:t>
            </a:r>
          </a:p>
          <a:p>
            <a:pPr>
              <a:lnSpc>
                <a:spcPct val="80000"/>
              </a:lnSpc>
              <a:buFontTx/>
              <a:buNone/>
            </a:pPr>
            <a:r>
              <a:rPr lang="en-US" sz="2800"/>
              <a:t>		goto L1</a:t>
            </a:r>
          </a:p>
          <a:p>
            <a:pPr>
              <a:lnSpc>
                <a:spcPct val="80000"/>
              </a:lnSpc>
              <a:buFontTx/>
              <a:buNone/>
            </a:pPr>
            <a:r>
              <a:rPr lang="en-US" sz="2800"/>
              <a:t>L1: 	if c &lt; d goto L2</a:t>
            </a:r>
          </a:p>
          <a:p>
            <a:pPr>
              <a:lnSpc>
                <a:spcPct val="80000"/>
              </a:lnSpc>
              <a:buFontTx/>
              <a:buNone/>
            </a:pPr>
            <a:r>
              <a:rPr lang="en-US" sz="2800"/>
              <a:t>		goto Lfalse</a:t>
            </a:r>
          </a:p>
          <a:p>
            <a:pPr>
              <a:lnSpc>
                <a:spcPct val="80000"/>
              </a:lnSpc>
              <a:buFontTx/>
              <a:buNone/>
            </a:pPr>
            <a:r>
              <a:rPr lang="en-US" sz="2800"/>
              <a:t>L2: 	if e &lt; f goto Ltrue</a:t>
            </a:r>
          </a:p>
          <a:p>
            <a:pPr>
              <a:lnSpc>
                <a:spcPct val="80000"/>
              </a:lnSpc>
              <a:buFontTx/>
              <a:buNone/>
            </a:pPr>
            <a:r>
              <a:rPr lang="en-US" sz="2800"/>
              <a:t>		goto Lfalse</a:t>
            </a:r>
          </a:p>
          <a:p>
            <a:pPr>
              <a:lnSpc>
                <a:spcPct val="80000"/>
              </a:lnSpc>
              <a:buFontTx/>
              <a:buNone/>
            </a:pPr>
            <a:endParaRPr lang="en-US" sz="2800"/>
          </a:p>
          <a:p>
            <a:pPr>
              <a:lnSpc>
                <a:spcPct val="80000"/>
              </a:lnSpc>
              <a:buFontTx/>
              <a:buNone/>
            </a:pPr>
            <a:r>
              <a:rPr lang="en-US" sz="2800"/>
              <a:t>Ltrue:</a:t>
            </a:r>
          </a:p>
          <a:p>
            <a:pPr>
              <a:lnSpc>
                <a:spcPct val="80000"/>
              </a:lnSpc>
              <a:buFontTx/>
              <a:buNone/>
            </a:pPr>
            <a:r>
              <a:rPr lang="en-US" sz="2800"/>
              <a:t>Lfalse: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4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4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4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414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4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3BC5203-C629-4558-AD83-57FAE63400E0}" type="slidenum">
              <a:rPr lang="en-US"/>
              <a:pPr/>
              <a:t>96</a:t>
            </a:fld>
            <a:endParaRPr lang="en-US"/>
          </a:p>
        </p:txBody>
      </p:sp>
      <p:sp>
        <p:nvSpPr>
          <p:cNvPr id="135170" name="Rectangle 2"/>
          <p:cNvSpPr>
            <a:spLocks noGrp="1" noChangeArrowheads="1"/>
          </p:cNvSpPr>
          <p:nvPr>
            <p:ph type="title"/>
          </p:nvPr>
        </p:nvSpPr>
        <p:spPr>
          <a:xfrm>
            <a:off x="742950" y="0"/>
            <a:ext cx="8420100" cy="914400"/>
          </a:xfrm>
        </p:spPr>
        <p:txBody>
          <a:bodyPr/>
          <a:lstStyle/>
          <a:p>
            <a:r>
              <a:rPr lang="en-US"/>
              <a:t>Example …</a:t>
            </a:r>
          </a:p>
        </p:txBody>
      </p:sp>
      <p:sp>
        <p:nvSpPr>
          <p:cNvPr id="135171" name="Rectangle 3"/>
          <p:cNvSpPr>
            <a:spLocks noGrp="1" noChangeArrowheads="1"/>
          </p:cNvSpPr>
          <p:nvPr>
            <p:ph type="body" idx="1"/>
          </p:nvPr>
        </p:nvSpPr>
        <p:spPr>
          <a:xfrm>
            <a:off x="412750" y="990600"/>
            <a:ext cx="9245600" cy="5105400"/>
          </a:xfrm>
        </p:spPr>
        <p:txBody>
          <a:bodyPr/>
          <a:lstStyle/>
          <a:p>
            <a:pPr>
              <a:lnSpc>
                <a:spcPct val="80000"/>
              </a:lnSpc>
              <a:buFontTx/>
              <a:buNone/>
            </a:pPr>
            <a:r>
              <a:rPr lang="en-US" sz="1800"/>
              <a:t>Code for 		while a &lt; b do</a:t>
            </a:r>
          </a:p>
          <a:p>
            <a:pPr>
              <a:lnSpc>
                <a:spcPct val="80000"/>
              </a:lnSpc>
              <a:buFontTx/>
              <a:buNone/>
            </a:pPr>
            <a:r>
              <a:rPr lang="en-US" sz="1800"/>
              <a:t>	     				if c&lt;d then</a:t>
            </a:r>
          </a:p>
          <a:p>
            <a:pPr>
              <a:lnSpc>
                <a:spcPct val="80000"/>
              </a:lnSpc>
              <a:buFontTx/>
              <a:buNone/>
            </a:pPr>
            <a:r>
              <a:rPr lang="en-US" sz="1800"/>
              <a:t>	           				x=y+z</a:t>
            </a:r>
          </a:p>
          <a:p>
            <a:pPr>
              <a:lnSpc>
                <a:spcPct val="80000"/>
              </a:lnSpc>
              <a:buFontTx/>
              <a:buNone/>
            </a:pPr>
            <a:r>
              <a:rPr lang="en-US" sz="1800"/>
              <a:t>					     else</a:t>
            </a:r>
          </a:p>
          <a:p>
            <a:pPr>
              <a:lnSpc>
                <a:spcPct val="80000"/>
              </a:lnSpc>
              <a:buFontTx/>
              <a:buNone/>
            </a:pPr>
            <a:r>
              <a:rPr lang="en-US" sz="1800"/>
              <a:t>	           				x=y-z</a:t>
            </a:r>
          </a:p>
          <a:p>
            <a:pPr>
              <a:lnSpc>
                <a:spcPct val="80000"/>
              </a:lnSpc>
              <a:buFontTx/>
              <a:buNone/>
            </a:pPr>
            <a:endParaRPr lang="en-US" sz="1800"/>
          </a:p>
          <a:p>
            <a:pPr>
              <a:lnSpc>
                <a:spcPct val="80000"/>
              </a:lnSpc>
              <a:buFontTx/>
              <a:buNone/>
            </a:pPr>
            <a:r>
              <a:rPr lang="en-US" sz="1800"/>
              <a:t>		L1: 	if a &lt; b goto L2</a:t>
            </a:r>
          </a:p>
          <a:p>
            <a:pPr>
              <a:lnSpc>
                <a:spcPct val="80000"/>
              </a:lnSpc>
              <a:buFontTx/>
              <a:buNone/>
            </a:pPr>
            <a:r>
              <a:rPr lang="en-US" sz="1800"/>
              <a:t>			goto Lnext</a:t>
            </a:r>
          </a:p>
          <a:p>
            <a:pPr>
              <a:lnSpc>
                <a:spcPct val="80000"/>
              </a:lnSpc>
              <a:buFontTx/>
              <a:buNone/>
            </a:pPr>
            <a:r>
              <a:rPr lang="en-US" sz="1800"/>
              <a:t>		L2: 	if c &lt; d goto L3</a:t>
            </a:r>
          </a:p>
          <a:p>
            <a:pPr>
              <a:lnSpc>
                <a:spcPct val="80000"/>
              </a:lnSpc>
              <a:buFontTx/>
              <a:buNone/>
            </a:pPr>
            <a:r>
              <a:rPr lang="en-US" sz="1800"/>
              <a:t>			goto L4</a:t>
            </a:r>
          </a:p>
          <a:p>
            <a:pPr>
              <a:lnSpc>
                <a:spcPct val="80000"/>
              </a:lnSpc>
              <a:buFontTx/>
              <a:buNone/>
            </a:pPr>
            <a:r>
              <a:rPr lang="en-US" sz="1800"/>
              <a:t>		L3: 	t</a:t>
            </a:r>
            <a:r>
              <a:rPr lang="en-US" sz="1800" baseline="-25000"/>
              <a:t>1</a:t>
            </a:r>
            <a:r>
              <a:rPr lang="en-US" sz="1800"/>
              <a:t> = Y + Z</a:t>
            </a:r>
          </a:p>
          <a:p>
            <a:pPr>
              <a:lnSpc>
                <a:spcPct val="80000"/>
              </a:lnSpc>
              <a:buFontTx/>
              <a:buNone/>
            </a:pPr>
            <a:r>
              <a:rPr lang="en-US" sz="1800"/>
              <a:t>			X= t</a:t>
            </a:r>
            <a:r>
              <a:rPr lang="en-US" sz="1800" baseline="-25000"/>
              <a:t>1</a:t>
            </a:r>
            <a:r>
              <a:rPr lang="en-US" sz="1800"/>
              <a:t> </a:t>
            </a:r>
          </a:p>
          <a:p>
            <a:pPr>
              <a:lnSpc>
                <a:spcPct val="80000"/>
              </a:lnSpc>
              <a:buFontTx/>
              <a:buNone/>
            </a:pPr>
            <a:r>
              <a:rPr lang="en-US" sz="1800"/>
              <a:t>			goto L1</a:t>
            </a:r>
          </a:p>
          <a:p>
            <a:pPr>
              <a:lnSpc>
                <a:spcPct val="80000"/>
              </a:lnSpc>
              <a:buFontTx/>
              <a:buNone/>
            </a:pPr>
            <a:r>
              <a:rPr lang="en-US" sz="1800"/>
              <a:t>		L4: 	 t</a:t>
            </a:r>
            <a:r>
              <a:rPr lang="en-US" sz="1800" baseline="-25000"/>
              <a:t>1</a:t>
            </a:r>
            <a:r>
              <a:rPr lang="en-US" sz="1800"/>
              <a:t> = Y - Z</a:t>
            </a:r>
          </a:p>
          <a:p>
            <a:pPr>
              <a:lnSpc>
                <a:spcPct val="80000"/>
              </a:lnSpc>
              <a:buFontTx/>
              <a:buNone/>
            </a:pPr>
            <a:r>
              <a:rPr lang="en-US" sz="1800"/>
              <a:t>			X= t</a:t>
            </a:r>
            <a:r>
              <a:rPr lang="en-US" sz="1800" baseline="-25000"/>
              <a:t>1</a:t>
            </a:r>
          </a:p>
          <a:p>
            <a:pPr>
              <a:lnSpc>
                <a:spcPct val="80000"/>
              </a:lnSpc>
              <a:buFontTx/>
              <a:buNone/>
            </a:pPr>
            <a:r>
              <a:rPr lang="en-US" sz="1800"/>
              <a:t>			goto Ll</a:t>
            </a:r>
          </a:p>
          <a:p>
            <a:pPr>
              <a:lnSpc>
                <a:spcPct val="80000"/>
              </a:lnSpc>
              <a:buFontTx/>
              <a:buNone/>
            </a:pPr>
            <a:r>
              <a:rPr lang="en-US" sz="1800"/>
              <a:t>		Lnext: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51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517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517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171">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5171">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5171">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5171">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5171">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517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95AF94-B0FD-4FDB-872D-51762CC792FC}" type="slidenum">
              <a:rPr lang="en-US"/>
              <a:pPr/>
              <a:t>97</a:t>
            </a:fld>
            <a:endParaRPr lang="en-US"/>
          </a:p>
        </p:txBody>
      </p:sp>
      <p:sp>
        <p:nvSpPr>
          <p:cNvPr id="136194" name="Rectangle 2"/>
          <p:cNvSpPr>
            <a:spLocks noGrp="1" noChangeArrowheads="1"/>
          </p:cNvSpPr>
          <p:nvPr>
            <p:ph type="title"/>
          </p:nvPr>
        </p:nvSpPr>
        <p:spPr>
          <a:xfrm>
            <a:off x="742950" y="0"/>
            <a:ext cx="8420100" cy="685800"/>
          </a:xfrm>
        </p:spPr>
        <p:txBody>
          <a:bodyPr>
            <a:normAutofit fontScale="90000"/>
          </a:bodyPr>
          <a:lstStyle/>
          <a:p>
            <a:r>
              <a:rPr lang="en-US" dirty="0"/>
              <a:t>Case Statement</a:t>
            </a:r>
          </a:p>
        </p:txBody>
      </p:sp>
      <p:sp>
        <p:nvSpPr>
          <p:cNvPr id="136195" name="Rectangle 3"/>
          <p:cNvSpPr>
            <a:spLocks noGrp="1" noChangeArrowheads="1"/>
          </p:cNvSpPr>
          <p:nvPr>
            <p:ph type="body" idx="1"/>
          </p:nvPr>
        </p:nvSpPr>
        <p:spPr>
          <a:xfrm>
            <a:off x="683366" y="809199"/>
            <a:ext cx="9080500" cy="5715000"/>
          </a:xfrm>
        </p:spPr>
        <p:txBody>
          <a:bodyPr/>
          <a:lstStyle/>
          <a:p>
            <a:pPr>
              <a:lnSpc>
                <a:spcPct val="80000"/>
              </a:lnSpc>
            </a:pPr>
            <a:r>
              <a:rPr lang="en-US" sz="2800" dirty="0"/>
              <a:t>switch expression</a:t>
            </a:r>
          </a:p>
          <a:p>
            <a:pPr lvl="1">
              <a:lnSpc>
                <a:spcPct val="80000"/>
              </a:lnSpc>
              <a:buFontTx/>
              <a:buNone/>
            </a:pPr>
            <a:r>
              <a:rPr lang="en-US" dirty="0"/>
              <a:t>begin</a:t>
            </a:r>
          </a:p>
          <a:p>
            <a:pPr lvl="2">
              <a:lnSpc>
                <a:spcPct val="80000"/>
              </a:lnSpc>
              <a:buFontTx/>
              <a:buNone/>
            </a:pPr>
            <a:r>
              <a:rPr lang="en-US" sz="2800" dirty="0">
                <a:solidFill>
                  <a:srgbClr val="CC0000"/>
                </a:solidFill>
              </a:rPr>
              <a:t>case value: statement</a:t>
            </a:r>
          </a:p>
          <a:p>
            <a:pPr lvl="2">
              <a:lnSpc>
                <a:spcPct val="80000"/>
              </a:lnSpc>
              <a:buFontTx/>
              <a:buNone/>
            </a:pPr>
            <a:r>
              <a:rPr lang="en-US" sz="2800" dirty="0">
                <a:solidFill>
                  <a:srgbClr val="CC0000"/>
                </a:solidFill>
              </a:rPr>
              <a:t>case value: statement</a:t>
            </a:r>
          </a:p>
          <a:p>
            <a:pPr lvl="2">
              <a:lnSpc>
                <a:spcPct val="80000"/>
              </a:lnSpc>
              <a:buFontTx/>
              <a:buNone/>
            </a:pPr>
            <a:r>
              <a:rPr lang="en-US" sz="2800" dirty="0">
                <a:solidFill>
                  <a:srgbClr val="CC0000"/>
                </a:solidFill>
              </a:rPr>
              <a:t>….</a:t>
            </a:r>
          </a:p>
          <a:p>
            <a:pPr lvl="2">
              <a:lnSpc>
                <a:spcPct val="80000"/>
              </a:lnSpc>
              <a:buFontTx/>
              <a:buNone/>
            </a:pPr>
            <a:r>
              <a:rPr lang="en-US" sz="2800" dirty="0">
                <a:solidFill>
                  <a:srgbClr val="CC0000"/>
                </a:solidFill>
              </a:rPr>
              <a:t>case value: statement</a:t>
            </a:r>
          </a:p>
          <a:p>
            <a:pPr lvl="2">
              <a:lnSpc>
                <a:spcPct val="80000"/>
              </a:lnSpc>
              <a:buFontTx/>
              <a:buNone/>
            </a:pPr>
            <a:r>
              <a:rPr lang="en-US" sz="2800" dirty="0">
                <a:solidFill>
                  <a:srgbClr val="CC0000"/>
                </a:solidFill>
              </a:rPr>
              <a:t>default: statement</a:t>
            </a:r>
          </a:p>
          <a:p>
            <a:pPr lvl="1">
              <a:lnSpc>
                <a:spcPct val="80000"/>
              </a:lnSpc>
              <a:buFontTx/>
              <a:buNone/>
            </a:pPr>
            <a:r>
              <a:rPr lang="en-US" sz="2800" dirty="0">
                <a:solidFill>
                  <a:srgbClr val="CC0000"/>
                </a:solidFill>
              </a:rPr>
              <a:t>end</a:t>
            </a:r>
          </a:p>
          <a:p>
            <a:pPr lvl="1">
              <a:lnSpc>
                <a:spcPct val="80000"/>
              </a:lnSpc>
              <a:buFontTx/>
              <a:buNone/>
            </a:pPr>
            <a:endParaRPr lang="en-US" sz="1800" dirty="0">
              <a:solidFill>
                <a:srgbClr val="CC0000"/>
              </a:solidFill>
            </a:endParaRPr>
          </a:p>
          <a:p>
            <a:pPr>
              <a:lnSpc>
                <a:spcPct val="80000"/>
              </a:lnSpc>
            </a:pPr>
            <a:r>
              <a:rPr lang="en-US" sz="2400" dirty="0"/>
              <a:t>evaluate the expression</a:t>
            </a:r>
          </a:p>
          <a:p>
            <a:pPr>
              <a:lnSpc>
                <a:spcPct val="80000"/>
              </a:lnSpc>
              <a:buFontTx/>
              <a:buNone/>
            </a:pPr>
            <a:endParaRPr lang="en-US" sz="2400" dirty="0"/>
          </a:p>
          <a:p>
            <a:pPr>
              <a:lnSpc>
                <a:spcPct val="80000"/>
              </a:lnSpc>
            </a:pPr>
            <a:r>
              <a:rPr lang="en-US" sz="2400" dirty="0"/>
              <a:t>find which value in the list of cases is the same as the value of the expression. </a:t>
            </a:r>
          </a:p>
          <a:p>
            <a:pPr lvl="1">
              <a:lnSpc>
                <a:spcPct val="80000"/>
              </a:lnSpc>
            </a:pPr>
            <a:r>
              <a:rPr lang="en-US" sz="2000" dirty="0"/>
              <a:t>Default value matches the expression if none of the </a:t>
            </a:r>
            <a:br>
              <a:rPr lang="en-US" sz="2000" dirty="0"/>
            </a:br>
            <a:r>
              <a:rPr lang="en-US" sz="2000" dirty="0"/>
              <a:t>values explicitly mentioned in the cases matches the expression</a:t>
            </a:r>
          </a:p>
          <a:p>
            <a:pPr lvl="1">
              <a:lnSpc>
                <a:spcPct val="80000"/>
              </a:lnSpc>
              <a:buFontTx/>
              <a:buNone/>
            </a:pPr>
            <a:endParaRPr lang="en-US" sz="2000" dirty="0"/>
          </a:p>
          <a:p>
            <a:pPr>
              <a:lnSpc>
                <a:spcPct val="80000"/>
              </a:lnSpc>
            </a:pPr>
            <a:r>
              <a:rPr lang="en-US" sz="2400" dirty="0"/>
              <a:t>execute the statement associated with the value found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6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6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1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61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6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19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619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619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619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619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26A08911-7B0C-45B6-AC62-B5A4BE218BC7}" type="slidenum">
              <a:rPr lang="en-US"/>
              <a:pPr/>
              <a:t>98</a:t>
            </a:fld>
            <a:endParaRPr lang="en-US"/>
          </a:p>
        </p:txBody>
      </p:sp>
      <p:sp>
        <p:nvSpPr>
          <p:cNvPr id="137218" name="Rectangle 2"/>
          <p:cNvSpPr>
            <a:spLocks noGrp="1" noChangeArrowheads="1"/>
          </p:cNvSpPr>
          <p:nvPr>
            <p:ph type="title"/>
          </p:nvPr>
        </p:nvSpPr>
        <p:spPr>
          <a:xfrm>
            <a:off x="742950" y="152400"/>
            <a:ext cx="8420100" cy="1143000"/>
          </a:xfrm>
        </p:spPr>
        <p:txBody>
          <a:bodyPr/>
          <a:lstStyle/>
          <a:p>
            <a:r>
              <a:rPr lang="en-US" dirty="0"/>
              <a:t>Translation</a:t>
            </a:r>
          </a:p>
        </p:txBody>
      </p:sp>
      <p:sp>
        <p:nvSpPr>
          <p:cNvPr id="137219" name="Rectangle 3"/>
          <p:cNvSpPr>
            <a:spLocks noGrp="1" noChangeArrowheads="1"/>
          </p:cNvSpPr>
          <p:nvPr>
            <p:ph type="body" idx="1"/>
          </p:nvPr>
        </p:nvSpPr>
        <p:spPr>
          <a:xfrm>
            <a:off x="247650" y="1219200"/>
            <a:ext cx="4375150" cy="4953000"/>
          </a:xfrm>
        </p:spPr>
        <p:txBody>
          <a:bodyPr/>
          <a:lstStyle/>
          <a:p>
            <a:pPr>
              <a:lnSpc>
                <a:spcPct val="80000"/>
              </a:lnSpc>
              <a:buFontTx/>
              <a:buNone/>
            </a:pPr>
            <a:r>
              <a:rPr lang="en-US" sz="2000" dirty="0"/>
              <a:t>		</a:t>
            </a:r>
            <a:r>
              <a:rPr lang="en-US" sz="2400" dirty="0"/>
              <a:t>code to evaluate E into t</a:t>
            </a:r>
          </a:p>
          <a:p>
            <a:pPr>
              <a:lnSpc>
                <a:spcPct val="80000"/>
              </a:lnSpc>
              <a:buFontTx/>
              <a:buNone/>
            </a:pPr>
            <a:r>
              <a:rPr lang="en-US" sz="2400" dirty="0"/>
              <a:t>		if t &lt;&gt; V1 </a:t>
            </a:r>
            <a:r>
              <a:rPr lang="en-US" sz="2400" dirty="0" err="1"/>
              <a:t>goto</a:t>
            </a:r>
            <a:r>
              <a:rPr lang="en-US" sz="2400" dirty="0"/>
              <a:t> L1</a:t>
            </a:r>
          </a:p>
          <a:p>
            <a:pPr>
              <a:lnSpc>
                <a:spcPct val="80000"/>
              </a:lnSpc>
              <a:buFontTx/>
              <a:buNone/>
            </a:pPr>
            <a:r>
              <a:rPr lang="en-US" sz="2400" dirty="0"/>
              <a:t>		code for S1</a:t>
            </a:r>
          </a:p>
          <a:p>
            <a:pPr>
              <a:lnSpc>
                <a:spcPct val="80000"/>
              </a:lnSpc>
              <a:buFontTx/>
              <a:buNone/>
            </a:pPr>
            <a:r>
              <a:rPr lang="en-US" sz="2400" dirty="0"/>
              <a:t>		</a:t>
            </a:r>
            <a:r>
              <a:rPr lang="en-US" sz="2400" dirty="0" err="1"/>
              <a:t>goto</a:t>
            </a:r>
            <a:r>
              <a:rPr lang="en-US" sz="2400" dirty="0"/>
              <a:t> next</a:t>
            </a:r>
          </a:p>
          <a:p>
            <a:pPr>
              <a:lnSpc>
                <a:spcPct val="80000"/>
              </a:lnSpc>
              <a:buFontTx/>
              <a:buNone/>
            </a:pPr>
            <a:r>
              <a:rPr lang="en-US" sz="2400" dirty="0"/>
              <a:t>L1 	if t &lt;&gt; V2 </a:t>
            </a:r>
            <a:r>
              <a:rPr lang="en-US" sz="2400" dirty="0" err="1"/>
              <a:t>goto</a:t>
            </a:r>
            <a:r>
              <a:rPr lang="en-US" sz="2400" dirty="0"/>
              <a:t> L2</a:t>
            </a:r>
          </a:p>
          <a:p>
            <a:pPr>
              <a:lnSpc>
                <a:spcPct val="80000"/>
              </a:lnSpc>
              <a:buFontTx/>
              <a:buNone/>
            </a:pPr>
            <a:r>
              <a:rPr lang="en-US" sz="2400" dirty="0"/>
              <a:t>		code for S2		</a:t>
            </a:r>
          </a:p>
          <a:p>
            <a:pPr>
              <a:lnSpc>
                <a:spcPct val="80000"/>
              </a:lnSpc>
              <a:buFontTx/>
              <a:buNone/>
            </a:pPr>
            <a:r>
              <a:rPr lang="en-US" sz="2400" dirty="0"/>
              <a:t>		</a:t>
            </a:r>
            <a:r>
              <a:rPr lang="en-US" sz="2400" dirty="0" err="1"/>
              <a:t>goto</a:t>
            </a:r>
            <a:r>
              <a:rPr lang="en-US" sz="2400" dirty="0"/>
              <a:t> next</a:t>
            </a:r>
          </a:p>
          <a:p>
            <a:pPr>
              <a:lnSpc>
                <a:spcPct val="80000"/>
              </a:lnSpc>
              <a:buFontTx/>
              <a:buNone/>
            </a:pPr>
            <a:r>
              <a:rPr lang="en-US" sz="2400" dirty="0"/>
              <a:t>L2:      ……</a:t>
            </a:r>
          </a:p>
          <a:p>
            <a:pPr>
              <a:lnSpc>
                <a:spcPct val="80000"/>
              </a:lnSpc>
              <a:buFontTx/>
              <a:buNone/>
            </a:pPr>
            <a:r>
              <a:rPr lang="en-US" sz="2400" dirty="0"/>
              <a:t>Ln-2 	if t &lt;&gt; </a:t>
            </a:r>
            <a:r>
              <a:rPr lang="en-US" sz="2400" dirty="0" err="1"/>
              <a:t>Vn</a:t>
            </a:r>
            <a:r>
              <a:rPr lang="en-US" sz="2400" dirty="0"/>
              <a:t>-l </a:t>
            </a:r>
            <a:r>
              <a:rPr lang="en-US" sz="2400" dirty="0" err="1"/>
              <a:t>goto</a:t>
            </a:r>
            <a:r>
              <a:rPr lang="en-US" sz="2400" dirty="0"/>
              <a:t> Ln-l</a:t>
            </a:r>
          </a:p>
          <a:p>
            <a:pPr>
              <a:lnSpc>
                <a:spcPct val="80000"/>
              </a:lnSpc>
              <a:buFontTx/>
              <a:buNone/>
            </a:pPr>
            <a:r>
              <a:rPr lang="en-US" sz="2400" dirty="0"/>
              <a:t>		code for </a:t>
            </a:r>
            <a:r>
              <a:rPr lang="en-US" sz="2400" dirty="0" err="1"/>
              <a:t>Sn</a:t>
            </a:r>
            <a:r>
              <a:rPr lang="en-US" sz="2400" dirty="0"/>
              <a:t>-l</a:t>
            </a:r>
          </a:p>
          <a:p>
            <a:pPr>
              <a:lnSpc>
                <a:spcPct val="80000"/>
              </a:lnSpc>
              <a:buFontTx/>
              <a:buNone/>
            </a:pPr>
            <a:r>
              <a:rPr lang="en-US" sz="2400" dirty="0"/>
              <a:t>		</a:t>
            </a:r>
            <a:r>
              <a:rPr lang="en-US" sz="2400" dirty="0" err="1"/>
              <a:t>goto</a:t>
            </a:r>
            <a:r>
              <a:rPr lang="en-US" sz="2400" dirty="0"/>
              <a:t> next</a:t>
            </a:r>
          </a:p>
          <a:p>
            <a:pPr>
              <a:lnSpc>
                <a:spcPct val="80000"/>
              </a:lnSpc>
              <a:buFontTx/>
              <a:buNone/>
            </a:pPr>
            <a:r>
              <a:rPr lang="en-US" sz="2400" dirty="0"/>
              <a:t>Ln-1:	code for </a:t>
            </a:r>
            <a:r>
              <a:rPr lang="en-US" sz="2400" dirty="0" err="1"/>
              <a:t>Sn</a:t>
            </a:r>
            <a:r>
              <a:rPr lang="en-US" sz="2400" dirty="0"/>
              <a:t> </a:t>
            </a:r>
          </a:p>
          <a:p>
            <a:pPr>
              <a:lnSpc>
                <a:spcPct val="80000"/>
              </a:lnSpc>
              <a:buFontTx/>
              <a:buNone/>
            </a:pPr>
            <a:r>
              <a:rPr lang="en-US" sz="2400" dirty="0"/>
              <a:t>next:</a:t>
            </a:r>
          </a:p>
        </p:txBody>
      </p:sp>
      <p:sp>
        <p:nvSpPr>
          <p:cNvPr id="137220" name="Rectangle 4"/>
          <p:cNvSpPr>
            <a:spLocks noChangeArrowheads="1"/>
          </p:cNvSpPr>
          <p:nvPr/>
        </p:nvSpPr>
        <p:spPr bwMode="auto">
          <a:xfrm>
            <a:off x="5118100" y="1219200"/>
            <a:ext cx="4375150" cy="5410200"/>
          </a:xfrm>
          <a:prstGeom prst="rect">
            <a:avLst/>
          </a:prstGeom>
          <a:noFill/>
          <a:ln w="9525">
            <a:noFill/>
            <a:miter lim="800000"/>
            <a:headEnd/>
            <a:tailEnd/>
          </a:ln>
          <a:effectLst/>
        </p:spPr>
        <p:txBody>
          <a:bodyPr/>
          <a:lstStyle/>
          <a:p>
            <a:pPr marL="342900" indent="-342900">
              <a:spcBef>
                <a:spcPct val="20000"/>
              </a:spcBef>
            </a:pPr>
            <a:r>
              <a:rPr lang="en-US" sz="1000" b="1" dirty="0">
                <a:solidFill>
                  <a:srgbClr val="0000CC"/>
                </a:solidFill>
              </a:rPr>
              <a:t>		</a:t>
            </a:r>
            <a:r>
              <a:rPr lang="en-US" sz="1800" b="1" dirty="0">
                <a:solidFill>
                  <a:srgbClr val="0000CC"/>
                </a:solidFill>
              </a:rPr>
              <a:t>code to evaluate E into t</a:t>
            </a:r>
          </a:p>
          <a:p>
            <a:pPr marL="342900" indent="-342900">
              <a:spcBef>
                <a:spcPct val="20000"/>
              </a:spcBef>
            </a:pPr>
            <a:r>
              <a:rPr lang="en-US" sz="1800" b="1" dirty="0">
                <a:solidFill>
                  <a:srgbClr val="0000CC"/>
                </a:solidFill>
              </a:rPr>
              <a:t>		</a:t>
            </a:r>
            <a:r>
              <a:rPr lang="en-US" sz="1800" b="1" dirty="0" err="1">
                <a:solidFill>
                  <a:srgbClr val="0000CC"/>
                </a:solidFill>
              </a:rPr>
              <a:t>goto</a:t>
            </a:r>
            <a:r>
              <a:rPr lang="en-US" sz="1800" b="1" dirty="0">
                <a:solidFill>
                  <a:srgbClr val="0000CC"/>
                </a:solidFill>
              </a:rPr>
              <a:t> test</a:t>
            </a:r>
          </a:p>
          <a:p>
            <a:pPr marL="342900" indent="-342900">
              <a:spcBef>
                <a:spcPct val="20000"/>
              </a:spcBef>
            </a:pPr>
            <a:r>
              <a:rPr lang="en-US" sz="1800" b="1" dirty="0">
                <a:solidFill>
                  <a:srgbClr val="0000CC"/>
                </a:solidFill>
              </a:rPr>
              <a:t>L1: 	code for S1</a:t>
            </a:r>
          </a:p>
          <a:p>
            <a:pPr marL="342900" indent="-342900">
              <a:spcBef>
                <a:spcPct val="20000"/>
              </a:spcBef>
            </a:pPr>
            <a:r>
              <a:rPr lang="en-US" sz="1800" b="1" dirty="0">
                <a:solidFill>
                  <a:srgbClr val="0000CC"/>
                </a:solidFill>
              </a:rPr>
              <a:t>		</a:t>
            </a:r>
            <a:r>
              <a:rPr lang="en-US" sz="1800" b="1" dirty="0" err="1">
                <a:solidFill>
                  <a:srgbClr val="0000CC"/>
                </a:solidFill>
              </a:rPr>
              <a:t>goto</a:t>
            </a:r>
            <a:r>
              <a:rPr lang="en-US" sz="1800" b="1" dirty="0">
                <a:solidFill>
                  <a:srgbClr val="0000CC"/>
                </a:solidFill>
              </a:rPr>
              <a:t> next</a:t>
            </a:r>
          </a:p>
          <a:p>
            <a:pPr marL="342900" indent="-342900">
              <a:spcBef>
                <a:spcPct val="20000"/>
              </a:spcBef>
            </a:pPr>
            <a:r>
              <a:rPr lang="en-US" sz="1800" b="1" dirty="0">
                <a:solidFill>
                  <a:srgbClr val="0000CC"/>
                </a:solidFill>
              </a:rPr>
              <a:t>L2: 	code for S2</a:t>
            </a:r>
          </a:p>
          <a:p>
            <a:pPr marL="342900" indent="-342900">
              <a:spcBef>
                <a:spcPct val="20000"/>
              </a:spcBef>
            </a:pPr>
            <a:r>
              <a:rPr lang="en-US" sz="1800" b="1" dirty="0">
                <a:solidFill>
                  <a:srgbClr val="0000CC"/>
                </a:solidFill>
              </a:rPr>
              <a:t>		</a:t>
            </a:r>
            <a:r>
              <a:rPr lang="en-US" sz="1800" b="1" dirty="0" err="1">
                <a:solidFill>
                  <a:srgbClr val="0000CC"/>
                </a:solidFill>
              </a:rPr>
              <a:t>goto</a:t>
            </a:r>
            <a:r>
              <a:rPr lang="en-US" sz="1800" b="1" dirty="0">
                <a:solidFill>
                  <a:srgbClr val="0000CC"/>
                </a:solidFill>
              </a:rPr>
              <a:t> next</a:t>
            </a:r>
          </a:p>
          <a:p>
            <a:pPr marL="342900" indent="-342900">
              <a:spcBef>
                <a:spcPct val="20000"/>
              </a:spcBef>
            </a:pPr>
            <a:r>
              <a:rPr lang="en-US" sz="1800" b="1" dirty="0">
                <a:solidFill>
                  <a:srgbClr val="0000CC"/>
                </a:solidFill>
              </a:rPr>
              <a:t>		……</a:t>
            </a:r>
          </a:p>
          <a:p>
            <a:pPr marL="342900" indent="-342900">
              <a:spcBef>
                <a:spcPct val="20000"/>
              </a:spcBef>
            </a:pPr>
            <a:r>
              <a:rPr lang="en-US" sz="1800" b="1" dirty="0">
                <a:solidFill>
                  <a:srgbClr val="0000CC"/>
                </a:solidFill>
              </a:rPr>
              <a:t>Ln: 	code for </a:t>
            </a:r>
            <a:r>
              <a:rPr lang="en-US" sz="1800" b="1" dirty="0" err="1">
                <a:solidFill>
                  <a:srgbClr val="0000CC"/>
                </a:solidFill>
              </a:rPr>
              <a:t>Sn</a:t>
            </a:r>
            <a:endParaRPr lang="en-US" sz="1800" b="1" dirty="0">
              <a:solidFill>
                <a:srgbClr val="0000CC"/>
              </a:solidFill>
            </a:endParaRPr>
          </a:p>
          <a:p>
            <a:pPr marL="342900" indent="-342900">
              <a:spcBef>
                <a:spcPct val="20000"/>
              </a:spcBef>
            </a:pPr>
            <a:r>
              <a:rPr lang="en-US" sz="1800" b="1" dirty="0">
                <a:solidFill>
                  <a:srgbClr val="0000CC"/>
                </a:solidFill>
              </a:rPr>
              <a:t>		</a:t>
            </a:r>
            <a:r>
              <a:rPr lang="en-US" sz="1800" b="1" dirty="0" err="1">
                <a:solidFill>
                  <a:srgbClr val="0000CC"/>
                </a:solidFill>
              </a:rPr>
              <a:t>goto</a:t>
            </a:r>
            <a:r>
              <a:rPr lang="en-US" sz="1800" b="1" dirty="0">
                <a:solidFill>
                  <a:srgbClr val="0000CC"/>
                </a:solidFill>
              </a:rPr>
              <a:t> next</a:t>
            </a:r>
          </a:p>
          <a:p>
            <a:pPr marL="342900" indent="-342900">
              <a:spcBef>
                <a:spcPct val="20000"/>
              </a:spcBef>
            </a:pPr>
            <a:r>
              <a:rPr lang="en-US" sz="1800" b="1" dirty="0">
                <a:solidFill>
                  <a:srgbClr val="0000CC"/>
                </a:solidFill>
              </a:rPr>
              <a:t>test: 	if t = V1 </a:t>
            </a:r>
            <a:r>
              <a:rPr lang="en-US" sz="1800" b="1" dirty="0" err="1">
                <a:solidFill>
                  <a:srgbClr val="0000CC"/>
                </a:solidFill>
              </a:rPr>
              <a:t>goto</a:t>
            </a:r>
            <a:r>
              <a:rPr lang="en-US" sz="1800" b="1" dirty="0">
                <a:solidFill>
                  <a:srgbClr val="0000CC"/>
                </a:solidFill>
              </a:rPr>
              <a:t> L1</a:t>
            </a:r>
          </a:p>
          <a:p>
            <a:pPr marL="342900" indent="-342900">
              <a:spcBef>
                <a:spcPct val="20000"/>
              </a:spcBef>
            </a:pPr>
            <a:r>
              <a:rPr lang="en-US" sz="1800" b="1" dirty="0">
                <a:solidFill>
                  <a:srgbClr val="0000CC"/>
                </a:solidFill>
              </a:rPr>
              <a:t>		if t = V2 </a:t>
            </a:r>
            <a:r>
              <a:rPr lang="en-US" sz="1800" b="1" dirty="0" err="1">
                <a:solidFill>
                  <a:srgbClr val="0000CC"/>
                </a:solidFill>
              </a:rPr>
              <a:t>goto</a:t>
            </a:r>
            <a:r>
              <a:rPr lang="en-US" sz="1800" b="1" dirty="0">
                <a:solidFill>
                  <a:srgbClr val="0000CC"/>
                </a:solidFill>
              </a:rPr>
              <a:t> L2</a:t>
            </a:r>
          </a:p>
          <a:p>
            <a:pPr marL="342900" indent="-342900">
              <a:spcBef>
                <a:spcPct val="20000"/>
              </a:spcBef>
            </a:pPr>
            <a:r>
              <a:rPr lang="en-US" sz="1800" b="1" dirty="0">
                <a:solidFill>
                  <a:srgbClr val="0000CC"/>
                </a:solidFill>
              </a:rPr>
              <a:t>		….</a:t>
            </a:r>
          </a:p>
          <a:p>
            <a:pPr marL="342900" indent="-342900">
              <a:spcBef>
                <a:spcPct val="20000"/>
              </a:spcBef>
            </a:pPr>
            <a:r>
              <a:rPr lang="en-US" sz="1800" b="1" dirty="0">
                <a:solidFill>
                  <a:srgbClr val="0000CC"/>
                </a:solidFill>
              </a:rPr>
              <a:t> 		if t = Vn-1 </a:t>
            </a:r>
            <a:r>
              <a:rPr lang="en-US" sz="1800" b="1" dirty="0" err="1">
                <a:solidFill>
                  <a:srgbClr val="0000CC"/>
                </a:solidFill>
              </a:rPr>
              <a:t>goto</a:t>
            </a:r>
            <a:r>
              <a:rPr lang="en-US" sz="1800" b="1" dirty="0">
                <a:solidFill>
                  <a:srgbClr val="0000CC"/>
                </a:solidFill>
              </a:rPr>
              <a:t> Ln-1</a:t>
            </a:r>
          </a:p>
          <a:p>
            <a:pPr marL="342900" indent="-342900">
              <a:spcBef>
                <a:spcPct val="20000"/>
              </a:spcBef>
            </a:pPr>
            <a:r>
              <a:rPr lang="en-US" sz="1800" b="1" dirty="0">
                <a:solidFill>
                  <a:srgbClr val="0000CC"/>
                </a:solidFill>
              </a:rPr>
              <a:t>		</a:t>
            </a:r>
            <a:r>
              <a:rPr lang="en-US" sz="1800" b="1" dirty="0" err="1">
                <a:solidFill>
                  <a:srgbClr val="0000CC"/>
                </a:solidFill>
              </a:rPr>
              <a:t>goto</a:t>
            </a:r>
            <a:r>
              <a:rPr lang="en-US" sz="1800" b="1" dirty="0">
                <a:solidFill>
                  <a:srgbClr val="0000CC"/>
                </a:solidFill>
              </a:rPr>
              <a:t> Ln</a:t>
            </a:r>
          </a:p>
          <a:p>
            <a:pPr marL="342900" indent="-342900">
              <a:spcBef>
                <a:spcPct val="20000"/>
              </a:spcBef>
            </a:pPr>
            <a:r>
              <a:rPr lang="en-US" sz="1800" b="1" dirty="0">
                <a:solidFill>
                  <a:srgbClr val="0000CC"/>
                </a:solidFill>
              </a:rPr>
              <a:t>next:  </a:t>
            </a:r>
            <a:r>
              <a:rPr lang="en-US" sz="1800" b="1" dirty="0" err="1">
                <a:solidFill>
                  <a:srgbClr val="0000CC"/>
                </a:solidFill>
              </a:rPr>
              <a:t>stmt</a:t>
            </a:r>
            <a:r>
              <a:rPr lang="en-US" sz="1800" b="1" dirty="0">
                <a:solidFill>
                  <a:srgbClr val="0000CC"/>
                </a:solidFill>
              </a:rPr>
              <a:t> after switch case block</a:t>
            </a:r>
          </a:p>
        </p:txBody>
      </p:sp>
      <p:sp>
        <p:nvSpPr>
          <p:cNvPr id="137221" name="Rectangle 5"/>
          <p:cNvSpPr>
            <a:spLocks noChangeArrowheads="1"/>
          </p:cNvSpPr>
          <p:nvPr/>
        </p:nvSpPr>
        <p:spPr bwMode="auto">
          <a:xfrm>
            <a:off x="247650" y="1143000"/>
            <a:ext cx="4375150" cy="5029200"/>
          </a:xfrm>
          <a:prstGeom prst="rect">
            <a:avLst/>
          </a:prstGeom>
          <a:noFill/>
          <a:ln w="9525">
            <a:solidFill>
              <a:schemeClr val="tx1"/>
            </a:solidFill>
            <a:miter lim="800000"/>
            <a:headEnd/>
            <a:tailEnd/>
          </a:ln>
          <a:effectLst/>
        </p:spPr>
        <p:txBody>
          <a:bodyPr wrap="none" anchor="ctr"/>
          <a:lstStyle/>
          <a:p>
            <a:endParaRPr lang="en-IN" sz="3200"/>
          </a:p>
        </p:txBody>
      </p:sp>
      <p:sp>
        <p:nvSpPr>
          <p:cNvPr id="137222" name="Rectangle 6"/>
          <p:cNvSpPr>
            <a:spLocks noChangeArrowheads="1"/>
          </p:cNvSpPr>
          <p:nvPr/>
        </p:nvSpPr>
        <p:spPr bwMode="auto">
          <a:xfrm>
            <a:off x="5118100" y="1143000"/>
            <a:ext cx="4127500" cy="5029200"/>
          </a:xfrm>
          <a:prstGeom prst="rect">
            <a:avLst/>
          </a:prstGeom>
          <a:noFill/>
          <a:ln w="9525">
            <a:solidFill>
              <a:schemeClr val="tx1"/>
            </a:solidFill>
            <a:miter lim="800000"/>
            <a:headEnd/>
            <a:tailEnd/>
          </a:ln>
          <a:effectLst/>
        </p:spPr>
        <p:txBody>
          <a:bodyPr wrap="none" anchor="ctr"/>
          <a:lstStyle/>
          <a:p>
            <a:endParaRPr lang="en-IN"/>
          </a:p>
        </p:txBody>
      </p:sp>
      <p:sp>
        <p:nvSpPr>
          <p:cNvPr id="137223" name="Text Box 7"/>
          <p:cNvSpPr txBox="1">
            <a:spLocks noChangeArrowheads="1"/>
          </p:cNvSpPr>
          <p:nvPr/>
        </p:nvSpPr>
        <p:spPr bwMode="auto">
          <a:xfrm>
            <a:off x="4375151" y="6248400"/>
            <a:ext cx="3298560" cy="369332"/>
          </a:xfrm>
          <a:prstGeom prst="rect">
            <a:avLst/>
          </a:prstGeom>
          <a:noFill/>
          <a:ln w="9525">
            <a:noFill/>
            <a:miter lim="800000"/>
            <a:headEnd/>
            <a:tailEnd/>
          </a:ln>
          <a:effectLst/>
        </p:spPr>
        <p:txBody>
          <a:bodyPr>
            <a:spAutoFit/>
          </a:bodyPr>
          <a:lstStyle/>
          <a:p>
            <a:pPr algn="ctr"/>
            <a:r>
              <a:rPr lang="en-US" sz="1800" b="1">
                <a:solidFill>
                  <a:srgbClr val="CC0000"/>
                </a:solidFill>
                <a:latin typeface="Comic Sans MS" pitchFamily="66" charset="0"/>
              </a:rPr>
              <a:t>Efficient for n-way branch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21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2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2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2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721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721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21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7219">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7219">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72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72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7220">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7220">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7220">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7220">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7220">
                                            <p:txEl>
                                              <p:pRg st="11" end="1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7220">
                                            <p:txEl>
                                              <p:pRg st="12" end="1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7220">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7220">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7220">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7220">
                                            <p:txEl>
                                              <p:pRg st="4" end="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7220">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7220">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7220">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7220">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37220">
                                            <p:txEl>
                                              <p:pRg st="14" end="1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7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nimBg="1"/>
      <p:bldP spid="137222" grpId="0" animBg="1"/>
      <p:bldP spid="137223"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06B748-372F-4598-8183-7AD4774F9616}" type="slidenum">
              <a:rPr lang="en-US"/>
              <a:pPr/>
              <a:t>99</a:t>
            </a:fld>
            <a:endParaRPr lang="en-US"/>
          </a:p>
        </p:txBody>
      </p:sp>
      <p:sp>
        <p:nvSpPr>
          <p:cNvPr id="139266" name="Rectangle 2"/>
          <p:cNvSpPr>
            <a:spLocks noGrp="1" noChangeArrowheads="1"/>
          </p:cNvSpPr>
          <p:nvPr>
            <p:ph type="title"/>
          </p:nvPr>
        </p:nvSpPr>
        <p:spPr>
          <a:xfrm>
            <a:off x="742950" y="609600"/>
            <a:ext cx="8420100" cy="533400"/>
          </a:xfrm>
        </p:spPr>
        <p:txBody>
          <a:bodyPr>
            <a:normAutofit fontScale="90000"/>
          </a:bodyPr>
          <a:lstStyle/>
          <a:p>
            <a:pPr algn="ctr"/>
            <a:r>
              <a:rPr lang="en-US" dirty="0"/>
              <a:t>Back Patching</a:t>
            </a:r>
          </a:p>
        </p:txBody>
      </p:sp>
      <p:sp>
        <p:nvSpPr>
          <p:cNvPr id="139267" name="Rectangle 3"/>
          <p:cNvSpPr>
            <a:spLocks noGrp="1" noChangeArrowheads="1"/>
          </p:cNvSpPr>
          <p:nvPr>
            <p:ph type="body" idx="1"/>
          </p:nvPr>
        </p:nvSpPr>
        <p:spPr>
          <a:xfrm>
            <a:off x="669718" y="1333500"/>
            <a:ext cx="8420100" cy="4876800"/>
          </a:xfrm>
        </p:spPr>
        <p:txBody>
          <a:bodyPr/>
          <a:lstStyle/>
          <a:p>
            <a:pPr>
              <a:lnSpc>
                <a:spcPct val="80000"/>
              </a:lnSpc>
            </a:pPr>
            <a:endParaRPr lang="en-US" sz="2000" dirty="0"/>
          </a:p>
          <a:p>
            <a:pPr marL="0" indent="0">
              <a:lnSpc>
                <a:spcPct val="80000"/>
              </a:lnSpc>
              <a:buNone/>
            </a:pPr>
            <a:endParaRPr lang="en-US" sz="2800" dirty="0"/>
          </a:p>
          <a:p>
            <a:pPr>
              <a:lnSpc>
                <a:spcPct val="80000"/>
              </a:lnSpc>
            </a:pPr>
            <a:r>
              <a:rPr lang="en-US" sz="2800" dirty="0"/>
              <a:t>It is a way to implement Boolean expressions and flow of control statements in one pass.</a:t>
            </a:r>
          </a:p>
          <a:p>
            <a:pPr>
              <a:lnSpc>
                <a:spcPct val="80000"/>
              </a:lnSpc>
            </a:pPr>
            <a:endParaRPr lang="en-US" sz="2800" dirty="0"/>
          </a:p>
          <a:p>
            <a:pPr>
              <a:lnSpc>
                <a:spcPct val="80000"/>
              </a:lnSpc>
            </a:pPr>
            <a:r>
              <a:rPr lang="en-US" sz="2800" dirty="0"/>
              <a:t>The idea of </a:t>
            </a:r>
            <a:r>
              <a:rPr lang="en-US" sz="2800" dirty="0" err="1"/>
              <a:t>backpatching</a:t>
            </a:r>
            <a:r>
              <a:rPr lang="en-US" sz="2800" dirty="0"/>
              <a:t> is to leave the label unspecified and fill it later once we get it in future.</a:t>
            </a:r>
          </a:p>
          <a:p>
            <a:pPr>
              <a:lnSpc>
                <a:spcPct val="80000"/>
              </a:lnSpc>
              <a:buFontTx/>
              <a:buNone/>
            </a:pPr>
            <a:endParaRPr lang="en-US" sz="2800" dirty="0"/>
          </a:p>
          <a:p>
            <a:pPr>
              <a:lnSpc>
                <a:spcPct val="80000"/>
              </a:lnSpc>
            </a:pPr>
            <a:r>
              <a:rPr lang="en-US" sz="2800" dirty="0"/>
              <a:t> Intermediate code is generated as quadruples into an array.</a:t>
            </a:r>
          </a:p>
          <a:p>
            <a:pPr>
              <a:lnSpc>
                <a:spcPct val="80000"/>
              </a:lnSpc>
              <a:buFontTx/>
              <a:buNone/>
            </a:pPr>
            <a:endParaRPr lang="en-US" sz="2800" dirty="0"/>
          </a:p>
          <a:p>
            <a:pPr>
              <a:lnSpc>
                <a:spcPct val="80000"/>
              </a:lnSpc>
            </a:pPr>
            <a:r>
              <a:rPr lang="en-US" sz="2800" dirty="0"/>
              <a:t> Labels are indices into this array.</a:t>
            </a:r>
          </a:p>
          <a:p>
            <a:pPr>
              <a:lnSpc>
                <a:spcPct val="80000"/>
              </a:lnSpc>
              <a:buFontTx/>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2" end="2"/>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4" end="4"/>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6" end="6"/>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11912</TotalTime>
  <Words>12914</Words>
  <Application>Microsoft Office PowerPoint</Application>
  <PresentationFormat>A4 Paper (210x297 mm)</PresentationFormat>
  <Paragraphs>1581</Paragraphs>
  <Slides>108</Slides>
  <Notes>43</Notes>
  <HiddenSlides>19</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108</vt:i4>
      </vt:variant>
    </vt:vector>
  </HeadingPairs>
  <TitlesOfParts>
    <vt:vector size="121" baseType="lpstr">
      <vt:lpstr>Arial</vt:lpstr>
      <vt:lpstr>Calibri</vt:lpstr>
      <vt:lpstr>Cambria</vt:lpstr>
      <vt:lpstr>Comic Sans MS</vt:lpstr>
      <vt:lpstr>Courier New</vt:lpstr>
      <vt:lpstr>Franklin Gothic Book</vt:lpstr>
      <vt:lpstr>Monotype Sorts</vt:lpstr>
      <vt:lpstr>MS Reference Sans Serif</vt:lpstr>
      <vt:lpstr>Perpetua</vt:lpstr>
      <vt:lpstr>Symbol</vt:lpstr>
      <vt:lpstr>Times New Roman</vt:lpstr>
      <vt:lpstr>Wingdings 2</vt:lpstr>
      <vt:lpstr>Equity</vt:lpstr>
      <vt:lpstr>PowerPoint Presentation</vt:lpstr>
      <vt:lpstr>OUTLINE</vt:lpstr>
      <vt:lpstr>Compiler Architecture</vt:lpstr>
      <vt:lpstr>Intermediate Code Generation</vt:lpstr>
      <vt:lpstr>Summary of Front End </vt:lpstr>
      <vt:lpstr>Intermediate Code</vt:lpstr>
      <vt:lpstr>Advantages of Using an Intermediate Language</vt:lpstr>
      <vt:lpstr>Intermediate Code Generation(IMPORTANT)</vt:lpstr>
      <vt:lpstr>Intermediate Code Generation(IMPORTANT)</vt:lpstr>
      <vt:lpstr>Intermediate Languages Types</vt:lpstr>
      <vt:lpstr>Linearized Intermediate Code</vt:lpstr>
      <vt:lpstr>Linearized Intermediate Code</vt:lpstr>
      <vt:lpstr>Three address (quadruples)</vt:lpstr>
      <vt:lpstr>Graphical Intermediate Representations</vt:lpstr>
      <vt:lpstr>Graphical Intermediate Representations</vt:lpstr>
      <vt:lpstr>Syntax tree vs Three Address Code</vt:lpstr>
      <vt:lpstr>Abstract Syntax Trees </vt:lpstr>
      <vt:lpstr>Parse Tree and Syntax tree</vt:lpstr>
      <vt:lpstr>Abstract Syntax Trees </vt:lpstr>
      <vt:lpstr>Parse Trees Vs Syntax Trees</vt:lpstr>
      <vt:lpstr>Abstract Syntax Trees-</vt:lpstr>
      <vt:lpstr>Directed Acyclic Graph</vt:lpstr>
      <vt:lpstr>PowerPoint Presentation</vt:lpstr>
      <vt:lpstr>DAG</vt:lpstr>
      <vt:lpstr>DAG</vt:lpstr>
      <vt:lpstr>PowerPoint Presentation</vt:lpstr>
      <vt:lpstr>  ASTs  and DAGs </vt:lpstr>
      <vt:lpstr>DAG vs. Three address code</vt:lpstr>
      <vt:lpstr>    DAG</vt:lpstr>
      <vt:lpstr>    DAG</vt:lpstr>
      <vt:lpstr>    DAG</vt:lpstr>
      <vt:lpstr>    DAG</vt:lpstr>
      <vt:lpstr>    DAG</vt:lpstr>
      <vt:lpstr>    DAG</vt:lpstr>
      <vt:lpstr>PowerPoint Presentation</vt:lpstr>
      <vt:lpstr>Applications of SDD: (Constructing  Syntax Trees for expressions)</vt:lpstr>
      <vt:lpstr>Applications of SDD: (Constructing  Syntax Trees for expressions)</vt:lpstr>
      <vt:lpstr>Syntax tree for expression</vt:lpstr>
      <vt:lpstr>Syntax Directed Definition for the given expression</vt:lpstr>
      <vt:lpstr>Construction of syntax tree for a-4+c</vt:lpstr>
      <vt:lpstr>Three-Address Code (Quadruples)</vt:lpstr>
      <vt:lpstr>Implementation of Three Address Code</vt:lpstr>
      <vt:lpstr>Three-Address Code (Quadraples)</vt:lpstr>
      <vt:lpstr>Three-Address Statements</vt:lpstr>
      <vt:lpstr>Three-Address Statements (cont.)</vt:lpstr>
      <vt:lpstr>Three-Address Statements (cont.)</vt:lpstr>
      <vt:lpstr>Three-Address Statements (cont.)</vt:lpstr>
      <vt:lpstr>Three-Address Statements (cont.)</vt:lpstr>
      <vt:lpstr>Example: Three Address Code Generation</vt:lpstr>
      <vt:lpstr>Three Address Codes - Example</vt:lpstr>
      <vt:lpstr>Arrays</vt:lpstr>
      <vt:lpstr>Arrays (cont…..)</vt:lpstr>
      <vt:lpstr>Two-Dimensional Arrays</vt:lpstr>
      <vt:lpstr>PowerPoint Presentation</vt:lpstr>
      <vt:lpstr>Two-Dimensional Arrays (cont...)</vt:lpstr>
      <vt:lpstr>Example </vt:lpstr>
      <vt:lpstr>Multi-Dimensional Arrays</vt:lpstr>
      <vt:lpstr>Translation of Array References</vt:lpstr>
      <vt:lpstr>Translation of Array References</vt:lpstr>
      <vt:lpstr>Translation of Array References</vt:lpstr>
      <vt:lpstr>Syntax-Directed Translation Into Three-Address code</vt:lpstr>
      <vt:lpstr>Syntax-Directed Translation into Three-Address Code for assignment stmt</vt:lpstr>
      <vt:lpstr>Syntax-Directed Translation into Three-Address Code for assignment stmt</vt:lpstr>
      <vt:lpstr>Translation Scheme to Produce Three-Address Code</vt:lpstr>
      <vt:lpstr>Translation Scheme to Produce Three-Address Code</vt:lpstr>
      <vt:lpstr>PowerPoint Presentation</vt:lpstr>
      <vt:lpstr>Control Flow statements</vt:lpstr>
      <vt:lpstr>Syntax-Directed Translation for if else and while</vt:lpstr>
      <vt:lpstr>Syntax-Directed Translation for if else and while</vt:lpstr>
      <vt:lpstr>Syntax Directed Translation ( Translation scheme) of Boolean expressions</vt:lpstr>
      <vt:lpstr>Syntax directed translation ( Translation scheme) of Boolean expressions</vt:lpstr>
      <vt:lpstr>Example:  Code for a &lt; b or c &lt; d and e &lt; f</vt:lpstr>
      <vt:lpstr>Syntax-Directed Translation (cont.)</vt:lpstr>
      <vt:lpstr>Syntax-Directed Translation (cont.)</vt:lpstr>
      <vt:lpstr>Control-Flow Translation of Boolean Expressions</vt:lpstr>
      <vt:lpstr>Control-Flow Translation of Boolean Expressions</vt:lpstr>
      <vt:lpstr>Control-Flow Translation of Boolean Expressions</vt:lpstr>
      <vt:lpstr>Control-Flow Translation of Boolean Expressions</vt:lpstr>
      <vt:lpstr>Control-Flow Translation of Boolean Expressions</vt:lpstr>
      <vt:lpstr>Translation Scheme for Arrays – Example1</vt:lpstr>
      <vt:lpstr>Translation Scheme for Arrays – Example2</vt:lpstr>
      <vt:lpstr>Translation Scheme for Arrays – Example3</vt:lpstr>
      <vt:lpstr>Translation Schemes for Declarations statements</vt:lpstr>
      <vt:lpstr>Declarations …</vt:lpstr>
      <vt:lpstr>Boolean Expressions (IMPORTANT)</vt:lpstr>
      <vt:lpstr>Methods of translation</vt:lpstr>
      <vt:lpstr>Numerical representation</vt:lpstr>
      <vt:lpstr>Short Circuit Evaluation of boolean expressions</vt:lpstr>
      <vt:lpstr>PowerPoint Presentation</vt:lpstr>
      <vt:lpstr>PowerPoint Presentation</vt:lpstr>
      <vt:lpstr>PowerPoint Presentation</vt:lpstr>
      <vt:lpstr>Control flow translation of boolean expression </vt:lpstr>
      <vt:lpstr>Control flow translation of boolean expression …</vt:lpstr>
      <vt:lpstr>Control flow translation of boolean expression …</vt:lpstr>
      <vt:lpstr>Example</vt:lpstr>
      <vt:lpstr>Example …</vt:lpstr>
      <vt:lpstr>Case Statement</vt:lpstr>
      <vt:lpstr>Translation</vt:lpstr>
      <vt:lpstr>Back Patching</vt:lpstr>
      <vt:lpstr>Back Patching</vt:lpstr>
      <vt:lpstr>Back Patching</vt:lpstr>
      <vt:lpstr>Boolean Expressions</vt:lpstr>
      <vt:lpstr>Boolean expressions …</vt:lpstr>
      <vt:lpstr>PowerPoint Presentation</vt:lpstr>
      <vt:lpstr>PowerPoint Presentation</vt:lpstr>
      <vt:lpstr>Generate code for  a &lt; b or c &lt; d and e &lt; f</vt:lpstr>
      <vt:lpstr>Flow of Control Statements</vt:lpstr>
      <vt:lpstr>PowerPoint Presentation</vt:lpstr>
    </vt:vector>
  </TitlesOfParts>
  <Company>Bilkent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CS416 Compiler Design</dc:title>
  <dc:creator>Ilyas Cicekli</dc:creator>
  <cp:lastModifiedBy>Sheetal Phatangare</cp:lastModifiedBy>
  <cp:revision>1271</cp:revision>
  <cp:lastPrinted>1999-09-09T03:15:50Z</cp:lastPrinted>
  <dcterms:created xsi:type="dcterms:W3CDTF">1999-01-20T19:57:44Z</dcterms:created>
  <dcterms:modified xsi:type="dcterms:W3CDTF">2023-03-28T04:53:54Z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radev@cs.columbia.edu</vt:lpwstr>
  </property>
  <property fmtid="{D5CDD505-2E9C-101B-9397-08002B2CF9AE}" pid="8" name="HomePage">
    <vt:lpwstr>http://www.cs.columbia.edu/~radev/cs4705/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F:\html\cs4705</vt:lpwstr>
  </property>
</Properties>
</file>