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58"/>
  </p:notesMasterIdLst>
  <p:sldIdLst>
    <p:sldId id="372" r:id="rId2"/>
    <p:sldId id="376" r:id="rId3"/>
    <p:sldId id="319" r:id="rId4"/>
    <p:sldId id="379" r:id="rId5"/>
    <p:sldId id="380" r:id="rId6"/>
    <p:sldId id="402" r:id="rId7"/>
    <p:sldId id="403" r:id="rId8"/>
    <p:sldId id="404" r:id="rId9"/>
    <p:sldId id="405" r:id="rId10"/>
    <p:sldId id="406" r:id="rId11"/>
    <p:sldId id="407" r:id="rId12"/>
    <p:sldId id="381" r:id="rId13"/>
    <p:sldId id="382" r:id="rId14"/>
    <p:sldId id="383" r:id="rId15"/>
    <p:sldId id="408" r:id="rId16"/>
    <p:sldId id="409" r:id="rId17"/>
    <p:sldId id="384" r:id="rId18"/>
    <p:sldId id="385" r:id="rId19"/>
    <p:sldId id="386" r:id="rId20"/>
    <p:sldId id="410" r:id="rId21"/>
    <p:sldId id="411" r:id="rId22"/>
    <p:sldId id="387" r:id="rId23"/>
    <p:sldId id="412" r:id="rId24"/>
    <p:sldId id="413" r:id="rId25"/>
    <p:sldId id="388" r:id="rId26"/>
    <p:sldId id="389" r:id="rId27"/>
    <p:sldId id="414" r:id="rId28"/>
    <p:sldId id="415" r:id="rId29"/>
    <p:sldId id="416" r:id="rId30"/>
    <p:sldId id="390" r:id="rId31"/>
    <p:sldId id="417" r:id="rId32"/>
    <p:sldId id="418" r:id="rId33"/>
    <p:sldId id="391" r:id="rId34"/>
    <p:sldId id="393" r:id="rId35"/>
    <p:sldId id="392" r:id="rId36"/>
    <p:sldId id="394" r:id="rId37"/>
    <p:sldId id="395" r:id="rId38"/>
    <p:sldId id="419" r:id="rId39"/>
    <p:sldId id="420" r:id="rId40"/>
    <p:sldId id="396" r:id="rId41"/>
    <p:sldId id="397" r:id="rId42"/>
    <p:sldId id="398" r:id="rId43"/>
    <p:sldId id="421" r:id="rId44"/>
    <p:sldId id="399" r:id="rId45"/>
    <p:sldId id="400" r:id="rId46"/>
    <p:sldId id="401" r:id="rId47"/>
    <p:sldId id="422" r:id="rId48"/>
    <p:sldId id="423" r:id="rId49"/>
    <p:sldId id="432" r:id="rId50"/>
    <p:sldId id="428" r:id="rId51"/>
    <p:sldId id="429" r:id="rId52"/>
    <p:sldId id="431" r:id="rId53"/>
    <p:sldId id="430" r:id="rId54"/>
    <p:sldId id="425" r:id="rId55"/>
    <p:sldId id="427" r:id="rId56"/>
    <p:sldId id="377" r:id="rId57"/>
  </p:sldIdLst>
  <p:sldSz cx="12192000" cy="6858000"/>
  <p:notesSz cx="6858000" cy="9144000"/>
  <p:embeddedFontLst>
    <p:embeddedFont>
      <p:font typeface="Cambria" panose="02040503050406030204" pitchFamily="18" charset="0"/>
      <p:regular r:id="rId59"/>
      <p:bold r:id="rId60"/>
      <p:italic r:id="rId61"/>
      <p:boldItalic r:id="rId62"/>
    </p:embeddedFont>
    <p:embeddedFont>
      <p:font typeface="Cambria Math" panose="02040503050406030204" pitchFamily="18" charset="0"/>
      <p:regular r:id="rId63"/>
    </p:embeddedFont>
    <p:embeddedFont>
      <p:font typeface="Roboto Condensed" panose="02000000000000000000" pitchFamily="2" charset="0"/>
      <p:regular r:id="rId64"/>
      <p:bold r:id="rId65"/>
      <p:italic r:id="rId66"/>
      <p:boldItalic r:id="rId67"/>
    </p:embeddedFont>
    <p:embeddedFont>
      <p:font typeface="Roboto Condensed Light" panose="02000000000000000000" pitchFamily="2" charset="0"/>
      <p:regular r:id="rId68"/>
      <p:italic r:id="rId69"/>
    </p:embeddedFont>
    <p:embeddedFont>
      <p:font typeface="Wingdings 2" panose="05020102010507070707" pitchFamily="18" charset="2"/>
      <p:regular r:id="rId70"/>
    </p:embeddedFont>
    <p:embeddedFont>
      <p:font typeface="Wingdings 3" panose="05040102010807070707" pitchFamily="18" charset="2"/>
      <p:regular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A1"/>
    <a:srgbClr val="03A9F5"/>
    <a:srgbClr val="0972C6"/>
    <a:srgbClr val="607D8B"/>
    <a:srgbClr val="301B92"/>
    <a:srgbClr val="673BB7"/>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78" d="100"/>
          <a:sy n="78" d="100"/>
        </p:scale>
        <p:origin x="108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1.wdp"/></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0238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2448" y="-52871"/>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dixita.kagathara@darshan.ac.in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r>
              <a:rPr lang="en-US" dirty="0"/>
              <a:t>+91 - 97277 47317 (CE Department)</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6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a:t>Computer Engineering Department</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Prof. </a:t>
            </a:r>
            <a:r>
              <a:rPr lang="en-US" dirty="0" err="1"/>
              <a:t>Dixita</a:t>
            </a:r>
            <a:r>
              <a:rPr lang="en-US" dirty="0"/>
              <a:t> B </a:t>
            </a:r>
            <a:r>
              <a:rPr lang="en-US" dirty="0" err="1"/>
              <a:t>Kagathara</a:t>
            </a:r>
            <a:endParaRPr lang="en-US" dirty="0"/>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Compiler Design (CD)</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57150">
            <a:solidFill>
              <a:srgbClr val="0E47A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p:cNvSpPr/>
          <p:nvPr userDrawn="1"/>
        </p:nvSpPr>
        <p:spPr>
          <a:xfrm>
            <a:off x="7678346" y="2221532"/>
            <a:ext cx="4513654"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277898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6"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8" name="Picture 17">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37223" y="6087939"/>
            <a:ext cx="2554142" cy="587453"/>
          </a:xfrm>
          <a:prstGeom prst="rect">
            <a:avLst/>
          </a:prstGeom>
        </p:spPr>
      </p:pic>
    </p:spTree>
    <p:extLst>
      <p:ext uri="{BB962C8B-B14F-4D97-AF65-F5344CB8AC3E}">
        <p14:creationId xmlns:p14="http://schemas.microsoft.com/office/powerpoint/2010/main" val="5179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24" name="Picture 23">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4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24" name="Picture 23">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57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24" name="Picture 23">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858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pic>
        <p:nvPicPr>
          <p:cNvPr id="31" name="Picture 30">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1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3" r:id="rId9"/>
    <p:sldLayoutId id="2147483716" r:id="rId10"/>
    <p:sldLayoutId id="2147483718" r:id="rId11"/>
    <p:sldLayoutId id="2147483670" r:id="rId12"/>
    <p:sldLayoutId id="2147483687" r:id="rId13"/>
    <p:sldLayoutId id="2147483688" r:id="rId14"/>
    <p:sldLayoutId id="2147483672" r:id="rId15"/>
    <p:sldLayoutId id="2147483689" r:id="rId16"/>
    <p:sldLayoutId id="2147483690" r:id="rId17"/>
    <p:sldLayoutId id="214748367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26" Type="http://schemas.openxmlformats.org/officeDocument/2006/relationships/image" Target="../media/image78.png"/><Relationship Id="rId3" Type="http://schemas.openxmlformats.org/officeDocument/2006/relationships/image" Target="../media/image55.png"/><Relationship Id="rId21" Type="http://schemas.openxmlformats.org/officeDocument/2006/relationships/image" Target="../media/image73.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5" Type="http://schemas.openxmlformats.org/officeDocument/2006/relationships/image" Target="../media/image77.pn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8.xml"/><Relationship Id="rId6" Type="http://schemas.openxmlformats.org/officeDocument/2006/relationships/image" Target="../media/image58.png"/><Relationship Id="rId11" Type="http://schemas.openxmlformats.org/officeDocument/2006/relationships/image" Target="../media/image63.png"/><Relationship Id="rId24" Type="http://schemas.openxmlformats.org/officeDocument/2006/relationships/image" Target="../media/image76.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5.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 Id="rId22" Type="http://schemas.openxmlformats.org/officeDocument/2006/relationships/image" Target="../media/image74.png"/></Relationships>
</file>

<file path=ppt/slides/_rels/slide5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3.png"/><Relationship Id="rId18" Type="http://schemas.openxmlformats.org/officeDocument/2006/relationships/image" Target="../media/image44.png"/><Relationship Id="rId26" Type="http://schemas.openxmlformats.org/officeDocument/2006/relationships/image" Target="../media/image85.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43.png"/><Relationship Id="rId25" Type="http://schemas.openxmlformats.org/officeDocument/2006/relationships/image" Target="../media/image84.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81.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40.png"/><Relationship Id="rId22" Type="http://schemas.openxmlformats.org/officeDocument/2006/relationships/image" Target="../media/image48.png"/></Relationships>
</file>

<file path=ppt/slides/_rels/slide5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3.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43.png"/><Relationship Id="rId25" Type="http://schemas.openxmlformats.org/officeDocument/2006/relationships/image" Target="../media/image86.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81.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40.png"/><Relationship Id="rId22" Type="http://schemas.openxmlformats.org/officeDocument/2006/relationships/image" Target="../media/image48.png"/></Relationships>
</file>

<file path=ppt/slides/_rels/slide5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3.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81.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40.png"/><Relationship Id="rId22"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17" Type="http://schemas.openxmlformats.org/officeDocument/2006/relationships/image" Target="../media/image103.png"/><Relationship Id="rId2" Type="http://schemas.openxmlformats.org/officeDocument/2006/relationships/image" Target="../media/image88.png"/><Relationship Id="rId16" Type="http://schemas.openxmlformats.org/officeDocument/2006/relationships/image" Target="../media/image102.png"/><Relationship Id="rId1" Type="http://schemas.openxmlformats.org/officeDocument/2006/relationships/slideLayout" Target="../slideLayouts/slideLayout8.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5" Type="http://schemas.openxmlformats.org/officeDocument/2006/relationships/image" Target="../media/image10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10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1122363"/>
            <a:ext cx="7035800" cy="2578100"/>
          </a:xfrm>
        </p:spPr>
        <p:txBody>
          <a:bodyPr/>
          <a:lstStyle/>
          <a:p>
            <a:br>
              <a:rPr lang="en-US" dirty="0"/>
            </a:br>
            <a:r>
              <a:rPr lang="en-US" sz="4800" b="0" dirty="0"/>
              <a:t>Code Generation</a:t>
            </a:r>
            <a:endParaRPr lang="en-US" sz="4800" dirty="0"/>
          </a:p>
        </p:txBody>
      </p:sp>
    </p:spTree>
    <p:extLst>
      <p:ext uri="{BB962C8B-B14F-4D97-AF65-F5344CB8AC3E}">
        <p14:creationId xmlns:p14="http://schemas.microsoft.com/office/powerpoint/2010/main" val="44320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Choice of evaluation</a:t>
            </a:r>
          </a:p>
        </p:txBody>
      </p:sp>
      <p:sp>
        <p:nvSpPr>
          <p:cNvPr id="3" name="Content Placeholder 2"/>
          <p:cNvSpPr>
            <a:spLocks noGrp="1"/>
          </p:cNvSpPr>
          <p:nvPr>
            <p:ph idx="4294967295"/>
          </p:nvPr>
        </p:nvSpPr>
        <p:spPr>
          <a:xfrm>
            <a:off x="0" y="863600"/>
            <a:ext cx="11928475" cy="5591175"/>
          </a:xfrm>
        </p:spPr>
        <p:txBody>
          <a:bodyPr/>
          <a:lstStyle/>
          <a:p>
            <a:pPr lvl="0"/>
            <a:r>
              <a:rPr lang="en-US" dirty="0"/>
              <a:t>The </a:t>
            </a:r>
            <a:r>
              <a:rPr lang="en-US" dirty="0">
                <a:solidFill>
                  <a:srgbClr val="C00000"/>
                </a:solidFill>
              </a:rPr>
              <a:t>order in which computations are performed </a:t>
            </a:r>
            <a:r>
              <a:rPr lang="en-US" dirty="0"/>
              <a:t>can affect the efficiency of the target code. </a:t>
            </a:r>
          </a:p>
          <a:p>
            <a:pPr lvl="0"/>
            <a:r>
              <a:rPr lang="en-US" dirty="0"/>
              <a:t>Some computation orders require fewer registers to hold intermediate results than others. </a:t>
            </a:r>
          </a:p>
          <a:p>
            <a:pPr lvl="0"/>
            <a:r>
              <a:rPr lang="en-US" dirty="0"/>
              <a:t>Picking a best order is another difficult, </a:t>
            </a:r>
            <a:r>
              <a:rPr lang="en-US" dirty="0">
                <a:solidFill>
                  <a:srgbClr val="C00000"/>
                </a:solidFill>
              </a:rPr>
              <a:t>NP-complete problem</a:t>
            </a:r>
            <a:r>
              <a:rPr lang="en-US" dirty="0"/>
              <a:t>.</a:t>
            </a:r>
          </a:p>
          <a:p>
            <a:endParaRPr lang="en-US" dirty="0"/>
          </a:p>
        </p:txBody>
      </p:sp>
    </p:spTree>
    <p:extLst>
      <p:ext uri="{BB962C8B-B14F-4D97-AF65-F5344CB8AC3E}">
        <p14:creationId xmlns:p14="http://schemas.microsoft.com/office/powerpoint/2010/main" val="41201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Approaches to code generation </a:t>
            </a:r>
          </a:p>
        </p:txBody>
      </p:sp>
      <p:sp>
        <p:nvSpPr>
          <p:cNvPr id="3" name="Content Placeholder 2"/>
          <p:cNvSpPr>
            <a:spLocks noGrp="1"/>
          </p:cNvSpPr>
          <p:nvPr>
            <p:ph idx="4294967295"/>
          </p:nvPr>
        </p:nvSpPr>
        <p:spPr>
          <a:xfrm>
            <a:off x="0" y="863600"/>
            <a:ext cx="11928475" cy="5591175"/>
          </a:xfrm>
        </p:spPr>
        <p:txBody>
          <a:bodyPr/>
          <a:lstStyle/>
          <a:p>
            <a:pPr lvl="0"/>
            <a:r>
              <a:rPr lang="en-GB" dirty="0"/>
              <a:t>The most important criterion for a code generator is that it produces correct code. </a:t>
            </a:r>
            <a:endParaRPr lang="en-US" dirty="0"/>
          </a:p>
          <a:p>
            <a:pPr lvl="0"/>
            <a:r>
              <a:rPr lang="en-GB" dirty="0"/>
              <a:t>The design of code generator should be in such a way so it can be implemented, tested, and maintained easily.</a:t>
            </a:r>
            <a:endParaRPr lang="en-US" dirty="0"/>
          </a:p>
          <a:p>
            <a:endParaRPr lang="en-US" dirty="0"/>
          </a:p>
        </p:txBody>
      </p:sp>
    </p:spTree>
    <p:extLst>
      <p:ext uri="{BB962C8B-B14F-4D97-AF65-F5344CB8AC3E}">
        <p14:creationId xmlns:p14="http://schemas.microsoft.com/office/powerpoint/2010/main" val="6296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Target Machine</a:t>
            </a:r>
          </a:p>
        </p:txBody>
      </p:sp>
    </p:spTree>
    <p:extLst>
      <p:ext uri="{BB962C8B-B14F-4D97-AF65-F5344CB8AC3E}">
        <p14:creationId xmlns:p14="http://schemas.microsoft.com/office/powerpoint/2010/main" val="41627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Target machine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63600"/>
                <a:ext cx="11928475" cy="5591175"/>
              </a:xfrm>
            </p:spPr>
            <p:txBody>
              <a:bodyPr/>
              <a:lstStyle/>
              <a:p>
                <a:pPr lvl="0"/>
                <a:r>
                  <a:rPr lang="en-US" dirty="0"/>
                  <a:t>We will assume our target computer models a three-address machine with load and store operations, computation operations, jump operations, and conditional jumps. </a:t>
                </a:r>
              </a:p>
              <a:p>
                <a:pPr lvl="0"/>
                <a:r>
                  <a:rPr lang="en-US" dirty="0"/>
                  <a:t>The underlying computer is a byte-addressable machine with </a:t>
                </a:r>
                <a14:m>
                  <m:oMath xmlns:m="http://schemas.openxmlformats.org/officeDocument/2006/math">
                    <m:r>
                      <a:rPr lang="en-US" i="1" dirty="0">
                        <a:latin typeface="Cambria Math" panose="02040503050406030204" pitchFamily="18" charset="0"/>
                      </a:rPr>
                      <m:t>𝑛</m:t>
                    </m:r>
                  </m:oMath>
                </a14:m>
                <a:r>
                  <a:rPr lang="en-US" dirty="0"/>
                  <a:t> general-purpose registers, </a:t>
                </a:r>
                <a14:m>
                  <m:oMath xmlns:m="http://schemas.openxmlformats.org/officeDocument/2006/math">
                    <m:r>
                      <a:rPr lang="en-US" i="1" dirty="0">
                        <a:latin typeface="Cambria Math" panose="02040503050406030204" pitchFamily="18" charset="0"/>
                      </a:rPr>
                      <m:t>𝑅</m:t>
                    </m:r>
                    <m:r>
                      <a:rPr lang="en-US" i="1" baseline="-25000" dirty="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𝑅</m:t>
                    </m:r>
                    <m:r>
                      <a:rPr lang="en-US" i="1" baseline="-25000" dirty="0">
                        <a:latin typeface="Cambria Math" panose="02040503050406030204" pitchFamily="18" charset="0"/>
                      </a:rPr>
                      <m:t>1</m:t>
                    </m:r>
                    <m:r>
                      <a:rPr lang="en-US" i="1" dirty="0">
                        <a:latin typeface="Cambria Math" panose="02040503050406030204" pitchFamily="18" charset="0"/>
                      </a:rPr>
                      <m:t>, . . . , </m:t>
                    </m:r>
                    <m:r>
                      <a:rPr lang="en-US" i="1" dirty="0">
                        <a:latin typeface="Cambria Math" panose="02040503050406030204" pitchFamily="18" charset="0"/>
                      </a:rPr>
                      <m:t>𝑅𝑛</m:t>
                    </m:r>
                    <m:r>
                      <a:rPr lang="en-US" i="1" dirty="0">
                        <a:latin typeface="Cambria Math" panose="02040503050406030204" pitchFamily="18" charset="0"/>
                      </a:rPr>
                      <m:t> </m:t>
                    </m:r>
                  </m:oMath>
                </a14:m>
                <a:endParaRPr lang="en-US" dirty="0"/>
              </a:p>
              <a:p>
                <a:pPr lvl="0"/>
                <a:r>
                  <a:rPr lang="en-US" dirty="0"/>
                  <a:t>The two address instruction of the form:  </a:t>
                </a:r>
                <a:r>
                  <a:rPr lang="en-US" i="1" dirty="0">
                    <a:solidFill>
                      <a:srgbClr val="0E47A1"/>
                    </a:solidFill>
                  </a:rPr>
                  <a:t>op source, destination</a:t>
                </a:r>
                <a:endParaRPr lang="en-US" dirty="0">
                  <a:solidFill>
                    <a:srgbClr val="0E47A1"/>
                  </a:solidFill>
                </a:endParaRPr>
              </a:p>
              <a:p>
                <a:pPr lvl="0"/>
                <a:r>
                  <a:rPr lang="en-US" dirty="0"/>
                  <a:t>It has following </a:t>
                </a:r>
                <a:r>
                  <a:rPr lang="en-US" dirty="0" err="1"/>
                  <a:t>opcodes</a:t>
                </a:r>
                <a:r>
                  <a:rPr lang="en-US" dirty="0"/>
                  <a:t>:</a:t>
                </a:r>
              </a:p>
              <a:p>
                <a:pPr marL="0" indent="0">
                  <a:buNone/>
                </a:pPr>
                <a:r>
                  <a:rPr lang="en-US" dirty="0"/>
                  <a:t>	</a:t>
                </a:r>
                <a:r>
                  <a:rPr lang="en-US" dirty="0">
                    <a:solidFill>
                      <a:srgbClr val="0E47A1"/>
                    </a:solidFill>
                  </a:rPr>
                  <a:t>MOV (move source to destination)</a:t>
                </a:r>
              </a:p>
              <a:p>
                <a:pPr marL="0" indent="0">
                  <a:buNone/>
                </a:pPr>
                <a:r>
                  <a:rPr lang="en-US" dirty="0">
                    <a:solidFill>
                      <a:srgbClr val="0E47A1"/>
                    </a:solidFill>
                  </a:rPr>
                  <a:t>	ADD (add source to destination)</a:t>
                </a:r>
              </a:p>
              <a:p>
                <a:pPr marL="0" indent="0">
                  <a:buNone/>
                </a:pPr>
                <a:r>
                  <a:rPr lang="en-US" dirty="0">
                    <a:solidFill>
                      <a:srgbClr val="0E47A1"/>
                    </a:solidFill>
                  </a:rPr>
                  <a:t>	SUB (subtract source to destination)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l="-920" t="-1963"/>
                </a:stretch>
              </a:blipFill>
            </p:spPr>
            <p:txBody>
              <a:bodyPr/>
              <a:lstStyle/>
              <a:p>
                <a:r>
                  <a:rPr lang="en-IN">
                    <a:noFill/>
                  </a:rPr>
                  <a:t> </a:t>
                </a:r>
              </a:p>
            </p:txBody>
          </p:sp>
        </mc:Fallback>
      </mc:AlternateContent>
    </p:spTree>
    <p:extLst>
      <p:ext uri="{BB962C8B-B14F-4D97-AF65-F5344CB8AC3E}">
        <p14:creationId xmlns:p14="http://schemas.microsoft.com/office/powerpoint/2010/main" val="388729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Instruction Cost</a:t>
            </a:r>
          </a:p>
        </p:txBody>
      </p:sp>
      <p:sp>
        <p:nvSpPr>
          <p:cNvPr id="3" name="Content Placeholder 2"/>
          <p:cNvSpPr>
            <a:spLocks noGrp="1"/>
          </p:cNvSpPr>
          <p:nvPr>
            <p:ph idx="4294967295"/>
          </p:nvPr>
        </p:nvSpPr>
        <p:spPr>
          <a:xfrm>
            <a:off x="0" y="863600"/>
            <a:ext cx="11928475" cy="5591175"/>
          </a:xfrm>
        </p:spPr>
        <p:txBody>
          <a:bodyPr>
            <a:normAutofit lnSpcReduction="10000"/>
          </a:bodyPr>
          <a:lstStyle/>
          <a:p>
            <a:pPr lvl="0"/>
            <a:r>
              <a:rPr lang="en-US" dirty="0"/>
              <a:t>The address modes together with the assembly language forms and associated cost as follows:</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r>
              <a:rPr lang="en-US" dirty="0"/>
              <a:t>The instruction cost can be computed as one plus cost associated with the source and destination addressing modes given by </a:t>
            </a:r>
            <a:r>
              <a:rPr lang="en-US" dirty="0">
                <a:solidFill>
                  <a:srgbClr val="0E47A1"/>
                </a:solidFill>
              </a:rPr>
              <a:t>“extra cost”.</a:t>
            </a:r>
          </a:p>
          <a:p>
            <a:pPr lvl="0"/>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5307657"/>
              </p:ext>
            </p:extLst>
          </p:nvPr>
        </p:nvGraphicFramePr>
        <p:xfrm>
          <a:off x="2245487" y="1903926"/>
          <a:ext cx="7701026" cy="2971800"/>
        </p:xfrm>
        <a:graphic>
          <a:graphicData uri="http://schemas.openxmlformats.org/drawingml/2006/table">
            <a:tbl>
              <a:tblPr firstRow="1" bandRow="1">
                <a:tableStyleId>{D7AC3CCA-C797-4891-BE02-D94E43425B78}</a:tableStyleId>
              </a:tblPr>
              <a:tblGrid>
                <a:gridCol w="185839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79463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95300">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Mode</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Form</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Address</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495300">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1"/>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2"/>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3"/>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4"/>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88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Instruction Cost</a:t>
            </a:r>
          </a:p>
        </p:txBody>
      </p:sp>
      <p:sp>
        <p:nvSpPr>
          <p:cNvPr id="3" name="Content Placeholder 2"/>
          <p:cNvSpPr>
            <a:spLocks noGrp="1"/>
          </p:cNvSpPr>
          <p:nvPr>
            <p:ph idx="4294967295"/>
          </p:nvPr>
        </p:nvSpPr>
        <p:spPr>
          <a:xfrm>
            <a:off x="0" y="863600"/>
            <a:ext cx="11928475" cy="5591175"/>
          </a:xfrm>
        </p:spPr>
        <p:txBody>
          <a:bodyPr/>
          <a:lstStyle/>
          <a:p>
            <a:endParaRPr lang="en-US" dirty="0"/>
          </a:p>
          <a:p>
            <a:endParaRPr lang="en-US" dirty="0"/>
          </a:p>
          <a:p>
            <a:endParaRPr lang="en-US" dirty="0"/>
          </a:p>
          <a:p>
            <a:endParaRPr lang="en-US" dirty="0"/>
          </a:p>
          <a:p>
            <a:endParaRPr lang="en-US" dirty="0"/>
          </a:p>
          <a:p>
            <a:endParaRPr lang="en-US" dirty="0"/>
          </a:p>
          <a:p>
            <a:pPr lvl="0"/>
            <a:r>
              <a:rPr lang="en-US" dirty="0"/>
              <a:t>Calculate cost for following: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3462797"/>
              </p:ext>
            </p:extLst>
          </p:nvPr>
        </p:nvGraphicFramePr>
        <p:xfrm>
          <a:off x="2271120" y="979269"/>
          <a:ext cx="8121460" cy="2154174"/>
        </p:xfrm>
        <a:graphic>
          <a:graphicData uri="http://schemas.openxmlformats.org/drawingml/2006/table">
            <a:tbl>
              <a:tblPr firstRow="1" bandRow="1">
                <a:tableStyleId>{D7AC3CCA-C797-4891-BE02-D94E43425B78}</a:tableStyleId>
              </a:tblPr>
              <a:tblGrid>
                <a:gridCol w="202368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049778">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55600">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Mode</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Form</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Address</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1"/>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2"/>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3"/>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4"/>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7172434"/>
              </p:ext>
            </p:extLst>
          </p:nvPr>
        </p:nvGraphicFramePr>
        <p:xfrm>
          <a:off x="2856963" y="4203879"/>
          <a:ext cx="5510626" cy="1871196"/>
        </p:xfrm>
        <a:graphic>
          <a:graphicData uri="http://schemas.openxmlformats.org/drawingml/2006/table">
            <a:tbl>
              <a:tblPr firstRow="1" bandRow="1">
                <a:tableStyleId>{D7AC3CCA-C797-4891-BE02-D94E43425B78}</a:tableStyleId>
              </a:tblPr>
              <a:tblGrid>
                <a:gridCol w="1548878">
                  <a:extLst>
                    <a:ext uri="{9D8B030D-6E8A-4147-A177-3AD203B41FA5}">
                      <a16:colId xmlns:a16="http://schemas.microsoft.com/office/drawing/2014/main" val="20000"/>
                    </a:ext>
                  </a:extLst>
                </a:gridCol>
                <a:gridCol w="3961748">
                  <a:extLst>
                    <a:ext uri="{9D8B030D-6E8A-4147-A177-3AD203B41FA5}">
                      <a16:colId xmlns:a16="http://schemas.microsoft.com/office/drawing/2014/main" val="20001"/>
                    </a:ext>
                  </a:extLst>
                </a:gridCol>
              </a:tblGrid>
              <a:tr h="1295400">
                <a:tc>
                  <a:txBody>
                    <a:bodyPr/>
                    <a:lstStyle/>
                    <a:p>
                      <a:pPr algn="l"/>
                      <a:r>
                        <a:rPr lang="en-US" sz="2200" b="0" dirty="0"/>
                        <a:t>MOV B,R0</a:t>
                      </a:r>
                    </a:p>
                    <a:p>
                      <a:r>
                        <a:rPr lang="en-US" sz="2200" b="0" dirty="0"/>
                        <a:t>ADD C,R0</a:t>
                      </a:r>
                    </a:p>
                    <a:p>
                      <a:r>
                        <a:rPr lang="en-US" sz="2200" b="0" dirty="0"/>
                        <a:t>MOV R0,A</a:t>
                      </a:r>
                    </a:p>
                  </a:txBody>
                  <a:tcPr>
                    <a:noFill/>
                  </a:tcPr>
                </a:tc>
                <a:tc>
                  <a:txBody>
                    <a:bodyPr/>
                    <a:lstStyle/>
                    <a:p>
                      <a:r>
                        <a:rPr lang="en-US" sz="2200" b="0" dirty="0"/>
                        <a:t>MOV B,R0</a:t>
                      </a:r>
                      <a:r>
                        <a:rPr lang="en-US" sz="2200" b="0" dirty="0">
                          <a:sym typeface="Wingdings" panose="05000000000000000000" pitchFamily="2" charset="2"/>
                        </a:rPr>
                        <a:t> </a:t>
                      </a:r>
                      <a:r>
                        <a:rPr lang="en-US" sz="2200" b="0" dirty="0"/>
                        <a:t>cost = 1+1+0=2</a:t>
                      </a:r>
                    </a:p>
                    <a:p>
                      <a:r>
                        <a:rPr lang="en-US" sz="2200" b="0" dirty="0"/>
                        <a:t>ADD C,R0</a:t>
                      </a:r>
                      <a:r>
                        <a:rPr lang="en-US" sz="2200" b="0" dirty="0">
                          <a:sym typeface="Wingdings" panose="05000000000000000000" pitchFamily="2" charset="2"/>
                        </a:rPr>
                        <a:t> </a:t>
                      </a:r>
                      <a:r>
                        <a:rPr lang="en-US" sz="2200" b="0" dirty="0"/>
                        <a:t>cost = 1+1+0=2</a:t>
                      </a:r>
                    </a:p>
                    <a:p>
                      <a:r>
                        <a:rPr lang="en-US" sz="2200" b="0" dirty="0"/>
                        <a:t>MOV R0,A</a:t>
                      </a:r>
                      <a:r>
                        <a:rPr lang="en-US" sz="2200" b="0" dirty="0">
                          <a:sym typeface="Wingdings" panose="05000000000000000000" pitchFamily="2" charset="2"/>
                        </a:rPr>
                        <a:t> </a:t>
                      </a:r>
                      <a:r>
                        <a:rPr lang="en-US" sz="2200" b="0" dirty="0"/>
                        <a:t>cost = 1+0+1=2</a:t>
                      </a:r>
                    </a:p>
                  </a:txBody>
                  <a:tcPr>
                    <a:noFill/>
                  </a:tcPr>
                </a:tc>
                <a:extLst>
                  <a:ext uri="{0D108BD9-81ED-4DB2-BD59-A6C34878D82A}">
                    <a16:rowId xmlns:a16="http://schemas.microsoft.com/office/drawing/2014/main" val="10000"/>
                  </a:ext>
                </a:extLst>
              </a:tr>
              <a:tr h="575796">
                <a:tc>
                  <a:txBody>
                    <a:bodyPr/>
                    <a:lstStyle/>
                    <a:p>
                      <a:endParaRPr lang="en-US" sz="2200" b="0" dirty="0"/>
                    </a:p>
                  </a:txBody>
                  <a:tcPr>
                    <a:noFill/>
                  </a:tcPr>
                </a:tc>
                <a:tc>
                  <a:txBody>
                    <a:bodyPr/>
                    <a:lstStyle/>
                    <a:p>
                      <a:r>
                        <a:rPr lang="en-US" sz="2200" b="0" dirty="0"/>
                        <a:t>Total Cost=6</a:t>
                      </a:r>
                    </a:p>
                  </a:txBody>
                  <a:tcPr>
                    <a:noFill/>
                  </a:tcPr>
                </a:tc>
                <a:extLst>
                  <a:ext uri="{0D108BD9-81ED-4DB2-BD59-A6C34878D82A}">
                    <a16:rowId xmlns:a16="http://schemas.microsoft.com/office/drawing/2014/main" val="10001"/>
                  </a:ext>
                </a:extLst>
              </a:tr>
            </a:tbl>
          </a:graphicData>
        </a:graphic>
      </p:graphicFrame>
      <p:sp>
        <p:nvSpPr>
          <p:cNvPr id="6" name="Rectangle 5"/>
          <p:cNvSpPr/>
          <p:nvPr/>
        </p:nvSpPr>
        <p:spPr>
          <a:xfrm>
            <a:off x="4490499" y="4251503"/>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09554" y="4603427"/>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0498" y="4958751"/>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0497" y="5569389"/>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50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0" nodeType="clickEffect">
                                  <p:stCondLst>
                                    <p:cond delay="0"/>
                                  </p:stCondLst>
                                  <p:childTnLst>
                                    <p:animEffect transition="out" filter="wipe(left)">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0" nodeType="clickEffect">
                                  <p:stCondLst>
                                    <p:cond delay="0"/>
                                  </p:stCondLst>
                                  <p:childTnLst>
                                    <p:animEffect transition="out" filter="wipe(left)">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Instruction Cost</a:t>
            </a:r>
          </a:p>
        </p:txBody>
      </p:sp>
      <p:sp>
        <p:nvSpPr>
          <p:cNvPr id="3" name="Content Placeholder 2"/>
          <p:cNvSpPr>
            <a:spLocks noGrp="1"/>
          </p:cNvSpPr>
          <p:nvPr>
            <p:ph idx="4294967295"/>
          </p:nvPr>
        </p:nvSpPr>
        <p:spPr>
          <a:xfrm>
            <a:off x="0" y="863600"/>
            <a:ext cx="11928475" cy="5591175"/>
          </a:xfrm>
        </p:spPr>
        <p:txBody>
          <a:bodyPr/>
          <a:lstStyle/>
          <a:p>
            <a:endParaRPr lang="en-US" dirty="0"/>
          </a:p>
          <a:p>
            <a:endParaRPr lang="en-US" dirty="0"/>
          </a:p>
          <a:p>
            <a:endParaRPr lang="en-US" dirty="0"/>
          </a:p>
          <a:p>
            <a:endParaRPr lang="en-US" dirty="0"/>
          </a:p>
          <a:p>
            <a:endParaRPr lang="en-US" dirty="0"/>
          </a:p>
          <a:p>
            <a:endParaRPr lang="en-US" dirty="0"/>
          </a:p>
          <a:p>
            <a:pPr lvl="0"/>
            <a:r>
              <a:rPr lang="en-US" dirty="0"/>
              <a:t>Calculate cost for following: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0553044"/>
              </p:ext>
            </p:extLst>
          </p:nvPr>
        </p:nvGraphicFramePr>
        <p:xfrm>
          <a:off x="2271120" y="979269"/>
          <a:ext cx="8121460" cy="2154174"/>
        </p:xfrm>
        <a:graphic>
          <a:graphicData uri="http://schemas.openxmlformats.org/drawingml/2006/table">
            <a:tbl>
              <a:tblPr firstRow="1" bandRow="1">
                <a:tableStyleId>{D7AC3CCA-C797-4891-BE02-D94E43425B78}</a:tableStyleId>
              </a:tblPr>
              <a:tblGrid>
                <a:gridCol w="202368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049778">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55600">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Mode</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Form</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Address</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1"/>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2"/>
                  </a:ext>
                </a:extLst>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3"/>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4"/>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92449482"/>
              </p:ext>
            </p:extLst>
          </p:nvPr>
        </p:nvGraphicFramePr>
        <p:xfrm>
          <a:off x="2818327" y="4294031"/>
          <a:ext cx="5850937" cy="1566396"/>
        </p:xfrm>
        <a:graphic>
          <a:graphicData uri="http://schemas.openxmlformats.org/drawingml/2006/table">
            <a:tbl>
              <a:tblPr firstRow="1" bandRow="1">
                <a:tableStyleId>{D7AC3CCA-C797-4891-BE02-D94E43425B78}</a:tableStyleId>
              </a:tblPr>
              <a:tblGrid>
                <a:gridCol w="1889189">
                  <a:extLst>
                    <a:ext uri="{9D8B030D-6E8A-4147-A177-3AD203B41FA5}">
                      <a16:colId xmlns:a16="http://schemas.microsoft.com/office/drawing/2014/main" val="20000"/>
                    </a:ext>
                  </a:extLst>
                </a:gridCol>
                <a:gridCol w="3961748">
                  <a:extLst>
                    <a:ext uri="{9D8B030D-6E8A-4147-A177-3AD203B41FA5}">
                      <a16:colId xmlns:a16="http://schemas.microsoft.com/office/drawing/2014/main" val="20001"/>
                    </a:ext>
                  </a:extLst>
                </a:gridCol>
              </a:tblGrid>
              <a:tr h="990600">
                <a:tc>
                  <a:txBody>
                    <a:bodyPr/>
                    <a:lstStyle/>
                    <a:p>
                      <a:pPr algn="l"/>
                      <a:r>
                        <a:rPr lang="en-US" sz="2200" b="0" dirty="0"/>
                        <a:t>MOV *R1 ,*R0</a:t>
                      </a:r>
                    </a:p>
                    <a:p>
                      <a:pPr algn="l"/>
                      <a:r>
                        <a:rPr lang="en-US" sz="2200" b="0" dirty="0"/>
                        <a:t>MOV *R1 ,*R0</a:t>
                      </a:r>
                    </a:p>
                  </a:txBody>
                  <a:tcPr>
                    <a:noFill/>
                  </a:tcPr>
                </a:tc>
                <a:tc>
                  <a:txBody>
                    <a:bodyPr/>
                    <a:lstStyle/>
                    <a:p>
                      <a:pPr algn="l"/>
                      <a:r>
                        <a:rPr lang="en-US" sz="2200" b="0" dirty="0"/>
                        <a:t>MOV *R1 ,*R0 </a:t>
                      </a:r>
                      <a:r>
                        <a:rPr lang="en-US" sz="2200" b="0" dirty="0">
                          <a:sym typeface="Wingdings" panose="05000000000000000000" pitchFamily="2" charset="2"/>
                        </a:rPr>
                        <a:t> </a:t>
                      </a:r>
                      <a:r>
                        <a:rPr lang="en-US" sz="2200" b="0" dirty="0"/>
                        <a:t>cost = 1+0+0=1</a:t>
                      </a:r>
                    </a:p>
                    <a:p>
                      <a:pPr algn="l"/>
                      <a:r>
                        <a:rPr lang="en-US" sz="2200" b="0" dirty="0"/>
                        <a:t>MOV *R1 ,*R0 </a:t>
                      </a:r>
                      <a:r>
                        <a:rPr lang="en-US" sz="2200" b="0" dirty="0">
                          <a:sym typeface="Wingdings" panose="05000000000000000000" pitchFamily="2" charset="2"/>
                        </a:rPr>
                        <a:t> </a:t>
                      </a:r>
                      <a:r>
                        <a:rPr lang="en-US" sz="2200" b="0" dirty="0"/>
                        <a:t>cost = 1+0+0=1</a:t>
                      </a:r>
                    </a:p>
                  </a:txBody>
                  <a:tcPr>
                    <a:noFill/>
                  </a:tcPr>
                </a:tc>
                <a:extLst>
                  <a:ext uri="{0D108BD9-81ED-4DB2-BD59-A6C34878D82A}">
                    <a16:rowId xmlns:a16="http://schemas.microsoft.com/office/drawing/2014/main" val="10000"/>
                  </a:ext>
                </a:extLst>
              </a:tr>
              <a:tr h="575796">
                <a:tc>
                  <a:txBody>
                    <a:bodyPr/>
                    <a:lstStyle/>
                    <a:p>
                      <a:endParaRPr lang="en-US" sz="2200" b="0" dirty="0"/>
                    </a:p>
                  </a:txBody>
                  <a:tcPr>
                    <a:noFill/>
                  </a:tcPr>
                </a:tc>
                <a:tc>
                  <a:txBody>
                    <a:bodyPr/>
                    <a:lstStyle/>
                    <a:p>
                      <a:r>
                        <a:rPr lang="en-US" sz="2200" b="0" dirty="0"/>
                        <a:t>Total Cost=2</a:t>
                      </a:r>
                    </a:p>
                  </a:txBody>
                  <a:tcPr>
                    <a:noFill/>
                  </a:tcPr>
                </a:tc>
                <a:extLst>
                  <a:ext uri="{0D108BD9-81ED-4DB2-BD59-A6C34878D82A}">
                    <a16:rowId xmlns:a16="http://schemas.microsoft.com/office/drawing/2014/main" val="10001"/>
                  </a:ext>
                </a:extLst>
              </a:tr>
            </a:tbl>
          </a:graphicData>
        </a:graphic>
      </p:graphicFrame>
      <p:sp>
        <p:nvSpPr>
          <p:cNvPr id="11" name="Rectangle 10"/>
          <p:cNvSpPr/>
          <p:nvPr/>
        </p:nvSpPr>
        <p:spPr>
          <a:xfrm>
            <a:off x="4755357" y="4341657"/>
            <a:ext cx="3871043" cy="351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7276" y="4693581"/>
            <a:ext cx="3809124" cy="28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5357" y="5331755"/>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grpId="0" nodeType="clickEffect">
                                  <p:stCondLst>
                                    <p:cond delay="0"/>
                                  </p:stCondLst>
                                  <p:childTnLst>
                                    <p:animEffect transition="out" filter="wipe(left)">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Basic Block &amp; Flow Graph</a:t>
            </a:r>
          </a:p>
        </p:txBody>
      </p:sp>
    </p:spTree>
    <p:extLst>
      <p:ext uri="{BB962C8B-B14F-4D97-AF65-F5344CB8AC3E}">
        <p14:creationId xmlns:p14="http://schemas.microsoft.com/office/powerpoint/2010/main" val="271167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Basic Blocks</a:t>
            </a:r>
          </a:p>
        </p:txBody>
      </p:sp>
      <p:sp>
        <p:nvSpPr>
          <p:cNvPr id="3" name="Content Placeholder 2"/>
          <p:cNvSpPr>
            <a:spLocks noGrp="1"/>
          </p:cNvSpPr>
          <p:nvPr>
            <p:ph idx="4294967295"/>
          </p:nvPr>
        </p:nvSpPr>
        <p:spPr>
          <a:xfrm>
            <a:off x="0" y="863600"/>
            <a:ext cx="11928475" cy="5591175"/>
          </a:xfrm>
        </p:spPr>
        <p:txBody>
          <a:bodyPr/>
          <a:lstStyle/>
          <a:p>
            <a:r>
              <a:rPr lang="en-US" dirty="0"/>
              <a:t>A basic block is a </a:t>
            </a:r>
            <a:r>
              <a:rPr lang="en-US" dirty="0">
                <a:solidFill>
                  <a:srgbClr val="C00000"/>
                </a:solidFill>
              </a:rPr>
              <a:t>sequence of consecutive statements in which flow of control enters at the beginning and leaves at the end </a:t>
            </a:r>
            <a:r>
              <a:rPr lang="en-US" dirty="0"/>
              <a:t>without halt or possibility of branching except at the end. </a:t>
            </a:r>
          </a:p>
          <a:p>
            <a:r>
              <a:rPr lang="en-US" dirty="0"/>
              <a:t>The following sequence of three-address statements forms a basic block:</a:t>
            </a:r>
          </a:p>
          <a:p>
            <a:pPr marL="0" indent="0">
              <a:buNone/>
            </a:pPr>
            <a:r>
              <a:rPr lang="en-US" dirty="0"/>
              <a:t>		t1 := a*a</a:t>
            </a:r>
          </a:p>
          <a:p>
            <a:pPr marL="0" indent="0">
              <a:buNone/>
            </a:pPr>
            <a:r>
              <a:rPr lang="en-US" dirty="0"/>
              <a:t>		t2 := a*b</a:t>
            </a:r>
          </a:p>
          <a:p>
            <a:pPr marL="0" indent="0">
              <a:buNone/>
            </a:pPr>
            <a:r>
              <a:rPr lang="en-US" dirty="0"/>
              <a:t>		t3 := 2*t2</a:t>
            </a:r>
          </a:p>
          <a:p>
            <a:pPr marL="0" indent="0">
              <a:buNone/>
            </a:pPr>
            <a:r>
              <a:rPr lang="en-US" dirty="0"/>
              <a:t>		t4 := t1+t3</a:t>
            </a:r>
          </a:p>
          <a:p>
            <a:pPr marL="0" indent="0">
              <a:buNone/>
            </a:pPr>
            <a:r>
              <a:rPr lang="en-US" dirty="0"/>
              <a:t>		t5 := b*b</a:t>
            </a:r>
          </a:p>
          <a:p>
            <a:pPr marL="0" indent="0">
              <a:buNone/>
            </a:pPr>
            <a:r>
              <a:rPr lang="en-US" dirty="0"/>
              <a:t>		t6 := t4+t5</a:t>
            </a:r>
          </a:p>
          <a:p>
            <a:pPr lvl="0"/>
            <a:endParaRPr lang="en-US" dirty="0"/>
          </a:p>
        </p:txBody>
      </p:sp>
    </p:spTree>
    <p:extLst>
      <p:ext uri="{BB962C8B-B14F-4D97-AF65-F5344CB8AC3E}">
        <p14:creationId xmlns:p14="http://schemas.microsoft.com/office/powerpoint/2010/main" val="147122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Algorithm: Partition into basic blocks</a:t>
            </a:r>
          </a:p>
        </p:txBody>
      </p:sp>
      <p:sp>
        <p:nvSpPr>
          <p:cNvPr id="3" name="Content Placeholder 2"/>
          <p:cNvSpPr>
            <a:spLocks noGrp="1"/>
          </p:cNvSpPr>
          <p:nvPr>
            <p:ph idx="4294967295"/>
          </p:nvPr>
        </p:nvSpPr>
        <p:spPr>
          <a:xfrm>
            <a:off x="0" y="863600"/>
            <a:ext cx="11928475" cy="5591175"/>
          </a:xfrm>
        </p:spPr>
        <p:txBody>
          <a:bodyPr/>
          <a:lstStyle/>
          <a:p>
            <a:pPr marL="0" indent="0">
              <a:buNone/>
            </a:pPr>
            <a:r>
              <a:rPr lang="en-US" dirty="0">
                <a:solidFill>
                  <a:srgbClr val="0E47A1"/>
                </a:solidFill>
              </a:rPr>
              <a:t>Input:</a:t>
            </a:r>
            <a:r>
              <a:rPr lang="en-US" dirty="0"/>
              <a:t> A sequence of three-address statements.</a:t>
            </a:r>
            <a:endParaRPr lang="en-US" sz="2000" dirty="0"/>
          </a:p>
          <a:p>
            <a:pPr marL="0" indent="0">
              <a:buNone/>
            </a:pPr>
            <a:r>
              <a:rPr lang="en-US" dirty="0">
                <a:solidFill>
                  <a:srgbClr val="0E47A1"/>
                </a:solidFill>
              </a:rPr>
              <a:t>Output:</a:t>
            </a:r>
            <a:r>
              <a:rPr lang="en-US" dirty="0"/>
              <a:t> A list of basic blocks with each three-address statement in exactly one block.</a:t>
            </a:r>
            <a:endParaRPr lang="en-US" sz="2000" dirty="0"/>
          </a:p>
          <a:p>
            <a:pPr marL="0" indent="0">
              <a:buNone/>
            </a:pPr>
            <a:r>
              <a:rPr lang="en-US" dirty="0">
                <a:solidFill>
                  <a:srgbClr val="0E47A1"/>
                </a:solidFill>
              </a:rPr>
              <a:t>Method:</a:t>
            </a:r>
            <a:endParaRPr lang="en-US" sz="2000" dirty="0">
              <a:solidFill>
                <a:srgbClr val="0E47A1"/>
              </a:solidFill>
            </a:endParaRPr>
          </a:p>
          <a:p>
            <a:pPr marL="457200" lvl="0" indent="-457200">
              <a:buClrTx/>
              <a:buFont typeface="+mj-lt"/>
              <a:buAutoNum type="arabicPeriod"/>
            </a:pPr>
            <a:r>
              <a:rPr lang="en-US" dirty="0"/>
              <a:t>We first determine the set of </a:t>
            </a:r>
            <a:r>
              <a:rPr lang="en-US" b="1" dirty="0"/>
              <a:t>leaders</a:t>
            </a:r>
            <a:r>
              <a:rPr lang="en-US" dirty="0"/>
              <a:t>, for that we use the following rules:</a:t>
            </a:r>
            <a:endParaRPr lang="en-US" sz="2000" dirty="0"/>
          </a:p>
          <a:p>
            <a:pPr marL="1314450" lvl="2" indent="-400050">
              <a:buClrTx/>
              <a:buFont typeface="+mj-lt"/>
              <a:buAutoNum type="romanUcPeriod"/>
            </a:pPr>
            <a:r>
              <a:rPr lang="en-US" sz="2200" dirty="0"/>
              <a:t>The first statement is a leader.</a:t>
            </a:r>
          </a:p>
          <a:p>
            <a:pPr marL="1314450" lvl="2" indent="-400050">
              <a:buClrTx/>
              <a:buFont typeface="+mj-lt"/>
              <a:buAutoNum type="romanUcPeriod"/>
            </a:pPr>
            <a:r>
              <a:rPr lang="en-US" sz="2200" dirty="0"/>
              <a:t>Any statement that is the target of a conditional or unconditional </a:t>
            </a:r>
            <a:r>
              <a:rPr lang="en-US" sz="2200" dirty="0" err="1"/>
              <a:t>goto</a:t>
            </a:r>
            <a:r>
              <a:rPr lang="en-US" sz="2200" dirty="0"/>
              <a:t> is a leader.</a:t>
            </a:r>
          </a:p>
          <a:p>
            <a:pPr marL="1314450" lvl="2" indent="-400050">
              <a:buClrTx/>
              <a:buFont typeface="+mj-lt"/>
              <a:buAutoNum type="romanUcPeriod"/>
            </a:pPr>
            <a:r>
              <a:rPr lang="en-US" sz="2200" dirty="0"/>
              <a:t>Any statement that immediately follows a </a:t>
            </a:r>
            <a:r>
              <a:rPr lang="en-US" sz="2200" dirty="0" err="1"/>
              <a:t>goto</a:t>
            </a:r>
            <a:r>
              <a:rPr lang="en-US" sz="2200" dirty="0"/>
              <a:t> or conditional </a:t>
            </a:r>
            <a:r>
              <a:rPr lang="en-US" sz="2200" dirty="0" err="1"/>
              <a:t>goto</a:t>
            </a:r>
            <a:r>
              <a:rPr lang="en-US" sz="2200" dirty="0"/>
              <a:t> statement is a leader</a:t>
            </a:r>
            <a:r>
              <a:rPr lang="en-US" sz="1900" dirty="0"/>
              <a:t>. </a:t>
            </a:r>
          </a:p>
          <a:p>
            <a:pPr marL="457200" indent="-400050">
              <a:buNone/>
            </a:pPr>
            <a:r>
              <a:rPr lang="en-US" dirty="0"/>
              <a:t>2.   For each leader, its basic block consists of the leader and all statements up to but not including the next leader or the end of the program.</a:t>
            </a:r>
            <a:endParaRPr lang="en-US" sz="2000" dirty="0"/>
          </a:p>
          <a:p>
            <a:endParaRPr lang="en-US" dirty="0"/>
          </a:p>
        </p:txBody>
      </p:sp>
    </p:spTree>
    <p:extLst>
      <p:ext uri="{BB962C8B-B14F-4D97-AF65-F5344CB8AC3E}">
        <p14:creationId xmlns:p14="http://schemas.microsoft.com/office/powerpoint/2010/main" val="38740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79767" y="195312"/>
            <a:ext cx="7668994" cy="7432804"/>
          </a:xfrm>
          <a:prstGeom prst="rect">
            <a:avLst/>
          </a:prstGeom>
          <a:noFill/>
        </p:spPr>
        <p:txBody>
          <a:bodyPr wrap="square" rtlCol="0">
            <a:spAutoFit/>
          </a:bodyPr>
          <a:lstStyle/>
          <a:p>
            <a:r>
              <a:rPr lang="en-US" sz="3600" b="1" dirty="0"/>
              <a:t>Topics to be covered </a:t>
            </a:r>
          </a:p>
          <a:p>
            <a:pPr marL="742950" lvl="1" indent="-285750">
              <a:lnSpc>
                <a:spcPct val="150000"/>
              </a:lnSpc>
              <a:buFont typeface="Arial" panose="020B0604020202020204" pitchFamily="34" charset="0"/>
              <a:buChar char="•"/>
            </a:pPr>
            <a:r>
              <a:rPr lang="en-US" sz="2400" dirty="0"/>
              <a:t>Issues in code generation</a:t>
            </a:r>
          </a:p>
          <a:p>
            <a:pPr marL="742950" lvl="1" indent="-285750">
              <a:lnSpc>
                <a:spcPct val="150000"/>
              </a:lnSpc>
              <a:buFont typeface="Arial" panose="020B0604020202020204" pitchFamily="34" charset="0"/>
              <a:buChar char="•"/>
            </a:pPr>
            <a:r>
              <a:rPr lang="en-US" sz="2400" dirty="0"/>
              <a:t>Target machine</a:t>
            </a:r>
          </a:p>
          <a:p>
            <a:pPr marL="742950" lvl="1" indent="-285750">
              <a:lnSpc>
                <a:spcPct val="150000"/>
              </a:lnSpc>
              <a:buFont typeface="Arial" panose="020B0604020202020204" pitchFamily="34" charset="0"/>
              <a:buChar char="•"/>
            </a:pPr>
            <a:r>
              <a:rPr lang="en-US" sz="2400" dirty="0"/>
              <a:t>Basic block and flow graph</a:t>
            </a:r>
          </a:p>
          <a:p>
            <a:pPr marL="742950" lvl="1" indent="-285750">
              <a:lnSpc>
                <a:spcPct val="150000"/>
              </a:lnSpc>
              <a:buFont typeface="Arial" panose="020B0604020202020204" pitchFamily="34" charset="0"/>
              <a:buChar char="•"/>
            </a:pPr>
            <a:r>
              <a:rPr lang="en-US" sz="2400" dirty="0"/>
              <a:t>Transformation on basic block</a:t>
            </a:r>
          </a:p>
          <a:p>
            <a:pPr marL="742950" lvl="1" indent="-285750">
              <a:lnSpc>
                <a:spcPct val="150000"/>
              </a:lnSpc>
              <a:buFont typeface="Arial" panose="020B0604020202020204" pitchFamily="34" charset="0"/>
              <a:buChar char="•"/>
            </a:pPr>
            <a:r>
              <a:rPr lang="en-US" sz="2400" dirty="0"/>
              <a:t>Next use information</a:t>
            </a:r>
          </a:p>
          <a:p>
            <a:pPr marL="742950" lvl="1" indent="-285750">
              <a:lnSpc>
                <a:spcPct val="150000"/>
              </a:lnSpc>
              <a:buFont typeface="Arial" panose="020B0604020202020204" pitchFamily="34" charset="0"/>
              <a:buChar char="•"/>
            </a:pPr>
            <a:r>
              <a:rPr lang="en-US" sz="2400" dirty="0"/>
              <a:t>Register allocation and assignment</a:t>
            </a:r>
          </a:p>
          <a:p>
            <a:pPr marL="742950" lvl="1" indent="-285750">
              <a:lnSpc>
                <a:spcPct val="150000"/>
              </a:lnSpc>
              <a:buFont typeface="Arial" panose="020B0604020202020204" pitchFamily="34" charset="0"/>
              <a:buChar char="•"/>
            </a:pPr>
            <a:r>
              <a:rPr lang="en-US" sz="2400" dirty="0"/>
              <a:t>DAG representation of basic block</a:t>
            </a:r>
          </a:p>
          <a:p>
            <a:pPr marL="742950" lvl="1" indent="-285750">
              <a:lnSpc>
                <a:spcPct val="150000"/>
              </a:lnSpc>
              <a:buFont typeface="Arial" panose="020B0604020202020204" pitchFamily="34" charset="0"/>
              <a:buChar char="•"/>
            </a:pPr>
            <a:r>
              <a:rPr lang="en-US" sz="2400" dirty="0"/>
              <a:t>Generation of code from DAG</a:t>
            </a:r>
          </a:p>
          <a:p>
            <a:pPr marL="742950" lvl="1"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3506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500"/>
                                  </p:stCondLst>
                                  <p:childTnLst>
                                    <p:set>
                                      <p:cBhvr>
                                        <p:cTn id="4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Example: Partition into basic blocks</a:t>
            </a:r>
          </a:p>
        </p:txBody>
      </p:sp>
      <p:sp>
        <p:nvSpPr>
          <p:cNvPr id="3" name="Content Placeholder 2"/>
          <p:cNvSpPr>
            <a:spLocks noGrp="1"/>
          </p:cNvSpPr>
          <p:nvPr>
            <p:ph idx="4294967295"/>
          </p:nvPr>
        </p:nvSpPr>
        <p:spPr>
          <a:xfrm>
            <a:off x="0" y="863600"/>
            <a:ext cx="5611813" cy="5591175"/>
          </a:xfrm>
        </p:spPr>
        <p:txBody>
          <a:bodyPr/>
          <a:lstStyle/>
          <a:p>
            <a:pPr marL="0" indent="0">
              <a:buNone/>
            </a:pPr>
            <a:r>
              <a:rPr lang="en-US" sz="2000" dirty="0"/>
              <a:t>begin	</a:t>
            </a:r>
          </a:p>
          <a:p>
            <a:pPr marL="0" indent="0">
              <a:buNone/>
            </a:pPr>
            <a:r>
              <a:rPr lang="en-US" sz="2000" dirty="0"/>
              <a:t>	prod := 0;</a:t>
            </a:r>
          </a:p>
          <a:p>
            <a:pPr marL="0" indent="0">
              <a:buNone/>
            </a:pPr>
            <a:r>
              <a:rPr lang="en-US" sz="2000" dirty="0"/>
              <a:t>                 	</a:t>
            </a:r>
            <a:r>
              <a:rPr lang="en-US" sz="2000" dirty="0" err="1"/>
              <a:t>i</a:t>
            </a:r>
            <a:r>
              <a:rPr lang="en-US" sz="2000" dirty="0"/>
              <a:t> := 1;</a:t>
            </a:r>
          </a:p>
          <a:p>
            <a:pPr marL="0" indent="0">
              <a:buNone/>
            </a:pPr>
            <a:r>
              <a:rPr lang="en-US" sz="2000" dirty="0"/>
              <a:t>                 do </a:t>
            </a:r>
          </a:p>
          <a:p>
            <a:pPr marL="0" indent="0">
              <a:buNone/>
            </a:pPr>
            <a:r>
              <a:rPr lang="en-US" sz="2000" dirty="0"/>
              <a:t>                             prod := prod + a[t1] * b[t2];</a:t>
            </a:r>
          </a:p>
          <a:p>
            <a:pPr marL="0" indent="0">
              <a:buNone/>
            </a:pPr>
            <a:r>
              <a:rPr lang="en-US" sz="2000" dirty="0"/>
              <a:t>                             </a:t>
            </a:r>
            <a:r>
              <a:rPr lang="en-US" sz="2000" dirty="0" err="1"/>
              <a:t>i</a:t>
            </a:r>
            <a:r>
              <a:rPr lang="en-US" sz="2000" dirty="0"/>
              <a:t> := i+1;</a:t>
            </a:r>
          </a:p>
          <a:p>
            <a:pPr marL="0" indent="0">
              <a:buNone/>
            </a:pPr>
            <a:r>
              <a:rPr lang="en-US" sz="2000" dirty="0"/>
              <a:t>                  while  </a:t>
            </a:r>
            <a:r>
              <a:rPr lang="en-US" sz="2000" dirty="0" err="1"/>
              <a:t>i</a:t>
            </a:r>
            <a:r>
              <a:rPr lang="en-US" sz="2000" dirty="0"/>
              <a:t>&lt;= 20</a:t>
            </a:r>
          </a:p>
          <a:p>
            <a:pPr marL="0" indent="0">
              <a:buNone/>
            </a:pPr>
            <a:r>
              <a:rPr lang="en-US" sz="2000" dirty="0"/>
              <a:t>end</a:t>
            </a:r>
          </a:p>
          <a:p>
            <a:endParaRPr lang="en-US" sz="2000" dirty="0"/>
          </a:p>
        </p:txBody>
      </p:sp>
      <p:sp>
        <p:nvSpPr>
          <p:cNvPr id="4" name="Rectangle 3"/>
          <p:cNvSpPr/>
          <p:nvPr/>
        </p:nvSpPr>
        <p:spPr>
          <a:xfrm>
            <a:off x="8046477" y="1297546"/>
            <a:ext cx="2667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prod := 0</a:t>
            </a:r>
          </a:p>
          <a:p>
            <a:r>
              <a:rPr lang="en-US" dirty="0">
                <a:solidFill>
                  <a:schemeClr val="tx1"/>
                </a:solidFill>
              </a:rPr>
              <a:t>(2)    </a:t>
            </a:r>
            <a:r>
              <a:rPr lang="en-US" dirty="0" err="1">
                <a:solidFill>
                  <a:schemeClr val="tx1"/>
                </a:solidFill>
              </a:rPr>
              <a:t>i</a:t>
            </a:r>
            <a:r>
              <a:rPr lang="en-US" dirty="0">
                <a:solidFill>
                  <a:schemeClr val="tx1"/>
                </a:solidFill>
              </a:rPr>
              <a:t> := 1</a:t>
            </a:r>
          </a:p>
          <a:p>
            <a:r>
              <a:rPr lang="en-US" dirty="0">
                <a:solidFill>
                  <a:schemeClr val="tx1"/>
                </a:solidFill>
              </a:rPr>
              <a:t>(3)    t1 := 4*</a:t>
            </a:r>
            <a:r>
              <a:rPr lang="en-US" dirty="0" err="1">
                <a:solidFill>
                  <a:schemeClr val="tx1"/>
                </a:solidFill>
              </a:rPr>
              <a:t>i</a:t>
            </a:r>
            <a:endParaRPr lang="en-US" dirty="0">
              <a:solidFill>
                <a:schemeClr val="tx1"/>
              </a:solidFill>
            </a:endParaRPr>
          </a:p>
          <a:p>
            <a:r>
              <a:rPr lang="en-US" dirty="0">
                <a:solidFill>
                  <a:schemeClr val="tx1"/>
                </a:solidFill>
              </a:rPr>
              <a:t>(4)    t2 := a [t1]</a:t>
            </a:r>
          </a:p>
          <a:p>
            <a:r>
              <a:rPr lang="en-US" dirty="0">
                <a:solidFill>
                  <a:schemeClr val="tx1"/>
                </a:solidFill>
              </a:rPr>
              <a:t>(5)    t3 := 4*</a:t>
            </a:r>
            <a:r>
              <a:rPr lang="en-US" dirty="0" err="1">
                <a:solidFill>
                  <a:schemeClr val="tx1"/>
                </a:solidFill>
              </a:rPr>
              <a:t>i</a:t>
            </a:r>
            <a:endParaRPr lang="en-US" dirty="0">
              <a:solidFill>
                <a:schemeClr val="tx1"/>
              </a:solidFill>
            </a:endParaRPr>
          </a:p>
          <a:p>
            <a:r>
              <a:rPr lang="en-US" dirty="0">
                <a:solidFill>
                  <a:schemeClr val="tx1"/>
                </a:solidFill>
              </a:rPr>
              <a:t>(6)    t4 :=b [t3]</a:t>
            </a:r>
          </a:p>
          <a:p>
            <a:r>
              <a:rPr lang="en-US" dirty="0">
                <a:solidFill>
                  <a:schemeClr val="tx1"/>
                </a:solidFill>
              </a:rPr>
              <a:t>(7)    t5 := t2*t4</a:t>
            </a:r>
          </a:p>
          <a:p>
            <a:r>
              <a:rPr lang="en-US" dirty="0">
                <a:solidFill>
                  <a:schemeClr val="tx1"/>
                </a:solidFill>
              </a:rPr>
              <a:t>(8)    t6 := prod +t5</a:t>
            </a:r>
          </a:p>
          <a:p>
            <a:r>
              <a:rPr lang="en-US" dirty="0">
                <a:solidFill>
                  <a:schemeClr val="tx1"/>
                </a:solidFill>
              </a:rPr>
              <a:t>(9)    prod := t6</a:t>
            </a:r>
          </a:p>
          <a:p>
            <a:r>
              <a:rPr lang="en-US" dirty="0">
                <a:solidFill>
                  <a:schemeClr val="tx1"/>
                </a:solidFill>
              </a:rPr>
              <a:t>(10)  t7 := i+1</a:t>
            </a:r>
          </a:p>
          <a:p>
            <a:r>
              <a:rPr lang="en-US" dirty="0">
                <a:solidFill>
                  <a:schemeClr val="tx1"/>
                </a:solidFill>
              </a:rPr>
              <a:t>(11)  </a:t>
            </a:r>
            <a:r>
              <a:rPr lang="en-US" dirty="0" err="1">
                <a:solidFill>
                  <a:schemeClr val="tx1"/>
                </a:solidFill>
              </a:rPr>
              <a:t>i</a:t>
            </a:r>
            <a:r>
              <a:rPr lang="en-US" dirty="0">
                <a:solidFill>
                  <a:schemeClr val="tx1"/>
                </a:solidFill>
              </a:rPr>
              <a:t> := t7</a:t>
            </a:r>
          </a:p>
          <a:p>
            <a:r>
              <a:rPr lang="en-US" dirty="0">
                <a:solidFill>
                  <a:schemeClr val="tx1"/>
                </a:solidFill>
              </a:rPr>
              <a:t>(12)  if  </a:t>
            </a:r>
            <a:r>
              <a:rPr lang="en-US" dirty="0" err="1">
                <a:solidFill>
                  <a:schemeClr val="tx1"/>
                </a:solidFill>
              </a:rPr>
              <a:t>i</a:t>
            </a:r>
            <a:r>
              <a:rPr lang="en-US" dirty="0">
                <a:solidFill>
                  <a:schemeClr val="tx1"/>
                </a:solidFill>
              </a:rPr>
              <a:t>&lt;=20 </a:t>
            </a:r>
            <a:r>
              <a:rPr lang="en-US" dirty="0" err="1">
                <a:solidFill>
                  <a:schemeClr val="tx1"/>
                </a:solidFill>
              </a:rPr>
              <a:t>goto</a:t>
            </a:r>
            <a:r>
              <a:rPr lang="en-US" dirty="0">
                <a:solidFill>
                  <a:schemeClr val="tx1"/>
                </a:solidFill>
              </a:rPr>
              <a:t> (3)</a:t>
            </a:r>
          </a:p>
          <a:p>
            <a:endParaRPr lang="en-US" dirty="0">
              <a:solidFill>
                <a:schemeClr val="tx1"/>
              </a:solidFill>
            </a:endParaRPr>
          </a:p>
        </p:txBody>
      </p:sp>
      <p:sp>
        <p:nvSpPr>
          <p:cNvPr id="5" name="Rectangle 4"/>
          <p:cNvSpPr/>
          <p:nvPr/>
        </p:nvSpPr>
        <p:spPr>
          <a:xfrm>
            <a:off x="10056252" y="1297546"/>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Leader</a:t>
            </a:r>
          </a:p>
        </p:txBody>
      </p:sp>
      <p:cxnSp>
        <p:nvCxnSpPr>
          <p:cNvPr id="6" name="Straight Arrow Connector 5"/>
          <p:cNvCxnSpPr/>
          <p:nvPr/>
        </p:nvCxnSpPr>
        <p:spPr>
          <a:xfrm flipH="1">
            <a:off x="9522857" y="1464234"/>
            <a:ext cx="81438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730629" y="2059546"/>
            <a:ext cx="352424" cy="2514600"/>
            <a:chOff x="5105400" y="1905000"/>
            <a:chExt cx="352424" cy="2514600"/>
          </a:xfrm>
        </p:grpSpPr>
        <p:cxnSp>
          <p:nvCxnSpPr>
            <p:cNvPr id="8" name="Straight Connector 7"/>
            <p:cNvCxnSpPr/>
            <p:nvPr/>
          </p:nvCxnSpPr>
          <p:spPr>
            <a:xfrm flipH="1">
              <a:off x="5105400" y="4419600"/>
              <a:ext cx="352424"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105400" y="1905000"/>
              <a:ext cx="352424" cy="0"/>
            </a:xfrm>
            <a:prstGeom prst="line">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9688" y="1905000"/>
              <a:ext cx="0" cy="251460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0039585" y="1864282"/>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Leader</a:t>
            </a:r>
          </a:p>
        </p:txBody>
      </p:sp>
      <p:cxnSp>
        <p:nvCxnSpPr>
          <p:cNvPr id="12" name="Straight Arrow Connector 11"/>
          <p:cNvCxnSpPr/>
          <p:nvPr/>
        </p:nvCxnSpPr>
        <p:spPr>
          <a:xfrm flipH="1">
            <a:off x="9506190" y="2030970"/>
            <a:ext cx="81438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075053" y="1297546"/>
            <a:ext cx="2174084" cy="566736"/>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83818" y="1907254"/>
            <a:ext cx="2183607" cy="2786064"/>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48709" y="1407083"/>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B1</a:t>
            </a:r>
          </a:p>
        </p:txBody>
      </p:sp>
      <p:sp>
        <p:nvSpPr>
          <p:cNvPr id="16" name="Rectangle 15"/>
          <p:cNvSpPr/>
          <p:nvPr/>
        </p:nvSpPr>
        <p:spPr>
          <a:xfrm>
            <a:off x="10056251" y="3364469"/>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B2</a:t>
            </a:r>
          </a:p>
        </p:txBody>
      </p:sp>
      <p:sp>
        <p:nvSpPr>
          <p:cNvPr id="17" name="Rectangle 16"/>
          <p:cNvSpPr/>
          <p:nvPr/>
        </p:nvSpPr>
        <p:spPr>
          <a:xfrm>
            <a:off x="8082197" y="4912283"/>
            <a:ext cx="2133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E47A1"/>
                </a:solidFill>
              </a:rPr>
              <a:t>Three Address Code</a:t>
            </a:r>
          </a:p>
        </p:txBody>
      </p:sp>
      <p:cxnSp>
        <p:nvCxnSpPr>
          <p:cNvPr id="21" name="Straight Connector 20"/>
          <p:cNvCxnSpPr/>
          <p:nvPr/>
        </p:nvCxnSpPr>
        <p:spPr>
          <a:xfrm>
            <a:off x="6106318" y="967609"/>
            <a:ext cx="6120" cy="5486400"/>
          </a:xfrm>
          <a:prstGeom prst="line">
            <a:avLst/>
          </a:prstGeom>
          <a:ln>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par>
                                <p:cTn id="15" presetID="2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par>
                                <p:cTn id="28" presetID="2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3" grpId="0" animBg="1"/>
      <p:bldP spid="14" grpId="0" animBg="1"/>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Flow Graph</a:t>
            </a:r>
          </a:p>
        </p:txBody>
      </p:sp>
      <p:sp>
        <p:nvSpPr>
          <p:cNvPr id="3" name="Content Placeholder 2"/>
          <p:cNvSpPr>
            <a:spLocks noGrp="1"/>
          </p:cNvSpPr>
          <p:nvPr>
            <p:ph idx="4294967295"/>
          </p:nvPr>
        </p:nvSpPr>
        <p:spPr>
          <a:xfrm>
            <a:off x="0" y="863600"/>
            <a:ext cx="11928475" cy="1660525"/>
          </a:xfrm>
        </p:spPr>
        <p:txBody>
          <a:bodyPr>
            <a:normAutofit fontScale="85000" lnSpcReduction="10000"/>
          </a:bodyPr>
          <a:lstStyle/>
          <a:p>
            <a:pPr lvl="0"/>
            <a:r>
              <a:rPr lang="en-US" dirty="0"/>
              <a:t>We can add flow-of-control information to the set of basic blocks making up a program by constructing a direct graph called a </a:t>
            </a:r>
            <a:r>
              <a:rPr lang="en-US" dirty="0">
                <a:solidFill>
                  <a:srgbClr val="C00000"/>
                </a:solidFill>
              </a:rPr>
              <a:t>flow graph</a:t>
            </a:r>
            <a:r>
              <a:rPr lang="en-US" dirty="0"/>
              <a:t>.</a:t>
            </a:r>
          </a:p>
          <a:p>
            <a:pPr lvl="0"/>
            <a:r>
              <a:rPr lang="en-US" dirty="0"/>
              <a:t>Nodes in the flow graph represent computations, and the edges represent the flow of control.</a:t>
            </a:r>
          </a:p>
          <a:p>
            <a:r>
              <a:rPr lang="en-US" dirty="0"/>
              <a:t>Example of flow graph for following three address code:</a:t>
            </a:r>
          </a:p>
          <a:p>
            <a:endParaRPr lang="en-US" dirty="0"/>
          </a:p>
        </p:txBody>
      </p:sp>
      <p:grpSp>
        <p:nvGrpSpPr>
          <p:cNvPr id="4" name="Group 3"/>
          <p:cNvGrpSpPr/>
          <p:nvPr/>
        </p:nvGrpSpPr>
        <p:grpSpPr>
          <a:xfrm>
            <a:off x="4640387" y="3853384"/>
            <a:ext cx="352424" cy="2514600"/>
            <a:chOff x="5105400" y="1905000"/>
            <a:chExt cx="352424" cy="2514600"/>
          </a:xfrm>
        </p:grpSpPr>
        <p:cxnSp>
          <p:nvCxnSpPr>
            <p:cNvPr id="5" name="Straight Connector 4"/>
            <p:cNvCxnSpPr/>
            <p:nvPr/>
          </p:nvCxnSpPr>
          <p:spPr>
            <a:xfrm flipH="1">
              <a:off x="5105400" y="4419600"/>
              <a:ext cx="352424"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105400" y="1905000"/>
              <a:ext cx="352424" cy="0"/>
            </a:xfrm>
            <a:prstGeom prst="line">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19688" y="1905000"/>
              <a:ext cx="0" cy="251460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4992811" y="2927079"/>
            <a:ext cx="2174084" cy="566736"/>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92811" y="3698605"/>
            <a:ext cx="2183607" cy="2699148"/>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82" y="2997325"/>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B1</a:t>
            </a:r>
          </a:p>
        </p:txBody>
      </p:sp>
      <p:sp>
        <p:nvSpPr>
          <p:cNvPr id="11" name="Rectangle 10"/>
          <p:cNvSpPr/>
          <p:nvPr/>
        </p:nvSpPr>
        <p:spPr>
          <a:xfrm>
            <a:off x="7176418" y="4805884"/>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B2</a:t>
            </a:r>
          </a:p>
        </p:txBody>
      </p:sp>
      <p:sp>
        <p:nvSpPr>
          <p:cNvPr id="12" name="Rectangle 11"/>
          <p:cNvSpPr/>
          <p:nvPr/>
        </p:nvSpPr>
        <p:spPr>
          <a:xfrm>
            <a:off x="4957089" y="3090195"/>
            <a:ext cx="2174084" cy="566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prod=0</a:t>
            </a:r>
          </a:p>
          <a:p>
            <a:r>
              <a:rPr lang="en-US" dirty="0">
                <a:solidFill>
                  <a:schemeClr val="tx1"/>
                </a:solidFill>
              </a:rPr>
              <a:t>   </a:t>
            </a:r>
            <a:r>
              <a:rPr lang="en-US" dirty="0" err="1">
                <a:solidFill>
                  <a:schemeClr val="tx1"/>
                </a:solidFill>
              </a:rPr>
              <a:t>i</a:t>
            </a:r>
            <a:r>
              <a:rPr lang="en-US" dirty="0">
                <a:solidFill>
                  <a:schemeClr val="tx1"/>
                </a:solidFill>
              </a:rPr>
              <a:t>=1</a:t>
            </a:r>
          </a:p>
          <a:p>
            <a:pPr algn="ctr"/>
            <a:endParaRPr lang="en-US" dirty="0">
              <a:solidFill>
                <a:schemeClr val="tx1"/>
              </a:solidFill>
            </a:endParaRPr>
          </a:p>
        </p:txBody>
      </p:sp>
      <p:cxnSp>
        <p:nvCxnSpPr>
          <p:cNvPr id="13" name="Straight Arrow Connector 12"/>
          <p:cNvCxnSpPr/>
          <p:nvPr/>
        </p:nvCxnSpPr>
        <p:spPr>
          <a:xfrm>
            <a:off x="5983414" y="3506581"/>
            <a:ext cx="0" cy="192024"/>
          </a:xfrm>
          <a:prstGeom prst="straightConnector1">
            <a:avLst/>
          </a:prstGeom>
          <a:ln w="22225">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59601" y="6382272"/>
            <a:ext cx="0" cy="192024"/>
          </a:xfrm>
          <a:prstGeom prst="straightConnector1">
            <a:avLst/>
          </a:prstGeom>
          <a:ln w="22225">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3806952" y="2927079"/>
            <a:ext cx="457200" cy="3470673"/>
          </a:xfrm>
          <a:prstGeom prst="lef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2399629" y="4501084"/>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Flow Graph</a:t>
            </a:r>
          </a:p>
        </p:txBody>
      </p:sp>
      <p:sp>
        <p:nvSpPr>
          <p:cNvPr id="17" name="Rectangle 16"/>
          <p:cNvSpPr/>
          <p:nvPr/>
        </p:nvSpPr>
        <p:spPr>
          <a:xfrm>
            <a:off x="5041107" y="3746752"/>
            <a:ext cx="2667000" cy="286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t1 := 4*</a:t>
            </a:r>
            <a:r>
              <a:rPr lang="en-US" dirty="0" err="1">
                <a:solidFill>
                  <a:schemeClr val="tx1"/>
                </a:solidFill>
              </a:rPr>
              <a:t>i</a:t>
            </a:r>
            <a:endParaRPr lang="en-US" dirty="0">
              <a:solidFill>
                <a:schemeClr val="tx1"/>
              </a:solidFill>
            </a:endParaRPr>
          </a:p>
          <a:p>
            <a:r>
              <a:rPr lang="en-US" dirty="0">
                <a:solidFill>
                  <a:schemeClr val="tx1"/>
                </a:solidFill>
              </a:rPr>
              <a:t>   t2 := a [t1]</a:t>
            </a:r>
          </a:p>
          <a:p>
            <a:r>
              <a:rPr lang="en-US" dirty="0">
                <a:solidFill>
                  <a:schemeClr val="tx1"/>
                </a:solidFill>
              </a:rPr>
              <a:t>   t3 := 4*</a:t>
            </a:r>
            <a:r>
              <a:rPr lang="en-US" dirty="0" err="1">
                <a:solidFill>
                  <a:schemeClr val="tx1"/>
                </a:solidFill>
              </a:rPr>
              <a:t>i</a:t>
            </a:r>
            <a:endParaRPr lang="en-US" dirty="0">
              <a:solidFill>
                <a:schemeClr val="tx1"/>
              </a:solidFill>
            </a:endParaRPr>
          </a:p>
          <a:p>
            <a:r>
              <a:rPr lang="en-US" dirty="0">
                <a:solidFill>
                  <a:schemeClr val="tx1"/>
                </a:solidFill>
              </a:rPr>
              <a:t>   t4 :=b [t3]</a:t>
            </a:r>
          </a:p>
          <a:p>
            <a:r>
              <a:rPr lang="en-US" dirty="0">
                <a:solidFill>
                  <a:schemeClr val="tx1"/>
                </a:solidFill>
              </a:rPr>
              <a:t>   t5 := t2*t4</a:t>
            </a:r>
          </a:p>
          <a:p>
            <a:r>
              <a:rPr lang="en-US" dirty="0">
                <a:solidFill>
                  <a:schemeClr val="tx1"/>
                </a:solidFill>
              </a:rPr>
              <a:t>   t6 := prod +t5</a:t>
            </a:r>
          </a:p>
          <a:p>
            <a:r>
              <a:rPr lang="en-US" dirty="0">
                <a:solidFill>
                  <a:schemeClr val="tx1"/>
                </a:solidFill>
              </a:rPr>
              <a:t>   prod := t6</a:t>
            </a:r>
          </a:p>
          <a:p>
            <a:r>
              <a:rPr lang="en-US" dirty="0">
                <a:solidFill>
                  <a:schemeClr val="tx1"/>
                </a:solidFill>
              </a:rPr>
              <a:t>   t7 := i+1</a:t>
            </a:r>
          </a:p>
          <a:p>
            <a:r>
              <a:rPr lang="en-US" dirty="0">
                <a:solidFill>
                  <a:schemeClr val="tx1"/>
                </a:solidFill>
              </a:rPr>
              <a:t>   </a:t>
            </a:r>
            <a:r>
              <a:rPr lang="en-US" dirty="0" err="1">
                <a:solidFill>
                  <a:schemeClr val="tx1"/>
                </a:solidFill>
              </a:rPr>
              <a:t>i</a:t>
            </a:r>
            <a:r>
              <a:rPr lang="en-US" dirty="0">
                <a:solidFill>
                  <a:schemeClr val="tx1"/>
                </a:solidFill>
              </a:rPr>
              <a:t> := t7</a:t>
            </a:r>
          </a:p>
          <a:p>
            <a:r>
              <a:rPr lang="en-US" dirty="0">
                <a:solidFill>
                  <a:schemeClr val="tx1"/>
                </a:solidFill>
              </a:rPr>
              <a:t>   if  </a:t>
            </a:r>
            <a:r>
              <a:rPr lang="en-US" dirty="0" err="1">
                <a:solidFill>
                  <a:schemeClr val="tx1"/>
                </a:solidFill>
              </a:rPr>
              <a:t>i</a:t>
            </a:r>
            <a:r>
              <a:rPr lang="en-US" dirty="0">
                <a:solidFill>
                  <a:schemeClr val="tx1"/>
                </a:solidFill>
              </a:rPr>
              <a:t>&lt;=20 </a:t>
            </a:r>
            <a:r>
              <a:rPr lang="en-US" dirty="0" err="1">
                <a:solidFill>
                  <a:schemeClr val="tx1"/>
                </a:solidFill>
              </a:rPr>
              <a:t>goto</a:t>
            </a:r>
            <a:r>
              <a:rPr lang="en-US" dirty="0">
                <a:solidFill>
                  <a:schemeClr val="tx1"/>
                </a:solidFill>
              </a:rPr>
              <a:t> B2</a:t>
            </a:r>
          </a:p>
          <a:p>
            <a:endParaRPr lang="en-US" dirty="0">
              <a:solidFill>
                <a:schemeClr val="tx1"/>
              </a:solidFill>
            </a:endParaRPr>
          </a:p>
        </p:txBody>
      </p:sp>
    </p:spTree>
    <p:extLst>
      <p:ext uri="{BB962C8B-B14F-4D97-AF65-F5344CB8AC3E}">
        <p14:creationId xmlns:p14="http://schemas.microsoft.com/office/powerpoint/2010/main" val="14241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2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P spid="15" grpId="0" animBg="1"/>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Transformation on Basic Blocks</a:t>
            </a:r>
          </a:p>
        </p:txBody>
      </p:sp>
    </p:spTree>
    <p:extLst>
      <p:ext uri="{BB962C8B-B14F-4D97-AF65-F5344CB8AC3E}">
        <p14:creationId xmlns:p14="http://schemas.microsoft.com/office/powerpoint/2010/main" val="2802209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Transformation on Basic Blocks</a:t>
            </a:r>
          </a:p>
        </p:txBody>
      </p:sp>
      <p:sp>
        <p:nvSpPr>
          <p:cNvPr id="3" name="Content Placeholder 2"/>
          <p:cNvSpPr>
            <a:spLocks noGrp="1"/>
          </p:cNvSpPr>
          <p:nvPr>
            <p:ph idx="4294967295"/>
          </p:nvPr>
        </p:nvSpPr>
        <p:spPr>
          <a:xfrm>
            <a:off x="0" y="863600"/>
            <a:ext cx="11928475" cy="5591175"/>
          </a:xfrm>
        </p:spPr>
        <p:txBody>
          <a:bodyPr/>
          <a:lstStyle/>
          <a:p>
            <a:pPr lvl="0"/>
            <a:r>
              <a:rPr lang="en-US" dirty="0"/>
              <a:t>A number of transformations can be applied to a basic block without changing the set of expressions computed by the block.</a:t>
            </a:r>
          </a:p>
          <a:p>
            <a:pPr lvl="0"/>
            <a:r>
              <a:rPr lang="en-US" dirty="0"/>
              <a:t>Many of these </a:t>
            </a:r>
            <a:r>
              <a:rPr lang="en-US" dirty="0">
                <a:solidFill>
                  <a:srgbClr val="C00000"/>
                </a:solidFill>
              </a:rPr>
              <a:t>transformations</a:t>
            </a:r>
            <a:r>
              <a:rPr lang="en-US" dirty="0"/>
              <a:t> are useful for </a:t>
            </a:r>
            <a:r>
              <a:rPr lang="en-US" dirty="0">
                <a:solidFill>
                  <a:srgbClr val="C00000"/>
                </a:solidFill>
              </a:rPr>
              <a:t>improving the quality of the code.</a:t>
            </a:r>
          </a:p>
          <a:p>
            <a:pPr lvl="0"/>
            <a:r>
              <a:rPr lang="en-US" dirty="0"/>
              <a:t>Types of transformations are:</a:t>
            </a:r>
          </a:p>
          <a:p>
            <a:pPr marL="1314450" lvl="1" indent="-457200">
              <a:buFont typeface="+mj-lt"/>
              <a:buAutoNum type="arabicPeriod"/>
            </a:pPr>
            <a:r>
              <a:rPr lang="en-US" sz="2400" dirty="0">
                <a:solidFill>
                  <a:srgbClr val="0E47A1"/>
                </a:solidFill>
              </a:rPr>
              <a:t>Structure preserving transformation</a:t>
            </a:r>
          </a:p>
          <a:p>
            <a:pPr marL="1314450" lvl="1" indent="-457200">
              <a:buFont typeface="+mj-lt"/>
              <a:buAutoNum type="arabicPeriod"/>
            </a:pPr>
            <a:r>
              <a:rPr lang="en-US" sz="2400" dirty="0">
                <a:solidFill>
                  <a:srgbClr val="0E47A1"/>
                </a:solidFill>
              </a:rPr>
              <a:t>Algebraic transformation</a:t>
            </a:r>
          </a:p>
          <a:p>
            <a:endParaRPr lang="en-US" dirty="0"/>
          </a:p>
        </p:txBody>
      </p:sp>
    </p:spTree>
    <p:extLst>
      <p:ext uri="{BB962C8B-B14F-4D97-AF65-F5344CB8AC3E}">
        <p14:creationId xmlns:p14="http://schemas.microsoft.com/office/powerpoint/2010/main" val="6662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Structure Preserving Transformations</a:t>
            </a:r>
          </a:p>
        </p:txBody>
      </p:sp>
      <p:sp>
        <p:nvSpPr>
          <p:cNvPr id="3" name="Content Placeholder 2"/>
          <p:cNvSpPr>
            <a:spLocks noGrp="1"/>
          </p:cNvSpPr>
          <p:nvPr>
            <p:ph idx="4294967295"/>
          </p:nvPr>
        </p:nvSpPr>
        <p:spPr>
          <a:xfrm>
            <a:off x="0" y="863600"/>
            <a:ext cx="11928475" cy="5591175"/>
          </a:xfrm>
        </p:spPr>
        <p:txBody>
          <a:bodyPr/>
          <a:lstStyle/>
          <a:p>
            <a:r>
              <a:rPr lang="en-US" dirty="0"/>
              <a:t>Structure-preserving transformations on basic blocks are:</a:t>
            </a:r>
          </a:p>
          <a:p>
            <a:pPr marL="857250" lvl="1" indent="-457200">
              <a:buFont typeface="+mj-lt"/>
              <a:buAutoNum type="arabicPeriod"/>
            </a:pPr>
            <a:r>
              <a:rPr lang="en-US" sz="2400" dirty="0">
                <a:solidFill>
                  <a:srgbClr val="0E47A1"/>
                </a:solidFill>
              </a:rPr>
              <a:t>Common sub-expression elimination</a:t>
            </a:r>
          </a:p>
          <a:p>
            <a:pPr marL="857250" lvl="1" indent="-457200">
              <a:buFont typeface="+mj-lt"/>
              <a:buAutoNum type="arabicPeriod"/>
            </a:pPr>
            <a:r>
              <a:rPr lang="en-US" sz="2400" dirty="0">
                <a:solidFill>
                  <a:srgbClr val="0E47A1"/>
                </a:solidFill>
              </a:rPr>
              <a:t>Dead-code elimination</a:t>
            </a:r>
          </a:p>
          <a:p>
            <a:pPr marL="857250" lvl="1" indent="-457200">
              <a:buFont typeface="+mj-lt"/>
              <a:buAutoNum type="arabicPeriod"/>
            </a:pPr>
            <a:r>
              <a:rPr lang="en-US" sz="2400" dirty="0">
                <a:solidFill>
                  <a:srgbClr val="0E47A1"/>
                </a:solidFill>
              </a:rPr>
              <a:t>Renaming of temporary variables</a:t>
            </a:r>
          </a:p>
          <a:p>
            <a:pPr marL="857250" lvl="1" indent="-457200">
              <a:buFont typeface="+mj-lt"/>
              <a:buAutoNum type="arabicPeriod"/>
            </a:pPr>
            <a:r>
              <a:rPr lang="en-US" sz="2400" dirty="0">
                <a:solidFill>
                  <a:srgbClr val="0E47A1"/>
                </a:solidFill>
              </a:rPr>
              <a:t>Interchange of two independent adjacent statements</a:t>
            </a:r>
          </a:p>
          <a:p>
            <a:endParaRPr lang="en-US" dirty="0">
              <a:solidFill>
                <a:srgbClr val="0E47A1"/>
              </a:solidFill>
            </a:endParaRPr>
          </a:p>
        </p:txBody>
      </p:sp>
    </p:spTree>
    <p:extLst>
      <p:ext uri="{BB962C8B-B14F-4D97-AF65-F5344CB8AC3E}">
        <p14:creationId xmlns:p14="http://schemas.microsoft.com/office/powerpoint/2010/main" val="20625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Common sub-expression elimination</a:t>
            </a:r>
          </a:p>
        </p:txBody>
      </p:sp>
      <p:sp>
        <p:nvSpPr>
          <p:cNvPr id="3" name="Content Placeholder 2"/>
          <p:cNvSpPr>
            <a:spLocks noGrp="1"/>
          </p:cNvSpPr>
          <p:nvPr>
            <p:ph idx="4294967295"/>
          </p:nvPr>
        </p:nvSpPr>
        <p:spPr>
          <a:xfrm>
            <a:off x="0" y="863600"/>
            <a:ext cx="11928475" cy="5591175"/>
          </a:xfrm>
        </p:spPr>
        <p:txBody>
          <a:bodyPr/>
          <a:lstStyle/>
          <a:p>
            <a:pPr lvl="0"/>
            <a:r>
              <a:rPr lang="en-US" dirty="0"/>
              <a:t>Consider the basic block,</a:t>
            </a:r>
          </a:p>
          <a:p>
            <a:pPr marL="0" indent="742950">
              <a:buNone/>
            </a:pPr>
            <a:r>
              <a:rPr lang="en-US" dirty="0"/>
              <a:t>      a:= </a:t>
            </a:r>
            <a:r>
              <a:rPr lang="en-US" dirty="0" err="1"/>
              <a:t>b+c</a:t>
            </a:r>
            <a:endParaRPr lang="en-US" dirty="0"/>
          </a:p>
          <a:p>
            <a:pPr marL="0" indent="742950">
              <a:buNone/>
            </a:pPr>
            <a:r>
              <a:rPr lang="en-US" dirty="0"/>
              <a:t>      </a:t>
            </a:r>
            <a:r>
              <a:rPr lang="en-US" dirty="0">
                <a:solidFill>
                  <a:srgbClr val="0E47A1"/>
                </a:solidFill>
              </a:rPr>
              <a:t>b:= a-d</a:t>
            </a:r>
          </a:p>
          <a:p>
            <a:pPr marL="0" indent="742950">
              <a:buNone/>
            </a:pPr>
            <a:r>
              <a:rPr lang="en-US" dirty="0"/>
              <a:t>      c:= </a:t>
            </a:r>
            <a:r>
              <a:rPr lang="en-US" dirty="0" err="1"/>
              <a:t>b+c</a:t>
            </a:r>
            <a:endParaRPr lang="en-US" dirty="0"/>
          </a:p>
          <a:p>
            <a:pPr marL="0" indent="742950">
              <a:buNone/>
            </a:pPr>
            <a:r>
              <a:rPr lang="en-US" dirty="0">
                <a:solidFill>
                  <a:srgbClr val="FF0000"/>
                </a:solidFill>
              </a:rPr>
              <a:t>      </a:t>
            </a:r>
            <a:r>
              <a:rPr lang="en-US" dirty="0">
                <a:solidFill>
                  <a:srgbClr val="0E47A1"/>
                </a:solidFill>
              </a:rPr>
              <a:t>d:= a-d</a:t>
            </a:r>
          </a:p>
          <a:p>
            <a:pPr lvl="0"/>
            <a:r>
              <a:rPr lang="en-US" dirty="0"/>
              <a:t>The second and fourth statements compute the same expression, hence this basic block may be transformed into the equivalent block:</a:t>
            </a:r>
          </a:p>
          <a:p>
            <a:pPr marL="0" indent="685800">
              <a:buNone/>
            </a:pPr>
            <a:r>
              <a:rPr lang="en-US" dirty="0"/>
              <a:t>       a:= </a:t>
            </a:r>
            <a:r>
              <a:rPr lang="en-US" dirty="0" err="1"/>
              <a:t>b+c</a:t>
            </a:r>
            <a:endParaRPr lang="en-US" dirty="0"/>
          </a:p>
          <a:p>
            <a:pPr marL="0" indent="685800">
              <a:buNone/>
            </a:pPr>
            <a:r>
              <a:rPr lang="en-US" dirty="0"/>
              <a:t>       b:= a-d</a:t>
            </a:r>
          </a:p>
          <a:p>
            <a:pPr marL="0" indent="685800">
              <a:buNone/>
            </a:pPr>
            <a:r>
              <a:rPr lang="en-US" dirty="0"/>
              <a:t>       c:= </a:t>
            </a:r>
            <a:r>
              <a:rPr lang="en-US" dirty="0" err="1"/>
              <a:t>b+c</a:t>
            </a:r>
            <a:endParaRPr lang="en-US" dirty="0"/>
          </a:p>
          <a:p>
            <a:pPr marL="0" indent="685800">
              <a:buNone/>
            </a:pPr>
            <a:r>
              <a:rPr lang="en-US" dirty="0"/>
              <a:t>       </a:t>
            </a:r>
            <a:r>
              <a:rPr lang="en-US" dirty="0">
                <a:solidFill>
                  <a:srgbClr val="0E47A1"/>
                </a:solidFill>
              </a:rPr>
              <a:t>d:= b</a:t>
            </a:r>
          </a:p>
          <a:p>
            <a:endParaRPr lang="en-US" dirty="0"/>
          </a:p>
        </p:txBody>
      </p:sp>
    </p:spTree>
    <p:extLst>
      <p:ext uri="{BB962C8B-B14F-4D97-AF65-F5344CB8AC3E}">
        <p14:creationId xmlns:p14="http://schemas.microsoft.com/office/powerpoint/2010/main" val="267216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Dead-code elimination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63600"/>
                <a:ext cx="11928475" cy="5591175"/>
              </a:xfrm>
            </p:spPr>
            <p:txBody>
              <a:bodyPr/>
              <a:lstStyle/>
              <a:p>
                <a:r>
                  <a:rPr lang="en-US" sz="2300" dirty="0"/>
                  <a:t>Suppose </a:t>
                </a:r>
                <a14:m>
                  <m:oMath xmlns:m="http://schemas.openxmlformats.org/officeDocument/2006/math">
                    <m:r>
                      <a:rPr lang="en-US" sz="2300" i="1" dirty="0">
                        <a:latin typeface="Cambria Math" panose="02040503050406030204" pitchFamily="18" charset="0"/>
                      </a:rPr>
                      <m:t>𝑥</m:t>
                    </m:r>
                    <m:r>
                      <a:rPr lang="en-US" sz="2300" i="1" dirty="0">
                        <a:latin typeface="Cambria Math" panose="02040503050406030204" pitchFamily="18" charset="0"/>
                      </a:rPr>
                      <m:t> </m:t>
                    </m:r>
                    <m:r>
                      <a:rPr lang="en-US" sz="2300" i="1" dirty="0">
                        <a:latin typeface="Cambria Math" panose="02040503050406030204" pitchFamily="18" charset="0"/>
                      </a:rPr>
                      <m:t>𝑖</m:t>
                    </m:r>
                  </m:oMath>
                </a14:m>
                <a:r>
                  <a:rPr lang="en-US" sz="2300" dirty="0"/>
                  <a:t>s dead, that is, never subsequently used, at the point where the statement </a:t>
                </a:r>
                <a14:m>
                  <m:oMath xmlns:m="http://schemas.openxmlformats.org/officeDocument/2006/math">
                    <m:r>
                      <a:rPr lang="en-US" sz="2300" b="1" i="1" dirty="0">
                        <a:solidFill>
                          <a:srgbClr val="C00000"/>
                        </a:solidFill>
                        <a:latin typeface="Cambria Math" panose="02040503050406030204" pitchFamily="18" charset="0"/>
                      </a:rPr>
                      <m:t>𝒙</m:t>
                    </m:r>
                    <m:r>
                      <a:rPr lang="en-US" sz="2300" b="1" i="1" dirty="0">
                        <a:solidFill>
                          <a:srgbClr val="C00000"/>
                        </a:solidFill>
                        <a:latin typeface="Cambria Math" panose="02040503050406030204" pitchFamily="18" charset="0"/>
                      </a:rPr>
                      <m:t>:=</m:t>
                    </m:r>
                    <m:r>
                      <a:rPr lang="en-US" sz="2300" b="1" i="1" dirty="0">
                        <a:solidFill>
                          <a:srgbClr val="C00000"/>
                        </a:solidFill>
                        <a:latin typeface="Cambria Math" panose="02040503050406030204" pitchFamily="18" charset="0"/>
                      </a:rPr>
                      <m:t>𝒚</m:t>
                    </m:r>
                    <m:r>
                      <a:rPr lang="en-US" sz="2300" b="1" i="1" dirty="0">
                        <a:solidFill>
                          <a:srgbClr val="C00000"/>
                        </a:solidFill>
                        <a:latin typeface="Cambria Math" panose="02040503050406030204" pitchFamily="18" charset="0"/>
                      </a:rPr>
                      <m:t>+</m:t>
                    </m:r>
                    <m:r>
                      <a:rPr lang="en-US" sz="2300" b="1" i="1" dirty="0">
                        <a:solidFill>
                          <a:srgbClr val="C00000"/>
                        </a:solidFill>
                        <a:latin typeface="Cambria Math" panose="02040503050406030204" pitchFamily="18" charset="0"/>
                      </a:rPr>
                      <m:t>𝒛</m:t>
                    </m:r>
                  </m:oMath>
                </a14:m>
                <a:r>
                  <a:rPr lang="en-US" sz="2300" dirty="0"/>
                  <a:t> appears in a basic block. </a:t>
                </a:r>
              </a:p>
              <a:p>
                <a:r>
                  <a:rPr lang="en-US" sz="2300" dirty="0"/>
                  <a:t>Above statement may be safely removed without changing the value of the basic block.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l="-613" t="-1527"/>
                </a:stretch>
              </a:blipFill>
            </p:spPr>
            <p:txBody>
              <a:bodyPr/>
              <a:lstStyle/>
              <a:p>
                <a:r>
                  <a:rPr lang="en-IN">
                    <a:noFill/>
                  </a:rPr>
                  <a:t> </a:t>
                </a:r>
              </a:p>
            </p:txBody>
          </p:sp>
        </mc:Fallback>
      </mc:AlternateContent>
    </p:spTree>
    <p:extLst>
      <p:ext uri="{BB962C8B-B14F-4D97-AF65-F5344CB8AC3E}">
        <p14:creationId xmlns:p14="http://schemas.microsoft.com/office/powerpoint/2010/main" val="42467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Renaming of temporary variables</a:t>
            </a:r>
          </a:p>
        </p:txBody>
      </p:sp>
      <p:sp>
        <p:nvSpPr>
          <p:cNvPr id="3" name="Content Placeholder 2"/>
          <p:cNvSpPr>
            <a:spLocks noGrp="1"/>
          </p:cNvSpPr>
          <p:nvPr>
            <p:ph idx="4294967295"/>
          </p:nvPr>
        </p:nvSpPr>
        <p:spPr>
          <a:xfrm>
            <a:off x="0" y="863600"/>
            <a:ext cx="11928475" cy="5591175"/>
          </a:xfrm>
        </p:spPr>
        <p:txBody>
          <a:bodyPr/>
          <a:lstStyle/>
          <a:p>
            <a:pPr lvl="0"/>
            <a:r>
              <a:rPr lang="en-US" dirty="0"/>
              <a:t>Suppose we have a statement </a:t>
            </a:r>
          </a:p>
          <a:p>
            <a:pPr marL="0" lvl="0" indent="0">
              <a:buNone/>
            </a:pPr>
            <a:r>
              <a:rPr lang="en-US" dirty="0"/>
              <a:t>	</a:t>
            </a:r>
            <a:r>
              <a:rPr lang="en-US" dirty="0">
                <a:solidFill>
                  <a:srgbClr val="C00000"/>
                </a:solidFill>
              </a:rPr>
              <a:t>t:=b+c</a:t>
            </a:r>
            <a:r>
              <a:rPr lang="en-US" dirty="0"/>
              <a:t>, where </a:t>
            </a:r>
            <a:r>
              <a:rPr lang="en-US" dirty="0">
                <a:solidFill>
                  <a:srgbClr val="0E47A1"/>
                </a:solidFill>
              </a:rPr>
              <a:t>t is a temporary </a:t>
            </a:r>
            <a:r>
              <a:rPr lang="en-US" dirty="0"/>
              <a:t>variable. </a:t>
            </a:r>
          </a:p>
          <a:p>
            <a:r>
              <a:rPr lang="en-US" dirty="0"/>
              <a:t>If we change this statement to </a:t>
            </a:r>
          </a:p>
          <a:p>
            <a:pPr marL="0" indent="0">
              <a:buNone/>
            </a:pPr>
            <a:r>
              <a:rPr lang="en-US" dirty="0"/>
              <a:t>	</a:t>
            </a:r>
            <a:r>
              <a:rPr lang="en-US" dirty="0">
                <a:solidFill>
                  <a:srgbClr val="C00000"/>
                </a:solidFill>
              </a:rPr>
              <a:t>u:= </a:t>
            </a:r>
            <a:r>
              <a:rPr lang="en-US" dirty="0" err="1">
                <a:solidFill>
                  <a:srgbClr val="C00000"/>
                </a:solidFill>
              </a:rPr>
              <a:t>b+c</a:t>
            </a:r>
            <a:r>
              <a:rPr lang="en-US" dirty="0"/>
              <a:t>, where </a:t>
            </a:r>
            <a:r>
              <a:rPr lang="en-US" dirty="0">
                <a:solidFill>
                  <a:srgbClr val="0E47A1"/>
                </a:solidFill>
              </a:rPr>
              <a:t>u is a new temporary </a:t>
            </a:r>
            <a:r>
              <a:rPr lang="en-US" dirty="0"/>
              <a:t>variable, </a:t>
            </a:r>
          </a:p>
          <a:p>
            <a:r>
              <a:rPr lang="en-US" dirty="0"/>
              <a:t>Change all uses of this instance of </a:t>
            </a:r>
            <a:r>
              <a:rPr lang="en-US" dirty="0">
                <a:solidFill>
                  <a:srgbClr val="C00000"/>
                </a:solidFill>
              </a:rPr>
              <a:t>t to u</a:t>
            </a:r>
            <a:r>
              <a:rPr lang="en-US" dirty="0"/>
              <a:t>, then the value of the basic block is not changed. </a:t>
            </a:r>
          </a:p>
          <a:p>
            <a:pPr lvl="0"/>
            <a:r>
              <a:rPr lang="en-US" dirty="0"/>
              <a:t>In fact, we can always transform a basic block into an equivalent block in which each statement that defines a temporary defines a new temporary. </a:t>
            </a:r>
          </a:p>
          <a:p>
            <a:pPr lvl="0"/>
            <a:r>
              <a:rPr lang="en-US" dirty="0"/>
              <a:t>We call such a basic block a </a:t>
            </a:r>
            <a:r>
              <a:rPr lang="en-US" i="1" dirty="0"/>
              <a:t>normal-form</a:t>
            </a:r>
            <a:r>
              <a:rPr lang="en-US" dirty="0"/>
              <a:t> block.</a:t>
            </a:r>
          </a:p>
          <a:p>
            <a:endParaRPr lang="en-US" dirty="0"/>
          </a:p>
        </p:txBody>
      </p:sp>
    </p:spTree>
    <p:extLst>
      <p:ext uri="{BB962C8B-B14F-4D97-AF65-F5344CB8AC3E}">
        <p14:creationId xmlns:p14="http://schemas.microsoft.com/office/powerpoint/2010/main" val="23773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sz="3600" dirty="0"/>
              <a:t>Interchange of two independent adjacent statements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63600"/>
                <a:ext cx="11928475" cy="5591175"/>
              </a:xfrm>
            </p:spPr>
            <p:txBody>
              <a:bodyPr/>
              <a:lstStyle/>
              <a:p>
                <a:pPr lvl="0"/>
                <a:r>
                  <a:rPr lang="en-US" dirty="0"/>
                  <a:t>Suppose we have a block with the two adjacent statements,</a:t>
                </a:r>
              </a:p>
              <a:p>
                <a:pPr marL="0" indent="0">
                  <a:buNone/>
                </a:pPr>
                <a:r>
                  <a:rPr lang="en-US" dirty="0"/>
                  <a:t>	</a:t>
                </a:r>
                <a:r>
                  <a:rPr lang="en-US" dirty="0">
                    <a:solidFill>
                      <a:srgbClr val="0E47A1"/>
                    </a:solidFill>
                  </a:rPr>
                  <a:t>t1:= </a:t>
                </a:r>
                <a:r>
                  <a:rPr lang="en-US" dirty="0" err="1">
                    <a:solidFill>
                      <a:srgbClr val="0E47A1"/>
                    </a:solidFill>
                  </a:rPr>
                  <a:t>b+c</a:t>
                </a:r>
                <a:endParaRPr lang="en-US" dirty="0">
                  <a:solidFill>
                    <a:srgbClr val="0E47A1"/>
                  </a:solidFill>
                </a:endParaRPr>
              </a:p>
              <a:p>
                <a:pPr marL="0" indent="0">
                  <a:buNone/>
                </a:pPr>
                <a:r>
                  <a:rPr lang="en-US" dirty="0">
                    <a:solidFill>
                      <a:srgbClr val="0E47A1"/>
                    </a:solidFill>
                  </a:rPr>
                  <a:t>	t2:= </a:t>
                </a:r>
                <a:r>
                  <a:rPr lang="en-US" dirty="0" err="1">
                    <a:solidFill>
                      <a:srgbClr val="0E47A1"/>
                    </a:solidFill>
                  </a:rPr>
                  <a:t>x+y</a:t>
                </a:r>
                <a:endParaRPr lang="en-US" dirty="0">
                  <a:solidFill>
                    <a:srgbClr val="0E47A1"/>
                  </a:solidFill>
                </a:endParaRPr>
              </a:p>
              <a:p>
                <a:r>
                  <a:rPr lang="en-US" dirty="0"/>
                  <a:t>Then we can interchange the two statements without affecting the value of the block if and only if neither </a:t>
                </a:r>
                <a14:m>
                  <m:oMath xmlns:m="http://schemas.openxmlformats.org/officeDocument/2006/math">
                    <m:r>
                      <a:rPr lang="en-US" i="1" dirty="0">
                        <a:latin typeface="Cambria Math" panose="02040503050406030204" pitchFamily="18" charset="0"/>
                      </a:rPr>
                      <m:t>𝑥</m:t>
                    </m:r>
                  </m:oMath>
                </a14:m>
                <a:r>
                  <a:rPr lang="en-US" dirty="0"/>
                  <a:t> nor </a:t>
                </a:r>
                <a14:m>
                  <m:oMath xmlns:m="http://schemas.openxmlformats.org/officeDocument/2006/math">
                    <m:r>
                      <a:rPr lang="en-US" i="1" dirty="0">
                        <a:latin typeface="Cambria Math" panose="02040503050406030204" pitchFamily="18" charset="0"/>
                      </a:rPr>
                      <m:t>𝑦</m:t>
                    </m:r>
                  </m:oMath>
                </a14:m>
                <a:r>
                  <a:rPr lang="en-US" dirty="0"/>
                  <a:t> is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1</m:t>
                    </m:r>
                  </m:oMath>
                </a14:m>
                <a:r>
                  <a:rPr lang="en-US" dirty="0"/>
                  <a:t> and neither </a:t>
                </a:r>
                <a14:m>
                  <m:oMath xmlns:m="http://schemas.openxmlformats.org/officeDocument/2006/math">
                    <m:r>
                      <a:rPr lang="en-US" i="1" dirty="0">
                        <a:latin typeface="Cambria Math" panose="02040503050406030204" pitchFamily="18" charset="0"/>
                      </a:rPr>
                      <m:t>𝑏</m:t>
                    </m:r>
                    <m:r>
                      <a:rPr lang="en-US" i="1" dirty="0">
                        <a:latin typeface="Cambria Math" panose="02040503050406030204" pitchFamily="18" charset="0"/>
                      </a:rPr>
                      <m:t> </m:t>
                    </m:r>
                  </m:oMath>
                </a14:m>
                <a:r>
                  <a:rPr lang="en-US" dirty="0"/>
                  <a:t>nor </a:t>
                </a:r>
                <a14:m>
                  <m:oMath xmlns:m="http://schemas.openxmlformats.org/officeDocument/2006/math">
                    <m:r>
                      <a:rPr lang="en-US" i="1" dirty="0">
                        <a:latin typeface="Cambria Math" panose="02040503050406030204" pitchFamily="18" charset="0"/>
                      </a:rPr>
                      <m:t>𝑐</m:t>
                    </m:r>
                  </m:oMath>
                </a14:m>
                <a:r>
                  <a:rPr lang="en-US" dirty="0"/>
                  <a:t> is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2</m:t>
                    </m:r>
                  </m:oMath>
                </a14:m>
                <a:r>
                  <a:rPr lang="en-US" dirty="0"/>
                  <a:t>. </a:t>
                </a:r>
              </a:p>
              <a:p>
                <a:r>
                  <a:rPr lang="en-US" dirty="0"/>
                  <a:t>A normal-form basic block permits all statement interchanges that are possible.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l="-920" t="-1963"/>
                </a:stretch>
              </a:blipFill>
            </p:spPr>
            <p:txBody>
              <a:bodyPr/>
              <a:lstStyle/>
              <a:p>
                <a:r>
                  <a:rPr lang="en-IN">
                    <a:noFill/>
                  </a:rPr>
                  <a:t> </a:t>
                </a:r>
              </a:p>
            </p:txBody>
          </p:sp>
        </mc:Fallback>
      </mc:AlternateContent>
    </p:spTree>
    <p:extLst>
      <p:ext uri="{BB962C8B-B14F-4D97-AF65-F5344CB8AC3E}">
        <p14:creationId xmlns:p14="http://schemas.microsoft.com/office/powerpoint/2010/main" val="113107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Algebraic Transformation</a:t>
            </a:r>
          </a:p>
        </p:txBody>
      </p:sp>
      <p:sp>
        <p:nvSpPr>
          <p:cNvPr id="3" name="Content Placeholder 2"/>
          <p:cNvSpPr>
            <a:spLocks noGrp="1"/>
          </p:cNvSpPr>
          <p:nvPr>
            <p:ph idx="4294967295"/>
          </p:nvPr>
        </p:nvSpPr>
        <p:spPr>
          <a:xfrm>
            <a:off x="0" y="863600"/>
            <a:ext cx="11928475" cy="5591175"/>
          </a:xfrm>
        </p:spPr>
        <p:txBody>
          <a:bodyPr/>
          <a:lstStyle/>
          <a:p>
            <a:pPr lvl="0"/>
            <a:r>
              <a:rPr lang="en-US" dirty="0"/>
              <a:t>Countless algebraic transformation can be used to change the set of expressions computed by the basic block into an algebraically equivalent set. </a:t>
            </a:r>
          </a:p>
          <a:p>
            <a:pPr lvl="0"/>
            <a:r>
              <a:rPr lang="en-US" dirty="0"/>
              <a:t>The useful ones are those that </a:t>
            </a:r>
            <a:r>
              <a:rPr lang="en-US" dirty="0">
                <a:solidFill>
                  <a:srgbClr val="C00000"/>
                </a:solidFill>
              </a:rPr>
              <a:t>simplify expressions or replace expensive operations by cheaper one</a:t>
            </a:r>
            <a:r>
              <a:rPr lang="en-US" dirty="0"/>
              <a:t>.</a:t>
            </a:r>
          </a:p>
          <a:p>
            <a:r>
              <a:rPr lang="en-US" dirty="0"/>
              <a:t>Example: </a:t>
            </a:r>
            <a:r>
              <a:rPr lang="en-US" dirty="0">
                <a:solidFill>
                  <a:srgbClr val="C00000"/>
                </a:solidFill>
              </a:rPr>
              <a:t>x=x+0 or x=x*1 </a:t>
            </a:r>
            <a:r>
              <a:rPr lang="en-US" dirty="0"/>
              <a:t>can be eliminated.</a:t>
            </a:r>
          </a:p>
          <a:p>
            <a:endParaRPr lang="en-US" dirty="0"/>
          </a:p>
        </p:txBody>
      </p:sp>
    </p:spTree>
    <p:extLst>
      <p:ext uri="{BB962C8B-B14F-4D97-AF65-F5344CB8AC3E}">
        <p14:creationId xmlns:p14="http://schemas.microsoft.com/office/powerpoint/2010/main" val="159926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Issues in Code Generation</a:t>
            </a:r>
          </a:p>
        </p:txBody>
      </p:sp>
    </p:spTree>
    <p:extLst>
      <p:ext uri="{BB962C8B-B14F-4D97-AF65-F5344CB8AC3E}">
        <p14:creationId xmlns:p14="http://schemas.microsoft.com/office/powerpoint/2010/main" val="3475905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Next Use Information</a:t>
            </a:r>
          </a:p>
        </p:txBody>
      </p:sp>
    </p:spTree>
    <p:extLst>
      <p:ext uri="{BB962C8B-B14F-4D97-AF65-F5344CB8AC3E}">
        <p14:creationId xmlns:p14="http://schemas.microsoft.com/office/powerpoint/2010/main" val="2064611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Computing Next Uses</a:t>
            </a:r>
          </a:p>
        </p:txBody>
      </p:sp>
      <p:sp>
        <p:nvSpPr>
          <p:cNvPr id="3" name="Content Placeholder 2"/>
          <p:cNvSpPr>
            <a:spLocks noGrp="1"/>
          </p:cNvSpPr>
          <p:nvPr>
            <p:ph idx="4294967295"/>
          </p:nvPr>
        </p:nvSpPr>
        <p:spPr>
          <a:xfrm>
            <a:off x="0" y="863600"/>
            <a:ext cx="11928475" cy="5591175"/>
          </a:xfrm>
        </p:spPr>
        <p:txBody>
          <a:bodyPr/>
          <a:lstStyle/>
          <a:p>
            <a:pPr lvl="0"/>
            <a:r>
              <a:rPr lang="en-US" dirty="0"/>
              <a:t>The next-use information is a collection of all the</a:t>
            </a:r>
            <a:r>
              <a:rPr lang="en-US" b="1" dirty="0"/>
              <a:t> </a:t>
            </a:r>
            <a:r>
              <a:rPr lang="en-US" dirty="0">
                <a:solidFill>
                  <a:srgbClr val="C00000"/>
                </a:solidFill>
              </a:rPr>
              <a:t>names that are useful for next subsequent statement in a block. </a:t>
            </a:r>
          </a:p>
          <a:p>
            <a:pPr lvl="0"/>
            <a:r>
              <a:rPr lang="en-US" dirty="0"/>
              <a:t>The</a:t>
            </a:r>
            <a:r>
              <a:rPr lang="en-US" b="1" dirty="0"/>
              <a:t> use of a name</a:t>
            </a:r>
            <a:r>
              <a:rPr lang="en-US" dirty="0"/>
              <a:t> is defined as follows,</a:t>
            </a:r>
          </a:p>
          <a:p>
            <a:pPr lvl="0"/>
            <a:r>
              <a:rPr lang="en-US" dirty="0"/>
              <a:t>Consider a statement,</a:t>
            </a:r>
          </a:p>
          <a:p>
            <a:pPr marL="0" indent="0">
              <a:buNone/>
            </a:pPr>
            <a:r>
              <a:rPr lang="en-US" dirty="0"/>
              <a:t>		x := </a:t>
            </a:r>
            <a:r>
              <a:rPr lang="en-US" dirty="0" err="1"/>
              <a:t>i</a:t>
            </a:r>
            <a:endParaRPr lang="en-US" dirty="0"/>
          </a:p>
          <a:p>
            <a:pPr marL="0" indent="0">
              <a:buNone/>
            </a:pPr>
            <a:r>
              <a:rPr lang="en-US" dirty="0"/>
              <a:t>		j := x op y</a:t>
            </a:r>
          </a:p>
          <a:p>
            <a:pPr lvl="0"/>
            <a:r>
              <a:rPr lang="en-US" dirty="0"/>
              <a:t>That means the </a:t>
            </a:r>
            <a:r>
              <a:rPr lang="en-US" dirty="0">
                <a:solidFill>
                  <a:srgbClr val="C00000"/>
                </a:solidFill>
              </a:rPr>
              <a:t>statement j uses value of x</a:t>
            </a:r>
            <a:r>
              <a:rPr lang="en-US" dirty="0"/>
              <a:t>.</a:t>
            </a:r>
          </a:p>
          <a:p>
            <a:pPr lvl="0"/>
            <a:r>
              <a:rPr lang="en-US" dirty="0"/>
              <a:t>The next-use information can be collected by making the backward scan of the programming code in that specific block.</a:t>
            </a:r>
          </a:p>
          <a:p>
            <a:endParaRPr lang="en-US" dirty="0"/>
          </a:p>
        </p:txBody>
      </p:sp>
    </p:spTree>
    <p:extLst>
      <p:ext uri="{BB962C8B-B14F-4D97-AF65-F5344CB8AC3E}">
        <p14:creationId xmlns:p14="http://schemas.microsoft.com/office/powerpoint/2010/main" val="259969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Storage for Temporary Names</a:t>
            </a:r>
          </a:p>
        </p:txBody>
      </p:sp>
      <p:sp>
        <p:nvSpPr>
          <p:cNvPr id="3" name="Content Placeholder 2"/>
          <p:cNvSpPr>
            <a:spLocks noGrp="1"/>
          </p:cNvSpPr>
          <p:nvPr>
            <p:ph idx="4294967295"/>
          </p:nvPr>
        </p:nvSpPr>
        <p:spPr>
          <a:xfrm>
            <a:off x="0" y="863600"/>
            <a:ext cx="11928475" cy="5591175"/>
          </a:xfrm>
        </p:spPr>
        <p:txBody>
          <a:bodyPr/>
          <a:lstStyle/>
          <a:p>
            <a:pPr lvl="0"/>
            <a:r>
              <a:rPr lang="en-US" dirty="0"/>
              <a:t>For the distinct names each time a temporary is needed. And each time a space gets allocated for each temporary. </a:t>
            </a:r>
          </a:p>
          <a:p>
            <a:pPr lvl="0"/>
            <a:r>
              <a:rPr lang="en-US" dirty="0"/>
              <a:t>To have optimization in the process of code generation we </a:t>
            </a:r>
            <a:r>
              <a:rPr lang="en-US" dirty="0">
                <a:solidFill>
                  <a:srgbClr val="C00000"/>
                </a:solidFill>
              </a:rPr>
              <a:t>pack two temporaries into the same location if they are not live simultaneously.</a:t>
            </a:r>
          </a:p>
          <a:p>
            <a:pPr lvl="0"/>
            <a:r>
              <a:rPr lang="en-US" dirty="0"/>
              <a:t>Consider three address code as,</a:t>
            </a:r>
          </a:p>
          <a:p>
            <a:endParaRPr lang="en-US" dirty="0"/>
          </a:p>
        </p:txBody>
      </p:sp>
      <p:sp>
        <p:nvSpPr>
          <p:cNvPr id="4" name="Rectangle 3"/>
          <p:cNvSpPr/>
          <p:nvPr/>
        </p:nvSpPr>
        <p:spPr>
          <a:xfrm>
            <a:off x="2549721" y="3142512"/>
            <a:ext cx="24384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t1=a*a</a:t>
            </a:r>
          </a:p>
          <a:p>
            <a:r>
              <a:rPr lang="en-US" sz="2200" dirty="0">
                <a:solidFill>
                  <a:schemeClr val="tx1"/>
                </a:solidFill>
              </a:rPr>
              <a:t>t2=a*b</a:t>
            </a:r>
          </a:p>
          <a:p>
            <a:r>
              <a:rPr lang="en-US" sz="2200" dirty="0">
                <a:solidFill>
                  <a:schemeClr val="tx1"/>
                </a:solidFill>
              </a:rPr>
              <a:t>t3=4*t2</a:t>
            </a:r>
          </a:p>
          <a:p>
            <a:r>
              <a:rPr lang="en-US" sz="2200" dirty="0">
                <a:solidFill>
                  <a:schemeClr val="tx1"/>
                </a:solidFill>
              </a:rPr>
              <a:t>t4=t1+t3</a:t>
            </a:r>
          </a:p>
          <a:p>
            <a:r>
              <a:rPr lang="en-US" sz="2200" dirty="0">
                <a:solidFill>
                  <a:schemeClr val="tx1"/>
                </a:solidFill>
              </a:rPr>
              <a:t>t5=b*b</a:t>
            </a:r>
          </a:p>
          <a:p>
            <a:r>
              <a:rPr lang="en-US" sz="2200" dirty="0">
                <a:solidFill>
                  <a:schemeClr val="tx1"/>
                </a:solidFill>
              </a:rPr>
              <a:t>t6=t4+t5</a:t>
            </a:r>
          </a:p>
        </p:txBody>
      </p:sp>
      <p:sp>
        <p:nvSpPr>
          <p:cNvPr id="5" name="Right Arrow 4"/>
          <p:cNvSpPr/>
          <p:nvPr/>
        </p:nvSpPr>
        <p:spPr>
          <a:xfrm>
            <a:off x="4149921" y="4222265"/>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69121" y="3142512"/>
            <a:ext cx="24384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t1=a*a</a:t>
            </a:r>
          </a:p>
          <a:p>
            <a:r>
              <a:rPr lang="en-US" sz="2200" dirty="0">
                <a:solidFill>
                  <a:schemeClr val="tx1"/>
                </a:solidFill>
              </a:rPr>
              <a:t>t2=a*b</a:t>
            </a:r>
          </a:p>
          <a:p>
            <a:r>
              <a:rPr lang="en-US" sz="2200" dirty="0">
                <a:solidFill>
                  <a:schemeClr val="tx1"/>
                </a:solidFill>
              </a:rPr>
              <a:t>t2=4*t2</a:t>
            </a:r>
          </a:p>
          <a:p>
            <a:r>
              <a:rPr lang="en-US" sz="2200" dirty="0">
                <a:solidFill>
                  <a:schemeClr val="tx1"/>
                </a:solidFill>
              </a:rPr>
              <a:t>t1=t1+t2</a:t>
            </a:r>
          </a:p>
          <a:p>
            <a:r>
              <a:rPr lang="en-US" sz="2200" dirty="0">
                <a:solidFill>
                  <a:schemeClr val="tx1"/>
                </a:solidFill>
              </a:rPr>
              <a:t>t2=b*b</a:t>
            </a:r>
          </a:p>
          <a:p>
            <a:r>
              <a:rPr lang="en-US" sz="2200" dirty="0">
                <a:solidFill>
                  <a:schemeClr val="tx1"/>
                </a:solidFill>
              </a:rPr>
              <a:t>t1=t1+t2</a:t>
            </a:r>
          </a:p>
        </p:txBody>
      </p:sp>
      <p:sp>
        <p:nvSpPr>
          <p:cNvPr id="7" name="Rectangle 6"/>
          <p:cNvSpPr/>
          <p:nvPr/>
        </p:nvSpPr>
        <p:spPr>
          <a:xfrm>
            <a:off x="5102421" y="3109174"/>
            <a:ext cx="2095500" cy="2269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2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Register and Address Descriptors</a:t>
            </a:r>
          </a:p>
        </p:txBody>
      </p:sp>
      <p:sp>
        <p:nvSpPr>
          <p:cNvPr id="3" name="Content Placeholder 2"/>
          <p:cNvSpPr>
            <a:spLocks noGrp="1"/>
          </p:cNvSpPr>
          <p:nvPr>
            <p:ph idx="4294967295"/>
          </p:nvPr>
        </p:nvSpPr>
        <p:spPr>
          <a:xfrm>
            <a:off x="0" y="863600"/>
            <a:ext cx="11928475" cy="5591175"/>
          </a:xfrm>
        </p:spPr>
        <p:txBody>
          <a:bodyPr/>
          <a:lstStyle/>
          <a:p>
            <a:pPr lvl="0"/>
            <a:r>
              <a:rPr lang="en-US" dirty="0"/>
              <a:t>The code generator algorithm uses descriptors to keep track of register contents and addresses for names.</a:t>
            </a:r>
          </a:p>
          <a:p>
            <a:pPr lvl="0"/>
            <a:r>
              <a:rPr lang="en-US" b="1" dirty="0">
                <a:solidFill>
                  <a:srgbClr val="0E47A1"/>
                </a:solidFill>
              </a:rPr>
              <a:t>Address descriptor</a:t>
            </a:r>
            <a:r>
              <a:rPr lang="en-US" dirty="0">
                <a:solidFill>
                  <a:srgbClr val="0E47A1"/>
                </a:solidFill>
              </a:rPr>
              <a:t> </a:t>
            </a:r>
            <a:r>
              <a:rPr lang="en-US" dirty="0">
                <a:solidFill>
                  <a:srgbClr val="C00000"/>
                </a:solidFill>
              </a:rPr>
              <a:t>stores the location where the current value of the name </a:t>
            </a:r>
            <a:r>
              <a:rPr lang="en-US" dirty="0"/>
              <a:t>can be found at run time. The information about locations can be stored in the symbol table and is used to access the variables.</a:t>
            </a:r>
          </a:p>
          <a:p>
            <a:pPr lvl="0"/>
            <a:r>
              <a:rPr lang="en-US" b="1" dirty="0">
                <a:solidFill>
                  <a:srgbClr val="0E47A1"/>
                </a:solidFill>
              </a:rPr>
              <a:t>Register descriptor</a:t>
            </a:r>
            <a:r>
              <a:rPr lang="en-US" dirty="0">
                <a:solidFill>
                  <a:schemeClr val="accent1">
                    <a:lumMod val="75000"/>
                  </a:schemeClr>
                </a:solidFill>
              </a:rPr>
              <a:t> </a:t>
            </a:r>
            <a:r>
              <a:rPr lang="en-US" dirty="0"/>
              <a:t>is used to keep track of </a:t>
            </a:r>
            <a:r>
              <a:rPr lang="en-US" dirty="0">
                <a:solidFill>
                  <a:srgbClr val="C00000"/>
                </a:solidFill>
              </a:rPr>
              <a:t>what is currently in each register. </a:t>
            </a:r>
            <a:r>
              <a:rPr lang="en-US" dirty="0"/>
              <a:t>The register descriptor shows that initially all the registers are empty. As the generation for the block progresses the registers will hold the values of computation.</a:t>
            </a:r>
          </a:p>
          <a:p>
            <a:endParaRPr lang="en-US" dirty="0"/>
          </a:p>
        </p:txBody>
      </p:sp>
    </p:spTree>
    <p:extLst>
      <p:ext uri="{BB962C8B-B14F-4D97-AF65-F5344CB8AC3E}">
        <p14:creationId xmlns:p14="http://schemas.microsoft.com/office/powerpoint/2010/main" val="368795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Register Allocation &amp; Assignment</a:t>
            </a:r>
          </a:p>
        </p:txBody>
      </p:sp>
    </p:spTree>
    <p:extLst>
      <p:ext uri="{BB962C8B-B14F-4D97-AF65-F5344CB8AC3E}">
        <p14:creationId xmlns:p14="http://schemas.microsoft.com/office/powerpoint/2010/main" val="2087549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Register Allocation &amp; Assignment</a:t>
            </a:r>
          </a:p>
        </p:txBody>
      </p:sp>
      <p:sp>
        <p:nvSpPr>
          <p:cNvPr id="3" name="Content Placeholder 2"/>
          <p:cNvSpPr>
            <a:spLocks noGrp="1"/>
          </p:cNvSpPr>
          <p:nvPr>
            <p:ph idx="4294967295"/>
          </p:nvPr>
        </p:nvSpPr>
        <p:spPr>
          <a:xfrm>
            <a:off x="0" y="863600"/>
            <a:ext cx="11928475" cy="5591175"/>
          </a:xfrm>
        </p:spPr>
        <p:txBody>
          <a:bodyPr/>
          <a:lstStyle/>
          <a:p>
            <a:pPr lvl="0"/>
            <a:r>
              <a:rPr lang="en-US" dirty="0"/>
              <a:t>Efficient utilization of registers is important in generating good code.</a:t>
            </a:r>
          </a:p>
          <a:p>
            <a:pPr lvl="0"/>
            <a:r>
              <a:rPr lang="en-US" dirty="0"/>
              <a:t>There are four strategies for deciding what values in a program should reside in a registers and which register each value should reside. </a:t>
            </a:r>
          </a:p>
          <a:p>
            <a:pPr lvl="0"/>
            <a:r>
              <a:rPr lang="en-US" dirty="0"/>
              <a:t>Strategies are:</a:t>
            </a:r>
          </a:p>
          <a:p>
            <a:pPr marL="1314450" lvl="1" indent="-457200">
              <a:buFont typeface="+mj-lt"/>
              <a:buAutoNum type="arabicPeriod"/>
            </a:pPr>
            <a:r>
              <a:rPr lang="en-US" dirty="0">
                <a:solidFill>
                  <a:schemeClr val="accent1">
                    <a:lumMod val="75000"/>
                  </a:schemeClr>
                </a:solidFill>
              </a:rPr>
              <a:t> </a:t>
            </a:r>
            <a:r>
              <a:rPr lang="en-US" sz="2400" dirty="0">
                <a:solidFill>
                  <a:srgbClr val="0E47A1"/>
                </a:solidFill>
              </a:rPr>
              <a:t>Global Register Allocation</a:t>
            </a:r>
          </a:p>
          <a:p>
            <a:pPr marL="1314450" lvl="1" indent="-457200">
              <a:buFont typeface="+mj-lt"/>
              <a:buAutoNum type="arabicPeriod"/>
            </a:pPr>
            <a:r>
              <a:rPr lang="en-US" sz="2400" dirty="0">
                <a:solidFill>
                  <a:srgbClr val="0E47A1"/>
                </a:solidFill>
              </a:rPr>
              <a:t> Usage Count</a:t>
            </a:r>
          </a:p>
          <a:p>
            <a:pPr marL="1314450" lvl="1" indent="-457200">
              <a:buFont typeface="+mj-lt"/>
              <a:buAutoNum type="arabicPeriod"/>
            </a:pPr>
            <a:r>
              <a:rPr lang="en-US" sz="2400" dirty="0">
                <a:solidFill>
                  <a:srgbClr val="0E47A1"/>
                </a:solidFill>
              </a:rPr>
              <a:t> Register assignment for outer loop</a:t>
            </a:r>
          </a:p>
          <a:p>
            <a:pPr marL="1314450" lvl="1" indent="-457200">
              <a:buFont typeface="+mj-lt"/>
              <a:buAutoNum type="arabicPeriod"/>
            </a:pPr>
            <a:r>
              <a:rPr lang="en-US" sz="2400" dirty="0">
                <a:solidFill>
                  <a:srgbClr val="0E47A1"/>
                </a:solidFill>
              </a:rPr>
              <a:t> Register allocation for graph coloring </a:t>
            </a:r>
          </a:p>
          <a:p>
            <a:endParaRPr lang="en-US" dirty="0"/>
          </a:p>
        </p:txBody>
      </p:sp>
    </p:spTree>
    <p:extLst>
      <p:ext uri="{BB962C8B-B14F-4D97-AF65-F5344CB8AC3E}">
        <p14:creationId xmlns:p14="http://schemas.microsoft.com/office/powerpoint/2010/main" val="334656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Global Register Allocation</a:t>
            </a:r>
          </a:p>
        </p:txBody>
      </p:sp>
      <p:sp>
        <p:nvSpPr>
          <p:cNvPr id="3" name="Content Placeholder 2"/>
          <p:cNvSpPr>
            <a:spLocks noGrp="1"/>
          </p:cNvSpPr>
          <p:nvPr>
            <p:ph idx="4294967295"/>
          </p:nvPr>
        </p:nvSpPr>
        <p:spPr>
          <a:xfrm>
            <a:off x="0" y="863600"/>
            <a:ext cx="11928475" cy="5591175"/>
          </a:xfrm>
        </p:spPr>
        <p:txBody>
          <a:bodyPr>
            <a:normAutofit lnSpcReduction="10000"/>
          </a:bodyPr>
          <a:lstStyle/>
          <a:p>
            <a:pPr lvl="0"/>
            <a:r>
              <a:rPr lang="en-US" dirty="0"/>
              <a:t>Global register allocation strategies are:</a:t>
            </a:r>
          </a:p>
          <a:p>
            <a:pPr lvl="0"/>
            <a:r>
              <a:rPr lang="en-US" dirty="0"/>
              <a:t>The global register allocation has a strategy of </a:t>
            </a:r>
            <a:r>
              <a:rPr lang="en-US" dirty="0">
                <a:solidFill>
                  <a:srgbClr val="C00000"/>
                </a:solidFill>
              </a:rPr>
              <a:t>storing the most frequently used variables </a:t>
            </a:r>
            <a:r>
              <a:rPr lang="en-US" dirty="0"/>
              <a:t>in fixed registers throughout the </a:t>
            </a:r>
            <a:r>
              <a:rPr lang="en-US" dirty="0">
                <a:solidFill>
                  <a:srgbClr val="C00000"/>
                </a:solidFill>
              </a:rPr>
              <a:t>loop</a:t>
            </a:r>
            <a:r>
              <a:rPr lang="en-US" dirty="0"/>
              <a:t>.</a:t>
            </a:r>
          </a:p>
          <a:p>
            <a:pPr lvl="0"/>
            <a:r>
              <a:rPr lang="en-US" dirty="0"/>
              <a:t>Another strategy is to assign some fixed number of global registers to hold the </a:t>
            </a:r>
            <a:r>
              <a:rPr lang="en-US" dirty="0">
                <a:solidFill>
                  <a:srgbClr val="C00000"/>
                </a:solidFill>
              </a:rPr>
              <a:t>most active values in each inner loop</a:t>
            </a:r>
            <a:r>
              <a:rPr lang="en-US" dirty="0"/>
              <a:t>.</a:t>
            </a:r>
          </a:p>
          <a:p>
            <a:pPr lvl="0"/>
            <a:r>
              <a:rPr lang="en-US" dirty="0"/>
              <a:t>The registers are not already allocated may be used to hold values local to one block.</a:t>
            </a:r>
          </a:p>
          <a:p>
            <a:r>
              <a:rPr lang="en-US" dirty="0"/>
              <a:t>In certain languages like </a:t>
            </a:r>
            <a:r>
              <a:rPr lang="en-US" dirty="0">
                <a:solidFill>
                  <a:srgbClr val="C00000"/>
                </a:solidFill>
              </a:rPr>
              <a:t>C or Bliss programmer </a:t>
            </a:r>
            <a:r>
              <a:rPr lang="en-US" dirty="0"/>
              <a:t>can do the </a:t>
            </a:r>
            <a:r>
              <a:rPr lang="en-US" dirty="0">
                <a:solidFill>
                  <a:srgbClr val="C00000"/>
                </a:solidFill>
              </a:rPr>
              <a:t>register allocation by using register declaration</a:t>
            </a:r>
            <a:r>
              <a:rPr lang="en-US" dirty="0">
                <a:solidFill>
                  <a:srgbClr val="FF0000"/>
                </a:solidFill>
              </a:rPr>
              <a:t> </a:t>
            </a:r>
            <a:r>
              <a:rPr lang="en-US" dirty="0"/>
              <a:t>to keep certain values in register for the duration of the procedure.</a:t>
            </a:r>
          </a:p>
          <a:p>
            <a:r>
              <a:rPr lang="en-US" dirty="0"/>
              <a:t>Example: </a:t>
            </a:r>
          </a:p>
          <a:p>
            <a:pPr marL="400050" lvl="1" indent="0">
              <a:buNone/>
            </a:pPr>
            <a:r>
              <a:rPr lang="en-US" dirty="0"/>
              <a:t>{</a:t>
            </a:r>
          </a:p>
          <a:p>
            <a:pPr marL="400050" lvl="1" indent="0">
              <a:buNone/>
            </a:pPr>
            <a:r>
              <a:rPr lang="en-US" dirty="0"/>
              <a:t>   </a:t>
            </a:r>
            <a:r>
              <a:rPr lang="en-US" b="1" dirty="0">
                <a:solidFill>
                  <a:srgbClr val="0E47A1"/>
                </a:solidFill>
              </a:rPr>
              <a:t>register </a:t>
            </a:r>
            <a:r>
              <a:rPr lang="en-US" b="1" dirty="0" err="1">
                <a:solidFill>
                  <a:srgbClr val="0E47A1"/>
                </a:solidFill>
              </a:rPr>
              <a:t>int</a:t>
            </a:r>
            <a:r>
              <a:rPr lang="en-US" b="1" dirty="0">
                <a:solidFill>
                  <a:srgbClr val="0E47A1"/>
                </a:solidFill>
              </a:rPr>
              <a:t>  x;</a:t>
            </a:r>
          </a:p>
          <a:p>
            <a:pPr marL="400050" lvl="1" indent="0">
              <a:buNone/>
            </a:pPr>
            <a:r>
              <a:rPr lang="en-US" dirty="0"/>
              <a:t>}</a:t>
            </a:r>
          </a:p>
          <a:p>
            <a:endParaRPr lang="en-US" dirty="0"/>
          </a:p>
        </p:txBody>
      </p:sp>
    </p:spTree>
    <p:extLst>
      <p:ext uri="{BB962C8B-B14F-4D97-AF65-F5344CB8AC3E}">
        <p14:creationId xmlns:p14="http://schemas.microsoft.com/office/powerpoint/2010/main" val="12223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Usage count</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63600"/>
                <a:ext cx="11928475" cy="5591175"/>
              </a:xfrm>
            </p:spPr>
            <p:txBody>
              <a:bodyPr/>
              <a:lstStyle/>
              <a:p>
                <a:pPr lvl="0"/>
                <a:r>
                  <a:rPr lang="en-US" dirty="0"/>
                  <a:t>The usage count is the count for the use of some variable x in some register used in any basic block. </a:t>
                </a:r>
              </a:p>
              <a:p>
                <a:pPr lvl="0"/>
                <a:r>
                  <a:rPr lang="en-US" dirty="0"/>
                  <a:t>The </a:t>
                </a:r>
                <a:r>
                  <a:rPr lang="en-US" dirty="0">
                    <a:solidFill>
                      <a:srgbClr val="C00000"/>
                    </a:solidFill>
                  </a:rPr>
                  <a:t>usage count gives </a:t>
                </a:r>
                <a:r>
                  <a:rPr lang="en-US" dirty="0"/>
                  <a:t>the idea about </a:t>
                </a:r>
                <a:r>
                  <a:rPr lang="en-US" dirty="0">
                    <a:solidFill>
                      <a:srgbClr val="C00000"/>
                    </a:solidFill>
                  </a:rPr>
                  <a:t>how many units of cost can be saved</a:t>
                </a:r>
                <a:r>
                  <a:rPr lang="en-US" dirty="0"/>
                  <a:t> by selecting a specific variable for global register allocation. </a:t>
                </a:r>
              </a:p>
              <a:p>
                <a:pPr lvl="0"/>
                <a:r>
                  <a:rPr lang="en-US" dirty="0"/>
                  <a:t>The approximate formula for usage count for the Loop </a:t>
                </a:r>
                <a14:m>
                  <m:oMath xmlns:m="http://schemas.openxmlformats.org/officeDocument/2006/math">
                    <m:r>
                      <a:rPr lang="en-US" i="1" dirty="0">
                        <a:latin typeface="Cambria Math" panose="02040503050406030204" pitchFamily="18" charset="0"/>
                      </a:rPr>
                      <m:t>𝐿</m:t>
                    </m:r>
                  </m:oMath>
                </a14:m>
                <a:r>
                  <a:rPr lang="en-US" dirty="0"/>
                  <a:t> in some basic block </a:t>
                </a:r>
                <a14:m>
                  <m:oMath xmlns:m="http://schemas.openxmlformats.org/officeDocument/2006/math">
                    <m:r>
                      <a:rPr lang="en-US" i="1" dirty="0">
                        <a:latin typeface="Cambria Math" panose="02040503050406030204" pitchFamily="18" charset="0"/>
                      </a:rPr>
                      <m:t>𝐵</m:t>
                    </m:r>
                  </m:oMath>
                </a14:m>
                <a:r>
                  <a:rPr lang="en-US" dirty="0"/>
                  <a:t> can be given as,</a:t>
                </a:r>
              </a:p>
              <a:p>
                <a:pPr marL="0" indent="0">
                  <a:buNone/>
                </a:pPr>
                <a:r>
                  <a:rPr lang="en-US" dirty="0"/>
                  <a:t>		</a:t>
                </a:r>
                <a14:m>
                  <m:oMath xmlns:m="http://schemas.openxmlformats.org/officeDocument/2006/math">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𝑢𝑠𝑒</m:t>
                    </m:r>
                    <m:r>
                      <a:rPr lang="en-US" i="1" dirty="0" smtClean="0">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𝑥</m:t>
                    </m:r>
                    <m:r>
                      <a:rPr lang="en-US" i="1" dirty="0" err="1">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𝐵</m:t>
                    </m:r>
                    <m:r>
                      <a:rPr lang="en-US" i="1" dirty="0">
                        <a:solidFill>
                          <a:srgbClr val="0E47A1"/>
                        </a:solidFill>
                        <a:latin typeface="Cambria Math" panose="02040503050406030204" pitchFamily="18" charset="0"/>
                      </a:rPr>
                      <m:t>) + 2∗ </m:t>
                    </m:r>
                    <m:r>
                      <a:rPr lang="en-US" i="1" dirty="0">
                        <a:solidFill>
                          <a:srgbClr val="0E47A1"/>
                        </a:solidFill>
                        <a:latin typeface="Cambria Math" panose="02040503050406030204" pitchFamily="18" charset="0"/>
                      </a:rPr>
                      <m:t>𝑙𝑖𝑣𝑒</m:t>
                    </m:r>
                    <m:r>
                      <a:rPr lang="en-US" i="1" dirty="0">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𝑥</m:t>
                    </m:r>
                    <m:r>
                      <a:rPr lang="en-US" i="1" dirty="0" err="1">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𝐵</m:t>
                    </m:r>
                    <m:r>
                      <a:rPr lang="en-US" i="1" dirty="0">
                        <a:solidFill>
                          <a:srgbClr val="0E47A1"/>
                        </a:solidFill>
                        <a:latin typeface="Cambria Math" panose="02040503050406030204" pitchFamily="18" charset="0"/>
                      </a:rPr>
                      <m:t>))</m:t>
                    </m:r>
                  </m:oMath>
                </a14:m>
                <a:endParaRPr lang="en-US" dirty="0">
                  <a:solidFill>
                    <a:srgbClr val="0E47A1"/>
                  </a:solidFill>
                </a:endParaRPr>
              </a:p>
              <a:p>
                <a:pPr marL="1257300" lvl="3" indent="0">
                  <a:buNone/>
                </a:pPr>
                <a14:m>
                  <m:oMathPara xmlns:m="http://schemas.openxmlformats.org/officeDocument/2006/math">
                    <m:oMathParaPr>
                      <m:jc m:val="left"/>
                    </m:oMathParaPr>
                    <m:oMath xmlns:m="http://schemas.openxmlformats.org/officeDocument/2006/math">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𝑏𝑙𝑜𝑐𝑘</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𝐵</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𝑖𝑛</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𝐿</m:t>
                      </m:r>
                    </m:oMath>
                  </m:oMathPara>
                </a14:m>
                <a:endParaRPr lang="en-US" dirty="0">
                  <a:solidFill>
                    <a:srgbClr val="0E47A1"/>
                  </a:solidFill>
                </a:endParaRPr>
              </a:p>
              <a:p>
                <a:pPr lvl="0"/>
                <a:r>
                  <a:rPr lang="en-US" dirty="0"/>
                  <a:t>Where </a:t>
                </a:r>
                <a14:m>
                  <m:oMath xmlns:m="http://schemas.openxmlformats.org/officeDocument/2006/math">
                    <m:r>
                      <a:rPr lang="en-US" i="1" dirty="0">
                        <a:latin typeface="Cambria Math" panose="02040503050406030204" pitchFamily="18" charset="0"/>
                      </a:rPr>
                      <m:t>𝑢𝑠𝑒</m:t>
                    </m:r>
                    <m:r>
                      <a:rPr lang="en-US" i="1" dirty="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𝐵</m:t>
                    </m:r>
                    <m:r>
                      <a:rPr lang="en-US" i="1" dirty="0">
                        <a:latin typeface="Cambria Math" panose="02040503050406030204" pitchFamily="18" charset="0"/>
                      </a:rPr>
                      <m:t>)</m:t>
                    </m:r>
                  </m:oMath>
                </a14:m>
                <a:r>
                  <a:rPr lang="en-US" dirty="0"/>
                  <a:t> is number of times x used in block </a:t>
                </a:r>
                <a14:m>
                  <m:oMath xmlns:m="http://schemas.openxmlformats.org/officeDocument/2006/math">
                    <m:r>
                      <a:rPr lang="en-US" i="1" dirty="0">
                        <a:latin typeface="Cambria Math" panose="02040503050406030204" pitchFamily="18" charset="0"/>
                      </a:rPr>
                      <m:t>𝐵</m:t>
                    </m:r>
                  </m:oMath>
                </a14:m>
                <a:r>
                  <a:rPr lang="en-US" dirty="0"/>
                  <a:t> prior to any definition of </a:t>
                </a:r>
                <a14:m>
                  <m:oMath xmlns:m="http://schemas.openxmlformats.org/officeDocument/2006/math">
                    <m:r>
                      <a:rPr lang="en-US" i="1" dirty="0">
                        <a:latin typeface="Cambria Math" panose="02040503050406030204" pitchFamily="18" charset="0"/>
                      </a:rPr>
                      <m:t>𝑥</m:t>
                    </m:r>
                  </m:oMath>
                </a14:m>
                <a:r>
                  <a:rPr lang="en-US" dirty="0"/>
                  <a:t> </a:t>
                </a:r>
              </a:p>
              <a:p>
                <a:pPr lvl="0"/>
                <a14:m>
                  <m:oMath xmlns:m="http://schemas.openxmlformats.org/officeDocument/2006/math">
                    <m:r>
                      <a:rPr lang="en-US" i="1" dirty="0">
                        <a:latin typeface="Cambria Math" panose="02040503050406030204" pitchFamily="18" charset="0"/>
                      </a:rPr>
                      <m:t>𝑙𝑖𝑣𝑒</m:t>
                    </m:r>
                    <m:r>
                      <a:rPr lang="en-US" i="1" dirty="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𝐵</m:t>
                    </m:r>
                    <m:r>
                      <a:rPr lang="en-US" i="1" dirty="0">
                        <a:latin typeface="Cambria Math" panose="02040503050406030204" pitchFamily="18" charset="0"/>
                      </a:rPr>
                      <m:t>) =1 </m:t>
                    </m:r>
                  </m:oMath>
                </a14:m>
                <a:r>
                  <a:rPr lang="en-US" dirty="0"/>
                  <a:t>if </a:t>
                </a:r>
                <a14:m>
                  <m:oMath xmlns:m="http://schemas.openxmlformats.org/officeDocument/2006/math">
                    <m:r>
                      <a:rPr lang="en-US" i="1" dirty="0">
                        <a:latin typeface="Cambria Math" panose="02040503050406030204" pitchFamily="18" charset="0"/>
                      </a:rPr>
                      <m:t>𝑥</m:t>
                    </m:r>
                  </m:oMath>
                </a14:m>
                <a:r>
                  <a:rPr lang="en-US" dirty="0"/>
                  <a:t> is live on exit from </a:t>
                </a:r>
                <a14:m>
                  <m:oMath xmlns:m="http://schemas.openxmlformats.org/officeDocument/2006/math">
                    <m:r>
                      <a:rPr lang="en-US" i="1" dirty="0">
                        <a:latin typeface="Cambria Math" panose="02040503050406030204" pitchFamily="18" charset="0"/>
                      </a:rPr>
                      <m:t>𝐵</m:t>
                    </m:r>
                  </m:oMath>
                </a14:m>
                <a:r>
                  <a:rPr lang="en-US" dirty="0"/>
                  <a:t>; otherwise </a:t>
                </a:r>
                <a14:m>
                  <m:oMath xmlns:m="http://schemas.openxmlformats.org/officeDocument/2006/math">
                    <m:r>
                      <a:rPr lang="en-US" i="1" dirty="0">
                        <a:latin typeface="Cambria Math" panose="02040503050406030204" pitchFamily="18" charset="0"/>
                      </a:rPr>
                      <m:t>𝑙𝑖𝑣𝑒</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)=0</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l="-920" t="-1963" r="-511"/>
                </a:stretch>
              </a:blipFill>
            </p:spPr>
            <p:txBody>
              <a:bodyPr/>
              <a:lstStyle/>
              <a:p>
                <a:r>
                  <a:rPr lang="en-IN">
                    <a:noFill/>
                  </a:rPr>
                  <a:t> </a:t>
                </a:r>
              </a:p>
            </p:txBody>
          </p:sp>
        </mc:Fallback>
      </mc:AlternateContent>
    </p:spTree>
    <p:extLst>
      <p:ext uri="{BB962C8B-B14F-4D97-AF65-F5344CB8AC3E}">
        <p14:creationId xmlns:p14="http://schemas.microsoft.com/office/powerpoint/2010/main" val="163576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Register assignment for outer loop</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63600"/>
                <a:ext cx="11928475" cy="5591175"/>
              </a:xfrm>
            </p:spPr>
            <p:txBody>
              <a:bodyPr>
                <a:normAutofit lnSpcReduction="10000"/>
              </a:bodyPr>
              <a:lstStyle/>
              <a:p>
                <a:r>
                  <a:rPr lang="en-US" dirty="0"/>
                  <a:t>Consider that there are two loops </a:t>
                </a:r>
                <a14:m>
                  <m:oMath xmlns:m="http://schemas.openxmlformats.org/officeDocument/2006/math">
                    <m:r>
                      <a:rPr lang="en-US" i="1" dirty="0">
                        <a:latin typeface="Cambria Math" panose="02040503050406030204" pitchFamily="18" charset="0"/>
                      </a:rPr>
                      <m:t>𝐿</m:t>
                    </m:r>
                    <m:r>
                      <a:rPr lang="en-US" i="1" dirty="0">
                        <a:latin typeface="Cambria Math" panose="02040503050406030204" pitchFamily="18" charset="0"/>
                      </a:rPr>
                      <m:t>1</m:t>
                    </m:r>
                  </m:oMath>
                </a14:m>
                <a:r>
                  <a:rPr lang="en-US" dirty="0"/>
                  <a:t> is outer loop and </a:t>
                </a:r>
                <a14:m>
                  <m:oMath xmlns:m="http://schemas.openxmlformats.org/officeDocument/2006/math">
                    <m:r>
                      <a:rPr lang="en-US" i="1" dirty="0">
                        <a:latin typeface="Cambria Math" panose="02040503050406030204" pitchFamily="18" charset="0"/>
                      </a:rPr>
                      <m:t>𝐿</m:t>
                    </m:r>
                    <m:r>
                      <a:rPr lang="en-US" i="1" dirty="0">
                        <a:latin typeface="Cambria Math" panose="02040503050406030204" pitchFamily="18" charset="0"/>
                      </a:rPr>
                      <m:t>2</m:t>
                    </m:r>
                  </m:oMath>
                </a14:m>
                <a:r>
                  <a:rPr lang="en-US" dirty="0"/>
                  <a:t> is an inner loop, and allocation of variable a is to be done to some register. </a:t>
                </a:r>
              </a:p>
              <a:p>
                <a:endParaRPr lang="en-US" dirty="0"/>
              </a:p>
              <a:p>
                <a:endParaRPr lang="en-US" dirty="0"/>
              </a:p>
              <a:p>
                <a:endParaRPr lang="en-US" dirty="0"/>
              </a:p>
              <a:p>
                <a:endParaRPr lang="en-US" dirty="0"/>
              </a:p>
              <a:p>
                <a:r>
                  <a:rPr lang="en-US" dirty="0"/>
                  <a:t>Following criteria should be adopted for register assignment for outer loop,</a:t>
                </a:r>
              </a:p>
              <a:p>
                <a:pPr lvl="0"/>
                <a:r>
                  <a:rPr lang="en-US" dirty="0">
                    <a:solidFill>
                      <a:srgbClr val="C00000"/>
                    </a:solidFill>
                  </a:rPr>
                  <a:t>If </a:t>
                </a:r>
                <a14:m>
                  <m:oMath xmlns:m="http://schemas.openxmlformats.org/officeDocument/2006/math">
                    <m:r>
                      <a:rPr lang="en-US" i="1" dirty="0">
                        <a:solidFill>
                          <a:srgbClr val="C00000"/>
                        </a:solidFill>
                        <a:latin typeface="Cambria Math" panose="02040503050406030204" pitchFamily="18" charset="0"/>
                      </a:rPr>
                      <m:t>𝑎</m:t>
                    </m:r>
                  </m:oMath>
                </a14:m>
                <a:r>
                  <a:rPr lang="en-US" dirty="0">
                    <a:solidFill>
                      <a:srgbClr val="C00000"/>
                    </a:solidFill>
                  </a:rPr>
                  <a:t> is allocated in loop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then it </a:t>
                </a:r>
                <a:r>
                  <a:rPr lang="en-US" dirty="0">
                    <a:solidFill>
                      <a:srgbClr val="C00000"/>
                    </a:solidFill>
                  </a:rPr>
                  <a:t>should not be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1 − </m:t>
                    </m:r>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t>.</a:t>
                </a:r>
              </a:p>
              <a:p>
                <a:pPr lvl="0"/>
                <a:r>
                  <a:rPr lang="en-US" dirty="0"/>
                  <a:t>If </a:t>
                </a:r>
                <a14:m>
                  <m:oMath xmlns:m="http://schemas.openxmlformats.org/officeDocument/2006/math">
                    <m:r>
                      <a:rPr lang="en-US" i="1" dirty="0">
                        <a:solidFill>
                          <a:srgbClr val="C00000"/>
                        </a:solidFill>
                        <a:latin typeface="Cambria Math" panose="02040503050406030204" pitchFamily="18" charset="0"/>
                      </a:rPr>
                      <m:t>𝑎</m:t>
                    </m:r>
                  </m:oMath>
                </a14:m>
                <a:r>
                  <a:rPr lang="en-US" dirty="0">
                    <a:solidFill>
                      <a:srgbClr val="C00000"/>
                    </a:solidFill>
                  </a:rPr>
                  <a:t> is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1</m:t>
                    </m:r>
                  </m:oMath>
                </a14:m>
                <a:r>
                  <a:rPr lang="en-US" dirty="0">
                    <a:solidFill>
                      <a:srgbClr val="C00000"/>
                    </a:solidFill>
                  </a:rPr>
                  <a:t> and it is not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then </a:t>
                </a:r>
                <a:r>
                  <a:rPr lang="en-US" dirty="0">
                    <a:solidFill>
                      <a:srgbClr val="C00000"/>
                    </a:solidFill>
                  </a:rPr>
                  <a:t>store a on entrance to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and </a:t>
                </a:r>
                <a:r>
                  <a:rPr lang="en-US" dirty="0">
                    <a:solidFill>
                      <a:srgbClr val="C00000"/>
                    </a:solidFill>
                  </a:rPr>
                  <a:t>load a while leaving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t>.</a:t>
                </a:r>
              </a:p>
              <a:p>
                <a:pPr lvl="0"/>
                <a:r>
                  <a:rPr lang="en-US" dirty="0">
                    <a:solidFill>
                      <a:srgbClr val="C00000"/>
                    </a:solidFill>
                  </a:rPr>
                  <a:t>If </a:t>
                </a:r>
                <a14:m>
                  <m:oMath xmlns:m="http://schemas.openxmlformats.org/officeDocument/2006/math">
                    <m:r>
                      <a:rPr lang="en-US" i="1" dirty="0">
                        <a:solidFill>
                          <a:srgbClr val="C00000"/>
                        </a:solidFill>
                        <a:latin typeface="Cambria Math" panose="02040503050406030204" pitchFamily="18" charset="0"/>
                      </a:rPr>
                      <m:t>𝑎</m:t>
                    </m:r>
                  </m:oMath>
                </a14:m>
                <a:r>
                  <a:rPr lang="en-US" dirty="0">
                    <a:solidFill>
                      <a:srgbClr val="C00000"/>
                    </a:solidFill>
                  </a:rPr>
                  <a:t> is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and not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1</m:t>
                    </m:r>
                  </m:oMath>
                </a14:m>
                <a:r>
                  <a:rPr lang="en-US" dirty="0">
                    <a:solidFill>
                      <a:srgbClr val="C00000"/>
                    </a:solidFill>
                  </a:rPr>
                  <a:t> </a:t>
                </a:r>
                <a:r>
                  <a:rPr lang="en-US" dirty="0"/>
                  <a:t>then </a:t>
                </a:r>
                <a:r>
                  <a:rPr lang="en-US" dirty="0">
                    <a:solidFill>
                      <a:srgbClr val="C00000"/>
                    </a:solidFill>
                  </a:rPr>
                  <a:t>load a on entrance of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and </a:t>
                </a:r>
                <a:r>
                  <a:rPr lang="en-US" dirty="0">
                    <a:solidFill>
                      <a:srgbClr val="C00000"/>
                    </a:solidFill>
                  </a:rPr>
                  <a:t>store a on exit from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l="-920" t="-2617"/>
                </a:stretch>
              </a:blipFill>
            </p:spPr>
            <p:txBody>
              <a:bodyPr/>
              <a:lstStyle/>
              <a:p>
                <a:r>
                  <a:rPr lang="en-IN">
                    <a:noFill/>
                  </a:rPr>
                  <a:t> </a:t>
                </a:r>
              </a:p>
            </p:txBody>
          </p:sp>
        </mc:Fallback>
      </mc:AlternateContent>
      <p:sp>
        <p:nvSpPr>
          <p:cNvPr id="4" name="Rectangle 3"/>
          <p:cNvSpPr/>
          <p:nvPr/>
        </p:nvSpPr>
        <p:spPr>
          <a:xfrm>
            <a:off x="5004816" y="1887859"/>
            <a:ext cx="2514600" cy="1371600"/>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38216" y="2392679"/>
            <a:ext cx="1371600" cy="381001"/>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16935" y="1471826"/>
            <a:ext cx="91440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Loop L</a:t>
            </a:r>
            <a:r>
              <a:rPr lang="en-US" b="1" baseline="-25000" dirty="0">
                <a:solidFill>
                  <a:srgbClr val="C00000"/>
                </a:solidFill>
              </a:rPr>
              <a:t>1</a:t>
            </a:r>
          </a:p>
        </p:txBody>
      </p:sp>
      <p:sp>
        <p:nvSpPr>
          <p:cNvPr id="7" name="Rectangle 6"/>
          <p:cNvSpPr/>
          <p:nvPr/>
        </p:nvSpPr>
        <p:spPr>
          <a:xfrm>
            <a:off x="6660976" y="2022041"/>
            <a:ext cx="91440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Loop L</a:t>
            </a:r>
            <a:r>
              <a:rPr lang="en-US" b="1" baseline="-25000" dirty="0">
                <a:solidFill>
                  <a:srgbClr val="C00000"/>
                </a:solidFill>
              </a:rPr>
              <a:t>2</a:t>
            </a:r>
          </a:p>
        </p:txBody>
      </p:sp>
      <p:sp>
        <p:nvSpPr>
          <p:cNvPr id="8" name="Right Brace 7"/>
          <p:cNvSpPr/>
          <p:nvPr/>
        </p:nvSpPr>
        <p:spPr>
          <a:xfrm>
            <a:off x="7631335" y="1886454"/>
            <a:ext cx="192881" cy="506225"/>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9" name="Rectangle 8"/>
          <p:cNvSpPr/>
          <p:nvPr/>
        </p:nvSpPr>
        <p:spPr>
          <a:xfrm>
            <a:off x="7728850" y="1990930"/>
            <a:ext cx="91440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 L</a:t>
            </a:r>
            <a:r>
              <a:rPr lang="en-US" b="1" baseline="-25000" dirty="0">
                <a:solidFill>
                  <a:srgbClr val="C00000"/>
                </a:solidFill>
              </a:rPr>
              <a:t>1</a:t>
            </a:r>
            <a:r>
              <a:rPr lang="en-US" b="1" dirty="0">
                <a:solidFill>
                  <a:srgbClr val="C00000"/>
                </a:solidFill>
              </a:rPr>
              <a:t>-L</a:t>
            </a:r>
            <a:r>
              <a:rPr lang="en-US" b="1" baseline="-25000" dirty="0">
                <a:solidFill>
                  <a:srgbClr val="C00000"/>
                </a:solidFill>
              </a:rPr>
              <a:t>2</a:t>
            </a:r>
          </a:p>
          <a:p>
            <a:pPr algn="ctr"/>
            <a:endParaRPr lang="en-US" b="1" baseline="-25000" dirty="0">
              <a:solidFill>
                <a:srgbClr val="C00000"/>
              </a:solidFill>
            </a:endParaRPr>
          </a:p>
        </p:txBody>
      </p:sp>
    </p:spTree>
    <p:extLst>
      <p:ext uri="{BB962C8B-B14F-4D97-AF65-F5344CB8AC3E}">
        <p14:creationId xmlns:p14="http://schemas.microsoft.com/office/powerpoint/2010/main" val="18440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Register allocation for graph coloring</a:t>
            </a:r>
          </a:p>
        </p:txBody>
      </p:sp>
      <p:sp>
        <p:nvSpPr>
          <p:cNvPr id="3" name="Content Placeholder 2"/>
          <p:cNvSpPr>
            <a:spLocks noGrp="1"/>
          </p:cNvSpPr>
          <p:nvPr>
            <p:ph idx="4294967295"/>
          </p:nvPr>
        </p:nvSpPr>
        <p:spPr>
          <a:xfrm>
            <a:off x="0" y="863600"/>
            <a:ext cx="11928475" cy="5591175"/>
          </a:xfrm>
        </p:spPr>
        <p:txBody>
          <a:bodyPr>
            <a:normAutofit lnSpcReduction="10000"/>
          </a:bodyPr>
          <a:lstStyle/>
          <a:p>
            <a:r>
              <a:rPr lang="en-US" dirty="0"/>
              <a:t>The graph coloring works in two passes. The working is as given below:</a:t>
            </a:r>
          </a:p>
          <a:p>
            <a:pPr lvl="0"/>
            <a:r>
              <a:rPr lang="en-US" dirty="0">
                <a:solidFill>
                  <a:srgbClr val="C00000"/>
                </a:solidFill>
              </a:rPr>
              <a:t>In the first pass </a:t>
            </a:r>
            <a:r>
              <a:rPr lang="en-US" dirty="0"/>
              <a:t>the specific machine instruction is selected for register allocation. </a:t>
            </a:r>
            <a:r>
              <a:rPr lang="en-US" dirty="0">
                <a:solidFill>
                  <a:srgbClr val="C00000"/>
                </a:solidFill>
              </a:rPr>
              <a:t>For each variable a symbolic register is allocated</a:t>
            </a:r>
            <a:r>
              <a:rPr lang="en-US" dirty="0"/>
              <a:t>.</a:t>
            </a:r>
          </a:p>
          <a:p>
            <a:pPr lvl="0"/>
            <a:r>
              <a:rPr lang="en-US" dirty="0">
                <a:solidFill>
                  <a:srgbClr val="C00000"/>
                </a:solidFill>
              </a:rPr>
              <a:t>In the second pass the register inference graph is prepared</a:t>
            </a:r>
            <a:r>
              <a:rPr lang="en-US" dirty="0"/>
              <a:t>. </a:t>
            </a:r>
          </a:p>
          <a:p>
            <a:pPr lvl="0"/>
            <a:r>
              <a:rPr lang="en-US" dirty="0"/>
              <a:t>In register inference graph each node is a symbolic registers and an edge connects two nodes where one is live at a point where other is defined.</a:t>
            </a:r>
          </a:p>
          <a:p>
            <a:pPr lvl="0"/>
            <a:r>
              <a:rPr lang="en-US" dirty="0">
                <a:solidFill>
                  <a:srgbClr val="C00000"/>
                </a:solidFill>
              </a:rPr>
              <a:t>Then a graph coloring technique is applied for this register inference graph using k-color. </a:t>
            </a:r>
          </a:p>
          <a:p>
            <a:pPr lvl="0"/>
            <a:r>
              <a:rPr lang="en-US" dirty="0"/>
              <a:t>The k-colors can be assumed to be number of assignable registers. </a:t>
            </a:r>
          </a:p>
          <a:p>
            <a:pPr lvl="0"/>
            <a:r>
              <a:rPr lang="en-US" dirty="0"/>
              <a:t>In graph coloring technique no two adjacent nodes can have same color. Hence in register inference graph using such graph coloring principle each node is assigned the symbolic registers so that no two symbolic registers can interfere with each other with assigned physical registers.</a:t>
            </a:r>
          </a:p>
          <a:p>
            <a:endParaRPr lang="en-US" dirty="0"/>
          </a:p>
        </p:txBody>
      </p:sp>
    </p:spTree>
    <p:extLst>
      <p:ext uri="{BB962C8B-B14F-4D97-AF65-F5344CB8AC3E}">
        <p14:creationId xmlns:p14="http://schemas.microsoft.com/office/powerpoint/2010/main" val="22839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Issues in Code Generation</a:t>
            </a:r>
          </a:p>
        </p:txBody>
      </p:sp>
      <p:sp>
        <p:nvSpPr>
          <p:cNvPr id="3" name="Content Placeholder 2"/>
          <p:cNvSpPr>
            <a:spLocks noGrp="1"/>
          </p:cNvSpPr>
          <p:nvPr>
            <p:ph idx="4294967295"/>
          </p:nvPr>
        </p:nvSpPr>
        <p:spPr>
          <a:xfrm>
            <a:off x="0" y="863600"/>
            <a:ext cx="11928475" cy="5591175"/>
          </a:xfrm>
        </p:spPr>
        <p:txBody>
          <a:bodyPr/>
          <a:lstStyle/>
          <a:p>
            <a:r>
              <a:rPr lang="en-US" b="1" dirty="0"/>
              <a:t>Issues in Code Generation are:</a:t>
            </a:r>
          </a:p>
          <a:p>
            <a:pPr marL="1001712" lvl="1" indent="-457200">
              <a:buFont typeface="+mj-lt"/>
              <a:buAutoNum type="arabicPeriod"/>
            </a:pPr>
            <a:r>
              <a:rPr lang="en-US" sz="2400" dirty="0"/>
              <a:t>Input to code generator</a:t>
            </a:r>
          </a:p>
          <a:p>
            <a:pPr marL="1001712" lvl="1" indent="-457200">
              <a:buFont typeface="+mj-lt"/>
              <a:buAutoNum type="arabicPeriod"/>
            </a:pPr>
            <a:r>
              <a:rPr lang="en-US" sz="2400" dirty="0"/>
              <a:t>Target program</a:t>
            </a:r>
          </a:p>
          <a:p>
            <a:pPr marL="1001712" lvl="1" indent="-457200">
              <a:buFont typeface="+mj-lt"/>
              <a:buAutoNum type="arabicPeriod"/>
            </a:pPr>
            <a:r>
              <a:rPr lang="en-US" sz="2400" dirty="0"/>
              <a:t>Memory management</a:t>
            </a:r>
          </a:p>
          <a:p>
            <a:pPr marL="1001712" lvl="1" indent="-457200">
              <a:buFont typeface="+mj-lt"/>
              <a:buAutoNum type="arabicPeriod"/>
            </a:pPr>
            <a:r>
              <a:rPr lang="en-US" sz="2400" dirty="0"/>
              <a:t>Instruction selection</a:t>
            </a:r>
          </a:p>
          <a:p>
            <a:pPr marL="1001712" lvl="1" indent="-457200">
              <a:buFont typeface="+mj-lt"/>
              <a:buAutoNum type="arabicPeriod"/>
            </a:pPr>
            <a:r>
              <a:rPr lang="en-US" sz="2400" dirty="0"/>
              <a:t>Register allocation</a:t>
            </a:r>
          </a:p>
          <a:p>
            <a:pPr marL="1001712" lvl="1" indent="-457200">
              <a:buFont typeface="+mj-lt"/>
              <a:buAutoNum type="arabicPeriod"/>
            </a:pPr>
            <a:r>
              <a:rPr lang="en-US" sz="2400" dirty="0"/>
              <a:t>Choice of evaluation</a:t>
            </a:r>
          </a:p>
          <a:p>
            <a:pPr marL="1001712" lvl="1" indent="-457200">
              <a:buFont typeface="+mj-lt"/>
              <a:buAutoNum type="arabicPeriod"/>
            </a:pPr>
            <a:r>
              <a:rPr lang="en-US" sz="2400" dirty="0"/>
              <a:t>Approaches to code generation </a:t>
            </a:r>
          </a:p>
          <a:p>
            <a:pPr marL="1001712" lvl="1" indent="-457200">
              <a:buFont typeface="+mj-lt"/>
              <a:buAutoNum type="arabicPeriod"/>
            </a:pPr>
            <a:endParaRPr lang="en-US" sz="2400"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59555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DAG Representation of Basic Block</a:t>
            </a:r>
          </a:p>
        </p:txBody>
      </p:sp>
    </p:spTree>
    <p:extLst>
      <p:ext uri="{BB962C8B-B14F-4D97-AF65-F5344CB8AC3E}">
        <p14:creationId xmlns:p14="http://schemas.microsoft.com/office/powerpoint/2010/main" val="1290331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Algorithm: DAG Construction</a:t>
            </a:r>
          </a:p>
        </p:txBody>
      </p:sp>
      <p:sp>
        <p:nvSpPr>
          <p:cNvPr id="3" name="Content Placeholder 2"/>
          <p:cNvSpPr>
            <a:spLocks noGrp="1"/>
          </p:cNvSpPr>
          <p:nvPr>
            <p:ph idx="4294967295"/>
          </p:nvPr>
        </p:nvSpPr>
        <p:spPr>
          <a:xfrm>
            <a:off x="0" y="863600"/>
            <a:ext cx="11928475" cy="5591175"/>
          </a:xfrm>
        </p:spPr>
        <p:txBody>
          <a:bodyPr/>
          <a:lstStyle/>
          <a:p>
            <a:pPr marL="0" indent="0">
              <a:buNone/>
            </a:pPr>
            <a:r>
              <a:rPr lang="en-US" sz="2300" dirty="0"/>
              <a:t>We assume the three address statement could of following types:</a:t>
            </a:r>
          </a:p>
          <a:p>
            <a:pPr marL="0" indent="0">
              <a:buNone/>
            </a:pPr>
            <a:r>
              <a:rPr lang="en-US" sz="2300" dirty="0"/>
              <a:t>		 </a:t>
            </a:r>
            <a:r>
              <a:rPr lang="en-US" sz="2300" b="1" dirty="0">
                <a:solidFill>
                  <a:srgbClr val="0E47A1"/>
                </a:solidFill>
              </a:rPr>
              <a:t>Case (</a:t>
            </a:r>
            <a:r>
              <a:rPr lang="en-US" sz="2300" b="1" dirty="0" err="1">
                <a:solidFill>
                  <a:srgbClr val="0E47A1"/>
                </a:solidFill>
              </a:rPr>
              <a:t>i</a:t>
            </a:r>
            <a:r>
              <a:rPr lang="en-US" sz="2300" b="1" dirty="0">
                <a:solidFill>
                  <a:srgbClr val="0E47A1"/>
                </a:solidFill>
              </a:rPr>
              <a:t>) x:=y op z</a:t>
            </a:r>
          </a:p>
          <a:p>
            <a:pPr marL="0" indent="0">
              <a:buNone/>
            </a:pPr>
            <a:r>
              <a:rPr lang="en-US" sz="2300" b="1" dirty="0">
                <a:solidFill>
                  <a:srgbClr val="0E47A1"/>
                </a:solidFill>
              </a:rPr>
              <a:t>		 Case (ii) x:=op y</a:t>
            </a:r>
          </a:p>
          <a:p>
            <a:pPr marL="0" indent="0">
              <a:buNone/>
            </a:pPr>
            <a:r>
              <a:rPr lang="en-US" sz="2300" b="1" dirty="0">
                <a:solidFill>
                  <a:srgbClr val="0E47A1"/>
                </a:solidFill>
              </a:rPr>
              <a:t>		 Case (iii) x:=y</a:t>
            </a:r>
          </a:p>
          <a:p>
            <a:pPr marL="0" indent="0">
              <a:buNone/>
            </a:pPr>
            <a:r>
              <a:rPr lang="en-US" sz="2300" dirty="0"/>
              <a:t>With the help of following steps the DAG can be constructed.</a:t>
            </a:r>
          </a:p>
          <a:p>
            <a:r>
              <a:rPr lang="en-US" sz="2300" dirty="0">
                <a:solidFill>
                  <a:srgbClr val="C00000"/>
                </a:solidFill>
              </a:rPr>
              <a:t>Step 1</a:t>
            </a:r>
            <a:r>
              <a:rPr lang="en-US" sz="2300" dirty="0"/>
              <a:t>: If y is undefined then create node(y). Similarly if z is undefined create a node (z)</a:t>
            </a:r>
          </a:p>
          <a:p>
            <a:r>
              <a:rPr lang="en-US" sz="2300" dirty="0">
                <a:solidFill>
                  <a:srgbClr val="C00000"/>
                </a:solidFill>
              </a:rPr>
              <a:t>Step 2</a:t>
            </a:r>
            <a:r>
              <a:rPr lang="en-US" sz="2300" dirty="0"/>
              <a:t>: </a:t>
            </a:r>
          </a:p>
          <a:p>
            <a:pPr marL="0" indent="0">
              <a:buNone/>
            </a:pPr>
            <a:r>
              <a:rPr lang="en-US" sz="2300" dirty="0">
                <a:solidFill>
                  <a:schemeClr val="accent1">
                    <a:lumMod val="75000"/>
                  </a:schemeClr>
                </a:solidFill>
              </a:rPr>
              <a:t>	</a:t>
            </a:r>
            <a:r>
              <a:rPr lang="en-US" sz="2300" b="1" dirty="0">
                <a:solidFill>
                  <a:srgbClr val="0E47A1"/>
                </a:solidFill>
              </a:rPr>
              <a:t>Case(</a:t>
            </a:r>
            <a:r>
              <a:rPr lang="en-US" sz="2300" b="1" dirty="0" err="1">
                <a:solidFill>
                  <a:srgbClr val="0E47A1"/>
                </a:solidFill>
              </a:rPr>
              <a:t>i</a:t>
            </a:r>
            <a:r>
              <a:rPr lang="en-US" sz="2300" b="1" dirty="0">
                <a:solidFill>
                  <a:srgbClr val="0E47A1"/>
                </a:solidFill>
              </a:rPr>
              <a:t>)</a:t>
            </a:r>
            <a:r>
              <a:rPr lang="en-US" sz="2300" dirty="0"/>
              <a:t> create a node(op) whose left child is node(y) and node(z) will be 	the right child. 	Also check for any common sub expressions. </a:t>
            </a:r>
          </a:p>
          <a:p>
            <a:pPr indent="0">
              <a:buNone/>
            </a:pPr>
            <a:r>
              <a:rPr lang="en-US" sz="2300" dirty="0">
                <a:solidFill>
                  <a:schemeClr val="accent1">
                    <a:lumMod val="75000"/>
                  </a:schemeClr>
                </a:solidFill>
              </a:rPr>
              <a:t>	</a:t>
            </a:r>
            <a:r>
              <a:rPr lang="en-US" sz="2300" b="1" dirty="0">
                <a:solidFill>
                  <a:srgbClr val="0E47A1"/>
                </a:solidFill>
              </a:rPr>
              <a:t>Case (ii) </a:t>
            </a:r>
            <a:r>
              <a:rPr lang="en-US" sz="2300" dirty="0"/>
              <a:t>determine whether is a node labeled op, such node will have a 	child node(y). 	</a:t>
            </a:r>
          </a:p>
          <a:p>
            <a:pPr marL="0" indent="342900">
              <a:buNone/>
            </a:pPr>
            <a:r>
              <a:rPr lang="en-US" sz="2300" dirty="0">
                <a:solidFill>
                  <a:schemeClr val="accent1">
                    <a:lumMod val="75000"/>
                  </a:schemeClr>
                </a:solidFill>
              </a:rPr>
              <a:t>	</a:t>
            </a:r>
            <a:r>
              <a:rPr lang="en-US" sz="2300" b="1" dirty="0">
                <a:solidFill>
                  <a:srgbClr val="0E47A1"/>
                </a:solidFill>
              </a:rPr>
              <a:t>Case (iii) </a:t>
            </a:r>
            <a:r>
              <a:rPr lang="en-US" sz="2300" dirty="0"/>
              <a:t>node n win be node(y).</a:t>
            </a:r>
          </a:p>
          <a:p>
            <a:r>
              <a:rPr lang="en-US" sz="2300" dirty="0">
                <a:solidFill>
                  <a:srgbClr val="C00000"/>
                </a:solidFill>
              </a:rPr>
              <a:t>Step 3</a:t>
            </a:r>
            <a:r>
              <a:rPr lang="en-US" sz="2300" dirty="0"/>
              <a:t>: Delete x from list of identifiers for node(x). Append x to the list of attached identifiers for node n found in 2.</a:t>
            </a:r>
          </a:p>
          <a:p>
            <a:endParaRPr lang="en-US" sz="2300" dirty="0"/>
          </a:p>
        </p:txBody>
      </p:sp>
    </p:spTree>
    <p:extLst>
      <p:ext uri="{BB962C8B-B14F-4D97-AF65-F5344CB8AC3E}">
        <p14:creationId xmlns:p14="http://schemas.microsoft.com/office/powerpoint/2010/main" val="18746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DAG Representation of Basic Block</a:t>
            </a:r>
          </a:p>
        </p:txBody>
      </p:sp>
      <p:sp>
        <p:nvSpPr>
          <p:cNvPr id="3" name="Content Placeholder 2"/>
          <p:cNvSpPr>
            <a:spLocks noGrp="1"/>
          </p:cNvSpPr>
          <p:nvPr>
            <p:ph idx="4294967295"/>
          </p:nvPr>
        </p:nvSpPr>
        <p:spPr>
          <a:xfrm>
            <a:off x="0" y="863600"/>
            <a:ext cx="3087688" cy="5591175"/>
          </a:xfrm>
        </p:spPr>
        <p:txBody>
          <a:bodyPr>
            <a:normAutofit lnSpcReduction="10000"/>
          </a:bodyPr>
          <a:lstStyle/>
          <a:p>
            <a:pPr marL="0" indent="0">
              <a:buNone/>
            </a:pPr>
            <a:r>
              <a:rPr lang="en-US" dirty="0">
                <a:solidFill>
                  <a:srgbClr val="0E47A1"/>
                </a:solidFill>
              </a:rPr>
              <a:t>Example:</a:t>
            </a:r>
          </a:p>
          <a:p>
            <a:pPr marL="0" indent="0">
              <a:buNone/>
            </a:pPr>
            <a:r>
              <a:rPr lang="en-US" dirty="0"/>
              <a:t> (1)  t1 := 4*</a:t>
            </a:r>
            <a:r>
              <a:rPr lang="en-US" dirty="0" err="1"/>
              <a:t>i</a:t>
            </a:r>
            <a:endParaRPr lang="en-US" dirty="0"/>
          </a:p>
          <a:p>
            <a:pPr marL="0" indent="0">
              <a:buNone/>
            </a:pPr>
            <a:r>
              <a:rPr lang="en-US" dirty="0"/>
              <a:t> (2)  t2 := a [t1]</a:t>
            </a:r>
          </a:p>
          <a:p>
            <a:pPr marL="0" indent="0">
              <a:buNone/>
            </a:pPr>
            <a:r>
              <a:rPr lang="en-US" dirty="0"/>
              <a:t> (3)  t3 := 4*</a:t>
            </a:r>
            <a:r>
              <a:rPr lang="en-US" dirty="0" err="1"/>
              <a:t>i</a:t>
            </a:r>
            <a:endParaRPr lang="en-US" dirty="0"/>
          </a:p>
          <a:p>
            <a:pPr marL="0" indent="0">
              <a:buNone/>
            </a:pPr>
            <a:r>
              <a:rPr lang="en-US" dirty="0"/>
              <a:t> (4)  t4 :=b [t3]</a:t>
            </a:r>
          </a:p>
          <a:p>
            <a:pPr marL="0" indent="0">
              <a:buNone/>
            </a:pPr>
            <a:r>
              <a:rPr lang="en-US" dirty="0"/>
              <a:t> (5)  t5 := t2*t4</a:t>
            </a:r>
          </a:p>
          <a:p>
            <a:pPr marL="0" indent="0">
              <a:buNone/>
            </a:pPr>
            <a:r>
              <a:rPr lang="en-US" dirty="0"/>
              <a:t> (6)  t6 := prod +t5</a:t>
            </a:r>
          </a:p>
          <a:p>
            <a:pPr marL="0" indent="0">
              <a:buNone/>
            </a:pPr>
            <a:r>
              <a:rPr lang="en-US" dirty="0"/>
              <a:t> (7)  prod := t6</a:t>
            </a:r>
          </a:p>
          <a:p>
            <a:pPr marL="0" indent="0">
              <a:buNone/>
            </a:pPr>
            <a:r>
              <a:rPr lang="en-US" dirty="0"/>
              <a:t> (8)  t7 := i+1</a:t>
            </a:r>
          </a:p>
          <a:p>
            <a:pPr marL="0" indent="0">
              <a:buNone/>
            </a:pPr>
            <a:r>
              <a:rPr lang="en-US" dirty="0"/>
              <a:t> (9)  </a:t>
            </a:r>
            <a:r>
              <a:rPr lang="en-US" dirty="0" err="1"/>
              <a:t>i</a:t>
            </a:r>
            <a:r>
              <a:rPr lang="en-US" dirty="0"/>
              <a:t> := t7</a:t>
            </a:r>
          </a:p>
          <a:p>
            <a:pPr marL="0" indent="0">
              <a:buNone/>
            </a:pPr>
            <a:r>
              <a:rPr lang="en-US" dirty="0"/>
              <a:t> (10)  if  </a:t>
            </a:r>
            <a:r>
              <a:rPr lang="en-US" dirty="0" err="1"/>
              <a:t>i</a:t>
            </a:r>
            <a:r>
              <a:rPr lang="en-US" dirty="0"/>
              <a:t>&lt;=20 </a:t>
            </a:r>
            <a:r>
              <a:rPr lang="en-US" dirty="0" err="1"/>
              <a:t>goto</a:t>
            </a:r>
            <a:r>
              <a:rPr lang="en-US" dirty="0"/>
              <a:t> (1)</a:t>
            </a:r>
          </a:p>
          <a:p>
            <a:endParaRPr lang="en-US" dirty="0"/>
          </a:p>
          <a:p>
            <a:endParaRPr lang="en-US" dirty="0"/>
          </a:p>
        </p:txBody>
      </p:sp>
      <mc:AlternateContent xmlns:mc="http://schemas.openxmlformats.org/markup-compatibility/2006" xmlns:a14="http://schemas.microsoft.com/office/drawing/2010/main">
        <mc:Choice Requires="a14">
          <p:sp>
            <p:nvSpPr>
              <p:cNvPr id="4" name="Oval 3"/>
              <p:cNvSpPr/>
              <p:nvPr/>
            </p:nvSpPr>
            <p:spPr>
              <a:xfrm>
                <a:off x="9559255" y="324859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9559255" y="3248596"/>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6846548" y="33232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 ]</m:t>
                      </m:r>
                    </m:oMath>
                  </m:oMathPara>
                </a14:m>
                <a:endParaRPr lang="en-US" dirty="0">
                  <a:latin typeface="+mj-lt"/>
                </a:endParaRPr>
              </a:p>
            </p:txBody>
          </p:sp>
        </mc:Choice>
        <mc:Fallback xmlns="">
          <p:sp>
            <p:nvSpPr>
              <p:cNvPr id="5" name="Oval 4"/>
              <p:cNvSpPr>
                <a:spLocks noRot="1" noChangeAspect="1" noMove="1" noResize="1" noEditPoints="1" noAdjustHandles="1" noChangeArrowheads="1" noChangeShapeType="1" noTextEdit="1"/>
              </p:cNvSpPr>
              <p:nvPr/>
            </p:nvSpPr>
            <p:spPr>
              <a:xfrm>
                <a:off x="6846548" y="3323223"/>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974080" y="256041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6" name="Oval 5"/>
              <p:cNvSpPr>
                <a:spLocks noRot="1" noChangeAspect="1" noMove="1" noResize="1" noEditPoints="1" noAdjustHandles="1" noChangeArrowheads="1" noChangeShapeType="1" noTextEdit="1"/>
              </p:cNvSpPr>
              <p:nvPr/>
            </p:nvSpPr>
            <p:spPr>
              <a:xfrm>
                <a:off x="5974080" y="2560415"/>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5120611" y="1776984"/>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5120611" y="1776984"/>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5120611" y="33581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 ]</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5120611" y="3358176"/>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733105" y="4111502"/>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7733105" y="4111502"/>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8849695" y="4097214"/>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8849695" y="4097214"/>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1" name="Straight Connector 10"/>
          <p:cNvCxnSpPr>
            <a:stCxn id="7" idx="5"/>
            <a:endCxn id="6" idx="1"/>
          </p:cNvCxnSpPr>
          <p:nvPr/>
        </p:nvCxnSpPr>
        <p:spPr>
          <a:xfrm>
            <a:off x="5595425" y="2211945"/>
            <a:ext cx="460120" cy="42309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5"/>
            <a:endCxn id="5" idx="1"/>
          </p:cNvCxnSpPr>
          <p:nvPr/>
        </p:nvCxnSpPr>
        <p:spPr>
          <a:xfrm>
            <a:off x="6448894" y="2995376"/>
            <a:ext cx="479119" cy="402474"/>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9" idx="1"/>
          </p:cNvCxnSpPr>
          <p:nvPr/>
        </p:nvCxnSpPr>
        <p:spPr>
          <a:xfrm>
            <a:off x="7321362" y="3758184"/>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176296" y="4485741"/>
            <a:ext cx="460120" cy="42309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631552" y="4560751"/>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9324509" y="3743896"/>
            <a:ext cx="383371" cy="41365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7"/>
            <a:endCxn id="6" idx="3"/>
          </p:cNvCxnSpPr>
          <p:nvPr/>
        </p:nvCxnSpPr>
        <p:spPr>
          <a:xfrm flipV="1">
            <a:off x="5595425" y="2995376"/>
            <a:ext cx="460120" cy="43742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11980" y="3832812"/>
            <a:ext cx="822236" cy="86447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006366" y="3756614"/>
            <a:ext cx="953337" cy="101257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p:cNvCxnSpPr>
          <p:nvPr/>
        </p:nvCxnSpPr>
        <p:spPr>
          <a:xfrm flipH="1">
            <a:off x="7414959" y="4546463"/>
            <a:ext cx="399611" cy="44544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40650" y="4467456"/>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919121" y="3729268"/>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93220" y="2242094"/>
            <a:ext cx="460120" cy="43742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6"/>
            <a:endCxn id="9" idx="2"/>
          </p:cNvCxnSpPr>
          <p:nvPr/>
        </p:nvCxnSpPr>
        <p:spPr>
          <a:xfrm>
            <a:off x="5676890" y="3612970"/>
            <a:ext cx="2056215" cy="75332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93852" y="4948211"/>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4</a:t>
            </a:r>
            <a:endParaRPr lang="en-US" b="1" dirty="0">
              <a:solidFill>
                <a:srgbClr val="C00000"/>
              </a:solidFill>
              <a:latin typeface="+mj-lt"/>
            </a:endParaRPr>
          </a:p>
        </p:txBody>
      </p:sp>
      <p:sp>
        <p:nvSpPr>
          <p:cNvPr id="26" name="Rectangle 25"/>
          <p:cNvSpPr/>
          <p:nvPr/>
        </p:nvSpPr>
        <p:spPr>
          <a:xfrm>
            <a:off x="8475359" y="4923126"/>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latin typeface="+mj-lt"/>
              </a:rPr>
              <a:t>i</a:t>
            </a:r>
            <a:endParaRPr lang="en-US" b="1" baseline="-25000" dirty="0">
              <a:solidFill>
                <a:srgbClr val="C00000"/>
              </a:solidFill>
              <a:latin typeface="+mj-lt"/>
            </a:endParaRPr>
          </a:p>
        </p:txBody>
      </p:sp>
      <p:sp>
        <p:nvSpPr>
          <p:cNvPr id="27" name="Rectangle 26"/>
          <p:cNvSpPr/>
          <p:nvPr/>
        </p:nvSpPr>
        <p:spPr>
          <a:xfrm>
            <a:off x="5850174" y="4790073"/>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b</a:t>
            </a:r>
          </a:p>
        </p:txBody>
      </p:sp>
      <p:sp>
        <p:nvSpPr>
          <p:cNvPr id="28" name="Rectangle 27"/>
          <p:cNvSpPr/>
          <p:nvPr/>
        </p:nvSpPr>
        <p:spPr>
          <a:xfrm>
            <a:off x="4306542" y="4681428"/>
            <a:ext cx="350902"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a</a:t>
            </a:r>
          </a:p>
        </p:txBody>
      </p:sp>
      <p:sp>
        <p:nvSpPr>
          <p:cNvPr id="29" name="Rectangle 28"/>
          <p:cNvSpPr/>
          <p:nvPr/>
        </p:nvSpPr>
        <p:spPr>
          <a:xfrm>
            <a:off x="4411980" y="2604220"/>
            <a:ext cx="84136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prod</a:t>
            </a:r>
            <a:endParaRPr lang="en-US" b="1" baseline="-25000" dirty="0">
              <a:solidFill>
                <a:srgbClr val="C00000"/>
              </a:solidFill>
              <a:latin typeface="+mj-lt"/>
            </a:endParaRPr>
          </a:p>
        </p:txBody>
      </p:sp>
      <p:sp>
        <p:nvSpPr>
          <p:cNvPr id="30" name="Rectangle 29"/>
          <p:cNvSpPr/>
          <p:nvPr/>
        </p:nvSpPr>
        <p:spPr>
          <a:xfrm>
            <a:off x="5269229" y="1601743"/>
            <a:ext cx="98299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6</a:t>
            </a:r>
          </a:p>
        </p:txBody>
      </p:sp>
      <p:sp>
        <p:nvSpPr>
          <p:cNvPr id="31" name="Rectangle 30"/>
          <p:cNvSpPr/>
          <p:nvPr/>
        </p:nvSpPr>
        <p:spPr>
          <a:xfrm>
            <a:off x="6536331" y="2512624"/>
            <a:ext cx="4233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5</a:t>
            </a:r>
          </a:p>
        </p:txBody>
      </p:sp>
      <p:sp>
        <p:nvSpPr>
          <p:cNvPr id="32" name="Rectangle 31"/>
          <p:cNvSpPr/>
          <p:nvPr/>
        </p:nvSpPr>
        <p:spPr>
          <a:xfrm>
            <a:off x="7299319" y="3129734"/>
            <a:ext cx="4233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4</a:t>
            </a:r>
          </a:p>
        </p:txBody>
      </p:sp>
      <p:sp>
        <p:nvSpPr>
          <p:cNvPr id="33" name="Rectangle 32"/>
          <p:cNvSpPr/>
          <p:nvPr/>
        </p:nvSpPr>
        <p:spPr>
          <a:xfrm>
            <a:off x="5669978" y="3294631"/>
            <a:ext cx="4233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2</a:t>
            </a:r>
          </a:p>
        </p:txBody>
      </p:sp>
      <p:sp>
        <p:nvSpPr>
          <p:cNvPr id="34" name="Rectangle 33"/>
          <p:cNvSpPr/>
          <p:nvPr/>
        </p:nvSpPr>
        <p:spPr>
          <a:xfrm>
            <a:off x="8054377" y="3776213"/>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1</a:t>
            </a:r>
          </a:p>
          <a:p>
            <a:pPr algn="ctr"/>
            <a:endParaRPr lang="en-US" b="1" baseline="-25000" dirty="0">
              <a:solidFill>
                <a:srgbClr val="C00000"/>
              </a:solidFill>
              <a:latin typeface="+mj-lt"/>
            </a:endParaRPr>
          </a:p>
        </p:txBody>
      </p:sp>
      <p:sp>
        <p:nvSpPr>
          <p:cNvPr id="35" name="Rectangle 34"/>
          <p:cNvSpPr/>
          <p:nvPr/>
        </p:nvSpPr>
        <p:spPr>
          <a:xfrm>
            <a:off x="9405974" y="4182047"/>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7</a:t>
            </a:r>
          </a:p>
          <a:p>
            <a:pPr algn="ctr"/>
            <a:endParaRPr lang="en-US" b="1" baseline="-25000" dirty="0">
              <a:solidFill>
                <a:srgbClr val="C00000"/>
              </a:solidFill>
              <a:latin typeface="+mj-lt"/>
            </a:endParaRPr>
          </a:p>
        </p:txBody>
      </p:sp>
      <p:sp>
        <p:nvSpPr>
          <p:cNvPr id="36" name="Rectangle 35"/>
          <p:cNvSpPr/>
          <p:nvPr/>
        </p:nvSpPr>
        <p:spPr>
          <a:xfrm>
            <a:off x="9577666" y="4923126"/>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1</a:t>
            </a:r>
            <a:endParaRPr lang="en-US" b="1" dirty="0">
              <a:solidFill>
                <a:srgbClr val="C00000"/>
              </a:solidFill>
              <a:latin typeface="+mj-lt"/>
            </a:endParaRPr>
          </a:p>
        </p:txBody>
      </p:sp>
      <p:sp>
        <p:nvSpPr>
          <p:cNvPr id="37" name="Rectangle 36"/>
          <p:cNvSpPr/>
          <p:nvPr/>
        </p:nvSpPr>
        <p:spPr>
          <a:xfrm>
            <a:off x="10146355" y="4111502"/>
            <a:ext cx="46443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20</a:t>
            </a:r>
          </a:p>
        </p:txBody>
      </p:sp>
      <p:sp>
        <p:nvSpPr>
          <p:cNvPr id="38" name="Rectangle 37"/>
          <p:cNvSpPr/>
          <p:nvPr/>
        </p:nvSpPr>
        <p:spPr>
          <a:xfrm>
            <a:off x="10094950" y="3197508"/>
            <a:ext cx="46443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(1)</a:t>
            </a:r>
          </a:p>
        </p:txBody>
      </p:sp>
      <p:sp>
        <p:nvSpPr>
          <p:cNvPr id="39" name="Rectangle 38"/>
          <p:cNvSpPr/>
          <p:nvPr/>
        </p:nvSpPr>
        <p:spPr>
          <a:xfrm>
            <a:off x="8300618" y="3760224"/>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3</a:t>
            </a:r>
          </a:p>
          <a:p>
            <a:pPr algn="ctr"/>
            <a:endParaRPr lang="en-US" b="1" baseline="-25000" dirty="0">
              <a:solidFill>
                <a:srgbClr val="C00000"/>
              </a:solidFill>
              <a:latin typeface="+mj-lt"/>
            </a:endParaRPr>
          </a:p>
        </p:txBody>
      </p:sp>
      <p:sp>
        <p:nvSpPr>
          <p:cNvPr id="40" name="Rectangle 39"/>
          <p:cNvSpPr/>
          <p:nvPr/>
        </p:nvSpPr>
        <p:spPr>
          <a:xfrm>
            <a:off x="5705463" y="1572689"/>
            <a:ext cx="98299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 prod</a:t>
            </a:r>
            <a:endParaRPr lang="en-US" b="1" baseline="-25000" dirty="0">
              <a:solidFill>
                <a:srgbClr val="C00000"/>
              </a:solidFill>
              <a:latin typeface="+mj-lt"/>
            </a:endParaRPr>
          </a:p>
        </p:txBody>
      </p:sp>
      <p:sp>
        <p:nvSpPr>
          <p:cNvPr id="41" name="Rectangle 40"/>
          <p:cNvSpPr/>
          <p:nvPr/>
        </p:nvSpPr>
        <p:spPr>
          <a:xfrm>
            <a:off x="9593202" y="4200076"/>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 </a:t>
            </a:r>
            <a:r>
              <a:rPr lang="en-US" b="1" dirty="0" err="1">
                <a:solidFill>
                  <a:srgbClr val="C00000"/>
                </a:solidFill>
                <a:latin typeface="+mj-lt"/>
              </a:rPr>
              <a:t>i</a:t>
            </a:r>
            <a:endParaRPr lang="en-US" b="1" baseline="-25000" dirty="0">
              <a:solidFill>
                <a:srgbClr val="C00000"/>
              </a:solidFill>
              <a:latin typeface="+mj-lt"/>
            </a:endParaRPr>
          </a:p>
          <a:p>
            <a:pPr algn="ctr"/>
            <a:endParaRPr lang="en-US" b="1" baseline="-25000" dirty="0">
              <a:solidFill>
                <a:srgbClr val="C00000"/>
              </a:solidFill>
              <a:latin typeface="+mj-lt"/>
            </a:endParaRPr>
          </a:p>
        </p:txBody>
      </p:sp>
    </p:spTree>
    <p:extLst>
      <p:ext uri="{BB962C8B-B14F-4D97-AF65-F5344CB8AC3E}">
        <p14:creationId xmlns:p14="http://schemas.microsoft.com/office/powerpoint/2010/main" val="37638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par>
                                <p:cTn id="51" presetID="2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par>
                                <p:cTn id="54" presetID="22" presetClass="entr" presetSubtype="4"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down)">
                                      <p:cBhvr>
                                        <p:cTn id="56" dur="500"/>
                                        <p:tgtEl>
                                          <p:spTgt spid="1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500"/>
                                        <p:tgtEl>
                                          <p:spTgt spid="6"/>
                                        </p:tgtEl>
                                      </p:cBhvr>
                                    </p:animEffect>
                                  </p:childTnLst>
                                </p:cTn>
                              </p:par>
                              <p:par>
                                <p:cTn id="69" presetID="2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par>
                                <p:cTn id="72" presetID="22" presetClass="entr" presetSubtype="4"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down)">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wipe(down)">
                                      <p:cBhvr>
                                        <p:cTn id="83" dur="500"/>
                                        <p:tgtEl>
                                          <p:spTgt spid="7"/>
                                        </p:tgtEl>
                                      </p:cBhvr>
                                    </p:animEffect>
                                  </p:childTnLst>
                                </p:cTn>
                              </p:par>
                              <p:par>
                                <p:cTn id="84" presetID="22" presetClass="entr" presetSubtype="4" fill="hold"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down)">
                                      <p:cBhvr>
                                        <p:cTn id="86" dur="500"/>
                                        <p:tgtEl>
                                          <p:spTgt spid="23"/>
                                        </p:tgtEl>
                                      </p:cBhvr>
                                    </p:animEffect>
                                  </p:childTnLst>
                                </p:cTn>
                              </p:par>
                              <p:par>
                                <p:cTn id="87" presetID="22" presetClass="entr" presetSubtype="4"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down)">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wipe(down)">
                                      <p:cBhvr>
                                        <p:cTn id="105" dur="500"/>
                                        <p:tgtEl>
                                          <p:spTgt spid="15"/>
                                        </p:tgtEl>
                                      </p:cBhvr>
                                    </p:animEffect>
                                  </p:childTnLst>
                                </p:cTn>
                              </p:par>
                              <p:par>
                                <p:cTn id="106" presetID="22" presetClass="entr" presetSubtype="4" fill="hold"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down)">
                                      <p:cBhvr>
                                        <p:cTn id="108" dur="500"/>
                                        <p:tgtEl>
                                          <p:spTgt spid="21"/>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down)">
                                      <p:cBhvr>
                                        <p:cTn id="114" dur="5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wipe(down)">
                                      <p:cBhvr>
                                        <p:cTn id="127" dur="500"/>
                                        <p:tgtEl>
                                          <p:spTgt spid="16"/>
                                        </p:tgtEl>
                                      </p:cBhvr>
                                    </p:animEffect>
                                  </p:childTnLst>
                                </p:cTn>
                              </p:par>
                              <p:par>
                                <p:cTn id="128" presetID="22" presetClass="entr" presetSubtype="4" fill="hold" nodeType="with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wipe(down)">
                                      <p:cBhvr>
                                        <p:cTn id="130" dur="500"/>
                                        <p:tgtEl>
                                          <p:spTgt spid="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wipe(down)">
                                      <p:cBhvr>
                                        <p:cTn id="133" dur="500"/>
                                        <p:tgtEl>
                                          <p:spTgt spid="4"/>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wipe(down)">
                                      <p:cBhvr>
                                        <p:cTn id="136" dur="500"/>
                                        <p:tgtEl>
                                          <p:spTgt spid="3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Applications of DAG</a:t>
            </a:r>
          </a:p>
        </p:txBody>
      </p:sp>
      <p:sp>
        <p:nvSpPr>
          <p:cNvPr id="3" name="Content Placeholder 2"/>
          <p:cNvSpPr>
            <a:spLocks noGrp="1"/>
          </p:cNvSpPr>
          <p:nvPr>
            <p:ph idx="4294967295"/>
          </p:nvPr>
        </p:nvSpPr>
        <p:spPr>
          <a:xfrm>
            <a:off x="0" y="863600"/>
            <a:ext cx="11928475" cy="5591175"/>
          </a:xfrm>
        </p:spPr>
        <p:txBody>
          <a:bodyPr/>
          <a:lstStyle/>
          <a:p>
            <a:r>
              <a:rPr lang="en-US" dirty="0"/>
              <a:t>The DAGs are used in following:</a:t>
            </a:r>
          </a:p>
          <a:p>
            <a:pPr marL="857250" lvl="2" indent="-457200">
              <a:buFont typeface="+mj-lt"/>
              <a:buAutoNum type="arabicPeriod"/>
            </a:pPr>
            <a:r>
              <a:rPr lang="en-US" sz="2400" dirty="0"/>
              <a:t>Determining the </a:t>
            </a:r>
            <a:r>
              <a:rPr lang="en-US" sz="2400" dirty="0">
                <a:solidFill>
                  <a:srgbClr val="C00000"/>
                </a:solidFill>
              </a:rPr>
              <a:t>common sub-expressions</a:t>
            </a:r>
            <a:r>
              <a:rPr lang="en-US" sz="2400" dirty="0"/>
              <a:t>.</a:t>
            </a:r>
          </a:p>
          <a:p>
            <a:pPr marL="857250" lvl="2" indent="-457200">
              <a:buFont typeface="+mj-lt"/>
              <a:buAutoNum type="arabicPeriod"/>
            </a:pPr>
            <a:r>
              <a:rPr lang="en-US" sz="2400" dirty="0"/>
              <a:t>Determining which </a:t>
            </a:r>
            <a:r>
              <a:rPr lang="en-US" sz="2400" dirty="0">
                <a:solidFill>
                  <a:srgbClr val="C00000"/>
                </a:solidFill>
              </a:rPr>
              <a:t>names are used inside the block and computed outside the block.</a:t>
            </a:r>
          </a:p>
          <a:p>
            <a:pPr marL="857250" lvl="2" indent="-457200">
              <a:buFont typeface="+mj-lt"/>
              <a:buAutoNum type="arabicPeriod"/>
            </a:pPr>
            <a:r>
              <a:rPr lang="en-US" sz="2400" dirty="0"/>
              <a:t>Determining which statements of the </a:t>
            </a:r>
            <a:r>
              <a:rPr lang="en-US" sz="2400" dirty="0">
                <a:solidFill>
                  <a:srgbClr val="C00000"/>
                </a:solidFill>
              </a:rPr>
              <a:t>block could have their computed value outside the block.</a:t>
            </a:r>
          </a:p>
          <a:p>
            <a:pPr marL="857250" lvl="1" indent="-457200">
              <a:buFont typeface="+mj-lt"/>
              <a:buAutoNum type="arabicPeriod" startAt="4"/>
            </a:pPr>
            <a:r>
              <a:rPr lang="en-US" sz="2400" dirty="0"/>
              <a:t>Simplifying the list of quadruples by </a:t>
            </a:r>
            <a:r>
              <a:rPr lang="en-US" sz="2400" dirty="0">
                <a:solidFill>
                  <a:srgbClr val="C00000"/>
                </a:solidFill>
              </a:rPr>
              <a:t>eliminating the common sub-expressions and not performing the assignment of the form x:=y unless and until it is a must.</a:t>
            </a:r>
          </a:p>
          <a:p>
            <a:endParaRPr lang="en-US" dirty="0"/>
          </a:p>
        </p:txBody>
      </p:sp>
    </p:spTree>
    <p:extLst>
      <p:ext uri="{BB962C8B-B14F-4D97-AF65-F5344CB8AC3E}">
        <p14:creationId xmlns:p14="http://schemas.microsoft.com/office/powerpoint/2010/main" val="4087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Generation of Code from DAGs</a:t>
            </a:r>
          </a:p>
        </p:txBody>
      </p:sp>
    </p:spTree>
    <p:extLst>
      <p:ext uri="{BB962C8B-B14F-4D97-AF65-F5344CB8AC3E}">
        <p14:creationId xmlns:p14="http://schemas.microsoft.com/office/powerpoint/2010/main" val="3179005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Generation of Code from DAGs</a:t>
            </a:r>
          </a:p>
        </p:txBody>
      </p:sp>
      <p:sp>
        <p:nvSpPr>
          <p:cNvPr id="3" name="Content Placeholder 2"/>
          <p:cNvSpPr>
            <a:spLocks noGrp="1"/>
          </p:cNvSpPr>
          <p:nvPr>
            <p:ph idx="4294967295"/>
          </p:nvPr>
        </p:nvSpPr>
        <p:spPr>
          <a:xfrm>
            <a:off x="0" y="863600"/>
            <a:ext cx="11928475" cy="5591175"/>
          </a:xfrm>
        </p:spPr>
        <p:txBody>
          <a:bodyPr/>
          <a:lstStyle/>
          <a:p>
            <a:r>
              <a:rPr lang="en-US" dirty="0"/>
              <a:t>Methods generating code from DAGs are:</a:t>
            </a:r>
          </a:p>
          <a:p>
            <a:pPr marL="914400" lvl="0" indent="-457200">
              <a:buFont typeface="+mj-lt"/>
              <a:buAutoNum type="arabicPeriod"/>
            </a:pPr>
            <a:r>
              <a:rPr lang="en-US" dirty="0">
                <a:solidFill>
                  <a:schemeClr val="accent1">
                    <a:lumMod val="75000"/>
                  </a:schemeClr>
                </a:solidFill>
              </a:rPr>
              <a:t> </a:t>
            </a:r>
            <a:r>
              <a:rPr lang="en-US" dirty="0">
                <a:solidFill>
                  <a:srgbClr val="0E47A1"/>
                </a:solidFill>
              </a:rPr>
              <a:t>Rearranging Order</a:t>
            </a:r>
          </a:p>
          <a:p>
            <a:pPr marL="914400" lvl="0" indent="-457200">
              <a:buFont typeface="+mj-lt"/>
              <a:buAutoNum type="arabicPeriod"/>
            </a:pPr>
            <a:r>
              <a:rPr lang="en-US" dirty="0">
                <a:solidFill>
                  <a:srgbClr val="0E47A1"/>
                </a:solidFill>
              </a:rPr>
              <a:t> Heuristic ordering</a:t>
            </a:r>
          </a:p>
          <a:p>
            <a:pPr marL="914400" lvl="0" indent="-457200">
              <a:buFont typeface="+mj-lt"/>
              <a:buAutoNum type="arabicPeriod"/>
            </a:pPr>
            <a:r>
              <a:rPr lang="en-US" dirty="0">
                <a:solidFill>
                  <a:srgbClr val="0E47A1"/>
                </a:solidFill>
              </a:rPr>
              <a:t> Labeling algorithm</a:t>
            </a:r>
          </a:p>
        </p:txBody>
      </p:sp>
    </p:spTree>
    <p:extLst>
      <p:ext uri="{BB962C8B-B14F-4D97-AF65-F5344CB8AC3E}">
        <p14:creationId xmlns:p14="http://schemas.microsoft.com/office/powerpoint/2010/main" val="41533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Rearranging Order</a:t>
            </a:r>
          </a:p>
        </p:txBody>
      </p:sp>
      <p:sp>
        <p:nvSpPr>
          <p:cNvPr id="3" name="Content Placeholder 2"/>
          <p:cNvSpPr>
            <a:spLocks noGrp="1"/>
          </p:cNvSpPr>
          <p:nvPr>
            <p:ph idx="4294967295"/>
          </p:nvPr>
        </p:nvSpPr>
        <p:spPr>
          <a:xfrm>
            <a:off x="0" y="863600"/>
            <a:ext cx="11928475" cy="5591175"/>
          </a:xfrm>
        </p:spPr>
        <p:txBody>
          <a:bodyPr/>
          <a:lstStyle/>
          <a:p>
            <a:pPr lvl="0"/>
            <a:r>
              <a:rPr lang="en-US" dirty="0"/>
              <a:t>The order of three address code affects the cost of the object code being generated. </a:t>
            </a:r>
          </a:p>
          <a:p>
            <a:pPr lvl="0"/>
            <a:r>
              <a:rPr lang="en-US" dirty="0"/>
              <a:t>By changing the order in which computations are done we can obtain the object code with minimum cost.</a:t>
            </a:r>
          </a:p>
          <a:p>
            <a:pPr lvl="0"/>
            <a:r>
              <a:rPr lang="en-US" dirty="0"/>
              <a:t>Example:</a:t>
            </a:r>
          </a:p>
          <a:p>
            <a:endParaRPr lang="en-US" dirty="0"/>
          </a:p>
        </p:txBody>
      </p:sp>
      <p:sp>
        <p:nvSpPr>
          <p:cNvPr id="4" name="Rectangle 3"/>
          <p:cNvSpPr/>
          <p:nvPr/>
        </p:nvSpPr>
        <p:spPr>
          <a:xfrm>
            <a:off x="427053" y="2657286"/>
            <a:ext cx="2724557"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t1:=</a:t>
            </a:r>
            <a:r>
              <a:rPr lang="en-US" sz="2400" dirty="0" err="1">
                <a:solidFill>
                  <a:schemeClr val="tx1"/>
                </a:solidFill>
              </a:rPr>
              <a:t>a+b</a:t>
            </a:r>
            <a:endParaRPr lang="en-US" sz="2400" dirty="0">
              <a:solidFill>
                <a:schemeClr val="tx1"/>
              </a:solidFill>
            </a:endParaRPr>
          </a:p>
          <a:p>
            <a:r>
              <a:rPr lang="en-US" sz="2400" dirty="0">
                <a:solidFill>
                  <a:schemeClr val="tx1"/>
                </a:solidFill>
              </a:rPr>
              <a:t>t2:=</a:t>
            </a:r>
            <a:r>
              <a:rPr lang="en-US" sz="2400" dirty="0" err="1">
                <a:solidFill>
                  <a:schemeClr val="tx1"/>
                </a:solidFill>
              </a:rPr>
              <a:t>c+d</a:t>
            </a:r>
            <a:endParaRPr lang="en-US" sz="2400" dirty="0">
              <a:solidFill>
                <a:schemeClr val="tx1"/>
              </a:solidFill>
            </a:endParaRPr>
          </a:p>
          <a:p>
            <a:r>
              <a:rPr lang="en-US" sz="2400" dirty="0">
                <a:solidFill>
                  <a:schemeClr val="tx1"/>
                </a:solidFill>
              </a:rPr>
              <a:t>t3:=e-t2</a:t>
            </a:r>
          </a:p>
          <a:p>
            <a:r>
              <a:rPr lang="en-US" sz="2400" dirty="0">
                <a:solidFill>
                  <a:schemeClr val="tx1"/>
                </a:solidFill>
              </a:rPr>
              <a:t>t4:=t1-t3</a:t>
            </a:r>
          </a:p>
          <a:p>
            <a:r>
              <a:rPr lang="en-US" sz="2400" dirty="0">
                <a:solidFill>
                  <a:srgbClr val="0E47A1"/>
                </a:solidFill>
              </a:rPr>
              <a:t>Three Address Code</a:t>
            </a:r>
          </a:p>
        </p:txBody>
      </p:sp>
      <mc:AlternateContent xmlns:mc="http://schemas.openxmlformats.org/markup-compatibility/2006" xmlns:a14="http://schemas.microsoft.com/office/drawing/2010/main">
        <mc:Choice Requires="a14">
          <p:sp>
            <p:nvSpPr>
              <p:cNvPr id="5" name="Oval 4"/>
              <p:cNvSpPr/>
              <p:nvPr/>
            </p:nvSpPr>
            <p:spPr>
              <a:xfrm>
                <a:off x="5097991" y="433406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5" name="Oval 4"/>
              <p:cNvSpPr>
                <a:spLocks noRot="1" noChangeAspect="1" noMove="1" noResize="1" noEditPoints="1" noAdjustHandles="1" noChangeArrowheads="1" noChangeShapeType="1" noTextEdit="1"/>
              </p:cNvSpPr>
              <p:nvPr/>
            </p:nvSpPr>
            <p:spPr>
              <a:xfrm>
                <a:off x="5097991" y="4334063"/>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6" name="Straight Connector 5"/>
          <p:cNvCxnSpPr/>
          <p:nvPr/>
        </p:nvCxnSpPr>
        <p:spPr>
          <a:xfrm flipV="1">
            <a:off x="4879848" y="4797600"/>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8946" y="4704305"/>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83848" y="5074041"/>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a</a:t>
            </a:r>
            <a:endParaRPr lang="en-US" b="1" baseline="-25000" dirty="0">
              <a:solidFill>
                <a:srgbClr val="C00000"/>
              </a:solidFill>
              <a:latin typeface="+mj-lt"/>
            </a:endParaRPr>
          </a:p>
        </p:txBody>
      </p:sp>
      <p:sp>
        <p:nvSpPr>
          <p:cNvPr id="9" name="Rectangle 8"/>
          <p:cNvSpPr/>
          <p:nvPr/>
        </p:nvSpPr>
        <p:spPr>
          <a:xfrm>
            <a:off x="5866771" y="5083779"/>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b</a:t>
            </a:r>
            <a:endParaRPr lang="en-US" b="1" dirty="0">
              <a:solidFill>
                <a:srgbClr val="C00000"/>
              </a:solidFill>
              <a:latin typeface="+mj-lt"/>
            </a:endParaRPr>
          </a:p>
        </p:txBody>
      </p:sp>
      <mc:AlternateContent xmlns:mc="http://schemas.openxmlformats.org/markup-compatibility/2006" xmlns:a14="http://schemas.microsoft.com/office/drawing/2010/main">
        <mc:Choice Requires="a14">
          <p:sp>
            <p:nvSpPr>
              <p:cNvPr id="10" name="Oval 9"/>
              <p:cNvSpPr/>
              <p:nvPr/>
            </p:nvSpPr>
            <p:spPr>
              <a:xfrm>
                <a:off x="7558340" y="4619817"/>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7558340" y="4619817"/>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7340197" y="5083354"/>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49295" y="4990059"/>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44798" y="5394237"/>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c</a:t>
            </a:r>
            <a:endParaRPr lang="en-US" b="1" baseline="-25000" dirty="0">
              <a:solidFill>
                <a:srgbClr val="C00000"/>
              </a:solidFill>
              <a:latin typeface="+mj-lt"/>
            </a:endParaRPr>
          </a:p>
        </p:txBody>
      </p:sp>
      <p:sp>
        <p:nvSpPr>
          <p:cNvPr id="14" name="Rectangle 13"/>
          <p:cNvSpPr/>
          <p:nvPr/>
        </p:nvSpPr>
        <p:spPr>
          <a:xfrm>
            <a:off x="8312728" y="5394237"/>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d</a:t>
            </a:r>
          </a:p>
        </p:txBody>
      </p:sp>
      <mc:AlternateContent xmlns:mc="http://schemas.openxmlformats.org/markup-compatibility/2006" xmlns:a14="http://schemas.microsoft.com/office/drawing/2010/main">
        <mc:Choice Requires="a14">
          <p:sp>
            <p:nvSpPr>
              <p:cNvPr id="15" name="Oval 14"/>
              <p:cNvSpPr/>
              <p:nvPr/>
            </p:nvSpPr>
            <p:spPr>
              <a:xfrm>
                <a:off x="6866659" y="3837621"/>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5" name="Oval 14"/>
              <p:cNvSpPr>
                <a:spLocks noRot="1" noChangeAspect="1" noMove="1" noResize="1" noEditPoints="1" noAdjustHandles="1" noChangeArrowheads="1" noChangeShapeType="1" noTextEdit="1"/>
              </p:cNvSpPr>
              <p:nvPr/>
            </p:nvSpPr>
            <p:spPr>
              <a:xfrm>
                <a:off x="6866659" y="3837621"/>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p:cxnSp>
        <p:nvCxnSpPr>
          <p:cNvPr id="16" name="Straight Connector 15"/>
          <p:cNvCxnSpPr/>
          <p:nvPr/>
        </p:nvCxnSpPr>
        <p:spPr>
          <a:xfrm flipV="1">
            <a:off x="6648516" y="4301158"/>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57614" y="4207863"/>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433897" y="4607100"/>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e</a:t>
            </a:r>
            <a:endParaRPr lang="en-US" b="1" baseline="-25000" dirty="0">
              <a:solidFill>
                <a:srgbClr val="C00000"/>
              </a:solidFill>
              <a:latin typeface="+mj-lt"/>
            </a:endParaRPr>
          </a:p>
        </p:txBody>
      </p:sp>
      <mc:AlternateContent xmlns:mc="http://schemas.openxmlformats.org/markup-compatibility/2006" xmlns:a14="http://schemas.microsoft.com/office/drawing/2010/main">
        <mc:Choice Requires="a14">
          <p:sp>
            <p:nvSpPr>
              <p:cNvPr id="19" name="Oval 18"/>
              <p:cNvSpPr/>
              <p:nvPr/>
            </p:nvSpPr>
            <p:spPr>
              <a:xfrm>
                <a:off x="6188639" y="324740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6188639" y="3247406"/>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p:cxnSp>
        <p:nvCxnSpPr>
          <p:cNvPr id="20" name="Straight Connector 19"/>
          <p:cNvCxnSpPr>
            <a:stCxn id="19" idx="3"/>
            <a:endCxn id="5" idx="7"/>
          </p:cNvCxnSpPr>
          <p:nvPr/>
        </p:nvCxnSpPr>
        <p:spPr>
          <a:xfrm flipH="1">
            <a:off x="5572805" y="3682367"/>
            <a:ext cx="697299" cy="72632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5"/>
            <a:endCxn id="15" idx="1"/>
          </p:cNvCxnSpPr>
          <p:nvPr/>
        </p:nvCxnSpPr>
        <p:spPr>
          <a:xfrm>
            <a:off x="6663453" y="3682367"/>
            <a:ext cx="284671" cy="22988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48248" y="3945113"/>
            <a:ext cx="412970" cy="411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t1</a:t>
            </a:r>
            <a:endParaRPr lang="en-US" b="1" baseline="-25000" dirty="0">
              <a:solidFill>
                <a:srgbClr val="C00000"/>
              </a:solidFill>
              <a:latin typeface="+mj-lt"/>
            </a:endParaRPr>
          </a:p>
        </p:txBody>
      </p:sp>
      <p:sp>
        <p:nvSpPr>
          <p:cNvPr id="23" name="Rectangle 22"/>
          <p:cNvSpPr/>
          <p:nvPr/>
        </p:nvSpPr>
        <p:spPr>
          <a:xfrm>
            <a:off x="8087960" y="4588857"/>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t2</a:t>
            </a:r>
            <a:endParaRPr lang="en-US" b="1" baseline="-25000" dirty="0">
              <a:solidFill>
                <a:srgbClr val="C00000"/>
              </a:solidFill>
              <a:latin typeface="+mj-lt"/>
            </a:endParaRPr>
          </a:p>
        </p:txBody>
      </p:sp>
      <p:sp>
        <p:nvSpPr>
          <p:cNvPr id="24" name="Rectangle 23"/>
          <p:cNvSpPr/>
          <p:nvPr/>
        </p:nvSpPr>
        <p:spPr>
          <a:xfrm>
            <a:off x="7434596" y="3800286"/>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t3</a:t>
            </a:r>
            <a:endParaRPr lang="en-US" b="1" baseline="-25000" dirty="0">
              <a:solidFill>
                <a:srgbClr val="C00000"/>
              </a:solidFill>
              <a:latin typeface="+mj-lt"/>
            </a:endParaRPr>
          </a:p>
        </p:txBody>
      </p:sp>
      <p:sp>
        <p:nvSpPr>
          <p:cNvPr id="25" name="Rectangle 24"/>
          <p:cNvSpPr/>
          <p:nvPr/>
        </p:nvSpPr>
        <p:spPr>
          <a:xfrm>
            <a:off x="6724733" y="3200400"/>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t4</a:t>
            </a:r>
            <a:endParaRPr lang="en-US" b="1" baseline="-25000" dirty="0">
              <a:solidFill>
                <a:srgbClr val="C00000"/>
              </a:solidFill>
              <a:latin typeface="+mj-lt"/>
            </a:endParaRPr>
          </a:p>
        </p:txBody>
      </p:sp>
    </p:spTree>
    <p:extLst>
      <p:ext uri="{BB962C8B-B14F-4D97-AF65-F5344CB8AC3E}">
        <p14:creationId xmlns:p14="http://schemas.microsoft.com/office/powerpoint/2010/main" val="33444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par>
                                <p:cTn id="45" presetID="2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par>
                                <p:cTn id="66" presetID="22" presetClass="entr" presetSubtype="4"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down)">
                                      <p:cBhvr>
                                        <p:cTn id="68" dur="500"/>
                                        <p:tgtEl>
                                          <p:spTgt spid="16"/>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par>
                                <p:cTn id="72" presetID="22" presetClass="entr" presetSubtype="4"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down)">
                                      <p:cBhvr>
                                        <p:cTn id="83" dur="500"/>
                                        <p:tgtEl>
                                          <p:spTgt spid="20"/>
                                        </p:tgtEl>
                                      </p:cBhvr>
                                    </p:animEffect>
                                  </p:childTnLst>
                                </p:cTn>
                              </p:par>
                              <p:par>
                                <p:cTn id="84" presetID="22" presetClass="entr" presetSubtype="4"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down)">
                                      <p:cBhvr>
                                        <p:cTn id="86" dur="500"/>
                                        <p:tgtEl>
                                          <p:spTgt spid="21"/>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down)">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9" grpId="0"/>
      <p:bldP spid="10" grpId="0" animBg="1"/>
      <p:bldP spid="13" grpId="0"/>
      <p:bldP spid="14" grpId="0"/>
      <p:bldP spid="15" grpId="0" animBg="1"/>
      <p:bldP spid="18" grpId="0"/>
      <p:bldP spid="19" grpId="0" animBg="1"/>
      <p:bldP spid="22" grpId="0"/>
      <p:bldP spid="23"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Example: Rearranging Order</a:t>
            </a:r>
          </a:p>
        </p:txBody>
      </p:sp>
      <p:sp>
        <p:nvSpPr>
          <p:cNvPr id="4" name="Rectangle 3"/>
          <p:cNvSpPr/>
          <p:nvPr/>
        </p:nvSpPr>
        <p:spPr>
          <a:xfrm>
            <a:off x="533400" y="647700"/>
            <a:ext cx="241935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t1:=</a:t>
            </a:r>
            <a:r>
              <a:rPr lang="en-US" sz="2200" dirty="0" err="1">
                <a:solidFill>
                  <a:schemeClr val="tx1"/>
                </a:solidFill>
              </a:rPr>
              <a:t>a+b</a:t>
            </a:r>
            <a:endParaRPr lang="en-US" sz="2200" dirty="0">
              <a:solidFill>
                <a:schemeClr val="tx1"/>
              </a:solidFill>
            </a:endParaRPr>
          </a:p>
          <a:p>
            <a:r>
              <a:rPr lang="en-US" sz="2200" dirty="0">
                <a:solidFill>
                  <a:schemeClr val="tx1"/>
                </a:solidFill>
              </a:rPr>
              <a:t>t2:=</a:t>
            </a:r>
            <a:r>
              <a:rPr lang="en-US" sz="2200" dirty="0" err="1">
                <a:solidFill>
                  <a:schemeClr val="tx1"/>
                </a:solidFill>
              </a:rPr>
              <a:t>c+d</a:t>
            </a:r>
            <a:endParaRPr lang="en-US" sz="2200" dirty="0">
              <a:solidFill>
                <a:schemeClr val="tx1"/>
              </a:solidFill>
            </a:endParaRPr>
          </a:p>
          <a:p>
            <a:r>
              <a:rPr lang="en-US" sz="2200" dirty="0">
                <a:solidFill>
                  <a:schemeClr val="tx1"/>
                </a:solidFill>
              </a:rPr>
              <a:t>t3:=e-t2</a:t>
            </a:r>
          </a:p>
          <a:p>
            <a:r>
              <a:rPr lang="en-US" sz="2200" dirty="0">
                <a:solidFill>
                  <a:schemeClr val="tx1"/>
                </a:solidFill>
              </a:rPr>
              <a:t>t4:=t1-t3</a:t>
            </a:r>
          </a:p>
          <a:p>
            <a:r>
              <a:rPr lang="en-US" sz="2000" b="1" dirty="0">
                <a:solidFill>
                  <a:srgbClr val="0E47A1"/>
                </a:solidFill>
              </a:rPr>
              <a:t>Three Address Code</a:t>
            </a:r>
          </a:p>
        </p:txBody>
      </p:sp>
      <p:sp>
        <p:nvSpPr>
          <p:cNvPr id="5" name="Rectangle 4"/>
          <p:cNvSpPr/>
          <p:nvPr/>
        </p:nvSpPr>
        <p:spPr>
          <a:xfrm>
            <a:off x="3009900" y="2209800"/>
            <a:ext cx="29718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MOV a, R0</a:t>
            </a:r>
          </a:p>
          <a:p>
            <a:r>
              <a:rPr lang="en-US" sz="2400" dirty="0">
                <a:solidFill>
                  <a:schemeClr val="tx1"/>
                </a:solidFill>
              </a:rPr>
              <a:t>ADD b, R0</a:t>
            </a:r>
          </a:p>
          <a:p>
            <a:r>
              <a:rPr lang="en-US" sz="2400" dirty="0">
                <a:solidFill>
                  <a:schemeClr val="tx1"/>
                </a:solidFill>
              </a:rPr>
              <a:t>MOV c, R1</a:t>
            </a:r>
          </a:p>
          <a:p>
            <a:r>
              <a:rPr lang="en-US" sz="2400" dirty="0">
                <a:solidFill>
                  <a:schemeClr val="tx1"/>
                </a:solidFill>
              </a:rPr>
              <a:t>ADD d, R1</a:t>
            </a:r>
          </a:p>
          <a:p>
            <a:r>
              <a:rPr lang="en-US" sz="2400" dirty="0">
                <a:solidFill>
                  <a:schemeClr val="tx1"/>
                </a:solidFill>
              </a:rPr>
              <a:t>MOV R0, t1</a:t>
            </a:r>
          </a:p>
          <a:p>
            <a:r>
              <a:rPr lang="en-US" sz="2400" dirty="0">
                <a:solidFill>
                  <a:schemeClr val="tx1"/>
                </a:solidFill>
              </a:rPr>
              <a:t>MOV e, R0</a:t>
            </a:r>
          </a:p>
          <a:p>
            <a:r>
              <a:rPr lang="en-US" sz="2400" dirty="0">
                <a:solidFill>
                  <a:schemeClr val="tx1"/>
                </a:solidFill>
              </a:rPr>
              <a:t>SUB R1, R0</a:t>
            </a:r>
          </a:p>
          <a:p>
            <a:r>
              <a:rPr lang="en-US" sz="2400" dirty="0">
                <a:solidFill>
                  <a:schemeClr val="tx1"/>
                </a:solidFill>
              </a:rPr>
              <a:t>MOV t1, R1</a:t>
            </a:r>
          </a:p>
          <a:p>
            <a:r>
              <a:rPr lang="en-US" sz="2400" dirty="0">
                <a:solidFill>
                  <a:schemeClr val="tx1"/>
                </a:solidFill>
              </a:rPr>
              <a:t>SUB R0, R1</a:t>
            </a:r>
          </a:p>
          <a:p>
            <a:r>
              <a:rPr lang="en-US" sz="2400" dirty="0">
                <a:solidFill>
                  <a:schemeClr val="tx1"/>
                </a:solidFill>
              </a:rPr>
              <a:t>MOV R1, t4</a:t>
            </a:r>
          </a:p>
          <a:p>
            <a:r>
              <a:rPr lang="en-US" sz="2400" b="1" dirty="0">
                <a:solidFill>
                  <a:srgbClr val="0E47A1"/>
                </a:solidFill>
              </a:rPr>
              <a:t>Assembly Code</a:t>
            </a:r>
            <a:endParaRPr lang="en-US" sz="2200" b="1" dirty="0">
              <a:solidFill>
                <a:srgbClr val="0E47A1"/>
              </a:solidFill>
            </a:endParaRPr>
          </a:p>
        </p:txBody>
      </p:sp>
      <p:sp>
        <p:nvSpPr>
          <p:cNvPr id="6" name="Rectangle 5"/>
          <p:cNvSpPr/>
          <p:nvPr/>
        </p:nvSpPr>
        <p:spPr>
          <a:xfrm>
            <a:off x="4743450" y="680803"/>
            <a:ext cx="241935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r>
              <a:rPr lang="en-US" sz="2400" dirty="0" err="1">
                <a:solidFill>
                  <a:schemeClr val="tx1"/>
                </a:solidFill>
              </a:rPr>
              <a:t>c+d</a:t>
            </a:r>
            <a:endParaRPr lang="en-US" sz="2400" dirty="0">
              <a:solidFill>
                <a:schemeClr val="tx1"/>
              </a:solidFill>
            </a:endParaRPr>
          </a:p>
          <a:p>
            <a:r>
              <a:rPr lang="en-US" sz="2400" dirty="0">
                <a:solidFill>
                  <a:schemeClr val="tx1"/>
                </a:solidFill>
              </a:rPr>
              <a:t>t3:=e-t2</a:t>
            </a:r>
          </a:p>
          <a:p>
            <a:r>
              <a:rPr lang="en-US" sz="2400" dirty="0">
                <a:solidFill>
                  <a:schemeClr val="tx1"/>
                </a:solidFill>
              </a:rPr>
              <a:t>t1:=</a:t>
            </a:r>
            <a:r>
              <a:rPr lang="en-US" sz="2400" dirty="0" err="1">
                <a:solidFill>
                  <a:schemeClr val="tx1"/>
                </a:solidFill>
              </a:rPr>
              <a:t>a+b</a:t>
            </a:r>
            <a:endParaRPr lang="en-US" sz="2400" dirty="0">
              <a:solidFill>
                <a:schemeClr val="tx1"/>
              </a:solidFill>
            </a:endParaRPr>
          </a:p>
          <a:p>
            <a:r>
              <a:rPr lang="en-US" sz="2400" dirty="0">
                <a:solidFill>
                  <a:schemeClr val="tx1"/>
                </a:solidFill>
              </a:rPr>
              <a:t>t4:=t1-t3</a:t>
            </a:r>
          </a:p>
          <a:p>
            <a:r>
              <a:rPr lang="en-US" sz="2000" b="1" dirty="0">
                <a:solidFill>
                  <a:srgbClr val="0E47A1"/>
                </a:solidFill>
              </a:rPr>
              <a:t>Three Address Code</a:t>
            </a:r>
          </a:p>
        </p:txBody>
      </p:sp>
      <p:sp>
        <p:nvSpPr>
          <p:cNvPr id="7" name="Rectangle 6"/>
          <p:cNvSpPr/>
          <p:nvPr/>
        </p:nvSpPr>
        <p:spPr>
          <a:xfrm>
            <a:off x="6943725" y="2514600"/>
            <a:ext cx="29718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MOV c, R0</a:t>
            </a:r>
          </a:p>
          <a:p>
            <a:r>
              <a:rPr lang="en-US" sz="2400" dirty="0">
                <a:solidFill>
                  <a:schemeClr val="tx1"/>
                </a:solidFill>
              </a:rPr>
              <a:t>ADD d, R0</a:t>
            </a:r>
          </a:p>
          <a:p>
            <a:r>
              <a:rPr lang="en-US" sz="2400" dirty="0">
                <a:solidFill>
                  <a:schemeClr val="tx1"/>
                </a:solidFill>
              </a:rPr>
              <a:t>MOV e, R1</a:t>
            </a:r>
          </a:p>
          <a:p>
            <a:r>
              <a:rPr lang="en-US" sz="2400" dirty="0">
                <a:solidFill>
                  <a:schemeClr val="tx1"/>
                </a:solidFill>
              </a:rPr>
              <a:t>SUB R0, R1</a:t>
            </a:r>
          </a:p>
          <a:p>
            <a:r>
              <a:rPr lang="en-US" sz="2400" dirty="0">
                <a:solidFill>
                  <a:schemeClr val="tx1"/>
                </a:solidFill>
              </a:rPr>
              <a:t>MOV a, R0</a:t>
            </a:r>
          </a:p>
          <a:p>
            <a:r>
              <a:rPr lang="en-US" sz="2400" dirty="0">
                <a:solidFill>
                  <a:schemeClr val="tx1"/>
                </a:solidFill>
              </a:rPr>
              <a:t>ADD b, R0</a:t>
            </a:r>
          </a:p>
          <a:p>
            <a:r>
              <a:rPr lang="en-US" sz="2400" dirty="0">
                <a:solidFill>
                  <a:schemeClr val="tx1"/>
                </a:solidFill>
              </a:rPr>
              <a:t>SUB R1, R0</a:t>
            </a:r>
          </a:p>
          <a:p>
            <a:r>
              <a:rPr lang="en-US" sz="2400" dirty="0">
                <a:solidFill>
                  <a:schemeClr val="tx1"/>
                </a:solidFill>
              </a:rPr>
              <a:t>MOV R0, t4</a:t>
            </a:r>
          </a:p>
          <a:p>
            <a:r>
              <a:rPr lang="en-US" sz="2400" b="1" dirty="0">
                <a:solidFill>
                  <a:srgbClr val="0E47A1"/>
                </a:solidFill>
              </a:rPr>
              <a:t>Assembly Code</a:t>
            </a:r>
            <a:endParaRPr lang="en-US" sz="2200" b="1" dirty="0">
              <a:solidFill>
                <a:srgbClr val="0E47A1"/>
              </a:solidFill>
            </a:endParaRPr>
          </a:p>
        </p:txBody>
      </p:sp>
      <p:cxnSp>
        <p:nvCxnSpPr>
          <p:cNvPr id="8" name="Straight Arrow Connector 7"/>
          <p:cNvCxnSpPr/>
          <p:nvPr/>
        </p:nvCxnSpPr>
        <p:spPr>
          <a:xfrm>
            <a:off x="2081213" y="1752600"/>
            <a:ext cx="2490787"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488406" y="1364103"/>
            <a:ext cx="1676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Re-arrange</a:t>
            </a:r>
          </a:p>
        </p:txBody>
      </p:sp>
    </p:spTree>
    <p:extLst>
      <p:ext uri="{BB962C8B-B14F-4D97-AF65-F5344CB8AC3E}">
        <p14:creationId xmlns:p14="http://schemas.microsoft.com/office/powerpoint/2010/main" val="30529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Algorithm: Heuristic Ordering</a:t>
            </a:r>
          </a:p>
        </p:txBody>
      </p:sp>
      <p:sp>
        <p:nvSpPr>
          <p:cNvPr id="3" name="Content Placeholder 2"/>
          <p:cNvSpPr>
            <a:spLocks noGrp="1"/>
          </p:cNvSpPr>
          <p:nvPr>
            <p:ph idx="4294967295"/>
          </p:nvPr>
        </p:nvSpPr>
        <p:spPr>
          <a:xfrm>
            <a:off x="0" y="863600"/>
            <a:ext cx="11928475" cy="5591175"/>
          </a:xfrm>
        </p:spPr>
        <p:txBody>
          <a:bodyPr/>
          <a:lstStyle/>
          <a:p>
            <a:pPr marL="0" lvl="0" indent="0">
              <a:buNone/>
            </a:pPr>
            <a:r>
              <a:rPr lang="en-US" i="1" dirty="0"/>
              <a:t>Obtain all the interior nodes. Consider these interior nodes as unlisted nodes.</a:t>
            </a:r>
            <a:endParaRPr lang="en-US" dirty="0"/>
          </a:p>
          <a:p>
            <a:pPr marL="0" lvl="0" indent="0">
              <a:buNone/>
            </a:pPr>
            <a:r>
              <a:rPr lang="en-US" i="1" dirty="0"/>
              <a:t>while(unlisted interior nodes remain) </a:t>
            </a:r>
            <a:endParaRPr lang="en-US" dirty="0"/>
          </a:p>
          <a:p>
            <a:pPr marL="0" lvl="0" indent="0" defTabSz="404813">
              <a:buNone/>
            </a:pPr>
            <a:r>
              <a:rPr lang="en-US" i="1" dirty="0"/>
              <a:t>	{</a:t>
            </a:r>
            <a:endParaRPr lang="en-US" dirty="0"/>
          </a:p>
          <a:p>
            <a:pPr marL="0" lvl="0" indent="0" defTabSz="688975">
              <a:buNone/>
            </a:pPr>
            <a:r>
              <a:rPr lang="en-US" i="1" dirty="0"/>
              <a:t>	pick up an unlisted node n, whose parents have been listed</a:t>
            </a:r>
            <a:endParaRPr lang="en-US" dirty="0"/>
          </a:p>
          <a:p>
            <a:pPr marL="0" lvl="0" indent="0" defTabSz="688975">
              <a:buNone/>
            </a:pPr>
            <a:r>
              <a:rPr lang="en-US" i="1" dirty="0"/>
              <a:t>	list n;</a:t>
            </a:r>
            <a:endParaRPr lang="en-US" dirty="0"/>
          </a:p>
          <a:p>
            <a:pPr marL="0" lvl="0" indent="0" defTabSz="688975">
              <a:buNone/>
            </a:pPr>
            <a:r>
              <a:rPr lang="en-US" i="1" dirty="0"/>
              <a:t>	while(the leftmost child m of n has no unlisted parent AND is not leaf)</a:t>
            </a:r>
            <a:endParaRPr lang="en-US" dirty="0"/>
          </a:p>
          <a:p>
            <a:pPr marL="0" lvl="0" indent="0">
              <a:buNone/>
            </a:pPr>
            <a:r>
              <a:rPr lang="en-US" i="1" dirty="0"/>
              <a:t>		{</a:t>
            </a:r>
            <a:endParaRPr lang="en-US" dirty="0"/>
          </a:p>
          <a:p>
            <a:pPr marL="0" lvl="0" indent="0">
              <a:buNone/>
            </a:pPr>
            <a:r>
              <a:rPr lang="en-US" i="1" dirty="0"/>
              <a:t>		List m;</a:t>
            </a:r>
            <a:endParaRPr lang="en-US" dirty="0"/>
          </a:p>
          <a:p>
            <a:pPr marL="0" lvl="0" indent="0">
              <a:buNone/>
            </a:pPr>
            <a:r>
              <a:rPr lang="en-US" i="1" dirty="0"/>
              <a:t>		n=m;</a:t>
            </a:r>
            <a:endParaRPr lang="en-US" dirty="0"/>
          </a:p>
          <a:p>
            <a:pPr marL="0" lvl="0" indent="0" defTabSz="1828800">
              <a:buNone/>
            </a:pPr>
            <a:r>
              <a:rPr lang="en-US" i="1" dirty="0"/>
              <a:t>	}</a:t>
            </a:r>
            <a:endParaRPr lang="en-US" dirty="0"/>
          </a:p>
          <a:p>
            <a:pPr marL="404813" lvl="0" indent="0">
              <a:buNone/>
            </a:pPr>
            <a:r>
              <a:rPr lang="en-US" i="1" dirty="0"/>
              <a:t>}</a:t>
            </a:r>
            <a:endParaRPr lang="en-US" dirty="0"/>
          </a:p>
          <a:p>
            <a:endParaRPr lang="en-US" dirty="0"/>
          </a:p>
        </p:txBody>
      </p:sp>
    </p:spTree>
    <p:extLst>
      <p:ext uri="{BB962C8B-B14F-4D97-AF65-F5344CB8AC3E}">
        <p14:creationId xmlns:p14="http://schemas.microsoft.com/office/powerpoint/2010/main" val="26140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idx="4294967295"/>
          </p:nvPr>
        </p:nvSpPr>
        <p:spPr>
          <a:xfrm>
            <a:off x="0" y="0"/>
            <a:ext cx="12192000" cy="711200"/>
          </a:xfrm>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0774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0774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652109"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4" name="Rectangle 43"/>
              <p:cNvSpPr/>
              <p:nvPr/>
            </p:nvSpPr>
            <p:spPr>
              <a:xfrm>
                <a:off x="4454144" y="1752710"/>
                <a:ext cx="4111389"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111389"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3904645571"/>
              </p:ext>
            </p:extLst>
          </p:nvPr>
        </p:nvGraphicFramePr>
        <p:xfrm>
          <a:off x="2389557" y="5727493"/>
          <a:ext cx="7254656"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41097">
                  <a:extLst>
                    <a:ext uri="{9D8B030D-6E8A-4147-A177-3AD203B41FA5}">
                      <a16:colId xmlns:a16="http://schemas.microsoft.com/office/drawing/2014/main" val="20001"/>
                    </a:ext>
                  </a:extLst>
                </a:gridCol>
                <a:gridCol w="741097">
                  <a:extLst>
                    <a:ext uri="{9D8B030D-6E8A-4147-A177-3AD203B41FA5}">
                      <a16:colId xmlns:a16="http://schemas.microsoft.com/office/drawing/2014/main" val="20002"/>
                    </a:ext>
                  </a:extLst>
                </a:gridCol>
                <a:gridCol w="741097">
                  <a:extLst>
                    <a:ext uri="{9D8B030D-6E8A-4147-A177-3AD203B41FA5}">
                      <a16:colId xmlns:a16="http://schemas.microsoft.com/office/drawing/2014/main" val="20003"/>
                    </a:ext>
                  </a:extLst>
                </a:gridCol>
                <a:gridCol w="741097">
                  <a:extLst>
                    <a:ext uri="{9D8B030D-6E8A-4147-A177-3AD203B41FA5}">
                      <a16:colId xmlns:a16="http://schemas.microsoft.com/office/drawing/2014/main" val="20004"/>
                    </a:ext>
                  </a:extLst>
                </a:gridCol>
                <a:gridCol w="741097">
                  <a:extLst>
                    <a:ext uri="{9D8B030D-6E8A-4147-A177-3AD203B41FA5}">
                      <a16:colId xmlns:a16="http://schemas.microsoft.com/office/drawing/2014/main" val="20005"/>
                    </a:ext>
                  </a:extLst>
                </a:gridCol>
                <a:gridCol w="741097">
                  <a:extLst>
                    <a:ext uri="{9D8B030D-6E8A-4147-A177-3AD203B41FA5}">
                      <a16:colId xmlns:a16="http://schemas.microsoft.com/office/drawing/2014/main" val="20006"/>
                    </a:ext>
                  </a:extLst>
                </a:gridCol>
                <a:gridCol w="1482194">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6509838" y="3525222"/>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𝟏</m:t>
                      </m:r>
                    </m:oMath>
                  </m:oMathPara>
                </a14:m>
                <a:endParaRPr lang="en-US" sz="2400" b="1" dirty="0">
                  <a:solidFill>
                    <a:srgbClr val="0E47A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6509838" y="3525222"/>
                <a:ext cx="457200" cy="415907"/>
              </a:xfrm>
              <a:prstGeom prst="rect">
                <a:avLst/>
              </a:prstGeom>
              <a:blipFill rotWithShape="0">
                <a:blip r:embed="rId25"/>
                <a:stretch>
                  <a:fillRect l="-1333" b="-1449"/>
                </a:stretch>
              </a:blipFill>
              <a:ln>
                <a:noFill/>
              </a:ln>
            </p:spPr>
            <p:txBody>
              <a:bodyPr/>
              <a:lstStyle/>
              <a:p>
                <a:r>
                  <a:rPr lang="en-US">
                    <a:noFill/>
                  </a:rPr>
                  <a:t> </a:t>
                </a:r>
              </a:p>
            </p:txBody>
          </p:sp>
        </mc:Fallback>
      </mc:AlternateContent>
      <p:sp>
        <p:nvSpPr>
          <p:cNvPr id="47" name="Rectangle 46"/>
          <p:cNvSpPr/>
          <p:nvPr/>
        </p:nvSpPr>
        <p:spPr>
          <a:xfrm>
            <a:off x="3874695" y="5824894"/>
            <a:ext cx="342900" cy="290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92940" y="4077942"/>
            <a:ext cx="2667000"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1 = </a:t>
            </a:r>
          </a:p>
          <a:p>
            <a:pPr algn="ctr"/>
            <a:r>
              <a:rPr lang="en-US" b="1" dirty="0">
                <a:solidFill>
                  <a:srgbClr val="0E47A1"/>
                </a:solidFill>
              </a:rPr>
              <a:t>Parent 1 is listed so list 2</a:t>
            </a:r>
          </a:p>
        </p:txBody>
      </p:sp>
      <p:cxnSp>
        <p:nvCxnSpPr>
          <p:cNvPr id="49" name="Straight Connector 48"/>
          <p:cNvCxnSpPr/>
          <p:nvPr/>
        </p:nvCxnSpPr>
        <p:spPr>
          <a:xfrm flipH="1">
            <a:off x="6866590"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7315200" y="4109926"/>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𝟐</m:t>
                      </m:r>
                    </m:oMath>
                  </m:oMathPara>
                </a14:m>
                <a:endParaRPr lang="en-US" sz="2400" b="1" dirty="0">
                  <a:solidFill>
                    <a:srgbClr val="0E47A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7315200" y="4109926"/>
                <a:ext cx="457200" cy="415907"/>
              </a:xfrm>
              <a:prstGeom prst="rect">
                <a:avLst/>
              </a:prstGeom>
              <a:blipFill rotWithShape="0">
                <a:blip r:embed="rId26"/>
                <a:stretch>
                  <a:fillRect l="-1333" b="-2941"/>
                </a:stretch>
              </a:blipFill>
              <a:ln>
                <a:noFill/>
              </a:ln>
            </p:spPr>
            <p:txBody>
              <a:bodyPr/>
              <a:lstStyle/>
              <a:p>
                <a:r>
                  <a:rPr lang="en-US">
                    <a:noFill/>
                  </a:rPr>
                  <a:t> </a:t>
                </a:r>
              </a:p>
            </p:txBody>
          </p:sp>
        </mc:Fallback>
      </mc:AlternateContent>
      <p:cxnSp>
        <p:nvCxnSpPr>
          <p:cNvPr id="51" name="Straight Connector 50"/>
          <p:cNvCxnSpPr/>
          <p:nvPr/>
        </p:nvCxnSpPr>
        <p:spPr>
          <a:xfrm flipH="1">
            <a:off x="7075640"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677398" y="5785706"/>
            <a:ext cx="342900" cy="311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43131" y="4071262"/>
            <a:ext cx="3717758"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2 = </a:t>
            </a:r>
          </a:p>
          <a:p>
            <a:pPr algn="ctr"/>
            <a:r>
              <a:rPr lang="en-US" b="1" dirty="0">
                <a:solidFill>
                  <a:srgbClr val="0E47A1"/>
                </a:solidFill>
              </a:rPr>
              <a:t>Parent 5 is not listed so can’t list 6</a:t>
            </a:r>
          </a:p>
        </p:txBody>
      </p:sp>
      <mc:AlternateContent xmlns:mc="http://schemas.openxmlformats.org/markup-compatibility/2006" xmlns:a14="http://schemas.microsoft.com/office/drawing/2010/main">
        <mc:Choice Requires="a14">
          <p:sp>
            <p:nvSpPr>
              <p:cNvPr id="54" name="Rectangle 53"/>
              <p:cNvSpPr/>
              <p:nvPr/>
            </p:nvSpPr>
            <p:spPr>
              <a:xfrm>
                <a:off x="7315200" y="4103246"/>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𝟔</m:t>
                      </m:r>
                    </m:oMath>
                  </m:oMathPara>
                </a14:m>
                <a:endParaRPr lang="en-US" sz="2400" b="1" dirty="0">
                  <a:solidFill>
                    <a:srgbClr val="0E47A1"/>
                  </a:solidFill>
                </a:endParaRPr>
              </a:p>
            </p:txBody>
          </p:sp>
        </mc:Choice>
        <mc:Fallback xmlns="">
          <p:sp>
            <p:nvSpPr>
              <p:cNvPr id="54" name="Rectangle 53"/>
              <p:cNvSpPr>
                <a:spLocks noRot="1" noChangeAspect="1" noMove="1" noResize="1" noEditPoints="1" noAdjustHandles="1" noChangeArrowheads="1" noChangeShapeType="1" noTextEdit="1"/>
              </p:cNvSpPr>
              <p:nvPr/>
            </p:nvSpPr>
            <p:spPr>
              <a:xfrm>
                <a:off x="7315200" y="4103246"/>
                <a:ext cx="457200" cy="415907"/>
              </a:xfrm>
              <a:prstGeom prst="rect">
                <a:avLst/>
              </a:prstGeom>
              <a:blipFill rotWithShape="0">
                <a:blip r:embed="rId27"/>
                <a:stretch>
                  <a:fillRect l="-1333" b="-294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7095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47"/>
                                        </p:tgtEl>
                                      </p:cBhvr>
                                    </p:animEffect>
                                    <p:set>
                                      <p:cBhvr>
                                        <p:cTn id="33" dur="1" fill="hold">
                                          <p:stCondLst>
                                            <p:cond delay="499"/>
                                          </p:stCondLst>
                                        </p:cTn>
                                        <p:tgtEl>
                                          <p:spTgt spid="4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8">
                                            <p:txEl>
                                              <p:pRg st="0" end="0"/>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down)">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52"/>
                                        </p:tgtEl>
                                      </p:cBhvr>
                                    </p:animEffect>
                                    <p:set>
                                      <p:cBhvr>
                                        <p:cTn id="53" dur="1" fill="hold">
                                          <p:stCondLst>
                                            <p:cond delay="499"/>
                                          </p:stCondLst>
                                        </p:cTn>
                                        <p:tgtEl>
                                          <p:spTgt spid="5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46"/>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48">
                                            <p:txEl>
                                              <p:pRg st="0" end="0"/>
                                            </p:txEl>
                                          </p:spTgt>
                                        </p:tgtEl>
                                        <p:attrNameLst>
                                          <p:attrName>style.visibility</p:attrName>
                                        </p:attrNameLst>
                                      </p:cBhvr>
                                      <p:to>
                                        <p:strVal val="hidden"/>
                                      </p:to>
                                    </p:set>
                                  </p:childTnLst>
                                </p:cTn>
                              </p:par>
                              <p:par>
                                <p:cTn id="60" presetID="1" presetClass="exit" presetSubtype="0" fill="hold" grpId="0" nodeType="withEffect">
                                  <p:stCondLst>
                                    <p:cond delay="0"/>
                                  </p:stCondLst>
                                  <p:childTnLst>
                                    <p:set>
                                      <p:cBhvr>
                                        <p:cTn id="61" dur="1" fill="hold">
                                          <p:stCondLst>
                                            <p:cond delay="0"/>
                                          </p:stCondLst>
                                        </p:cTn>
                                        <p:tgtEl>
                                          <p:spTgt spid="48">
                                            <p:txEl>
                                              <p:pRg st="1" end="1"/>
                                            </p:txEl>
                                          </p:spTgt>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5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6" grpId="0"/>
      <p:bldP spid="46" grpId="1"/>
      <p:bldP spid="47" grpId="0" animBg="1"/>
      <p:bldP spid="48" grpId="0" build="allAtOnce"/>
      <p:bldP spid="50" grpId="0"/>
      <p:bldP spid="50" grpId="1"/>
      <p:bldP spid="52" grpId="0" animBg="1"/>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Input to code generator</a:t>
            </a:r>
          </a:p>
        </p:txBody>
      </p:sp>
      <p:sp>
        <p:nvSpPr>
          <p:cNvPr id="3" name="Content Placeholder 2"/>
          <p:cNvSpPr>
            <a:spLocks noGrp="1"/>
          </p:cNvSpPr>
          <p:nvPr>
            <p:ph idx="4294967295"/>
          </p:nvPr>
        </p:nvSpPr>
        <p:spPr>
          <a:xfrm>
            <a:off x="0" y="863600"/>
            <a:ext cx="11928475" cy="5591175"/>
          </a:xfrm>
        </p:spPr>
        <p:txBody>
          <a:bodyPr/>
          <a:lstStyle/>
          <a:p>
            <a:pPr lvl="0"/>
            <a:r>
              <a:rPr lang="en-GB" dirty="0"/>
              <a:t>Input to the code generator consists of the intermediate representation of the source program.</a:t>
            </a:r>
            <a:endParaRPr lang="en-US" dirty="0"/>
          </a:p>
          <a:p>
            <a:pPr lvl="0"/>
            <a:r>
              <a:rPr lang="en-GB" dirty="0"/>
              <a:t>Types of intermediate language are:</a:t>
            </a:r>
          </a:p>
          <a:p>
            <a:pPr marL="857250" lvl="1" indent="-457200">
              <a:buFont typeface="+mj-lt"/>
              <a:buAutoNum type="arabicPeriod"/>
            </a:pPr>
            <a:r>
              <a:rPr lang="en-GB" sz="2400" dirty="0">
                <a:solidFill>
                  <a:srgbClr val="0E47A1"/>
                </a:solidFill>
              </a:rPr>
              <a:t>Postfix notation</a:t>
            </a:r>
          </a:p>
          <a:p>
            <a:pPr marL="857250" lvl="1" indent="-457200">
              <a:buFont typeface="+mj-lt"/>
              <a:buAutoNum type="arabicPeriod"/>
            </a:pPr>
            <a:r>
              <a:rPr lang="en-GB" sz="2400" dirty="0">
                <a:solidFill>
                  <a:srgbClr val="0E47A1"/>
                </a:solidFill>
              </a:rPr>
              <a:t>Quadruples</a:t>
            </a:r>
          </a:p>
          <a:p>
            <a:pPr marL="857250" lvl="1" indent="-457200">
              <a:buFont typeface="+mj-lt"/>
              <a:buAutoNum type="arabicPeriod"/>
            </a:pPr>
            <a:r>
              <a:rPr lang="en-GB" sz="2400" dirty="0">
                <a:solidFill>
                  <a:srgbClr val="0E47A1"/>
                </a:solidFill>
              </a:rPr>
              <a:t>Syntax trees or DAGs</a:t>
            </a:r>
            <a:endParaRPr lang="en-US" sz="2400" dirty="0">
              <a:solidFill>
                <a:srgbClr val="0E47A1"/>
              </a:solidFill>
            </a:endParaRPr>
          </a:p>
          <a:p>
            <a:pPr lvl="0"/>
            <a:r>
              <a:rPr lang="en-GB" dirty="0"/>
              <a:t>The detection of semantic error should be done before submitting the input to the code generator.</a:t>
            </a:r>
            <a:endParaRPr lang="en-US" dirty="0"/>
          </a:p>
          <a:p>
            <a:pPr lvl="0"/>
            <a:r>
              <a:rPr lang="en-GB" dirty="0"/>
              <a:t>The code generation phase requires complete error free intermediate code as an input.</a:t>
            </a:r>
            <a:endParaRPr lang="en-US" dirty="0"/>
          </a:p>
          <a:p>
            <a:endParaRPr lang="en-US" dirty="0"/>
          </a:p>
        </p:txBody>
      </p:sp>
    </p:spTree>
    <p:extLst>
      <p:ext uri="{BB962C8B-B14F-4D97-AF65-F5344CB8AC3E}">
        <p14:creationId xmlns:p14="http://schemas.microsoft.com/office/powerpoint/2010/main" val="81648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p:cNvSpPr>
            <a:spLocks noGrp="1"/>
          </p:cNvSpPr>
          <p:nvPr>
            <p:ph type="title" idx="4294967295"/>
          </p:nvPr>
        </p:nvSpPr>
        <p:spPr>
          <a:xfrm>
            <a:off x="0" y="0"/>
            <a:ext cx="12192000" cy="711200"/>
          </a:xfrm>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78585"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9357"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8005"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78585"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78585"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78585"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78585"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78585"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78585"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78585"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78585"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78585"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78585"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78585"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98895" y="2339261"/>
            <a:ext cx="641437"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49453" y="2361017"/>
            <a:ext cx="651496"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44059" y="3193924"/>
            <a:ext cx="590210"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49164"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83220"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805510"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89" y="1170887"/>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89" y="1170887"/>
                <a:ext cx="350929" cy="333851"/>
              </a:xfrm>
              <a:prstGeom prst="rect">
                <a:avLst/>
              </a:prstGeom>
              <a:blipFill rotWithShape="0">
                <a:blip r:embed="rId14"/>
                <a:stretch>
                  <a:fillRect l="-17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7" y="1946830"/>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7" y="1946830"/>
                <a:ext cx="350929" cy="333851"/>
              </a:xfrm>
              <a:prstGeom prst="rect">
                <a:avLst/>
              </a:prstGeom>
              <a:blipFill rotWithShape="0">
                <a:blip r:embed="rId15"/>
                <a:stretch>
                  <a:fillRect l="-17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4" y="2000683"/>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4" y="2000683"/>
                <a:ext cx="350929" cy="333851"/>
              </a:xfrm>
              <a:prstGeom prst="rect">
                <a:avLst/>
              </a:prstGeom>
              <a:blipFill rotWithShape="0">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6" y="2832192"/>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6" y="2832192"/>
                <a:ext cx="350929" cy="333851"/>
              </a:xfrm>
              <a:prstGeom prst="rect">
                <a:avLst/>
              </a:prstGeom>
              <a:blipFill rotWithShape="0">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19" y="3855034"/>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19" y="3855034"/>
                <a:ext cx="350929" cy="333851"/>
              </a:xfrm>
              <a:prstGeom prst="rect">
                <a:avLst/>
              </a:prstGeom>
              <a:blipFill rotWithShape="0">
                <a:blip r:embed="rId18"/>
                <a:stretch>
                  <a:fillRect l="-17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8" y="4570426"/>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8" y="4570426"/>
                <a:ext cx="350929" cy="333851"/>
              </a:xfrm>
              <a:prstGeom prst="rect">
                <a:avLst/>
              </a:prstGeom>
              <a:blipFill rotWithShape="0">
                <a:blip r:embed="rId19"/>
                <a:stretch>
                  <a:fillRect l="-17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8" y="5350014"/>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8" y="5350014"/>
                <a:ext cx="350929" cy="333851"/>
              </a:xfrm>
              <a:prstGeom prst="rect">
                <a:avLst/>
              </a:prstGeom>
              <a:blipFill rotWithShape="0">
                <a:blip r:embed="rId20"/>
                <a:stretch>
                  <a:fillRect l="-17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6" y="4636783"/>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6" y="4636783"/>
                <a:ext cx="350929" cy="333851"/>
              </a:xfrm>
              <a:prstGeom prst="rect">
                <a:avLst/>
              </a:prstGeom>
              <a:blipFill rotWithShape="0">
                <a:blip r:embed="rId2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7" y="3863949"/>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7" y="3863949"/>
                <a:ext cx="350929" cy="333851"/>
              </a:xfrm>
              <a:prstGeom prst="rect">
                <a:avLst/>
              </a:prstGeom>
              <a:blipFill rotWithShape="0">
                <a:blip r:embed="rId22"/>
                <a:stretch>
                  <a:fillRect/>
                </a:stretch>
              </a:blipFill>
              <a:ln>
                <a:noFill/>
              </a:ln>
            </p:spPr>
            <p:txBody>
              <a:bodyPr/>
              <a:lstStyle/>
              <a:p>
                <a:r>
                  <a:rPr lang="en-US">
                    <a:noFill/>
                  </a:rPr>
                  <a:t> </a:t>
                </a:r>
              </a:p>
            </p:txBody>
          </p:sp>
        </mc:Fallback>
      </mc:AlternateContent>
      <p:sp>
        <p:nvSpPr>
          <p:cNvPr id="39" name="Rectangle 38"/>
          <p:cNvSpPr/>
          <p:nvPr/>
        </p:nvSpPr>
        <p:spPr>
          <a:xfrm>
            <a:off x="1940151" y="5447441"/>
            <a:ext cx="536118"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10</a:t>
            </a:r>
          </a:p>
        </p:txBody>
      </p:sp>
      <p:sp>
        <p:nvSpPr>
          <p:cNvPr id="40" name="Rectangle 39"/>
          <p:cNvSpPr/>
          <p:nvPr/>
        </p:nvSpPr>
        <p:spPr>
          <a:xfrm>
            <a:off x="3167599" y="4641561"/>
            <a:ext cx="536118"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11</a:t>
            </a:r>
          </a:p>
        </p:txBody>
      </p:sp>
      <p:sp>
        <p:nvSpPr>
          <p:cNvPr id="41" name="Rectangle 40"/>
          <p:cNvSpPr/>
          <p:nvPr/>
        </p:nvSpPr>
        <p:spPr>
          <a:xfrm>
            <a:off x="4315828" y="4642329"/>
            <a:ext cx="536118"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2409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2409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798552"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p>
        </p:txBody>
      </p:sp>
      <mc:AlternateContent xmlns:mc="http://schemas.openxmlformats.org/markup-compatibility/2006" xmlns:a14="http://schemas.microsoft.com/office/drawing/2010/main">
        <mc:Choice Requires="a14">
          <p:sp>
            <p:nvSpPr>
              <p:cNvPr id="44" name="Rectangle 43"/>
              <p:cNvSpPr/>
              <p:nvPr/>
            </p:nvSpPr>
            <p:spPr>
              <a:xfrm>
                <a:off x="4454144" y="1752710"/>
                <a:ext cx="4276248"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276248"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1603526876"/>
              </p:ext>
            </p:extLst>
          </p:nvPr>
        </p:nvGraphicFramePr>
        <p:xfrm>
          <a:off x="2389557" y="5727493"/>
          <a:ext cx="7492391"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70814">
                  <a:extLst>
                    <a:ext uri="{9D8B030D-6E8A-4147-A177-3AD203B41FA5}">
                      <a16:colId xmlns:a16="http://schemas.microsoft.com/office/drawing/2014/main" val="20001"/>
                    </a:ext>
                  </a:extLst>
                </a:gridCol>
                <a:gridCol w="770814">
                  <a:extLst>
                    <a:ext uri="{9D8B030D-6E8A-4147-A177-3AD203B41FA5}">
                      <a16:colId xmlns:a16="http://schemas.microsoft.com/office/drawing/2014/main" val="20002"/>
                    </a:ext>
                  </a:extLst>
                </a:gridCol>
                <a:gridCol w="770814">
                  <a:extLst>
                    <a:ext uri="{9D8B030D-6E8A-4147-A177-3AD203B41FA5}">
                      <a16:colId xmlns:a16="http://schemas.microsoft.com/office/drawing/2014/main" val="20003"/>
                    </a:ext>
                  </a:extLst>
                </a:gridCol>
                <a:gridCol w="770814">
                  <a:extLst>
                    <a:ext uri="{9D8B030D-6E8A-4147-A177-3AD203B41FA5}">
                      <a16:colId xmlns:a16="http://schemas.microsoft.com/office/drawing/2014/main" val="20004"/>
                    </a:ext>
                  </a:extLst>
                </a:gridCol>
                <a:gridCol w="770814">
                  <a:extLst>
                    <a:ext uri="{9D8B030D-6E8A-4147-A177-3AD203B41FA5}">
                      <a16:colId xmlns:a16="http://schemas.microsoft.com/office/drawing/2014/main" val="20005"/>
                    </a:ext>
                  </a:extLst>
                </a:gridCol>
                <a:gridCol w="770814">
                  <a:extLst>
                    <a:ext uri="{9D8B030D-6E8A-4147-A177-3AD203B41FA5}">
                      <a16:colId xmlns:a16="http://schemas.microsoft.com/office/drawing/2014/main" val="20006"/>
                    </a:ext>
                  </a:extLst>
                </a:gridCol>
                <a:gridCol w="1541627">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r>
                        <a:rPr lang="en-US" sz="2200" dirty="0"/>
                        <a:t>3</a:t>
                      </a:r>
                    </a:p>
                  </a:txBody>
                  <a:tcPr>
                    <a:noFill/>
                  </a:tcPr>
                </a:tc>
                <a:tc>
                  <a:txBody>
                    <a:bodyPr/>
                    <a:lstStyle/>
                    <a:p>
                      <a:pPr algn="ctr"/>
                      <a:r>
                        <a:rPr lang="en-US" sz="2200" dirty="0"/>
                        <a:t>4</a:t>
                      </a:r>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7372581" y="4112627"/>
                <a:ext cx="475533"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𝟑</m:t>
                      </m:r>
                    </m:oMath>
                  </m:oMathPara>
                </a14:m>
                <a:endParaRPr lang="en-US" sz="2400" b="1" dirty="0">
                  <a:solidFill>
                    <a:srgbClr val="0E47A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7372581" y="4112627"/>
                <a:ext cx="475533" cy="415907"/>
              </a:xfrm>
              <a:prstGeom prst="rect">
                <a:avLst/>
              </a:prstGeom>
              <a:blipFill rotWithShape="0">
                <a:blip r:embed="rId25"/>
                <a:stretch>
                  <a:fillRect b="-1471"/>
                </a:stretch>
              </a:blipFill>
              <a:ln>
                <a:noFill/>
              </a:ln>
            </p:spPr>
            <p:txBody>
              <a:bodyPr/>
              <a:lstStyle/>
              <a:p>
                <a:r>
                  <a:rPr lang="en-US">
                    <a:noFill/>
                  </a:rPr>
                  <a:t> </a:t>
                </a:r>
              </a:p>
            </p:txBody>
          </p:sp>
        </mc:Fallback>
      </mc:AlternateContent>
      <p:sp>
        <p:nvSpPr>
          <p:cNvPr id="47" name="Rectangle 46"/>
          <p:cNvSpPr/>
          <p:nvPr/>
        </p:nvSpPr>
        <p:spPr>
          <a:xfrm>
            <a:off x="5476343" y="5798220"/>
            <a:ext cx="356650" cy="278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67155" y="4112627"/>
            <a:ext cx="2620143"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Rightchild</a:t>
            </a:r>
            <a:r>
              <a:rPr lang="en-US" b="1" dirty="0">
                <a:solidFill>
                  <a:srgbClr val="0E47A1"/>
                </a:solidFill>
              </a:rPr>
              <a:t> of 1 = </a:t>
            </a:r>
          </a:p>
          <a:p>
            <a:pPr algn="ctr"/>
            <a:r>
              <a:rPr lang="en-US" b="1" dirty="0">
                <a:solidFill>
                  <a:srgbClr val="0E47A1"/>
                </a:solidFill>
              </a:rPr>
              <a:t>Parent 1 is listed so list 3</a:t>
            </a:r>
          </a:p>
        </p:txBody>
      </p:sp>
      <p:cxnSp>
        <p:nvCxnSpPr>
          <p:cNvPr id="49" name="Straight Connector 48"/>
          <p:cNvCxnSpPr/>
          <p:nvPr/>
        </p:nvCxnSpPr>
        <p:spPr>
          <a:xfrm flipH="1">
            <a:off x="6936710"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145760"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374360" y="1845051"/>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268413" y="4107711"/>
            <a:ext cx="3030564"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3 = </a:t>
            </a:r>
          </a:p>
          <a:p>
            <a:pPr algn="ctr"/>
            <a:r>
              <a:rPr lang="en-US" b="1" dirty="0">
                <a:solidFill>
                  <a:srgbClr val="0E47A1"/>
                </a:solidFill>
              </a:rPr>
              <a:t>Parent 2,3 are listed so list 4</a:t>
            </a:r>
          </a:p>
        </p:txBody>
      </p:sp>
      <mc:AlternateContent xmlns:mc="http://schemas.openxmlformats.org/markup-compatibility/2006" xmlns:a14="http://schemas.microsoft.com/office/drawing/2010/main">
        <mc:Choice Requires="a14">
          <p:sp>
            <p:nvSpPr>
              <p:cNvPr id="53" name="Rectangle 52"/>
              <p:cNvSpPr/>
              <p:nvPr/>
            </p:nvSpPr>
            <p:spPr>
              <a:xfrm>
                <a:off x="7400833" y="4138528"/>
                <a:ext cx="475533"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𝟒</m:t>
                      </m:r>
                    </m:oMath>
                  </m:oMathPara>
                </a14:m>
                <a:endParaRPr lang="en-US" sz="2400" b="1" dirty="0">
                  <a:solidFill>
                    <a:srgbClr val="0E47A1"/>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7400833" y="4138528"/>
                <a:ext cx="475533" cy="415907"/>
              </a:xfrm>
              <a:prstGeom prst="rect">
                <a:avLst/>
              </a:prstGeom>
              <a:blipFill rotWithShape="0">
                <a:blip r:embed="rId26"/>
                <a:stretch>
                  <a:fillRect b="-2941"/>
                </a:stretch>
              </a:blipFill>
              <a:ln>
                <a:noFill/>
              </a:ln>
            </p:spPr>
            <p:txBody>
              <a:bodyPr/>
              <a:lstStyle/>
              <a:p>
                <a:r>
                  <a:rPr lang="en-US">
                    <a:noFill/>
                  </a:rPr>
                  <a:t> </a:t>
                </a:r>
              </a:p>
            </p:txBody>
          </p:sp>
        </mc:Fallback>
      </mc:AlternateContent>
      <p:cxnSp>
        <p:nvCxnSpPr>
          <p:cNvPr id="54" name="Straight Connector 53"/>
          <p:cNvCxnSpPr/>
          <p:nvPr/>
        </p:nvCxnSpPr>
        <p:spPr>
          <a:xfrm flipH="1">
            <a:off x="7583410" y="185381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251886" y="5771734"/>
            <a:ext cx="356650" cy="3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96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47"/>
                                        </p:tgtEl>
                                      </p:cBhvr>
                                    </p:animEffect>
                                    <p:set>
                                      <p:cBhvr>
                                        <p:cTn id="24" dur="1" fill="hold">
                                          <p:stCondLst>
                                            <p:cond delay="499"/>
                                          </p:stCondLst>
                                        </p:cTn>
                                        <p:tgtEl>
                                          <p:spTgt spid="4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8">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8">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down)">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55"/>
                                        </p:tgtEl>
                                      </p:cBhvr>
                                    </p:animEffect>
                                    <p:set>
                                      <p:cBhvr>
                                        <p:cTn id="5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animBg="1"/>
      <p:bldP spid="48" grpId="0" build="allAtOnce"/>
      <p:bldP spid="53" grpId="0"/>
      <p:bldP spid="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p:cNvSpPr>
            <a:spLocks noGrp="1"/>
          </p:cNvSpPr>
          <p:nvPr>
            <p:ph type="title" idx="4294967295"/>
          </p:nvPr>
        </p:nvSpPr>
        <p:spPr>
          <a:xfrm>
            <a:off x="0" y="0"/>
            <a:ext cx="12192000" cy="711200"/>
          </a:xfrm>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latin typeface="+mj-lt"/>
                </a:endParaRPr>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latin typeface="+mj-lt"/>
                </a:endParaRPr>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latin typeface="+mj-lt"/>
                </a:endParaRPr>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latin typeface="+mj-lt"/>
                </a:endParaRPr>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latin typeface="+mj-lt"/>
                </a:endParaRPr>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0774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0774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652109"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p>
        </p:txBody>
      </p:sp>
      <mc:AlternateContent xmlns:mc="http://schemas.openxmlformats.org/markup-compatibility/2006" xmlns:a14="http://schemas.microsoft.com/office/drawing/2010/main">
        <mc:Choice Requires="a14">
          <p:sp>
            <p:nvSpPr>
              <p:cNvPr id="44" name="Rectangle 43"/>
              <p:cNvSpPr/>
              <p:nvPr/>
            </p:nvSpPr>
            <p:spPr>
              <a:xfrm>
                <a:off x="4454144" y="1752710"/>
                <a:ext cx="4111389"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111389"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2781104421"/>
              </p:ext>
            </p:extLst>
          </p:nvPr>
        </p:nvGraphicFramePr>
        <p:xfrm>
          <a:off x="2389557" y="5727493"/>
          <a:ext cx="7254656"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41097">
                  <a:extLst>
                    <a:ext uri="{9D8B030D-6E8A-4147-A177-3AD203B41FA5}">
                      <a16:colId xmlns:a16="http://schemas.microsoft.com/office/drawing/2014/main" val="20001"/>
                    </a:ext>
                  </a:extLst>
                </a:gridCol>
                <a:gridCol w="741097">
                  <a:extLst>
                    <a:ext uri="{9D8B030D-6E8A-4147-A177-3AD203B41FA5}">
                      <a16:colId xmlns:a16="http://schemas.microsoft.com/office/drawing/2014/main" val="20002"/>
                    </a:ext>
                  </a:extLst>
                </a:gridCol>
                <a:gridCol w="741097">
                  <a:extLst>
                    <a:ext uri="{9D8B030D-6E8A-4147-A177-3AD203B41FA5}">
                      <a16:colId xmlns:a16="http://schemas.microsoft.com/office/drawing/2014/main" val="20003"/>
                    </a:ext>
                  </a:extLst>
                </a:gridCol>
                <a:gridCol w="741097">
                  <a:extLst>
                    <a:ext uri="{9D8B030D-6E8A-4147-A177-3AD203B41FA5}">
                      <a16:colId xmlns:a16="http://schemas.microsoft.com/office/drawing/2014/main" val="20004"/>
                    </a:ext>
                  </a:extLst>
                </a:gridCol>
                <a:gridCol w="741097">
                  <a:extLst>
                    <a:ext uri="{9D8B030D-6E8A-4147-A177-3AD203B41FA5}">
                      <a16:colId xmlns:a16="http://schemas.microsoft.com/office/drawing/2014/main" val="20005"/>
                    </a:ext>
                  </a:extLst>
                </a:gridCol>
                <a:gridCol w="741097">
                  <a:extLst>
                    <a:ext uri="{9D8B030D-6E8A-4147-A177-3AD203B41FA5}">
                      <a16:colId xmlns:a16="http://schemas.microsoft.com/office/drawing/2014/main" val="20006"/>
                    </a:ext>
                  </a:extLst>
                </a:gridCol>
                <a:gridCol w="1482194">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r>
                        <a:rPr lang="en-US" sz="2200" dirty="0"/>
                        <a:t>3</a:t>
                      </a:r>
                    </a:p>
                  </a:txBody>
                  <a:tcPr>
                    <a:noFill/>
                  </a:tcPr>
                </a:tc>
                <a:tc>
                  <a:txBody>
                    <a:bodyPr/>
                    <a:lstStyle/>
                    <a:p>
                      <a:pPr algn="ctr"/>
                      <a:r>
                        <a:rPr lang="en-US" sz="2200" dirty="0"/>
                        <a:t>4</a:t>
                      </a:r>
                    </a:p>
                  </a:txBody>
                  <a:tcPr>
                    <a:noFill/>
                  </a:tcPr>
                </a:tc>
                <a:tc>
                  <a:txBody>
                    <a:bodyPr/>
                    <a:lstStyle/>
                    <a:p>
                      <a:pPr algn="ctr"/>
                      <a:r>
                        <a:rPr lang="en-US" sz="2200" dirty="0"/>
                        <a:t>5</a:t>
                      </a:r>
                    </a:p>
                  </a:txBody>
                  <a:tcPr>
                    <a:noFill/>
                  </a:tcPr>
                </a:tc>
                <a:tc>
                  <a:txBody>
                    <a:bodyPr/>
                    <a:lstStyle/>
                    <a:p>
                      <a:pPr algn="ctr"/>
                      <a:r>
                        <a:rPr lang="en-US" sz="2200" dirty="0"/>
                        <a:t>6</a:t>
                      </a:r>
                    </a:p>
                  </a:txBody>
                  <a:tcPr>
                    <a:noFill/>
                  </a:tcPr>
                </a:tc>
                <a:tc>
                  <a:txBody>
                    <a:bodyPr/>
                    <a:lstStyle/>
                    <a:p>
                      <a:pPr algn="ctr"/>
                      <a:endParaRPr lang="en-US" sz="2200" dirty="0"/>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7372582" y="4112627"/>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𝟓</m:t>
                      </m:r>
                    </m:oMath>
                  </m:oMathPara>
                </a14:m>
                <a:endParaRPr lang="en-US" sz="2400" b="1" dirty="0">
                  <a:solidFill>
                    <a:srgbClr val="0E47A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7372582" y="4112627"/>
                <a:ext cx="457200" cy="415907"/>
              </a:xfrm>
              <a:prstGeom prst="rect">
                <a:avLst/>
              </a:prstGeom>
              <a:blipFill rotWithShape="0">
                <a:blip r:embed="rId25"/>
                <a:stretch>
                  <a:fillRect l="-2667" b="-2941"/>
                </a:stretch>
              </a:blipFill>
              <a:ln>
                <a:noFill/>
              </a:ln>
            </p:spPr>
            <p:txBody>
              <a:bodyPr/>
              <a:lstStyle/>
              <a:p>
                <a:r>
                  <a:rPr lang="en-US">
                    <a:noFill/>
                  </a:rPr>
                  <a:t> </a:t>
                </a:r>
              </a:p>
            </p:txBody>
          </p:sp>
        </mc:Fallback>
      </mc:AlternateContent>
      <p:sp>
        <p:nvSpPr>
          <p:cNvPr id="47" name="Rectangle 46"/>
          <p:cNvSpPr/>
          <p:nvPr/>
        </p:nvSpPr>
        <p:spPr>
          <a:xfrm>
            <a:off x="6822928" y="5825612"/>
            <a:ext cx="342900" cy="25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00280" y="4103643"/>
            <a:ext cx="2582306"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4 = </a:t>
            </a:r>
          </a:p>
          <a:p>
            <a:pPr algn="ctr"/>
            <a:r>
              <a:rPr lang="en-US" b="1" dirty="0">
                <a:solidFill>
                  <a:srgbClr val="0E47A1"/>
                </a:solidFill>
              </a:rPr>
              <a:t>Parent 4 is listed so list 5</a:t>
            </a:r>
          </a:p>
        </p:txBody>
      </p:sp>
      <p:cxnSp>
        <p:nvCxnSpPr>
          <p:cNvPr id="49" name="Straight Connector 48"/>
          <p:cNvCxnSpPr/>
          <p:nvPr/>
        </p:nvCxnSpPr>
        <p:spPr>
          <a:xfrm flipH="1">
            <a:off x="6852742"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061792"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290392" y="1845051"/>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094673" y="4674253"/>
            <a:ext cx="3228060"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5 = </a:t>
            </a:r>
          </a:p>
          <a:p>
            <a:pPr algn="ctr"/>
            <a:r>
              <a:rPr lang="en-US" b="1" dirty="0">
                <a:solidFill>
                  <a:srgbClr val="0E47A1"/>
                </a:solidFill>
              </a:rPr>
              <a:t>Parent 2,5 are listed so list 6</a:t>
            </a:r>
          </a:p>
        </p:txBody>
      </p:sp>
      <mc:AlternateContent xmlns:mc="http://schemas.openxmlformats.org/markup-compatibility/2006" xmlns:a14="http://schemas.microsoft.com/office/drawing/2010/main">
        <mc:Choice Requires="a14">
          <p:sp>
            <p:nvSpPr>
              <p:cNvPr id="53" name="Rectangle 52"/>
              <p:cNvSpPr/>
              <p:nvPr/>
            </p:nvSpPr>
            <p:spPr>
              <a:xfrm>
                <a:off x="7364088" y="4112627"/>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𝟔</m:t>
                      </m:r>
                    </m:oMath>
                  </m:oMathPara>
                </a14:m>
                <a:endParaRPr lang="en-US" sz="2400" b="1" dirty="0">
                  <a:solidFill>
                    <a:srgbClr val="0E47A1"/>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7364088" y="4112627"/>
                <a:ext cx="457200" cy="415907"/>
              </a:xfrm>
              <a:prstGeom prst="rect">
                <a:avLst/>
              </a:prstGeom>
              <a:blipFill rotWithShape="0">
                <a:blip r:embed="rId26"/>
                <a:stretch>
                  <a:fillRect l="-1333" b="-1471"/>
                </a:stretch>
              </a:blipFill>
              <a:ln>
                <a:noFill/>
              </a:ln>
            </p:spPr>
            <p:txBody>
              <a:bodyPr/>
              <a:lstStyle/>
              <a:p>
                <a:r>
                  <a:rPr lang="en-US">
                    <a:noFill/>
                  </a:rPr>
                  <a:t> </a:t>
                </a:r>
              </a:p>
            </p:txBody>
          </p:sp>
        </mc:Fallback>
      </mc:AlternateContent>
      <p:cxnSp>
        <p:nvCxnSpPr>
          <p:cNvPr id="54" name="Straight Connector 53"/>
          <p:cNvCxnSpPr/>
          <p:nvPr/>
        </p:nvCxnSpPr>
        <p:spPr>
          <a:xfrm flipH="1">
            <a:off x="7499442" y="185381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556592" y="5813464"/>
            <a:ext cx="342900" cy="263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H="1">
            <a:off x="7706992" y="186353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935592" y="187325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47"/>
                                        </p:tgtEl>
                                      </p:cBhvr>
                                    </p:animEffect>
                                    <p:set>
                                      <p:cBhvr>
                                        <p:cTn id="24" dur="1" fill="hold">
                                          <p:stCondLst>
                                            <p:cond delay="499"/>
                                          </p:stCondLst>
                                        </p:cTn>
                                        <p:tgtEl>
                                          <p:spTgt spid="4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8">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8">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down)">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55"/>
                                        </p:tgtEl>
                                      </p:cBhvr>
                                    </p:animEffect>
                                    <p:set>
                                      <p:cBhvr>
                                        <p:cTn id="5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animBg="1"/>
      <p:bldP spid="48" grpId="0" build="allAtOnce"/>
      <p:bldP spid="53" grpId="0"/>
      <p:bldP spid="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p:cNvSpPr>
            <a:spLocks noGrp="1"/>
          </p:cNvSpPr>
          <p:nvPr>
            <p:ph type="title" idx="4294967295"/>
          </p:nvPr>
        </p:nvSpPr>
        <p:spPr>
          <a:xfrm>
            <a:off x="0" y="0"/>
            <a:ext cx="12192000" cy="711200"/>
          </a:xfrm>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latin typeface="+mj-lt"/>
                </a:endParaRPr>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latin typeface="+mj-lt"/>
                </a:endParaRPr>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latin typeface="+mj-lt"/>
                </a:endParaRPr>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latin typeface="+mj-lt"/>
                </a:endParaRPr>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latin typeface="+mj-lt"/>
                </a:endParaRPr>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rPr>
                        <m:t>𝟓</m:t>
                      </m:r>
                    </m:oMath>
                  </m:oMathPara>
                </a14:m>
                <a:endParaRPr lang="en-US" b="1" dirty="0">
                  <a:solidFill>
                    <a:srgbClr val="FF0000"/>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rPr>
                        <m:t>𝟕</m:t>
                      </m:r>
                    </m:oMath>
                  </m:oMathPara>
                </a14:m>
                <a:endParaRPr lang="en-US" b="1" dirty="0">
                  <a:solidFill>
                    <a:srgbClr val="FF0000"/>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0774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0774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652109"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p>
        </p:txBody>
      </p:sp>
      <mc:AlternateContent xmlns:mc="http://schemas.openxmlformats.org/markup-compatibility/2006" xmlns:a14="http://schemas.microsoft.com/office/drawing/2010/main">
        <mc:Choice Requires="a14">
          <p:sp>
            <p:nvSpPr>
              <p:cNvPr id="44" name="Rectangle 43"/>
              <p:cNvSpPr/>
              <p:nvPr/>
            </p:nvSpPr>
            <p:spPr>
              <a:xfrm>
                <a:off x="4454144" y="1752710"/>
                <a:ext cx="4111389"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111389"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2768420666"/>
              </p:ext>
            </p:extLst>
          </p:nvPr>
        </p:nvGraphicFramePr>
        <p:xfrm>
          <a:off x="2389557" y="5727493"/>
          <a:ext cx="7254656"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41097">
                  <a:extLst>
                    <a:ext uri="{9D8B030D-6E8A-4147-A177-3AD203B41FA5}">
                      <a16:colId xmlns:a16="http://schemas.microsoft.com/office/drawing/2014/main" val="20001"/>
                    </a:ext>
                  </a:extLst>
                </a:gridCol>
                <a:gridCol w="741097">
                  <a:extLst>
                    <a:ext uri="{9D8B030D-6E8A-4147-A177-3AD203B41FA5}">
                      <a16:colId xmlns:a16="http://schemas.microsoft.com/office/drawing/2014/main" val="20002"/>
                    </a:ext>
                  </a:extLst>
                </a:gridCol>
                <a:gridCol w="741097">
                  <a:extLst>
                    <a:ext uri="{9D8B030D-6E8A-4147-A177-3AD203B41FA5}">
                      <a16:colId xmlns:a16="http://schemas.microsoft.com/office/drawing/2014/main" val="20003"/>
                    </a:ext>
                  </a:extLst>
                </a:gridCol>
                <a:gridCol w="741097">
                  <a:extLst>
                    <a:ext uri="{9D8B030D-6E8A-4147-A177-3AD203B41FA5}">
                      <a16:colId xmlns:a16="http://schemas.microsoft.com/office/drawing/2014/main" val="20004"/>
                    </a:ext>
                  </a:extLst>
                </a:gridCol>
                <a:gridCol w="741097">
                  <a:extLst>
                    <a:ext uri="{9D8B030D-6E8A-4147-A177-3AD203B41FA5}">
                      <a16:colId xmlns:a16="http://schemas.microsoft.com/office/drawing/2014/main" val="20005"/>
                    </a:ext>
                  </a:extLst>
                </a:gridCol>
                <a:gridCol w="741097">
                  <a:extLst>
                    <a:ext uri="{9D8B030D-6E8A-4147-A177-3AD203B41FA5}">
                      <a16:colId xmlns:a16="http://schemas.microsoft.com/office/drawing/2014/main" val="20006"/>
                    </a:ext>
                  </a:extLst>
                </a:gridCol>
                <a:gridCol w="1482194">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r>
                        <a:rPr lang="en-US" sz="2200" dirty="0"/>
                        <a:t>3</a:t>
                      </a:r>
                    </a:p>
                  </a:txBody>
                  <a:tcPr>
                    <a:noFill/>
                  </a:tcPr>
                </a:tc>
                <a:tc>
                  <a:txBody>
                    <a:bodyPr/>
                    <a:lstStyle/>
                    <a:p>
                      <a:pPr algn="ctr"/>
                      <a:r>
                        <a:rPr lang="en-US" sz="2200" dirty="0"/>
                        <a:t>4</a:t>
                      </a:r>
                    </a:p>
                  </a:txBody>
                  <a:tcPr>
                    <a:noFill/>
                  </a:tcPr>
                </a:tc>
                <a:tc>
                  <a:txBody>
                    <a:bodyPr/>
                    <a:lstStyle/>
                    <a:p>
                      <a:pPr algn="ctr"/>
                      <a:r>
                        <a:rPr lang="en-US" sz="2200" dirty="0"/>
                        <a:t>5</a:t>
                      </a:r>
                    </a:p>
                  </a:txBody>
                  <a:tcPr>
                    <a:noFill/>
                  </a:tcPr>
                </a:tc>
                <a:tc>
                  <a:txBody>
                    <a:bodyPr/>
                    <a:lstStyle/>
                    <a:p>
                      <a:pPr algn="ctr"/>
                      <a:r>
                        <a:rPr lang="en-US" sz="2200" dirty="0"/>
                        <a:t>6</a:t>
                      </a:r>
                    </a:p>
                  </a:txBody>
                  <a:tcPr>
                    <a:noFill/>
                  </a:tcPr>
                </a:tc>
                <a:tc>
                  <a:txBody>
                    <a:bodyPr/>
                    <a:lstStyle/>
                    <a:p>
                      <a:pPr algn="ctr"/>
                      <a:r>
                        <a:rPr lang="en-US" sz="2200" dirty="0"/>
                        <a:t>8</a:t>
                      </a:r>
                    </a:p>
                  </a:txBody>
                  <a:tcPr>
                    <a:noFill/>
                  </a:tcPr>
                </a:tc>
                <a:extLst>
                  <a:ext uri="{0D108BD9-81ED-4DB2-BD59-A6C34878D82A}">
                    <a16:rowId xmlns:a16="http://schemas.microsoft.com/office/drawing/2014/main" val="10000"/>
                  </a:ext>
                </a:extLst>
              </a:tr>
            </a:tbl>
          </a:graphicData>
        </a:graphic>
      </p:graphicFrame>
      <p:cxnSp>
        <p:nvCxnSpPr>
          <p:cNvPr id="46" name="Straight Connector 45"/>
          <p:cNvCxnSpPr/>
          <p:nvPr/>
        </p:nvCxnSpPr>
        <p:spPr>
          <a:xfrm flipH="1">
            <a:off x="6838454"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47504"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276104" y="1845051"/>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67774" y="3922149"/>
            <a:ext cx="2639348"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Rightchild</a:t>
            </a:r>
            <a:r>
              <a:rPr lang="en-US" b="1" dirty="0">
                <a:solidFill>
                  <a:srgbClr val="0E47A1"/>
                </a:solidFill>
              </a:rPr>
              <a:t> of 4 = </a:t>
            </a:r>
          </a:p>
          <a:p>
            <a:pPr algn="ctr"/>
            <a:r>
              <a:rPr lang="en-US" b="1" dirty="0">
                <a:solidFill>
                  <a:srgbClr val="0E47A1"/>
                </a:solidFill>
              </a:rPr>
              <a:t>Parent 4 is listed so list 8</a:t>
            </a:r>
          </a:p>
        </p:txBody>
      </p:sp>
      <mc:AlternateContent xmlns:mc="http://schemas.openxmlformats.org/markup-compatibility/2006" xmlns:a14="http://schemas.microsoft.com/office/drawing/2010/main">
        <mc:Choice Requires="a14">
          <p:sp>
            <p:nvSpPr>
              <p:cNvPr id="50" name="Rectangle 49"/>
              <p:cNvSpPr/>
              <p:nvPr/>
            </p:nvSpPr>
            <p:spPr>
              <a:xfrm>
                <a:off x="7356563" y="3940408"/>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𝟖</m:t>
                      </m:r>
                    </m:oMath>
                  </m:oMathPara>
                </a14:m>
                <a:endParaRPr lang="en-US" sz="2400" b="1" dirty="0">
                  <a:solidFill>
                    <a:srgbClr val="0E47A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7356563" y="3940408"/>
                <a:ext cx="457200" cy="415907"/>
              </a:xfrm>
              <a:prstGeom prst="rect">
                <a:avLst/>
              </a:prstGeom>
              <a:blipFill rotWithShape="0">
                <a:blip r:embed="rId25"/>
                <a:stretch>
                  <a:fillRect l="-1333" b="-1449"/>
                </a:stretch>
              </a:blipFill>
              <a:ln>
                <a:noFill/>
              </a:ln>
            </p:spPr>
            <p:txBody>
              <a:bodyPr/>
              <a:lstStyle/>
              <a:p>
                <a:r>
                  <a:rPr lang="en-US">
                    <a:noFill/>
                  </a:rPr>
                  <a:t> </a:t>
                </a:r>
              </a:p>
            </p:txBody>
          </p:sp>
        </mc:Fallback>
      </mc:AlternateContent>
      <p:cxnSp>
        <p:nvCxnSpPr>
          <p:cNvPr id="51" name="Straight Connector 50"/>
          <p:cNvCxnSpPr/>
          <p:nvPr/>
        </p:nvCxnSpPr>
        <p:spPr>
          <a:xfrm flipH="1">
            <a:off x="7485154" y="185381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736562" y="5810372"/>
            <a:ext cx="342900" cy="26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H="1">
            <a:off x="7692704" y="186353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921304" y="187325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149904" y="186353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77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52"/>
                                        </p:tgtEl>
                                      </p:cBhvr>
                                    </p:animEffect>
                                    <p:set>
                                      <p:cBhvr>
                                        <p:cTn id="24"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latin typeface="+mj-lt"/>
                </a:endParaRPr>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latin typeface="+mj-lt"/>
                </a:endParaRPr>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latin typeface="+mj-lt"/>
                </a:endParaRPr>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latin typeface="+mj-lt"/>
                </a:endParaRPr>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latin typeface="+mj-lt"/>
                </a:endParaRPr>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12</a:t>
            </a:r>
          </a:p>
        </p:txBody>
      </p:sp>
      <p:graphicFrame>
        <p:nvGraphicFramePr>
          <p:cNvPr id="42" name="Table 41"/>
          <p:cNvGraphicFramePr>
            <a:graphicFrameLocks noGrp="1"/>
          </p:cNvGraphicFramePr>
          <p:nvPr>
            <p:extLst>
              <p:ext uri="{D42A27DB-BD31-4B8C-83A1-F6EECF244321}">
                <p14:modId xmlns:p14="http://schemas.microsoft.com/office/powerpoint/2010/main" val="2809511239"/>
              </p:ext>
            </p:extLst>
          </p:nvPr>
        </p:nvGraphicFramePr>
        <p:xfrm>
          <a:off x="5562735" y="1621826"/>
          <a:ext cx="3820477" cy="37084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387667">
                  <a:extLst>
                    <a:ext uri="{9D8B030D-6E8A-4147-A177-3AD203B41FA5}">
                      <a16:colId xmlns:a16="http://schemas.microsoft.com/office/drawing/2014/main" val="20001"/>
                    </a:ext>
                  </a:extLst>
                </a:gridCol>
                <a:gridCol w="351155">
                  <a:extLst>
                    <a:ext uri="{9D8B030D-6E8A-4147-A177-3AD203B41FA5}">
                      <a16:colId xmlns:a16="http://schemas.microsoft.com/office/drawing/2014/main" val="20002"/>
                    </a:ext>
                  </a:extLst>
                </a:gridCol>
                <a:gridCol w="351155">
                  <a:extLst>
                    <a:ext uri="{9D8B030D-6E8A-4147-A177-3AD203B41FA5}">
                      <a16:colId xmlns:a16="http://schemas.microsoft.com/office/drawing/2014/main" val="20003"/>
                    </a:ext>
                  </a:extLst>
                </a:gridCol>
                <a:gridCol w="351155">
                  <a:extLst>
                    <a:ext uri="{9D8B030D-6E8A-4147-A177-3AD203B41FA5}">
                      <a16:colId xmlns:a16="http://schemas.microsoft.com/office/drawing/2014/main" val="20004"/>
                    </a:ext>
                  </a:extLst>
                </a:gridCol>
                <a:gridCol w="351155">
                  <a:extLst>
                    <a:ext uri="{9D8B030D-6E8A-4147-A177-3AD203B41FA5}">
                      <a16:colId xmlns:a16="http://schemas.microsoft.com/office/drawing/2014/main" val="20005"/>
                    </a:ext>
                  </a:extLst>
                </a:gridCol>
                <a:gridCol w="351155">
                  <a:extLst>
                    <a:ext uri="{9D8B030D-6E8A-4147-A177-3AD203B41FA5}">
                      <a16:colId xmlns:a16="http://schemas.microsoft.com/office/drawing/2014/main" val="20006"/>
                    </a:ext>
                  </a:extLst>
                </a:gridCol>
                <a:gridCol w="351155">
                  <a:extLst>
                    <a:ext uri="{9D8B030D-6E8A-4147-A177-3AD203B41FA5}">
                      <a16:colId xmlns:a16="http://schemas.microsoft.com/office/drawing/2014/main" val="20007"/>
                    </a:ext>
                  </a:extLst>
                </a:gridCol>
              </a:tblGrid>
              <a:tr h="370840">
                <a:tc>
                  <a:txBody>
                    <a:bodyPr/>
                    <a:lstStyle/>
                    <a:p>
                      <a:r>
                        <a:rPr lang="en-US" sz="1800" dirty="0"/>
                        <a:t>Listed Node</a:t>
                      </a:r>
                    </a:p>
                  </a:txBody>
                  <a:tcPr>
                    <a:noFill/>
                  </a:tcPr>
                </a:tc>
                <a:tc>
                  <a:txBody>
                    <a:bodyPr/>
                    <a:lstStyle/>
                    <a:p>
                      <a:pPr algn="ctr"/>
                      <a:r>
                        <a:rPr lang="en-US" sz="1800" dirty="0"/>
                        <a:t>1</a:t>
                      </a:r>
                    </a:p>
                  </a:txBody>
                  <a:tcPr>
                    <a:noFill/>
                  </a:tcPr>
                </a:tc>
                <a:tc>
                  <a:txBody>
                    <a:bodyPr/>
                    <a:lstStyle/>
                    <a:p>
                      <a:pPr algn="ctr"/>
                      <a:r>
                        <a:rPr lang="en-US" sz="1800" dirty="0"/>
                        <a:t>2</a:t>
                      </a:r>
                    </a:p>
                  </a:txBody>
                  <a:tcPr>
                    <a:noFill/>
                  </a:tcPr>
                </a:tc>
                <a:tc>
                  <a:txBody>
                    <a:bodyPr/>
                    <a:lstStyle/>
                    <a:p>
                      <a:pPr algn="ctr"/>
                      <a:r>
                        <a:rPr lang="en-US" sz="1800" dirty="0"/>
                        <a:t>3</a:t>
                      </a:r>
                    </a:p>
                  </a:txBody>
                  <a:tcPr>
                    <a:noFill/>
                  </a:tcPr>
                </a:tc>
                <a:tc>
                  <a:txBody>
                    <a:bodyPr/>
                    <a:lstStyle/>
                    <a:p>
                      <a:pPr algn="ctr"/>
                      <a:r>
                        <a:rPr lang="en-US" sz="1800" dirty="0"/>
                        <a:t>4</a:t>
                      </a:r>
                    </a:p>
                  </a:txBody>
                  <a:tcPr>
                    <a:noFill/>
                  </a:tcPr>
                </a:tc>
                <a:tc>
                  <a:txBody>
                    <a:bodyPr/>
                    <a:lstStyle/>
                    <a:p>
                      <a:pPr algn="ctr"/>
                      <a:r>
                        <a:rPr lang="en-US" sz="1800" dirty="0"/>
                        <a:t>5</a:t>
                      </a:r>
                    </a:p>
                  </a:txBody>
                  <a:tcPr>
                    <a:noFill/>
                  </a:tcPr>
                </a:tc>
                <a:tc>
                  <a:txBody>
                    <a:bodyPr/>
                    <a:lstStyle/>
                    <a:p>
                      <a:pPr algn="ctr"/>
                      <a:r>
                        <a:rPr lang="en-US" sz="1800" dirty="0"/>
                        <a:t>6</a:t>
                      </a:r>
                    </a:p>
                  </a:txBody>
                  <a:tcPr>
                    <a:noFill/>
                  </a:tcPr>
                </a:tc>
                <a:tc>
                  <a:txBody>
                    <a:bodyPr/>
                    <a:lstStyle/>
                    <a:p>
                      <a:pPr algn="ctr"/>
                      <a:r>
                        <a:rPr lang="en-US" sz="1800" dirty="0"/>
                        <a:t>8</a:t>
                      </a:r>
                    </a:p>
                  </a:txBody>
                  <a:tcPr>
                    <a:noFill/>
                  </a:tcPr>
                </a:tc>
                <a:extLst>
                  <a:ext uri="{0D108BD9-81ED-4DB2-BD59-A6C34878D82A}">
                    <a16:rowId xmlns:a16="http://schemas.microsoft.com/office/drawing/2014/main" val="10000"/>
                  </a:ext>
                </a:extLst>
              </a:tr>
            </a:tbl>
          </a:graphicData>
        </a:graphic>
      </p:graphicFrame>
      <p:sp>
        <p:nvSpPr>
          <p:cNvPr id="43" name="Rectangle 42"/>
          <p:cNvSpPr/>
          <p:nvPr/>
        </p:nvSpPr>
        <p:spPr>
          <a:xfrm>
            <a:off x="4831277" y="2153742"/>
            <a:ext cx="5283394" cy="664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47A1"/>
                </a:solidFill>
              </a:rPr>
              <a:t>Reverse Order for three address code = 8 6 5 4 3 2 1 </a:t>
            </a:r>
          </a:p>
        </p:txBody>
      </p:sp>
      <p:sp>
        <p:nvSpPr>
          <p:cNvPr id="44" name="Rectangle 43"/>
          <p:cNvSpPr/>
          <p:nvPr/>
        </p:nvSpPr>
        <p:spPr>
          <a:xfrm>
            <a:off x="6248400" y="3069296"/>
            <a:ext cx="3235694" cy="2273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t8=</a:t>
            </a:r>
            <a:r>
              <a:rPr lang="en-US" sz="2000" dirty="0" err="1">
                <a:solidFill>
                  <a:schemeClr val="tx1"/>
                </a:solidFill>
              </a:rPr>
              <a:t>d+e</a:t>
            </a:r>
            <a:endParaRPr lang="en-US" sz="2000" dirty="0">
              <a:solidFill>
                <a:schemeClr val="tx1"/>
              </a:solidFill>
            </a:endParaRPr>
          </a:p>
          <a:p>
            <a:r>
              <a:rPr lang="en-US" sz="2000" dirty="0">
                <a:solidFill>
                  <a:schemeClr val="tx1"/>
                </a:solidFill>
              </a:rPr>
              <a:t>t6=</a:t>
            </a:r>
            <a:r>
              <a:rPr lang="en-US" sz="2000" dirty="0" err="1">
                <a:solidFill>
                  <a:schemeClr val="tx1"/>
                </a:solidFill>
              </a:rPr>
              <a:t>a+b</a:t>
            </a:r>
            <a:endParaRPr lang="en-US" sz="2000" dirty="0">
              <a:solidFill>
                <a:schemeClr val="tx1"/>
              </a:solidFill>
            </a:endParaRPr>
          </a:p>
          <a:p>
            <a:r>
              <a:rPr lang="en-US" sz="2000" dirty="0">
                <a:solidFill>
                  <a:schemeClr val="tx1"/>
                </a:solidFill>
              </a:rPr>
              <a:t>t5=t6-c</a:t>
            </a:r>
          </a:p>
          <a:p>
            <a:r>
              <a:rPr lang="en-US" sz="2000" dirty="0">
                <a:solidFill>
                  <a:schemeClr val="tx1"/>
                </a:solidFill>
              </a:rPr>
              <a:t>t4=t5*t8</a:t>
            </a:r>
          </a:p>
          <a:p>
            <a:r>
              <a:rPr lang="en-US" sz="2000" dirty="0">
                <a:solidFill>
                  <a:schemeClr val="tx1"/>
                </a:solidFill>
              </a:rPr>
              <a:t>t3=t4-e</a:t>
            </a:r>
          </a:p>
          <a:p>
            <a:r>
              <a:rPr lang="en-US" sz="2000" dirty="0">
                <a:solidFill>
                  <a:schemeClr val="tx1"/>
                </a:solidFill>
              </a:rPr>
              <a:t>t2=t6+t4</a:t>
            </a:r>
          </a:p>
          <a:p>
            <a:r>
              <a:rPr lang="en-US" sz="2000" dirty="0">
                <a:solidFill>
                  <a:schemeClr val="tx1"/>
                </a:solidFill>
              </a:rPr>
              <a:t>t1=t2*t3</a:t>
            </a:r>
          </a:p>
          <a:p>
            <a:pPr algn="ctr"/>
            <a:endParaRPr lang="en-US" sz="2000" dirty="0">
              <a:solidFill>
                <a:schemeClr val="tx1"/>
              </a:solidFill>
            </a:endParaRPr>
          </a:p>
        </p:txBody>
      </p:sp>
      <p:sp>
        <p:nvSpPr>
          <p:cNvPr id="45" name="Right Brace 44"/>
          <p:cNvSpPr/>
          <p:nvPr/>
        </p:nvSpPr>
        <p:spPr>
          <a:xfrm>
            <a:off x="7132393" y="2989124"/>
            <a:ext cx="990600" cy="2192850"/>
          </a:xfrm>
          <a:prstGeom prst="righ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46" name="Rectangle 45"/>
          <p:cNvSpPr/>
          <p:nvPr/>
        </p:nvSpPr>
        <p:spPr>
          <a:xfrm>
            <a:off x="8144490" y="3410893"/>
            <a:ext cx="934150" cy="1482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C00000"/>
                </a:solidFill>
              </a:rPr>
              <a:t>OptimalThree</a:t>
            </a:r>
            <a:endParaRPr lang="en-US" dirty="0">
              <a:solidFill>
                <a:srgbClr val="C00000"/>
              </a:solidFill>
            </a:endParaRPr>
          </a:p>
          <a:p>
            <a:pPr algn="ctr"/>
            <a:r>
              <a:rPr lang="en-US" dirty="0">
                <a:solidFill>
                  <a:srgbClr val="C00000"/>
                </a:solidFill>
              </a:rPr>
              <a:t>Address</a:t>
            </a:r>
          </a:p>
          <a:p>
            <a:pPr algn="ctr"/>
            <a:r>
              <a:rPr lang="en-US" dirty="0">
                <a:solidFill>
                  <a:srgbClr val="C00000"/>
                </a:solidFill>
              </a:rPr>
              <a:t>code</a:t>
            </a:r>
          </a:p>
        </p:txBody>
      </p:sp>
    </p:spTree>
    <p:extLst>
      <p:ext uri="{BB962C8B-B14F-4D97-AF65-F5344CB8AC3E}">
        <p14:creationId xmlns:p14="http://schemas.microsoft.com/office/powerpoint/2010/main" val="386048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animBg="1"/>
      <p:bldP spid="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Labeling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863600"/>
                <a:ext cx="11928475" cy="5591175"/>
              </a:xfrm>
            </p:spPr>
            <p:txBody>
              <a:bodyPr/>
              <a:lstStyle/>
              <a:p>
                <a:pPr lvl="0"/>
                <a:r>
                  <a:rPr lang="en-US" dirty="0"/>
                  <a:t>The labeling algorithm </a:t>
                </a:r>
                <a:r>
                  <a:rPr lang="en-US" dirty="0">
                    <a:solidFill>
                      <a:srgbClr val="C00000"/>
                    </a:solidFill>
                  </a:rPr>
                  <a:t>generates the optimal code for given expression</a:t>
                </a:r>
                <a:r>
                  <a:rPr lang="en-US" dirty="0"/>
                  <a:t> in which minimum registers are required. </a:t>
                </a:r>
              </a:p>
              <a:p>
                <a:pPr lvl="0"/>
                <a:r>
                  <a:rPr lang="en-US" dirty="0"/>
                  <a:t>Using labeling algorithm the labeling can be done to tree by visiting nodes in bottom up order. </a:t>
                </a:r>
              </a:p>
              <a:p>
                <a:pPr lvl="0"/>
                <a:r>
                  <a:rPr lang="en-US" dirty="0"/>
                  <a:t>For computing the label at node n with the label L1 to left child and label L2 to right child as,</a:t>
                </a:r>
              </a:p>
              <a:p>
                <a:pPr marL="0" indent="0">
                  <a:buNone/>
                </a:pPr>
                <a:r>
                  <a:rPr lang="en-US" dirty="0"/>
                  <a:t>		</a:t>
                </a:r>
                <a14:m>
                  <m:oMath xmlns:m="http://schemas.openxmlformats.org/officeDocument/2006/math">
                    <m:r>
                      <a:rPr lang="en-US" i="1" dirty="0" smtClean="0">
                        <a:solidFill>
                          <a:srgbClr val="0E47A1"/>
                        </a:solidFill>
                        <a:latin typeface="Cambria Math" panose="02040503050406030204" pitchFamily="18" charset="0"/>
                      </a:rPr>
                      <m:t>𝐿𝑎𝑏𝑒𝑙</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𝑛</m:t>
                    </m:r>
                    <m:r>
                      <a:rPr lang="en-US" i="1" dirty="0" smtClean="0">
                        <a:solidFill>
                          <a:srgbClr val="0E47A1"/>
                        </a:solidFill>
                        <a:latin typeface="Cambria Math" panose="02040503050406030204" pitchFamily="18" charset="0"/>
                      </a:rPr>
                      <m:t>) = </m:t>
                    </m:r>
                    <m:r>
                      <m:rPr>
                        <m:sty m:val="p"/>
                      </m:rPr>
                      <a:rPr lang="en-US" i="1" dirty="0" smtClean="0">
                        <a:solidFill>
                          <a:srgbClr val="0E47A1"/>
                        </a:solidFill>
                        <a:latin typeface="Cambria Math" panose="02040503050406030204" pitchFamily="18" charset="0"/>
                      </a:rPr>
                      <m:t>max</m:t>
                    </m:r>
                    <m:r>
                      <a:rPr lang="en-US" i="1" dirty="0" smtClean="0">
                        <a:solidFill>
                          <a:srgbClr val="0E47A1"/>
                        </a:solidFill>
                        <a:latin typeface="Cambria Math" panose="02040503050406030204" pitchFamily="18" charset="0"/>
                      </a:rPr>
                      <m:t>⁡(</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1,</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2) </m:t>
                    </m:r>
                    <m:r>
                      <a:rPr lang="en-US" i="1" dirty="0" smtClean="0">
                        <a:solidFill>
                          <a:srgbClr val="0E47A1"/>
                        </a:solidFill>
                        <a:latin typeface="Cambria Math" panose="02040503050406030204" pitchFamily="18" charset="0"/>
                      </a:rPr>
                      <m:t>𝑖𝑓</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1 </m:t>
                    </m:r>
                    <m:r>
                      <a:rPr lang="en-US" i="1" dirty="0" smtClean="0">
                        <a:solidFill>
                          <a:srgbClr val="0E47A1"/>
                        </a:solidFill>
                        <a:latin typeface="Cambria Math" panose="02040503050406030204" pitchFamily="18" charset="0"/>
                      </a:rPr>
                      <m:t>𝑛𝑜𝑡</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𝑒𝑞𝑢𝑎𝑙</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𝑡𝑜</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2</m:t>
                    </m:r>
                  </m:oMath>
                </a14:m>
                <a:endParaRPr lang="en-US" dirty="0">
                  <a:solidFill>
                    <a:srgbClr val="0E47A1"/>
                  </a:solidFill>
                </a:endParaRPr>
              </a:p>
              <a:p>
                <a:pPr marL="1660525" indent="0" defTabSz="601663">
                  <a:buNone/>
                </a:pPr>
                <a14:m>
                  <m:oMathPara xmlns:m="http://schemas.openxmlformats.org/officeDocument/2006/math">
                    <m:oMathParaPr>
                      <m:jc m:val="left"/>
                    </m:oMathParaPr>
                    <m:oMath xmlns:m="http://schemas.openxmlformats.org/officeDocument/2006/math">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𝐿𝑎𝑏𝑒𝑙</m:t>
                      </m:r>
                      <m:r>
                        <a:rPr lang="en-US" i="1" dirty="0">
                          <a:solidFill>
                            <a:srgbClr val="0E47A1"/>
                          </a:solidFill>
                          <a:latin typeface="Cambria Math" panose="02040503050406030204" pitchFamily="18" charset="0"/>
                        </a:rPr>
                        <m:t>(</m:t>
                      </m:r>
                      <m:r>
                        <a:rPr lang="en-US" i="1" dirty="0">
                          <a:solidFill>
                            <a:srgbClr val="0E47A1"/>
                          </a:solidFill>
                          <a:latin typeface="Cambria Math" panose="02040503050406030204" pitchFamily="18" charset="0"/>
                        </a:rPr>
                        <m:t>𝑛</m:t>
                      </m:r>
                      <m:r>
                        <a:rPr lang="en-US" i="1" dirty="0">
                          <a:solidFill>
                            <a:srgbClr val="0E47A1"/>
                          </a:solidFill>
                          <a:latin typeface="Cambria Math" panose="02040503050406030204" pitchFamily="18" charset="0"/>
                        </a:rPr>
                        <m:t>) = </m:t>
                      </m:r>
                      <m:r>
                        <a:rPr lang="en-US" i="1" dirty="0">
                          <a:solidFill>
                            <a:srgbClr val="0E47A1"/>
                          </a:solidFill>
                          <a:latin typeface="Cambria Math" panose="02040503050406030204" pitchFamily="18" charset="0"/>
                        </a:rPr>
                        <m:t>𝐿</m:t>
                      </m:r>
                      <m:r>
                        <a:rPr lang="en-US" i="1" dirty="0">
                          <a:solidFill>
                            <a:srgbClr val="0E47A1"/>
                          </a:solidFill>
                          <a:latin typeface="Cambria Math" panose="02040503050406030204" pitchFamily="18" charset="0"/>
                        </a:rPr>
                        <m:t>1+1 </m:t>
                      </m:r>
                      <m:r>
                        <a:rPr lang="en-US" i="1" dirty="0">
                          <a:solidFill>
                            <a:srgbClr val="0E47A1"/>
                          </a:solidFill>
                          <a:latin typeface="Cambria Math" panose="02040503050406030204" pitchFamily="18" charset="0"/>
                        </a:rPr>
                        <m:t>𝑖𝑓</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𝐿</m:t>
                      </m:r>
                      <m:r>
                        <a:rPr lang="en-US" i="1" dirty="0">
                          <a:solidFill>
                            <a:srgbClr val="0E47A1"/>
                          </a:solidFill>
                          <a:latin typeface="Cambria Math" panose="02040503050406030204" pitchFamily="18" charset="0"/>
                        </a:rPr>
                        <m:t>1=</m:t>
                      </m:r>
                      <m:r>
                        <a:rPr lang="en-US" i="1" dirty="0">
                          <a:solidFill>
                            <a:srgbClr val="0E47A1"/>
                          </a:solidFill>
                          <a:latin typeface="Cambria Math" panose="02040503050406030204" pitchFamily="18" charset="0"/>
                        </a:rPr>
                        <m:t>𝐿</m:t>
                      </m:r>
                      <m:r>
                        <a:rPr lang="en-US" i="1" dirty="0">
                          <a:solidFill>
                            <a:srgbClr val="0E47A1"/>
                          </a:solidFill>
                          <a:latin typeface="Cambria Math" panose="02040503050406030204" pitchFamily="18" charset="0"/>
                        </a:rPr>
                        <m:t>2</m:t>
                      </m:r>
                    </m:oMath>
                  </m:oMathPara>
                </a14:m>
                <a:endParaRPr lang="en-US" dirty="0">
                  <a:solidFill>
                    <a:srgbClr val="0E47A1"/>
                  </a:solidFill>
                </a:endParaRPr>
              </a:p>
              <a:p>
                <a:pPr lvl="0"/>
                <a:r>
                  <a:rPr lang="en-US" dirty="0"/>
                  <a:t>We start in bottom-up fashion and label </a:t>
                </a:r>
                <a:r>
                  <a:rPr lang="en-US" dirty="0">
                    <a:solidFill>
                      <a:srgbClr val="C00000"/>
                    </a:solidFill>
                  </a:rPr>
                  <a:t>left leaf as 1 </a:t>
                </a:r>
                <a:r>
                  <a:rPr lang="en-US" dirty="0"/>
                  <a:t>and </a:t>
                </a:r>
                <a:r>
                  <a:rPr lang="en-US" dirty="0">
                    <a:solidFill>
                      <a:srgbClr val="C00000"/>
                    </a:solidFill>
                  </a:rPr>
                  <a:t>right leaf as 0</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l="-920" t="-1963"/>
                </a:stretch>
              </a:blipFill>
            </p:spPr>
            <p:txBody>
              <a:bodyPr/>
              <a:lstStyle/>
              <a:p>
                <a:r>
                  <a:rPr lang="en-IN">
                    <a:noFill/>
                  </a:rPr>
                  <a:t> </a:t>
                </a:r>
              </a:p>
            </p:txBody>
          </p:sp>
        </mc:Fallback>
      </mc:AlternateContent>
    </p:spTree>
    <p:extLst>
      <p:ext uri="{BB962C8B-B14F-4D97-AF65-F5344CB8AC3E}">
        <p14:creationId xmlns:p14="http://schemas.microsoft.com/office/powerpoint/2010/main" val="31928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Example: Labeling Algorithm</a:t>
            </a:r>
          </a:p>
        </p:txBody>
      </p:sp>
      <p:sp>
        <p:nvSpPr>
          <p:cNvPr id="4" name="Rectangle 3"/>
          <p:cNvSpPr/>
          <p:nvPr/>
        </p:nvSpPr>
        <p:spPr>
          <a:xfrm>
            <a:off x="170874" y="662242"/>
            <a:ext cx="2862638"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mj-lt"/>
              </a:rPr>
              <a:t>t1:=</a:t>
            </a:r>
            <a:r>
              <a:rPr lang="en-US" sz="2400" dirty="0" err="1">
                <a:solidFill>
                  <a:schemeClr val="tx1"/>
                </a:solidFill>
                <a:latin typeface="+mj-lt"/>
              </a:rPr>
              <a:t>a+b</a:t>
            </a:r>
            <a:endParaRPr lang="en-US" sz="2400" dirty="0">
              <a:solidFill>
                <a:schemeClr val="tx1"/>
              </a:solidFill>
              <a:latin typeface="+mj-lt"/>
            </a:endParaRPr>
          </a:p>
          <a:p>
            <a:r>
              <a:rPr lang="en-US" sz="2400" dirty="0">
                <a:solidFill>
                  <a:schemeClr val="tx1"/>
                </a:solidFill>
                <a:latin typeface="+mj-lt"/>
              </a:rPr>
              <a:t>t2:=</a:t>
            </a:r>
            <a:r>
              <a:rPr lang="en-US" sz="2400" dirty="0" err="1">
                <a:solidFill>
                  <a:schemeClr val="tx1"/>
                </a:solidFill>
                <a:latin typeface="+mj-lt"/>
              </a:rPr>
              <a:t>c+d</a:t>
            </a:r>
            <a:endParaRPr lang="en-US" sz="2400" dirty="0">
              <a:solidFill>
                <a:schemeClr val="tx1"/>
              </a:solidFill>
              <a:latin typeface="+mj-lt"/>
            </a:endParaRPr>
          </a:p>
          <a:p>
            <a:r>
              <a:rPr lang="en-US" sz="2400" dirty="0">
                <a:solidFill>
                  <a:schemeClr val="tx1"/>
                </a:solidFill>
                <a:latin typeface="+mj-lt"/>
              </a:rPr>
              <a:t>t3:=e-t2</a:t>
            </a:r>
          </a:p>
          <a:p>
            <a:r>
              <a:rPr lang="en-US" sz="2400" dirty="0">
                <a:solidFill>
                  <a:schemeClr val="tx1"/>
                </a:solidFill>
                <a:latin typeface="+mj-lt"/>
              </a:rPr>
              <a:t>t4:=t1-t3</a:t>
            </a:r>
          </a:p>
          <a:p>
            <a:r>
              <a:rPr lang="en-US" sz="2400" dirty="0">
                <a:solidFill>
                  <a:srgbClr val="0E47A1"/>
                </a:solidFill>
                <a:latin typeface="+mj-lt"/>
              </a:rPr>
              <a:t>Three Address Code</a:t>
            </a:r>
          </a:p>
        </p:txBody>
      </p:sp>
      <mc:AlternateContent xmlns:mc="http://schemas.openxmlformats.org/markup-compatibility/2006" xmlns:a14="http://schemas.microsoft.com/office/drawing/2010/main">
        <mc:Choice Requires="a14">
          <p:sp>
            <p:nvSpPr>
              <p:cNvPr id="5" name="Oval 4"/>
              <p:cNvSpPr/>
              <p:nvPr/>
            </p:nvSpPr>
            <p:spPr>
              <a:xfrm>
                <a:off x="5320294" y="387397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5" name="Oval 4"/>
              <p:cNvSpPr>
                <a:spLocks noRot="1" noChangeAspect="1" noMove="1" noResize="1" noEditPoints="1" noAdjustHandles="1" noChangeArrowheads="1" noChangeShapeType="1" noTextEdit="1"/>
              </p:cNvSpPr>
              <p:nvPr/>
            </p:nvSpPr>
            <p:spPr>
              <a:xfrm>
                <a:off x="5320294" y="3873978"/>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6" name="Straight Connector 5"/>
          <p:cNvCxnSpPr/>
          <p:nvPr/>
        </p:nvCxnSpPr>
        <p:spPr>
          <a:xfrm flipV="1">
            <a:off x="5102151" y="4337515"/>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711249" y="4244220"/>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906151" y="4613956"/>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a</a:t>
            </a:r>
            <a:endParaRPr lang="en-US" b="1" baseline="-25000" dirty="0">
              <a:solidFill>
                <a:srgbClr val="C00000"/>
              </a:solidFill>
              <a:latin typeface="+mj-lt"/>
            </a:endParaRPr>
          </a:p>
        </p:txBody>
      </p:sp>
      <p:sp>
        <p:nvSpPr>
          <p:cNvPr id="9" name="Rectangle 8"/>
          <p:cNvSpPr/>
          <p:nvPr/>
        </p:nvSpPr>
        <p:spPr>
          <a:xfrm>
            <a:off x="6089074" y="4623694"/>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b</a:t>
            </a:r>
            <a:endParaRPr lang="en-US" b="1" dirty="0">
              <a:solidFill>
                <a:srgbClr val="C00000"/>
              </a:solidFill>
              <a:latin typeface="+mj-lt"/>
            </a:endParaRPr>
          </a:p>
        </p:txBody>
      </p:sp>
      <mc:AlternateContent xmlns:mc="http://schemas.openxmlformats.org/markup-compatibility/2006" xmlns:a14="http://schemas.microsoft.com/office/drawing/2010/main">
        <mc:Choice Requires="a14">
          <p:sp>
            <p:nvSpPr>
              <p:cNvPr id="10" name="Oval 9"/>
              <p:cNvSpPr/>
              <p:nvPr/>
            </p:nvSpPr>
            <p:spPr>
              <a:xfrm>
                <a:off x="7780643" y="4159732"/>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7780643" y="4159732"/>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7562500" y="4623269"/>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71598" y="4529974"/>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67101" y="4934152"/>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c</a:t>
            </a:r>
            <a:endParaRPr lang="en-US" b="1" baseline="-25000" dirty="0">
              <a:solidFill>
                <a:srgbClr val="C00000"/>
              </a:solidFill>
              <a:latin typeface="+mj-lt"/>
            </a:endParaRPr>
          </a:p>
        </p:txBody>
      </p:sp>
      <p:sp>
        <p:nvSpPr>
          <p:cNvPr id="14" name="Rectangle 13"/>
          <p:cNvSpPr/>
          <p:nvPr/>
        </p:nvSpPr>
        <p:spPr>
          <a:xfrm>
            <a:off x="8535031" y="4934152"/>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d</a:t>
            </a:r>
          </a:p>
        </p:txBody>
      </p:sp>
      <mc:AlternateContent xmlns:mc="http://schemas.openxmlformats.org/markup-compatibility/2006" xmlns:a14="http://schemas.microsoft.com/office/drawing/2010/main">
        <mc:Choice Requires="a14">
          <p:sp>
            <p:nvSpPr>
              <p:cNvPr id="15" name="Oval 14"/>
              <p:cNvSpPr/>
              <p:nvPr/>
            </p:nvSpPr>
            <p:spPr>
              <a:xfrm>
                <a:off x="7088962" y="337753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5" name="Oval 14"/>
              <p:cNvSpPr>
                <a:spLocks noRot="1" noChangeAspect="1" noMove="1" noResize="1" noEditPoints="1" noAdjustHandles="1" noChangeArrowheads="1" noChangeShapeType="1" noTextEdit="1"/>
              </p:cNvSpPr>
              <p:nvPr/>
            </p:nvSpPr>
            <p:spPr>
              <a:xfrm>
                <a:off x="7088962" y="337753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p:cxnSp>
        <p:nvCxnSpPr>
          <p:cNvPr id="16" name="Straight Connector 15"/>
          <p:cNvCxnSpPr/>
          <p:nvPr/>
        </p:nvCxnSpPr>
        <p:spPr>
          <a:xfrm flipV="1">
            <a:off x="6870819" y="3841073"/>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79917" y="3747778"/>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656200" y="4147015"/>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e</a:t>
            </a:r>
            <a:endParaRPr lang="en-US" b="1" baseline="-25000" dirty="0">
              <a:solidFill>
                <a:srgbClr val="C00000"/>
              </a:solidFill>
              <a:latin typeface="+mj-lt"/>
            </a:endParaRPr>
          </a:p>
        </p:txBody>
      </p:sp>
      <mc:AlternateContent xmlns:mc="http://schemas.openxmlformats.org/markup-compatibility/2006" xmlns:a14="http://schemas.microsoft.com/office/drawing/2010/main">
        <mc:Choice Requires="a14">
          <p:sp>
            <p:nvSpPr>
              <p:cNvPr id="19" name="Oval 18"/>
              <p:cNvSpPr/>
              <p:nvPr/>
            </p:nvSpPr>
            <p:spPr>
              <a:xfrm>
                <a:off x="6410942" y="2787321"/>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6410942" y="2787321"/>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p:cxnSp>
        <p:nvCxnSpPr>
          <p:cNvPr id="20" name="Straight Connector 19"/>
          <p:cNvCxnSpPr>
            <a:stCxn id="19" idx="3"/>
            <a:endCxn id="5" idx="7"/>
          </p:cNvCxnSpPr>
          <p:nvPr/>
        </p:nvCxnSpPr>
        <p:spPr>
          <a:xfrm flipH="1">
            <a:off x="5795108" y="3222282"/>
            <a:ext cx="697299" cy="72632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5"/>
            <a:endCxn id="15" idx="1"/>
          </p:cNvCxnSpPr>
          <p:nvPr/>
        </p:nvCxnSpPr>
        <p:spPr>
          <a:xfrm>
            <a:off x="6885756" y="3222282"/>
            <a:ext cx="284671" cy="22988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376822" y="3470378"/>
            <a:ext cx="412970" cy="411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t1</a:t>
            </a:r>
            <a:endParaRPr lang="en-US" b="1" baseline="-25000" dirty="0">
              <a:solidFill>
                <a:srgbClr val="C00000"/>
              </a:solidFill>
              <a:latin typeface="+mj-lt"/>
            </a:endParaRPr>
          </a:p>
        </p:txBody>
      </p:sp>
      <p:sp>
        <p:nvSpPr>
          <p:cNvPr id="23" name="Rectangle 22"/>
          <p:cNvSpPr/>
          <p:nvPr/>
        </p:nvSpPr>
        <p:spPr>
          <a:xfrm>
            <a:off x="8310263" y="4128772"/>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t2</a:t>
            </a:r>
            <a:endParaRPr lang="en-US" b="1" baseline="-25000" dirty="0">
              <a:solidFill>
                <a:srgbClr val="C00000"/>
              </a:solidFill>
              <a:latin typeface="+mj-lt"/>
            </a:endParaRPr>
          </a:p>
        </p:txBody>
      </p:sp>
      <p:sp>
        <p:nvSpPr>
          <p:cNvPr id="24" name="Rectangle 23"/>
          <p:cNvSpPr/>
          <p:nvPr/>
        </p:nvSpPr>
        <p:spPr>
          <a:xfrm>
            <a:off x="7656899" y="3340201"/>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t3</a:t>
            </a:r>
            <a:endParaRPr lang="en-US" b="1" baseline="-25000" dirty="0">
              <a:solidFill>
                <a:srgbClr val="C00000"/>
              </a:solidFill>
              <a:latin typeface="+mj-lt"/>
            </a:endParaRPr>
          </a:p>
        </p:txBody>
      </p:sp>
      <p:sp>
        <p:nvSpPr>
          <p:cNvPr id="25" name="Rectangle 24"/>
          <p:cNvSpPr/>
          <p:nvPr/>
        </p:nvSpPr>
        <p:spPr>
          <a:xfrm>
            <a:off x="6947036" y="2740315"/>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t4</a:t>
            </a:r>
            <a:endParaRPr lang="en-US" b="1" baseline="-25000" dirty="0">
              <a:solidFill>
                <a:srgbClr val="C00000"/>
              </a:solidFill>
              <a:latin typeface="+mj-lt"/>
            </a:endParaRPr>
          </a:p>
        </p:txBody>
      </p:sp>
      <mc:AlternateContent xmlns:mc="http://schemas.openxmlformats.org/markup-compatibility/2006" xmlns:a14="http://schemas.microsoft.com/office/drawing/2010/main">
        <mc:Choice Requires="a14">
          <p:sp>
            <p:nvSpPr>
              <p:cNvPr id="26" name="Rectangle 25"/>
              <p:cNvSpPr/>
              <p:nvPr/>
            </p:nvSpPr>
            <p:spPr>
              <a:xfrm>
                <a:off x="4349294" y="1247252"/>
                <a:ext cx="1562882"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𝑳𝒂𝒃𝒆𝒍</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𝒏</m:t>
                      </m:r>
                      <m:r>
                        <a:rPr lang="en-US" b="1" i="1" dirty="0" smtClean="0">
                          <a:solidFill>
                            <a:srgbClr val="0E47A1"/>
                          </a:solidFill>
                          <a:latin typeface="Cambria Math" panose="02040503050406030204" pitchFamily="18" charset="0"/>
                        </a:rPr>
                        <m:t>)=   </m:t>
                      </m:r>
                    </m:oMath>
                  </m:oMathPara>
                </a14:m>
                <a:endParaRPr lang="en-US" b="1" i="1" dirty="0">
                  <a:solidFill>
                    <a:srgbClr val="0E47A1"/>
                  </a:solidFill>
                  <a:latin typeface="+mj-lt"/>
                </a:endParaRPr>
              </a:p>
            </p:txBody>
          </p:sp>
        </mc:Choice>
        <mc:Fallback xmlns="">
          <p:sp>
            <p:nvSpPr>
              <p:cNvPr id="26" name="Rectangle 25"/>
              <p:cNvSpPr>
                <a:spLocks noRot="1" noChangeAspect="1" noMove="1" noResize="1" noEditPoints="1" noAdjustHandles="1" noChangeArrowheads="1" noChangeShapeType="1" noTextEdit="1"/>
              </p:cNvSpPr>
              <p:nvPr/>
            </p:nvSpPr>
            <p:spPr>
              <a:xfrm>
                <a:off x="4349294" y="1247252"/>
                <a:ext cx="1562882" cy="685800"/>
              </a:xfrm>
              <a:prstGeom prst="rect">
                <a:avLst/>
              </a:prstGeom>
              <a:blipFill rotWithShape="0">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031884" y="1215796"/>
                <a:ext cx="2807316"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𝑴𝒂𝒙</m:t>
                      </m:r>
                      <m:d>
                        <m:dPr>
                          <m:ctrlPr>
                            <a:rPr lang="en-US" b="1" i="1" dirty="0" smtClean="0">
                              <a:solidFill>
                                <a:srgbClr val="0E47A1"/>
                              </a:solidFill>
                              <a:latin typeface="Cambria Math" panose="02040503050406030204" pitchFamily="18" charset="0"/>
                            </a:rPr>
                          </m:ctrlPr>
                        </m:dPr>
                        <m:e>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𝟐</m:t>
                          </m:r>
                        </m:e>
                      </m:d>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𝒊𝒇</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ea typeface="Cambria Math" panose="02040503050406030204" pitchFamily="18" charset="0"/>
                        </a:rPr>
                        <m:t>≠</m:t>
                      </m:r>
                      <m:r>
                        <a:rPr lang="en-US" b="1" i="1" dirty="0" smtClean="0">
                          <a:solidFill>
                            <a:srgbClr val="0E47A1"/>
                          </a:solidFill>
                          <a:latin typeface="Cambria Math" panose="02040503050406030204" pitchFamily="18" charset="0"/>
                          <a:ea typeface="Cambria Math" panose="02040503050406030204" pitchFamily="18" charset="0"/>
                        </a:rPr>
                        <m:t>𝒍</m:t>
                      </m:r>
                      <m:r>
                        <a:rPr lang="en-US" b="1" i="1" dirty="0" smtClean="0">
                          <a:solidFill>
                            <a:srgbClr val="0E47A1"/>
                          </a:solidFill>
                          <a:latin typeface="Cambria Math" panose="02040503050406030204" pitchFamily="18" charset="0"/>
                          <a:ea typeface="Cambria Math" panose="02040503050406030204" pitchFamily="18" charset="0"/>
                        </a:rPr>
                        <m:t>𝟐</m:t>
                      </m:r>
                    </m:oMath>
                  </m:oMathPara>
                </a14:m>
                <a:endParaRPr lang="en-US" b="1" i="1" dirty="0">
                  <a:solidFill>
                    <a:srgbClr val="0E47A1"/>
                  </a:solidFill>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𝑳</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𝒊𝒇</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𝟐</m:t>
                      </m:r>
                    </m:oMath>
                  </m:oMathPara>
                </a14:m>
                <a:endParaRPr lang="en-US" b="1" i="1" dirty="0">
                  <a:solidFill>
                    <a:srgbClr val="0E47A1"/>
                  </a:solidFill>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6031884" y="1215796"/>
                <a:ext cx="2807316" cy="685800"/>
              </a:xfrm>
              <a:prstGeom prst="rect">
                <a:avLst/>
              </a:prstGeom>
              <a:blipFill rotWithShape="0">
                <a:blip r:embed="rId7"/>
                <a:stretch>
                  <a:fillRect b="-5310"/>
                </a:stretch>
              </a:blipFill>
              <a:ln>
                <a:noFill/>
              </a:ln>
            </p:spPr>
            <p:txBody>
              <a:bodyPr/>
              <a:lstStyle/>
              <a:p>
                <a:r>
                  <a:rPr lang="en-US">
                    <a:noFill/>
                  </a:rPr>
                  <a:t> </a:t>
                </a:r>
              </a:p>
            </p:txBody>
          </p:sp>
        </mc:Fallback>
      </mc:AlternateContent>
      <p:sp>
        <p:nvSpPr>
          <p:cNvPr id="28" name="Left Brace 27"/>
          <p:cNvSpPr/>
          <p:nvPr/>
        </p:nvSpPr>
        <p:spPr>
          <a:xfrm>
            <a:off x="5795108" y="1088273"/>
            <a:ext cx="282496" cy="983562"/>
          </a:xfrm>
          <a:prstGeom prst="lef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latin typeface="+mj-lt"/>
            </a:endParaRPr>
          </a:p>
        </p:txBody>
      </p:sp>
      <mc:AlternateContent xmlns:mc="http://schemas.openxmlformats.org/markup-compatibility/2006" xmlns:a14="http://schemas.microsoft.com/office/drawing/2010/main">
        <mc:Choice Requires="a14">
          <p:sp>
            <p:nvSpPr>
              <p:cNvPr id="29" name="Rectangle 28"/>
              <p:cNvSpPr/>
              <p:nvPr/>
            </p:nvSpPr>
            <p:spPr>
              <a:xfrm>
                <a:off x="84045" y="5668107"/>
                <a:ext cx="5506776"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𝒑𝒐𝒔𝒕𝒐𝒓𝒅𝒆𝒓</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𝒕𝒓𝒂𝒗𝒆𝒓𝒔𝒂𝒍</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𝒂</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𝒃</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𝒆</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𝒄</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𝒅</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𝟐</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𝟑</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𝟒</m:t>
                      </m:r>
                      <m:r>
                        <a:rPr lang="en-US" b="1" i="1" dirty="0" smtClean="0">
                          <a:solidFill>
                            <a:srgbClr val="0E47A1"/>
                          </a:solidFill>
                          <a:latin typeface="Cambria Math" panose="02040503050406030204" pitchFamily="18" charset="0"/>
                        </a:rPr>
                        <m:t>  </m:t>
                      </m:r>
                    </m:oMath>
                  </m:oMathPara>
                </a14:m>
                <a:endParaRPr lang="en-US" b="1" i="1" dirty="0">
                  <a:solidFill>
                    <a:srgbClr val="0E47A1"/>
                  </a:solidFill>
                  <a:latin typeface="+mj-lt"/>
                </a:endParaRPr>
              </a:p>
            </p:txBody>
          </p:sp>
        </mc:Choice>
        <mc:Fallback xmlns="">
          <p:sp>
            <p:nvSpPr>
              <p:cNvPr id="29" name="Rectangle 28"/>
              <p:cNvSpPr>
                <a:spLocks noRot="1" noChangeAspect="1" noMove="1" noResize="1" noEditPoints="1" noAdjustHandles="1" noChangeArrowheads="1" noChangeShapeType="1" noTextEdit="1"/>
              </p:cNvSpPr>
              <p:nvPr/>
            </p:nvSpPr>
            <p:spPr>
              <a:xfrm>
                <a:off x="84045" y="5668107"/>
                <a:ext cx="5506776" cy="685800"/>
              </a:xfrm>
              <a:prstGeom prst="rect">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684257" y="462966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4684257" y="4629667"/>
                <a:ext cx="337400" cy="333851"/>
              </a:xfrm>
              <a:prstGeom prst="rect">
                <a:avLst/>
              </a:prstGeom>
              <a:blipFill rotWithShape="0">
                <a:blip r:embed="rId9"/>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6318019" y="4630295"/>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𝟎</m:t>
                      </m:r>
                    </m:oMath>
                  </m:oMathPara>
                </a14:m>
                <a:endParaRPr lang="en-US" b="1" dirty="0">
                  <a:solidFill>
                    <a:srgbClr val="0E47A1"/>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6318019" y="4630295"/>
                <a:ext cx="337400" cy="333851"/>
              </a:xfrm>
              <a:prstGeom prst="rect">
                <a:avLst/>
              </a:prstGeom>
              <a:blipFill rotWithShape="0">
                <a:blip r:embed="rId10"/>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000248" y="37921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5000248" y="3792187"/>
                <a:ext cx="337400" cy="333851"/>
              </a:xfrm>
              <a:prstGeom prst="rect">
                <a:avLst/>
              </a:prstGeom>
              <a:blipFill rotWithShape="0">
                <a:blip r:embed="rId1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6485615" y="419502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6485615" y="4195020"/>
                <a:ext cx="337400" cy="333851"/>
              </a:xfrm>
              <a:prstGeom prst="rect">
                <a:avLst/>
              </a:prstGeom>
              <a:blipFill rotWithShape="0">
                <a:blip r:embed="rId12"/>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7162815" y="4981301"/>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7162815" y="4981301"/>
                <a:ext cx="337400" cy="333851"/>
              </a:xfrm>
              <a:prstGeom prst="rect">
                <a:avLst/>
              </a:prstGeom>
              <a:blipFill rotWithShape="0">
                <a:blip r:embed="rId13"/>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843444" y="49577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𝟎</m:t>
                      </m:r>
                    </m:oMath>
                  </m:oMathPara>
                </a14:m>
                <a:endParaRPr lang="en-US" b="1" dirty="0">
                  <a:solidFill>
                    <a:srgbClr val="0E47A1"/>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8843444" y="4957726"/>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8222734" y="395911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8222734" y="3959112"/>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7553284" y="319685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𝟐</m:t>
                      </m:r>
                    </m:oMath>
                  </m:oMathPara>
                </a14:m>
                <a:endParaRPr lang="en-US" b="1" dirty="0">
                  <a:solidFill>
                    <a:srgbClr val="0E47A1"/>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7553284" y="3196850"/>
                <a:ext cx="337400" cy="333851"/>
              </a:xfrm>
              <a:prstGeom prst="rect">
                <a:avLst/>
              </a:prstGeom>
              <a:blipFill rotWithShape="0">
                <a:blip r:embed="rId16"/>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6843367" y="2541541"/>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𝟐</m:t>
                      </m:r>
                    </m:oMath>
                  </m:oMathPara>
                </a14:m>
                <a:endParaRPr lang="en-US" b="1" dirty="0">
                  <a:solidFill>
                    <a:srgbClr val="0E47A1"/>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6843367" y="2541541"/>
                <a:ext cx="337400" cy="333851"/>
              </a:xfrm>
              <a:prstGeom prst="rect">
                <a:avLst/>
              </a:prstGeom>
              <a:blipFill rotWithShape="0">
                <a:blip r:embed="rId17"/>
                <a:stretch>
                  <a:fillRect l="-363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915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par>
                                <p:cTn id="42" presetID="22" presetClass="entr" presetSubtype="4"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par>
                                <p:cTn id="54" presetID="22" presetClass="entr" presetSubtype="4"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par>
                                <p:cTn id="60" presetID="22" presetClass="entr" presetSubtype="4"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par>
                                <p:cTn id="72" presetID="22" presetClass="entr" presetSubtype="4"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9" grpId="0"/>
      <p:bldP spid="10" grpId="0" animBg="1"/>
      <p:bldP spid="13" grpId="0"/>
      <p:bldP spid="14" grpId="0"/>
      <p:bldP spid="15" grpId="0" animBg="1"/>
      <p:bldP spid="18" grpId="0"/>
      <p:bldP spid="19" grpId="0" animBg="1"/>
      <p:bldP spid="22" grpId="0"/>
      <p:bldP spid="23" grpId="0"/>
      <p:bldP spid="24" grpId="0"/>
      <p:bldP spid="25" grpId="0"/>
      <p:bldP spid="26" grpId="0"/>
      <p:bldP spid="27" grpId="0"/>
      <p:bldP spid="28" grpId="0" animBg="1"/>
      <p:bldP spid="29" grpId="0"/>
      <p:bldP spid="30" grpId="0"/>
      <p:bldP spid="31" grpId="0"/>
      <p:bldP spid="32" grpId="0"/>
      <p:bldP spid="33" grpId="0"/>
      <p:bldP spid="34" grpId="0"/>
      <p:bldP spid="35" grpId="0"/>
      <p:bldP spid="36" grpId="0"/>
      <p:bldP spid="37" grpId="0"/>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709738"/>
            <a:ext cx="10515600" cy="2852737"/>
          </a:xfrm>
        </p:spPr>
        <p:txBody>
          <a:bodyPr/>
          <a:lstStyle/>
          <a:p>
            <a:r>
              <a:rPr lang="en-US" dirty="0"/>
              <a:t>Thank You </a:t>
            </a:r>
          </a:p>
        </p:txBody>
      </p:sp>
    </p:spTree>
    <p:extLst>
      <p:ext uri="{BB962C8B-B14F-4D97-AF65-F5344CB8AC3E}">
        <p14:creationId xmlns:p14="http://schemas.microsoft.com/office/powerpoint/2010/main" val="172642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Target program</a:t>
            </a:r>
          </a:p>
        </p:txBody>
      </p:sp>
      <p:sp>
        <p:nvSpPr>
          <p:cNvPr id="3" name="Content Placeholder 2"/>
          <p:cNvSpPr>
            <a:spLocks noGrp="1"/>
          </p:cNvSpPr>
          <p:nvPr>
            <p:ph idx="4294967295"/>
          </p:nvPr>
        </p:nvSpPr>
        <p:spPr>
          <a:xfrm>
            <a:off x="0" y="863600"/>
            <a:ext cx="11928475" cy="5591175"/>
          </a:xfrm>
        </p:spPr>
        <p:txBody>
          <a:bodyPr/>
          <a:lstStyle/>
          <a:p>
            <a:r>
              <a:rPr lang="en-GB" dirty="0"/>
              <a:t>The output may be in form of:</a:t>
            </a:r>
          </a:p>
          <a:p>
            <a:pPr marL="914400" lvl="0" indent="-457200">
              <a:buFont typeface="+mj-lt"/>
              <a:buAutoNum type="arabicPeriod"/>
            </a:pPr>
            <a:r>
              <a:rPr lang="en-GB" dirty="0">
                <a:solidFill>
                  <a:srgbClr val="0E47A1"/>
                </a:solidFill>
              </a:rPr>
              <a:t>Absolute machine language: </a:t>
            </a:r>
            <a:r>
              <a:rPr lang="en-GB" dirty="0"/>
              <a:t>Absolute machine language program can be placed in a memory location and immediately execute.</a:t>
            </a:r>
            <a:endParaRPr lang="en-US" dirty="0"/>
          </a:p>
          <a:p>
            <a:pPr marL="914400" lvl="0" indent="-457200">
              <a:buFont typeface="+mj-lt"/>
              <a:buAutoNum type="arabicPeriod"/>
            </a:pPr>
            <a:r>
              <a:rPr lang="en-GB" dirty="0" err="1">
                <a:solidFill>
                  <a:srgbClr val="0E47A1"/>
                </a:solidFill>
              </a:rPr>
              <a:t>Relocatable</a:t>
            </a:r>
            <a:r>
              <a:rPr lang="en-GB" dirty="0">
                <a:solidFill>
                  <a:srgbClr val="0E47A1"/>
                </a:solidFill>
              </a:rPr>
              <a:t> machine language: </a:t>
            </a:r>
            <a:r>
              <a:rPr lang="en-GB" dirty="0"/>
              <a:t>The subroutine can be compiled separately. A set of </a:t>
            </a:r>
            <a:r>
              <a:rPr lang="en-GB" dirty="0" err="1"/>
              <a:t>relocatable</a:t>
            </a:r>
            <a:r>
              <a:rPr lang="en-GB" dirty="0"/>
              <a:t> object modules can be linked together and loaded for execution. </a:t>
            </a:r>
            <a:endParaRPr lang="en-US" dirty="0"/>
          </a:p>
          <a:p>
            <a:pPr marL="914400" indent="-457200">
              <a:buFont typeface="+mj-lt"/>
              <a:buAutoNum type="arabicPeriod"/>
            </a:pPr>
            <a:r>
              <a:rPr lang="en-GB" dirty="0">
                <a:solidFill>
                  <a:srgbClr val="0E47A1"/>
                </a:solidFill>
              </a:rPr>
              <a:t>Assembly language: </a:t>
            </a:r>
            <a:r>
              <a:rPr lang="en-GB" dirty="0"/>
              <a:t>Producing an assembly language program as output makes the process of code generation easier, then assembler is require to convert code in binary form.</a:t>
            </a:r>
            <a:endParaRPr lang="en-US" dirty="0"/>
          </a:p>
          <a:p>
            <a:endParaRPr lang="en-US" dirty="0"/>
          </a:p>
        </p:txBody>
      </p:sp>
    </p:spTree>
    <p:extLst>
      <p:ext uri="{BB962C8B-B14F-4D97-AF65-F5344CB8AC3E}">
        <p14:creationId xmlns:p14="http://schemas.microsoft.com/office/powerpoint/2010/main" val="271325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Memory management</a:t>
            </a:r>
          </a:p>
        </p:txBody>
      </p:sp>
      <p:sp>
        <p:nvSpPr>
          <p:cNvPr id="3" name="Content Placeholder 2"/>
          <p:cNvSpPr>
            <a:spLocks noGrp="1"/>
          </p:cNvSpPr>
          <p:nvPr>
            <p:ph idx="4294967295"/>
          </p:nvPr>
        </p:nvSpPr>
        <p:spPr>
          <a:xfrm>
            <a:off x="0" y="863600"/>
            <a:ext cx="11928475" cy="5591175"/>
          </a:xfrm>
        </p:spPr>
        <p:txBody>
          <a:bodyPr/>
          <a:lstStyle/>
          <a:p>
            <a:pPr lvl="0"/>
            <a:r>
              <a:rPr lang="en-GB" dirty="0">
                <a:solidFill>
                  <a:srgbClr val="C00000"/>
                </a:solidFill>
              </a:rPr>
              <a:t>Mapping names </a:t>
            </a:r>
            <a:r>
              <a:rPr lang="en-GB" dirty="0"/>
              <a:t>in the source program </a:t>
            </a:r>
            <a:r>
              <a:rPr lang="en-GB" dirty="0">
                <a:solidFill>
                  <a:srgbClr val="C00000"/>
                </a:solidFill>
              </a:rPr>
              <a:t>to addresses of data objects</a:t>
            </a:r>
            <a:r>
              <a:rPr lang="en-GB" dirty="0"/>
              <a:t> in run time memory is done cooperatively by the front end and the code generator. </a:t>
            </a:r>
            <a:endParaRPr lang="en-US" dirty="0"/>
          </a:p>
          <a:p>
            <a:pPr lvl="0"/>
            <a:r>
              <a:rPr lang="en-GB" dirty="0"/>
              <a:t>We assume that a name in a three-address statement refers to a symbol table entry for the name.</a:t>
            </a:r>
            <a:endParaRPr lang="en-US" dirty="0"/>
          </a:p>
          <a:p>
            <a:pPr lvl="0"/>
            <a:r>
              <a:rPr lang="en-GB" dirty="0"/>
              <a:t>From the symbol table information, a relative address can be determined for the name in a data area.</a:t>
            </a:r>
            <a:endParaRPr lang="en-US" dirty="0"/>
          </a:p>
          <a:p>
            <a:endParaRPr lang="en-US" dirty="0"/>
          </a:p>
        </p:txBody>
      </p:sp>
    </p:spTree>
    <p:extLst>
      <p:ext uri="{BB962C8B-B14F-4D97-AF65-F5344CB8AC3E}">
        <p14:creationId xmlns:p14="http://schemas.microsoft.com/office/powerpoint/2010/main" val="25641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Instruction selection</a:t>
            </a:r>
          </a:p>
        </p:txBody>
      </p:sp>
      <p:sp>
        <p:nvSpPr>
          <p:cNvPr id="3" name="Content Placeholder 2"/>
          <p:cNvSpPr>
            <a:spLocks noGrp="1"/>
          </p:cNvSpPr>
          <p:nvPr>
            <p:ph idx="4294967295"/>
          </p:nvPr>
        </p:nvSpPr>
        <p:spPr>
          <a:xfrm>
            <a:off x="0" y="863600"/>
            <a:ext cx="11928475" cy="5591175"/>
          </a:xfrm>
        </p:spPr>
        <p:txBody>
          <a:bodyPr/>
          <a:lstStyle/>
          <a:p>
            <a:pPr lvl="0"/>
            <a:r>
              <a:rPr lang="en-GB" dirty="0"/>
              <a:t>Example: the sequence of statements</a:t>
            </a:r>
            <a:endParaRPr lang="en-US" dirty="0"/>
          </a:p>
          <a:p>
            <a:pPr marL="0" indent="685800">
              <a:buNone/>
            </a:pPr>
            <a:r>
              <a:rPr lang="en-GB" dirty="0">
                <a:solidFill>
                  <a:srgbClr val="0E47A1"/>
                </a:solidFill>
              </a:rPr>
              <a:t>a := b + c</a:t>
            </a:r>
            <a:endParaRPr lang="en-US" dirty="0">
              <a:solidFill>
                <a:srgbClr val="0E47A1"/>
              </a:solidFill>
            </a:endParaRPr>
          </a:p>
          <a:p>
            <a:pPr marL="0" indent="685800">
              <a:buNone/>
            </a:pPr>
            <a:r>
              <a:rPr lang="en-GB" dirty="0">
                <a:solidFill>
                  <a:srgbClr val="0E47A1"/>
                </a:solidFill>
              </a:rPr>
              <a:t>d := a + e</a:t>
            </a:r>
            <a:endParaRPr lang="en-US" dirty="0">
              <a:solidFill>
                <a:srgbClr val="0E47A1"/>
              </a:solidFill>
            </a:endParaRPr>
          </a:p>
          <a:p>
            <a:r>
              <a:rPr lang="en-GB" dirty="0"/>
              <a:t>would be translated into</a:t>
            </a:r>
            <a:endParaRPr lang="en-US" dirty="0"/>
          </a:p>
          <a:p>
            <a:pPr marL="0" indent="685800">
              <a:buNone/>
            </a:pPr>
            <a:r>
              <a:rPr lang="en-GB" dirty="0"/>
              <a:t>MOV   b, R0</a:t>
            </a:r>
            <a:endParaRPr lang="en-US" dirty="0"/>
          </a:p>
          <a:p>
            <a:pPr marL="0" indent="685800">
              <a:buNone/>
            </a:pPr>
            <a:r>
              <a:rPr lang="en-GB" dirty="0"/>
              <a:t>ADD   c, R0</a:t>
            </a:r>
            <a:endParaRPr lang="en-US" dirty="0"/>
          </a:p>
          <a:p>
            <a:pPr marL="0" indent="685800">
              <a:buNone/>
            </a:pPr>
            <a:r>
              <a:rPr lang="en-GB" dirty="0"/>
              <a:t>MOV   R0, a</a:t>
            </a:r>
            <a:endParaRPr lang="en-US" dirty="0"/>
          </a:p>
          <a:p>
            <a:pPr marL="0" indent="685800">
              <a:buNone/>
            </a:pPr>
            <a:r>
              <a:rPr lang="en-GB" dirty="0">
                <a:solidFill>
                  <a:srgbClr val="C00000"/>
                </a:solidFill>
              </a:rPr>
              <a:t>MOV   a, R0</a:t>
            </a:r>
            <a:endParaRPr lang="en-US" dirty="0">
              <a:solidFill>
                <a:srgbClr val="C00000"/>
              </a:solidFill>
            </a:endParaRPr>
          </a:p>
          <a:p>
            <a:pPr marL="0" indent="685800">
              <a:buNone/>
            </a:pPr>
            <a:r>
              <a:rPr lang="en-GB" dirty="0"/>
              <a:t>ADD   e, R0</a:t>
            </a:r>
            <a:endParaRPr lang="en-US" dirty="0"/>
          </a:p>
          <a:p>
            <a:pPr marL="0" indent="685800">
              <a:buNone/>
            </a:pPr>
            <a:r>
              <a:rPr lang="en-GB" dirty="0"/>
              <a:t>MOV   R0, d</a:t>
            </a:r>
            <a:endParaRPr lang="en-US" dirty="0"/>
          </a:p>
          <a:p>
            <a:pPr lvl="0"/>
            <a:r>
              <a:rPr lang="en-GB" dirty="0"/>
              <a:t>Here the fourth statement is redundant, so we can eliminate that statement.</a:t>
            </a:r>
            <a:endParaRPr lang="en-US" dirty="0"/>
          </a:p>
          <a:p>
            <a:endParaRPr lang="en-US" dirty="0"/>
          </a:p>
        </p:txBody>
      </p:sp>
    </p:spTree>
    <p:extLst>
      <p:ext uri="{BB962C8B-B14F-4D97-AF65-F5344CB8AC3E}">
        <p14:creationId xmlns:p14="http://schemas.microsoft.com/office/powerpoint/2010/main" val="354991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dirty="0"/>
              <a:t>Register allocation</a:t>
            </a:r>
          </a:p>
        </p:txBody>
      </p:sp>
      <p:sp>
        <p:nvSpPr>
          <p:cNvPr id="3" name="Content Placeholder 2"/>
          <p:cNvSpPr>
            <a:spLocks noGrp="1"/>
          </p:cNvSpPr>
          <p:nvPr>
            <p:ph idx="4294967295"/>
          </p:nvPr>
        </p:nvSpPr>
        <p:spPr>
          <a:xfrm>
            <a:off x="0" y="863600"/>
            <a:ext cx="11928475" cy="5591175"/>
          </a:xfrm>
        </p:spPr>
        <p:txBody>
          <a:bodyPr/>
          <a:lstStyle/>
          <a:p>
            <a:pPr lvl="0"/>
            <a:r>
              <a:rPr lang="en-GB" dirty="0"/>
              <a:t>The use of registers is often subdivided into two sub problems:</a:t>
            </a:r>
            <a:endParaRPr lang="en-US" dirty="0"/>
          </a:p>
          <a:p>
            <a:pPr lvl="0"/>
            <a:r>
              <a:rPr lang="en-GB" dirty="0"/>
              <a:t>During </a:t>
            </a:r>
            <a:r>
              <a:rPr lang="en-GB" dirty="0">
                <a:solidFill>
                  <a:srgbClr val="C00000"/>
                </a:solidFill>
              </a:rPr>
              <a:t>register allocation</a:t>
            </a:r>
            <a:r>
              <a:rPr lang="en-GB" dirty="0"/>
              <a:t>, we select the </a:t>
            </a:r>
            <a:r>
              <a:rPr lang="en-GB" dirty="0">
                <a:solidFill>
                  <a:srgbClr val="C00000"/>
                </a:solidFill>
              </a:rPr>
              <a:t>set of variables </a:t>
            </a:r>
            <a:r>
              <a:rPr lang="en-GB" dirty="0"/>
              <a:t>that will reside in registers at a point in the program.</a:t>
            </a:r>
            <a:endParaRPr lang="en-US" dirty="0"/>
          </a:p>
          <a:p>
            <a:pPr lvl="0"/>
            <a:r>
              <a:rPr lang="en-GB" dirty="0"/>
              <a:t>During a subsequent </a:t>
            </a:r>
            <a:r>
              <a:rPr lang="en-GB" dirty="0">
                <a:solidFill>
                  <a:srgbClr val="C00000"/>
                </a:solidFill>
              </a:rPr>
              <a:t>register assignment </a:t>
            </a:r>
            <a:r>
              <a:rPr lang="en-GB" dirty="0"/>
              <a:t>phase, we pick the </a:t>
            </a:r>
            <a:r>
              <a:rPr lang="en-GB" dirty="0">
                <a:solidFill>
                  <a:srgbClr val="C00000"/>
                </a:solidFill>
              </a:rPr>
              <a:t>specific register </a:t>
            </a:r>
            <a:r>
              <a:rPr lang="en-GB" dirty="0"/>
              <a:t>that a variable will reside in.</a:t>
            </a:r>
            <a:endParaRPr lang="en-US" dirty="0"/>
          </a:p>
          <a:p>
            <a:pPr lvl="0"/>
            <a:r>
              <a:rPr lang="en-GB" dirty="0"/>
              <a:t>Finding an optimal assignment of registers to variables is difficult, even with single register value.</a:t>
            </a:r>
            <a:endParaRPr lang="en-US" dirty="0"/>
          </a:p>
          <a:p>
            <a:pPr lvl="0"/>
            <a:r>
              <a:rPr lang="en-GB" dirty="0"/>
              <a:t>Mathematically the problem is </a:t>
            </a:r>
            <a:r>
              <a:rPr lang="en-GB" dirty="0">
                <a:solidFill>
                  <a:srgbClr val="C00000"/>
                </a:solidFill>
              </a:rPr>
              <a:t>NP-complete</a:t>
            </a:r>
            <a:r>
              <a:rPr lang="en-GB" dirty="0"/>
              <a:t>.</a:t>
            </a:r>
            <a:endParaRPr lang="en-US" dirty="0"/>
          </a:p>
          <a:p>
            <a:endParaRPr lang="en-US" dirty="0"/>
          </a:p>
        </p:txBody>
      </p:sp>
    </p:spTree>
    <p:extLst>
      <p:ext uri="{BB962C8B-B14F-4D97-AF65-F5344CB8AC3E}">
        <p14:creationId xmlns:p14="http://schemas.microsoft.com/office/powerpoint/2010/main" val="245603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 (2)</Template>
  <TotalTime>3572</TotalTime>
  <Words>4026</Words>
  <Application>Microsoft Office PowerPoint</Application>
  <PresentationFormat>Widescreen</PresentationFormat>
  <Paragraphs>750</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Roboto Condensed Light</vt:lpstr>
      <vt:lpstr>Wingdings 2</vt:lpstr>
      <vt:lpstr>Wingdings</vt:lpstr>
      <vt:lpstr>Cambria Math</vt:lpstr>
      <vt:lpstr>Cambria</vt:lpstr>
      <vt:lpstr>Arial</vt:lpstr>
      <vt:lpstr>Wingdings 3</vt:lpstr>
      <vt:lpstr>Roboto Condensed</vt:lpstr>
      <vt:lpstr>Calibri</vt:lpstr>
      <vt:lpstr>VIdeo Lecture 16x9 Light Template (2)</vt:lpstr>
      <vt:lpstr> Code Generation</vt:lpstr>
      <vt:lpstr>PowerPoint Presentation</vt:lpstr>
      <vt:lpstr>Issues in Code Generation</vt:lpstr>
      <vt:lpstr>Issues in Code Generation</vt:lpstr>
      <vt:lpstr>Input to code generator</vt:lpstr>
      <vt:lpstr>Target program</vt:lpstr>
      <vt:lpstr>Memory management</vt:lpstr>
      <vt:lpstr>Instruction selection</vt:lpstr>
      <vt:lpstr>Register allocation</vt:lpstr>
      <vt:lpstr>Choice of evaluation</vt:lpstr>
      <vt:lpstr>Approaches to code generation </vt:lpstr>
      <vt:lpstr>Target Machine</vt:lpstr>
      <vt:lpstr>Target machine</vt:lpstr>
      <vt:lpstr>Instruction Cost</vt:lpstr>
      <vt:lpstr>Instruction Cost</vt:lpstr>
      <vt:lpstr>Instruction Cost</vt:lpstr>
      <vt:lpstr>Basic Block &amp; Flow Graph</vt:lpstr>
      <vt:lpstr>Basic Blocks</vt:lpstr>
      <vt:lpstr>Algorithm: Partition into basic blocks</vt:lpstr>
      <vt:lpstr>Example: Partition into basic blocks</vt:lpstr>
      <vt:lpstr>Flow Graph</vt:lpstr>
      <vt:lpstr>Transformation on Basic Blocks</vt:lpstr>
      <vt:lpstr>Transformation on Basic Blocks</vt:lpstr>
      <vt:lpstr>Structure Preserving Transformations</vt:lpstr>
      <vt:lpstr>Common sub-expression elimination</vt:lpstr>
      <vt:lpstr>Dead-code elimination</vt:lpstr>
      <vt:lpstr>Renaming of temporary variables</vt:lpstr>
      <vt:lpstr>Interchange of two independent adjacent statements</vt:lpstr>
      <vt:lpstr>Algebraic Transformation</vt:lpstr>
      <vt:lpstr>Next Use Information</vt:lpstr>
      <vt:lpstr>Computing Next Uses</vt:lpstr>
      <vt:lpstr>Storage for Temporary Names</vt:lpstr>
      <vt:lpstr>Register and Address Descriptors</vt:lpstr>
      <vt:lpstr>Register Allocation &amp; Assignment</vt:lpstr>
      <vt:lpstr>Register Allocation &amp; Assignment</vt:lpstr>
      <vt:lpstr>Global Register Allocation</vt:lpstr>
      <vt:lpstr>Usage count</vt:lpstr>
      <vt:lpstr>Register assignment for outer loop</vt:lpstr>
      <vt:lpstr>Register allocation for graph coloring</vt:lpstr>
      <vt:lpstr>DAG Representation of Basic Block</vt:lpstr>
      <vt:lpstr>Algorithm: DAG Construction</vt:lpstr>
      <vt:lpstr>DAG Representation of Basic Block</vt:lpstr>
      <vt:lpstr>Applications of DAG</vt:lpstr>
      <vt:lpstr>Generation of Code from DAGs</vt:lpstr>
      <vt:lpstr>Generation of Code from DAGs</vt:lpstr>
      <vt:lpstr>Rearranging Order</vt:lpstr>
      <vt:lpstr>Example: Rearranging Order</vt:lpstr>
      <vt:lpstr>Algorithm: Heuristic Ordering</vt:lpstr>
      <vt:lpstr>Example: Heuristic Ordering</vt:lpstr>
      <vt:lpstr>Example: Heuristic Ordering</vt:lpstr>
      <vt:lpstr>Example: Heuristic Ordering</vt:lpstr>
      <vt:lpstr>Example: Heuristic Ordering</vt:lpstr>
      <vt:lpstr>Example: Heuristic Ordering</vt:lpstr>
      <vt:lpstr>Labeling Algorithm</vt:lpstr>
      <vt:lpstr>Example: Labeling Algorithm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Rashmi Ashtagi</cp:lastModifiedBy>
  <cp:revision>324</cp:revision>
  <dcterms:created xsi:type="dcterms:W3CDTF">2020-05-01T05:09:15Z</dcterms:created>
  <dcterms:modified xsi:type="dcterms:W3CDTF">2024-09-19T18:19:59Z</dcterms:modified>
</cp:coreProperties>
</file>