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319b336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319b336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5864ffa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5864ffa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319b336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319b336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5864ffa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5864ffa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07882fc0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07882fc0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19b336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319b336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319b336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319b336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319b336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319b336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7882fc0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7882fc0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7882fc0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7882fc0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07882fc0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07882fc0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07882fc0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07882fc0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07882fc0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07882fc0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7882fc0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07882fc0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319b336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319b336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19b336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19b336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Business Innovation Stock Trades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Team Dhaka(Ayobami Adebowale, Sarthak Agrawal, Gregory Prawdzik)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Innovative?</a:t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AIRBNB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❏"/>
            </a:pPr>
            <a:r>
              <a:rPr b="0" lang="en" sz="2266"/>
              <a:t>Post-pandemic , after the vaccines people will </a:t>
            </a:r>
            <a:r>
              <a:rPr b="0" lang="en" sz="2266"/>
              <a:t>start</a:t>
            </a:r>
            <a:r>
              <a:rPr b="0" lang="en" sz="2266"/>
              <a:t> travelling the world </a:t>
            </a:r>
            <a:r>
              <a:rPr b="0" lang="en" sz="2266"/>
              <a:t>again</a:t>
            </a:r>
            <a:r>
              <a:rPr b="0" lang="en" sz="2266"/>
              <a:t>. Step Outside.</a:t>
            </a:r>
            <a:endParaRPr b="0" sz="2266"/>
          </a:p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❏"/>
            </a:pPr>
            <a:r>
              <a:rPr b="0" lang="en" sz="2266"/>
              <a:t>Airbnb </a:t>
            </a:r>
            <a:r>
              <a:rPr b="0" lang="en" sz="2266"/>
              <a:t>preferred</a:t>
            </a:r>
            <a:r>
              <a:rPr b="0" lang="en" sz="2266"/>
              <a:t> over other hospitalities, more comfort zone.</a:t>
            </a:r>
            <a:endParaRPr b="0" sz="2266"/>
          </a:p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❏"/>
            </a:pPr>
            <a:r>
              <a:rPr b="0" lang="en" sz="2266"/>
              <a:t>Helps both ways : Renting their houses &amp; people renting the houses.</a:t>
            </a:r>
            <a:endParaRPr b="0" sz="2266"/>
          </a:p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❏"/>
            </a:pPr>
            <a:r>
              <a:rPr b="0" lang="en" sz="2266"/>
              <a:t>Cost Effective, Flexible, more amenities.</a:t>
            </a:r>
            <a:endParaRPr b="0" sz="8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 investment equity?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530500" y="248922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96450" y="1225775"/>
            <a:ext cx="8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00" y="1625975"/>
            <a:ext cx="8251600" cy="33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</a:t>
            </a:r>
            <a:r>
              <a:rPr lang="en"/>
              <a:t>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1530300"/>
            <a:ext cx="86688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AirBnB (ABNB) </a:t>
            </a:r>
            <a:endParaRPr b="0" sz="2266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March 5th Price Per Share: $182.52              March 9th Opening price: $187 (pre-Market)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Number of Shares Purchased: 136		 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Total Purchase Price: $24,882.72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Leftover Cash: $177.28</a:t>
            </a:r>
            <a:endParaRPr b="0" sz="2266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75" y="2571750"/>
            <a:ext cx="3947026" cy="21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Sarthak’s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440075" y="1636575"/>
            <a:ext cx="83922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Expected to grow upto: $240 </a:t>
            </a:r>
            <a:endParaRPr sz="2266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Initial purchase price: $182</a:t>
            </a:r>
            <a:endParaRPr sz="2266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Change expected: $58</a:t>
            </a:r>
            <a:endParaRPr sz="2266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Total Purchase on March 5th: $ 24882 </a:t>
            </a:r>
            <a:endParaRPr sz="2266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Outcome by end (expected):  $32640</a:t>
            </a:r>
            <a:endParaRPr sz="2266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66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Total profit (expected): $7800 approx.</a:t>
            </a:r>
            <a:endParaRPr sz="2266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6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r>
              <a:rPr lang="en"/>
              <a:t>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264425" y="2362675"/>
            <a:ext cx="8520600" cy="27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Options: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Alphabet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Apple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Amazon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Netflix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Facebook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Microsoft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Nvidia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275" y="1152425"/>
            <a:ext cx="9144000" cy="1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275" y="1322519"/>
            <a:ext cx="9143999" cy="117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r>
              <a:rPr lang="en"/>
              <a:t>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We discussed all on the list and narrowed it down to two.</a:t>
            </a:r>
            <a:endParaRPr b="0" sz="2266"/>
          </a:p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●"/>
            </a:pPr>
            <a:r>
              <a:rPr b="0" lang="en" sz="2266"/>
              <a:t>Apple (AAPL)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Consumer Technology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PE ⅓ of Nvidia</a:t>
            </a:r>
            <a:endParaRPr b="0" sz="2266"/>
          </a:p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●"/>
            </a:pPr>
            <a:r>
              <a:rPr b="0" lang="en" sz="2266"/>
              <a:t>Nvidia (NVDA)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PC Extension Cards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Innovation index MC-E 2X Apple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Recently offered dedicated crypto mining cards</a:t>
            </a:r>
            <a:endParaRPr b="0" sz="2266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Nvidia (NVDA)</a:t>
            </a:r>
            <a:endParaRPr b="0" sz="2266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March 5th Price Per Share: $502.00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Number of Shares Purchased: 49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Total Purchase Price: $24,598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Leftover Cash: $402.00</a:t>
            </a:r>
            <a:endParaRPr b="0" sz="2266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Salesforce.com (CRM) - 119 shares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Nvidia (NVDA) - 49 shares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Ulta! (ULTA) - 75 Shares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AirBnB (ABNB) - 136 Shares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Leftover Cash: $838.09</a:t>
            </a:r>
            <a:endParaRPr b="0" sz="22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choosing our stocks.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1524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3 team members; 4 stock picks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Each team member will pick one stock using </a:t>
            </a:r>
            <a:r>
              <a:rPr b="0" lang="en" sz="2700"/>
              <a:t>their</a:t>
            </a:r>
            <a:r>
              <a:rPr b="0" lang="en" sz="2700"/>
              <a:t> own criteria.  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The team will vote on 1 group purchase of the restricted choice stock.</a:t>
            </a:r>
            <a:endParaRPr b="0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0" lang="en" sz="2700"/>
              <a:t>Each team member will come up with a group of interesting stocks, then use </a:t>
            </a:r>
            <a:r>
              <a:rPr b="0" lang="en" sz="2700"/>
              <a:t>analysis to select one to purchase.</a:t>
            </a:r>
            <a:endParaRPr b="0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264425" y="2324850"/>
            <a:ext cx="8520600" cy="22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Options: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Tesla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Salesforce.com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Shopify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Intuitive Surgical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Fiverr International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275" y="1304825"/>
            <a:ext cx="9143999" cy="8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275" y="1152425"/>
            <a:ext cx="9144000" cy="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602750"/>
            <a:ext cx="85206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Analysis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MC-E ratios (Professors Innovation Calculation) 25%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Shopify 28.4 and Fiverr 26.6 Very High (9)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Tesla 10.7 and Intuitive Surgical 11.25 High (4)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Sales Force 5.15 Low (2.5)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PE Ratio (Lower = Better Value) 50%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Salesforce 64 (9) and Intuitive Surgical 87 (8) Lowest 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Shopify 533 High (4)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Tesla 1230 Very High (1)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Fiverr None (0)	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602750"/>
            <a:ext cx="85206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Analysis</a:t>
            </a:r>
            <a:endParaRPr b="0" sz="2266"/>
          </a:p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●"/>
            </a:pPr>
            <a:r>
              <a:rPr b="0" lang="en" sz="2266"/>
              <a:t>PEG (Lower is better Value) 25%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Tesla 1.5 (8) Lowest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Salesforce 3.4 (5) and Intuitive Surgical 5.9 (3) Higher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Shopify and Fiverr None (0)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407375"/>
            <a:ext cx="85206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Calculation	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Tesla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0.25(4) + 0.5(1) + 0.25(8) = 1 + 0.5 + 2 = 3.5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Salesforce.com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0.25(2.5) + 0.5(9) + 0.25(5) =0.625 + 4.5 + 1.25 = 6.375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Shopify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0.25(9) + 0.5(4) + 0.25(0) = 2.25 + 2 + 0 = 4.25</a:t>
            </a:r>
            <a:endParaRPr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Intuitive Surgical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0.25(4) + 0.5(8) + 0.25(3) = 1 + 4 + 0.75 = 5.75</a:t>
            </a:r>
            <a:endParaRPr b="0" sz="2266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266"/>
              <a:t>Fiverr International</a:t>
            </a:r>
            <a:endParaRPr b="0" sz="2266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266"/>
              <a:t>0.25(9) + 0.5(0) + 0.25(0) = 2.25 + 0 + 0 =2.25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Salesforce.com (CRM)</a:t>
            </a:r>
            <a:endParaRPr b="0" sz="2266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March 5th Price Per Share: $210.01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Number of Shares Purchased: 119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Total Purchase Price: $24991.19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Leftover Cash: $8.81</a:t>
            </a:r>
            <a:endParaRPr b="0" sz="226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Ayobami’s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●"/>
            </a:pPr>
            <a:r>
              <a:rPr b="0" lang="en" sz="2266"/>
              <a:t>Starbucks(SBUX) 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Predicting strong revenues as restrictions lifted.</a:t>
            </a:r>
            <a:endParaRPr b="0" sz="2266"/>
          </a:p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●"/>
            </a:pPr>
            <a:r>
              <a:rPr b="0" lang="en" sz="2266"/>
              <a:t>Tesla (TSLA) </a:t>
            </a:r>
            <a:endParaRPr b="0" sz="2266"/>
          </a:p>
          <a:p>
            <a:pPr indent="-372533" lvl="1" marL="914400" rtl="0" algn="l">
              <a:spcBef>
                <a:spcPts val="0"/>
              </a:spcBef>
              <a:spcAft>
                <a:spcPts val="0"/>
              </a:spcAft>
              <a:buSzPts val="2267"/>
              <a:buChar char="○"/>
            </a:pPr>
            <a:r>
              <a:rPr b="0" lang="en" sz="2266"/>
              <a:t>Predicting strong second quarter.</a:t>
            </a:r>
            <a:endParaRPr b="0" sz="2266"/>
          </a:p>
          <a:p>
            <a:pPr indent="-372533" lvl="0" marL="457200" rtl="0" algn="l">
              <a:spcBef>
                <a:spcPts val="0"/>
              </a:spcBef>
              <a:spcAft>
                <a:spcPts val="0"/>
              </a:spcAft>
              <a:buSzPts val="2267"/>
              <a:buChar char="●"/>
            </a:pPr>
            <a:r>
              <a:rPr b="0" lang="en" sz="2266"/>
              <a:t>Ulta! (ULTA) </a:t>
            </a:r>
            <a:endParaRPr b="0" sz="2266"/>
          </a:p>
          <a:p>
            <a:pPr indent="-372533" lvl="2" marL="1371600" rtl="0" algn="l">
              <a:spcBef>
                <a:spcPts val="0"/>
              </a:spcBef>
              <a:spcAft>
                <a:spcPts val="0"/>
              </a:spcAft>
              <a:buSzPts val="2267"/>
              <a:buChar char="■"/>
            </a:pPr>
            <a:r>
              <a:rPr b="0" lang="en" sz="2266"/>
              <a:t>Predicting strong revenues as restrictions lifted.</a:t>
            </a:r>
            <a:endParaRPr b="0" sz="2266"/>
          </a:p>
          <a:p>
            <a:pPr indent="-372533" lvl="2" marL="1371600" rtl="0" algn="l">
              <a:spcBef>
                <a:spcPts val="0"/>
              </a:spcBef>
              <a:spcAft>
                <a:spcPts val="0"/>
              </a:spcAft>
              <a:buSzPts val="2267"/>
              <a:buChar char="■"/>
            </a:pPr>
            <a:r>
              <a:rPr b="0" lang="en" sz="2266"/>
              <a:t>PE ratio ½ of Starbucks</a:t>
            </a:r>
            <a:endParaRPr b="0" sz="2266"/>
          </a:p>
          <a:p>
            <a:pPr indent="-372533" lvl="2" marL="1371600" rtl="0" algn="l">
              <a:spcBef>
                <a:spcPts val="0"/>
              </a:spcBef>
              <a:spcAft>
                <a:spcPts val="0"/>
              </a:spcAft>
              <a:buSzPts val="2267"/>
              <a:buChar char="■"/>
            </a:pPr>
            <a:r>
              <a:rPr b="0" lang="en" sz="2266"/>
              <a:t>Best Analyst Consensus</a:t>
            </a:r>
            <a:endParaRPr b="0" sz="2266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Ayobami</a:t>
            </a:r>
            <a:r>
              <a:rPr lang="en"/>
              <a:t>’s Pick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530300"/>
            <a:ext cx="76494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Ulta (ULTA)</a:t>
            </a:r>
            <a:endParaRPr b="0" sz="2266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March 5th Price Per Share: $330.00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Number of Shares Purchased: 75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Total Purchase Price: $24,750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66"/>
              <a:t>Leftover Cash: $250</a:t>
            </a:r>
            <a:endParaRPr b="0" sz="226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