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3"/>
  </p:notesMasterIdLst>
  <p:sldIdLst>
    <p:sldId id="358" r:id="rId2"/>
    <p:sldId id="353" r:id="rId3"/>
    <p:sldId id="316" r:id="rId4"/>
    <p:sldId id="261" r:id="rId5"/>
    <p:sldId id="370" r:id="rId6"/>
    <p:sldId id="371" r:id="rId7"/>
    <p:sldId id="369" r:id="rId8"/>
    <p:sldId id="372" r:id="rId9"/>
    <p:sldId id="373" r:id="rId10"/>
    <p:sldId id="356" r:id="rId11"/>
    <p:sldId id="367" r:id="rId12"/>
  </p:sldIdLst>
  <p:sldSz cx="9144000" cy="5143500" type="screen16x9"/>
  <p:notesSz cx="6858000" cy="9144000"/>
  <p:embeddedFontLst>
    <p:embeddedFont>
      <p:font typeface="Josefin Sans" pitchFamily="2" charset="77"/>
      <p:regular r:id="rId14"/>
      <p:bold r:id="rId15"/>
      <p:italic r:id="rId16"/>
      <p:boldItalic r:id="rId17"/>
    </p:embeddedFont>
    <p:embeddedFont>
      <p:font typeface="Josefin Sans Light" panose="020F0302020204030204" pitchFamily="34" charset="0"/>
      <p:regular r:id="rId18"/>
      <p:bold r:id="rId19"/>
      <p:italic r:id="rId20"/>
      <p:boldItalic r:id="rId21"/>
    </p:embeddedFont>
    <p:embeddedFont>
      <p:font typeface="Josefin Sans Medium" pitchFamily="2" charset="77"/>
      <p:regular r:id="rId22"/>
      <p:bold r:id="rId23"/>
      <p:italic r:id="rId24"/>
      <p:boldItalic r:id="rId25"/>
    </p:embeddedFont>
    <p:embeddedFont>
      <p:font typeface="Josefin Sans SemiBold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Rajan" initials="NR" lastIdx="1" clrIdx="0">
    <p:extLst>
      <p:ext uri="{19B8F6BF-5375-455C-9EA6-DF929625EA0E}">
        <p15:presenceInfo xmlns:p15="http://schemas.microsoft.com/office/powerpoint/2012/main" userId="8e37d0c75e58f1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FF"/>
    <a:srgbClr val="00FFF1"/>
    <a:srgbClr val="FF0F0F"/>
    <a:srgbClr val="CE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D8B6C-D415-4102-A515-1F7CB8E48A42}">
  <a:tblStyle styleId="{24CD8B6C-D415-4102-A515-1F7CB8E48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2" autoAdjust="0"/>
    <p:restoredTop sz="94648"/>
  </p:normalViewPr>
  <p:slideViewPr>
    <p:cSldViewPr snapToGrid="0">
      <p:cViewPr>
        <p:scale>
          <a:sx n="162" d="100"/>
          <a:sy n="162" d="100"/>
        </p:scale>
        <p:origin x="4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>
          <a:extLst>
            <a:ext uri="{FF2B5EF4-FFF2-40B4-BE49-F238E27FC236}">
              <a16:creationId xmlns:a16="http://schemas.microsoft.com/office/drawing/2014/main" id="{83B3871B-A41E-7E1C-CE7B-A9F4B168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788e9a590_0_719:notes">
            <a:extLst>
              <a:ext uri="{FF2B5EF4-FFF2-40B4-BE49-F238E27FC236}">
                <a16:creationId xmlns:a16="http://schemas.microsoft.com/office/drawing/2014/main" id="{8915D70D-4B93-ED39-B572-B9916E8341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c788e9a590_0_719:notes">
            <a:extLst>
              <a:ext uri="{FF2B5EF4-FFF2-40B4-BE49-F238E27FC236}">
                <a16:creationId xmlns:a16="http://schemas.microsoft.com/office/drawing/2014/main" id="{085E338D-AA74-A530-2C71-540DE635AF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713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60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73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99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275fb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275fb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571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>
          <a:extLst>
            <a:ext uri="{FF2B5EF4-FFF2-40B4-BE49-F238E27FC236}">
              <a16:creationId xmlns:a16="http://schemas.microsoft.com/office/drawing/2014/main" id="{31C642AE-54C6-D381-76D3-FDBA2C6E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788e9a590_0_294:notes">
            <a:extLst>
              <a:ext uri="{FF2B5EF4-FFF2-40B4-BE49-F238E27FC236}">
                <a16:creationId xmlns:a16="http://schemas.microsoft.com/office/drawing/2014/main" id="{C6754064-F748-E309-5397-08CF27B5A5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788e9a590_0_294:notes">
            <a:extLst>
              <a:ext uri="{FF2B5EF4-FFF2-40B4-BE49-F238E27FC236}">
                <a16:creationId xmlns:a16="http://schemas.microsoft.com/office/drawing/2014/main" id="{3344305F-FF0E-D036-8E77-85C90C8F8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75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>
          <a:extLst>
            <a:ext uri="{FF2B5EF4-FFF2-40B4-BE49-F238E27FC236}">
              <a16:creationId xmlns:a16="http://schemas.microsoft.com/office/drawing/2014/main" id="{31C642AE-54C6-D381-76D3-FDBA2C6E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788e9a590_0_294:notes">
            <a:extLst>
              <a:ext uri="{FF2B5EF4-FFF2-40B4-BE49-F238E27FC236}">
                <a16:creationId xmlns:a16="http://schemas.microsoft.com/office/drawing/2014/main" id="{C6754064-F748-E309-5397-08CF27B5A5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788e9a590_0_294:notes">
            <a:extLst>
              <a:ext uri="{FF2B5EF4-FFF2-40B4-BE49-F238E27FC236}">
                <a16:creationId xmlns:a16="http://schemas.microsoft.com/office/drawing/2014/main" id="{3344305F-FF0E-D036-8E77-85C90C8F8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19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94500" y="588600"/>
            <a:ext cx="5392800" cy="1983300"/>
          </a:xfrm>
          <a:prstGeom prst="rect">
            <a:avLst/>
          </a:prstGeom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52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94500" y="2499325"/>
            <a:ext cx="333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 Light"/>
              <a:buNone/>
              <a:defRPr sz="1800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42275" y="758250"/>
            <a:ext cx="0" cy="28785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 idx="2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46" name="Google Shape;46;p7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410325" y="1727250"/>
            <a:ext cx="5264700" cy="23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Char char="●"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 idx="3"/>
          </p:nvPr>
        </p:nvSpPr>
        <p:spPr>
          <a:xfrm>
            <a:off x="713225" y="476525"/>
            <a:ext cx="69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50;p7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 hasCustomPrompt="1"/>
          </p:nvPr>
        </p:nvSpPr>
        <p:spPr>
          <a:xfrm>
            <a:off x="1944275" y="1378950"/>
            <a:ext cx="22860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944275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2" hasCustomPrompt="1"/>
          </p:nvPr>
        </p:nvSpPr>
        <p:spPr>
          <a:xfrm>
            <a:off x="4913750" y="1378950"/>
            <a:ext cx="2283600" cy="572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4913731" y="2060846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4" hasCustomPrompt="1"/>
          </p:nvPr>
        </p:nvSpPr>
        <p:spPr>
          <a:xfrm>
            <a:off x="1944277" y="3017250"/>
            <a:ext cx="22836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5"/>
          </p:nvPr>
        </p:nvSpPr>
        <p:spPr>
          <a:xfrm>
            <a:off x="1944263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6" hasCustomPrompt="1"/>
          </p:nvPr>
        </p:nvSpPr>
        <p:spPr>
          <a:xfrm>
            <a:off x="4913752" y="3017250"/>
            <a:ext cx="2283600" cy="57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ans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7"/>
          </p:nvPr>
        </p:nvSpPr>
        <p:spPr>
          <a:xfrm>
            <a:off x="4913727" y="3699140"/>
            <a:ext cx="22860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8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 idx="9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8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subTitle" idx="1"/>
          </p:nvPr>
        </p:nvSpPr>
        <p:spPr>
          <a:xfrm>
            <a:off x="1396725" y="3013225"/>
            <a:ext cx="14166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2"/>
          </p:nvPr>
        </p:nvSpPr>
        <p:spPr>
          <a:xfrm>
            <a:off x="3863100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3"/>
          </p:nvPr>
        </p:nvSpPr>
        <p:spPr>
          <a:xfrm>
            <a:off x="6330075" y="3013225"/>
            <a:ext cx="14172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 Light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4"/>
          </p:nvPr>
        </p:nvSpPr>
        <p:spPr>
          <a:xfrm>
            <a:off x="139672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5"/>
          </p:nvPr>
        </p:nvSpPr>
        <p:spPr>
          <a:xfrm>
            <a:off x="3863400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6"/>
          </p:nvPr>
        </p:nvSpPr>
        <p:spPr>
          <a:xfrm>
            <a:off x="6330075" y="2478641"/>
            <a:ext cx="1417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Josefin Sans SemiBold"/>
              <a:buNone/>
              <a:defRPr sz="15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7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0"/>
          <p:cNvSpPr txBox="1">
            <a:spLocks noGrp="1"/>
          </p:cNvSpPr>
          <p:nvPr>
            <p:ph type="title" idx="8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189837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2"/>
          </p:nvPr>
        </p:nvSpPr>
        <p:spPr>
          <a:xfrm>
            <a:off x="4982125" y="2233925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3"/>
          </p:nvPr>
        </p:nvSpPr>
        <p:spPr>
          <a:xfrm>
            <a:off x="189837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4"/>
          </p:nvPr>
        </p:nvSpPr>
        <p:spPr>
          <a:xfrm>
            <a:off x="4982125" y="166798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46725" y="4789139"/>
            <a:ext cx="3027300" cy="229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Josefin Sans"/>
              <a:buNone/>
              <a:defRPr sz="8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5" hasCustomPrompt="1"/>
          </p:nvPr>
        </p:nvSpPr>
        <p:spPr>
          <a:xfrm>
            <a:off x="146725" y="4719850"/>
            <a:ext cx="1689000" cy="160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Josefin Sans"/>
              <a:buNone/>
              <a:defRPr sz="19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D0000"/>
              </a:buClr>
              <a:buSzPts val="4000"/>
              <a:buFont typeface="Josefin Sans"/>
              <a:buNone/>
              <a:defRPr sz="4000" b="1">
                <a:solidFill>
                  <a:srgbClr val="FD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t>xx%</a:t>
            </a:r>
          </a:p>
        </p:txBody>
      </p:sp>
      <p:cxnSp>
        <p:nvCxnSpPr>
          <p:cNvPr id="200" name="Google Shape;200;p23"/>
          <p:cNvCxnSpPr/>
          <p:nvPr/>
        </p:nvCxnSpPr>
        <p:spPr>
          <a:xfrm rot="10800000">
            <a:off x="241206" y="4608973"/>
            <a:ext cx="120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3"/>
          <p:cNvSpPr txBox="1">
            <a:spLocks noGrp="1"/>
          </p:cNvSpPr>
          <p:nvPr>
            <p:ph type="subTitle" idx="6"/>
          </p:nvPr>
        </p:nvSpPr>
        <p:spPr>
          <a:xfrm>
            <a:off x="189837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7"/>
          </p:nvPr>
        </p:nvSpPr>
        <p:spPr>
          <a:xfrm>
            <a:off x="4982125" y="4004934"/>
            <a:ext cx="2263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efin Sans"/>
              <a:buNone/>
              <a:defRPr sz="14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8"/>
          </p:nvPr>
        </p:nvSpPr>
        <p:spPr>
          <a:xfrm>
            <a:off x="189837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9"/>
          </p:nvPr>
        </p:nvSpPr>
        <p:spPr>
          <a:xfrm>
            <a:off x="4982125" y="3438991"/>
            <a:ext cx="226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Josefin Sans SemiBold"/>
              <a:buNone/>
              <a:defRPr sz="1800">
                <a:solidFill>
                  <a:schemeClr val="accent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13"/>
          </p:nvPr>
        </p:nvSpPr>
        <p:spPr>
          <a:xfrm>
            <a:off x="1470900" y="476534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6" name="Google Shape;206;p23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3"/>
          <p:cNvSpPr txBox="1"/>
          <p:nvPr/>
        </p:nvSpPr>
        <p:spPr>
          <a:xfrm>
            <a:off x="8439900" y="4609950"/>
            <a:ext cx="58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100" b="1" dirty="0">
              <a:solidFill>
                <a:schemeClr val="accen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6481100" y="-39600"/>
            <a:ext cx="2701200" cy="253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D0000"/>
              </a:solidFill>
            </a:endParaRPr>
          </a:p>
        </p:txBody>
      </p:sp>
      <p:cxnSp>
        <p:nvCxnSpPr>
          <p:cNvPr id="304" name="Google Shape;304;p36"/>
          <p:cNvCxnSpPr/>
          <p:nvPr/>
        </p:nvCxnSpPr>
        <p:spPr>
          <a:xfrm>
            <a:off x="525225" y="441500"/>
            <a:ext cx="0" cy="271050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6481100" y="4609950"/>
            <a:ext cx="25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92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4225" y="115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18287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Medium"/>
              <a:buChar char="●"/>
              <a:defRPr sz="1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Char char="■"/>
              <a:defRPr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Char char="●"/>
              <a:defRPr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lvl="4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Josefin Sans ExtraLight"/>
              <a:buChar char="○"/>
              <a:defRPr sz="13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●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○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 ExtraLight"/>
              <a:buChar char="■"/>
              <a:defRPr sz="1200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4" r:id="rId4"/>
    <p:sldLayoutId id="2147483666" r:id="rId5"/>
    <p:sldLayoutId id="2147483669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view/sarthak-arora-portfolio/home" TargetMode="External"/><Relationship Id="rId4" Type="http://schemas.openxmlformats.org/officeDocument/2006/relationships/hyperlink" Target="mailto:Sart.1406.a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Kroger Co.">
            <a:extLst>
              <a:ext uri="{FF2B5EF4-FFF2-40B4-BE49-F238E27FC236}">
                <a16:creationId xmlns:a16="http://schemas.microsoft.com/office/drawing/2014/main" id="{87085177-2155-EF88-4F23-C5AA63A0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22;p42">
            <a:extLst>
              <a:ext uri="{FF2B5EF4-FFF2-40B4-BE49-F238E27FC236}">
                <a16:creationId xmlns:a16="http://schemas.microsoft.com/office/drawing/2014/main" id="{C571A70C-644D-376B-6031-6C953E43BC26}"/>
              </a:ext>
            </a:extLst>
          </p:cNvPr>
          <p:cNvSpPr txBox="1">
            <a:spLocks/>
          </p:cNvSpPr>
          <p:nvPr/>
        </p:nvSpPr>
        <p:spPr>
          <a:xfrm>
            <a:off x="332510" y="3002900"/>
            <a:ext cx="5108548" cy="213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Inventory Data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3559-BCF8-F466-19B7-01F03A27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0" y="4330175"/>
            <a:ext cx="2742832" cy="68562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750E8CD-8050-41C6-A003-593CCFC33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25" y="4350146"/>
            <a:ext cx="2348514" cy="792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Sarthak Arora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101136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FB53B92D-531B-CE33-91CB-7A5698D5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>
            <a:extLst>
              <a:ext uri="{FF2B5EF4-FFF2-40B4-BE49-F238E27FC236}">
                <a16:creationId xmlns:a16="http://schemas.microsoft.com/office/drawing/2014/main" id="{39E1D0FA-2CE5-FDFE-21CF-7ECB31A7F28F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593179" y="423194"/>
            <a:ext cx="8108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DECISIONS</a:t>
            </a:r>
            <a:endParaRPr dirty="0"/>
          </a:p>
        </p:txBody>
      </p:sp>
      <p:cxnSp>
        <p:nvCxnSpPr>
          <p:cNvPr id="461" name="Google Shape;461;p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D71FB1-4493-B284-3806-3DEC116A0853}"/>
              </a:ext>
            </a:extLst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5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D90EDB1-C850-118F-0C50-94DBC31A3266}"/>
              </a:ext>
            </a:extLst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A046E7-9558-29E8-73E2-F182CC8909B0}"/>
              </a:ext>
            </a:extLst>
          </p:cNvPr>
          <p:cNvSpPr/>
          <p:nvPr/>
        </p:nvSpPr>
        <p:spPr>
          <a:xfrm>
            <a:off x="569528" y="1338659"/>
            <a:ext cx="3836932" cy="2451898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Josefin Sans" pitchFamily="2" charset="0"/>
              </a:rPr>
              <a:t>Reduce Overstocking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: Cut back on restocking overstocked commodities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NF Baked Sweet Goods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, which have been overstocked since week 37 despite good performance in weeks 35 and 36.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Josefin Sans" pitchFamily="2" charset="0"/>
              </a:rPr>
              <a:t>Adjust Declining Sales: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Manage inventory for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Hot Dogs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, which saw increasing sales and perfect inventory utilization until week 36, but have had excess items in the backroom since week 37, indicating declining sales.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7FCD036-E68C-4900-0317-AB2EF410FD65}"/>
              </a:ext>
            </a:extLst>
          </p:cNvPr>
          <p:cNvSpPr/>
          <p:nvPr/>
        </p:nvSpPr>
        <p:spPr>
          <a:xfrm>
            <a:off x="569528" y="990337"/>
            <a:ext cx="3844815" cy="362607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49" h="552450">
                <a:moveTo>
                  <a:pt x="0" y="0"/>
                </a:moveTo>
                <a:lnTo>
                  <a:pt x="1771649" y="0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rgbClr val="ECECEC"/>
                </a:solidFill>
                <a:latin typeface="ui-sans-serif"/>
                <a:cs typeface="Arial" panose="020B0604020202020204" pitchFamily="34" charset="0"/>
              </a:rPr>
              <a:t>Optimize Inventory Levels</a:t>
            </a:r>
            <a:endParaRPr lang="en-US" sz="1200" b="1" dirty="0">
              <a:latin typeface="Josefin Sans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5891B-3FE1-BE0D-8AEE-A5F042CDEAB7}"/>
              </a:ext>
            </a:extLst>
          </p:cNvPr>
          <p:cNvSpPr/>
          <p:nvPr/>
        </p:nvSpPr>
        <p:spPr>
          <a:xfrm>
            <a:off x="709448" y="3941377"/>
            <a:ext cx="7809845" cy="512382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Josefin Sans" pitchFamily="2" charset="0"/>
              </a:rPr>
              <a:t>Allocate Shelf Space: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Create space for commodities lacking shelf allocation such as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J-Hook Items, Water Conditioning Salt, Glassware/Flatware, and Dinnerware.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0BD9660-68E3-56FB-CD5C-36BDA2F680D3}"/>
              </a:ext>
            </a:extLst>
          </p:cNvPr>
          <p:cNvSpPr/>
          <p:nvPr/>
        </p:nvSpPr>
        <p:spPr>
          <a:xfrm>
            <a:off x="4666595" y="3578770"/>
            <a:ext cx="3852698" cy="362607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49" h="552450">
                <a:moveTo>
                  <a:pt x="0" y="0"/>
                </a:moveTo>
                <a:lnTo>
                  <a:pt x="1771649" y="0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dirty="0">
                <a:solidFill>
                  <a:srgbClr val="ECECEC"/>
                </a:solidFill>
                <a:effectLst/>
                <a:latin typeface="ui-sans-serif"/>
              </a:rPr>
              <a:t>More Shelf Space</a:t>
            </a:r>
            <a:endParaRPr lang="en-US" sz="1200" b="1" dirty="0">
              <a:latin typeface="Josefin Sans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A26FD-D892-3D5C-6FFD-FC69B59B9760}"/>
              </a:ext>
            </a:extLst>
          </p:cNvPr>
          <p:cNvSpPr/>
          <p:nvPr/>
        </p:nvSpPr>
        <p:spPr>
          <a:xfrm>
            <a:off x="4682361" y="1338659"/>
            <a:ext cx="3836932" cy="1909038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Examine the overstock of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ENGZR Lithium AAA Batteries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 by </a:t>
            </a:r>
            <a:r>
              <a:rPr lang="en-US" b="1" dirty="0">
                <a:solidFill>
                  <a:schemeClr val="tx1"/>
                </a:solidFill>
                <a:latin typeface="Josefin Sans" pitchFamily="2" charset="0"/>
              </a:rPr>
              <a:t>119 times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despite good inventory utilization in their category.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Highlight commodities like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Spices/Jarred Garlic, Appliances, Sinus and Allergy, Sparkling Water, and Heat/Serve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that have &gt;98% occupancy in inventory areas.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F730C8D-2196-17BB-866B-D54A1AA73565}"/>
              </a:ext>
            </a:extLst>
          </p:cNvPr>
          <p:cNvSpPr/>
          <p:nvPr/>
        </p:nvSpPr>
        <p:spPr>
          <a:xfrm>
            <a:off x="4682361" y="990337"/>
            <a:ext cx="3844815" cy="362607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49" h="552450">
                <a:moveTo>
                  <a:pt x="0" y="0"/>
                </a:moveTo>
                <a:lnTo>
                  <a:pt x="1771649" y="0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dirty="0">
                <a:solidFill>
                  <a:srgbClr val="ECECEC"/>
                </a:solidFill>
                <a:effectLst/>
                <a:latin typeface="ui-sans-serif"/>
              </a:rPr>
              <a:t>Miscellaneous Findings</a:t>
            </a:r>
            <a:endParaRPr lang="en-US" sz="1200" b="1" dirty="0">
              <a:latin typeface="Josefin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4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he Kroger Co.">
            <a:extLst>
              <a:ext uri="{FF2B5EF4-FFF2-40B4-BE49-F238E27FC236}">
                <a16:creationId xmlns:a16="http://schemas.microsoft.com/office/drawing/2014/main" id="{8E26816C-6AE0-7435-3BF7-94EC6EF1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322;p42">
            <a:extLst>
              <a:ext uri="{FF2B5EF4-FFF2-40B4-BE49-F238E27FC236}">
                <a16:creationId xmlns:a16="http://schemas.microsoft.com/office/drawing/2014/main" id="{660D01A6-51DE-B7B9-A882-B7F2B5395615}"/>
              </a:ext>
            </a:extLst>
          </p:cNvPr>
          <p:cNvSpPr txBox="1">
            <a:spLocks/>
          </p:cNvSpPr>
          <p:nvPr/>
        </p:nvSpPr>
        <p:spPr>
          <a:xfrm>
            <a:off x="213552" y="603594"/>
            <a:ext cx="3814539" cy="18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solidFill>
                  <a:schemeClr val="bg1"/>
                </a:solidFill>
              </a:rPr>
              <a:t>Thank You 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7757D-155E-F7D2-8E29-CC9CB892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66254" y="4428981"/>
            <a:ext cx="2885611" cy="511662"/>
          </a:xfrm>
          <a:prstGeom prst="rect">
            <a:avLst/>
          </a:prstGeom>
        </p:spPr>
      </p:pic>
      <p:sp>
        <p:nvSpPr>
          <p:cNvPr id="3" name="Google Shape;322;p42">
            <a:extLst>
              <a:ext uri="{FF2B5EF4-FFF2-40B4-BE49-F238E27FC236}">
                <a16:creationId xmlns:a16="http://schemas.microsoft.com/office/drawing/2014/main" id="{311F0269-0FF5-7DFA-51BA-C20ADAD21A26}"/>
              </a:ext>
            </a:extLst>
          </p:cNvPr>
          <p:cNvSpPr txBox="1">
            <a:spLocks/>
          </p:cNvSpPr>
          <p:nvPr/>
        </p:nvSpPr>
        <p:spPr>
          <a:xfrm>
            <a:off x="364044" y="3365937"/>
            <a:ext cx="5108548" cy="14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0115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Josefin Sans"/>
              <a:buNone/>
              <a:defRPr sz="52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For questions, please reach out to: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Sarthak Arora</a:t>
            </a:r>
          </a:p>
          <a:p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Sart.1406.a@gmail.com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DD218A-0C93-834C-6CB7-61132AEF8007}"/>
              </a:ext>
            </a:extLst>
          </p:cNvPr>
          <p:cNvSpPr/>
          <p:nvPr/>
        </p:nvSpPr>
        <p:spPr>
          <a:xfrm>
            <a:off x="671858" y="1252423"/>
            <a:ext cx="1855751" cy="80683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1675" h="552450">
                <a:moveTo>
                  <a:pt x="0" y="0"/>
                </a:moveTo>
                <a:lnTo>
                  <a:pt x="1771649" y="0"/>
                </a:lnTo>
                <a:lnTo>
                  <a:pt x="1971675" y="257174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Josefin Sans" pitchFamily="2" charset="0"/>
                <a:cs typeface="Arial" panose="020B0604020202020204" pitchFamily="34" charset="0"/>
              </a:rPr>
              <a:t>Data Loading</a:t>
            </a:r>
          </a:p>
          <a:p>
            <a:pPr algn="ctr"/>
            <a:r>
              <a:rPr lang="en-IN" b="1" dirty="0">
                <a:latin typeface="Josefin Sans" pitchFamily="2" charset="0"/>
                <a:cs typeface="Arial" panose="020B0604020202020204" pitchFamily="34" charset="0"/>
              </a:rPr>
              <a:t> &amp; Cleaning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5A7A8E3-614E-5E5F-CCE4-7C10A32C6873}"/>
              </a:ext>
            </a:extLst>
          </p:cNvPr>
          <p:cNvSpPr/>
          <p:nvPr/>
        </p:nvSpPr>
        <p:spPr>
          <a:xfrm>
            <a:off x="2661043" y="1252423"/>
            <a:ext cx="1855751" cy="80683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11599 w 1983274"/>
              <a:gd name="connsiteY0" fmla="*/ 0 h 552450"/>
              <a:gd name="connsiteX1" fmla="*/ 1783248 w 1983274"/>
              <a:gd name="connsiteY1" fmla="*/ 0 h 552450"/>
              <a:gd name="connsiteX2" fmla="*/ 1983274 w 1983274"/>
              <a:gd name="connsiteY2" fmla="*/ 257174 h 552450"/>
              <a:gd name="connsiteX3" fmla="*/ 1783248 w 1983274"/>
              <a:gd name="connsiteY3" fmla="*/ 552450 h 552450"/>
              <a:gd name="connsiteX4" fmla="*/ 11599 w 1983274"/>
              <a:gd name="connsiteY4" fmla="*/ 552450 h 552450"/>
              <a:gd name="connsiteX5" fmla="*/ 0 w 1983274"/>
              <a:gd name="connsiteY5" fmla="*/ 266699 h 552450"/>
              <a:gd name="connsiteX6" fmla="*/ 11599 w 1983274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255157 w 1971675"/>
              <a:gd name="connsiteY5" fmla="*/ 266699 h 552450"/>
              <a:gd name="connsiteX6" fmla="*/ 0 w 1971675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197167 w 1971675"/>
              <a:gd name="connsiteY5" fmla="*/ 266699 h 552450"/>
              <a:gd name="connsiteX6" fmla="*/ 0 w 1971675"/>
              <a:gd name="connsiteY6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1675" h="552450">
                <a:moveTo>
                  <a:pt x="0" y="0"/>
                </a:moveTo>
                <a:lnTo>
                  <a:pt x="1771649" y="0"/>
                </a:lnTo>
                <a:lnTo>
                  <a:pt x="1971675" y="257174"/>
                </a:lnTo>
                <a:lnTo>
                  <a:pt x="1771649" y="552450"/>
                </a:lnTo>
                <a:lnTo>
                  <a:pt x="0" y="552450"/>
                </a:lnTo>
                <a:lnTo>
                  <a:pt x="197167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/>
              <a:buNone/>
            </a:pPr>
            <a:r>
              <a:rPr lang="en-IN" sz="1200" b="1" dirty="0">
                <a:latin typeface="Josefin Sans" pitchFamily="2" charset="0"/>
                <a:cs typeface="Arial" panose="020B0604020202020204" pitchFamily="34" charset="0"/>
              </a:rPr>
              <a:t>Post Joining </a:t>
            </a:r>
          </a:p>
          <a:p>
            <a:pPr marL="0" lvl="0" indent="0" algn="ctr">
              <a:buFont typeface="Arial"/>
              <a:buNone/>
            </a:pPr>
            <a:r>
              <a:rPr lang="en-IN" sz="1200" b="1" dirty="0">
                <a:latin typeface="Josefin Sans" pitchFamily="2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F025708-7472-EFD3-EAB6-082494713B81}"/>
              </a:ext>
            </a:extLst>
          </p:cNvPr>
          <p:cNvSpPr/>
          <p:nvPr/>
        </p:nvSpPr>
        <p:spPr>
          <a:xfrm>
            <a:off x="6725311" y="1252423"/>
            <a:ext cx="1855751" cy="80683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11599 w 1983274"/>
              <a:gd name="connsiteY0" fmla="*/ 0 h 552450"/>
              <a:gd name="connsiteX1" fmla="*/ 1783248 w 1983274"/>
              <a:gd name="connsiteY1" fmla="*/ 0 h 552450"/>
              <a:gd name="connsiteX2" fmla="*/ 1983274 w 1983274"/>
              <a:gd name="connsiteY2" fmla="*/ 257174 h 552450"/>
              <a:gd name="connsiteX3" fmla="*/ 1783248 w 1983274"/>
              <a:gd name="connsiteY3" fmla="*/ 552450 h 552450"/>
              <a:gd name="connsiteX4" fmla="*/ 11599 w 1983274"/>
              <a:gd name="connsiteY4" fmla="*/ 552450 h 552450"/>
              <a:gd name="connsiteX5" fmla="*/ 0 w 1983274"/>
              <a:gd name="connsiteY5" fmla="*/ 266699 h 552450"/>
              <a:gd name="connsiteX6" fmla="*/ 11599 w 1983274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255157 w 1971675"/>
              <a:gd name="connsiteY5" fmla="*/ 266699 h 552450"/>
              <a:gd name="connsiteX6" fmla="*/ 0 w 1971675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197167 w 1971675"/>
              <a:gd name="connsiteY5" fmla="*/ 266699 h 552450"/>
              <a:gd name="connsiteX6" fmla="*/ 0 w 1971675"/>
              <a:gd name="connsiteY6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1675" h="552450">
                <a:moveTo>
                  <a:pt x="0" y="0"/>
                </a:moveTo>
                <a:lnTo>
                  <a:pt x="1771649" y="0"/>
                </a:lnTo>
                <a:lnTo>
                  <a:pt x="1971675" y="257174"/>
                </a:lnTo>
                <a:lnTo>
                  <a:pt x="1771649" y="552450"/>
                </a:lnTo>
                <a:lnTo>
                  <a:pt x="0" y="552450"/>
                </a:lnTo>
                <a:lnTo>
                  <a:pt x="197167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SzPts val="1100"/>
              <a:buFont typeface="Arial"/>
              <a:buNone/>
            </a:pPr>
            <a:r>
              <a:rPr lang="en-IN" b="1" dirty="0">
                <a:latin typeface="Josefin Sans" pitchFamily="2" charset="0"/>
                <a:cs typeface="Arial" panose="020B0604020202020204" pitchFamily="34" charset="0"/>
              </a:rPr>
              <a:t>Key Decisions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287EA97-101C-B8C9-B76F-34186381043F}"/>
              </a:ext>
            </a:extLst>
          </p:cNvPr>
          <p:cNvSpPr/>
          <p:nvPr/>
        </p:nvSpPr>
        <p:spPr>
          <a:xfrm>
            <a:off x="4729944" y="1252423"/>
            <a:ext cx="1862287" cy="806836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11599 w 1983274"/>
              <a:gd name="connsiteY0" fmla="*/ 0 h 552450"/>
              <a:gd name="connsiteX1" fmla="*/ 1783248 w 1983274"/>
              <a:gd name="connsiteY1" fmla="*/ 0 h 552450"/>
              <a:gd name="connsiteX2" fmla="*/ 1983274 w 1983274"/>
              <a:gd name="connsiteY2" fmla="*/ 257174 h 552450"/>
              <a:gd name="connsiteX3" fmla="*/ 1783248 w 1983274"/>
              <a:gd name="connsiteY3" fmla="*/ 552450 h 552450"/>
              <a:gd name="connsiteX4" fmla="*/ 11599 w 1983274"/>
              <a:gd name="connsiteY4" fmla="*/ 552450 h 552450"/>
              <a:gd name="connsiteX5" fmla="*/ 0 w 1983274"/>
              <a:gd name="connsiteY5" fmla="*/ 266699 h 552450"/>
              <a:gd name="connsiteX6" fmla="*/ 11599 w 1983274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255157 w 1971675"/>
              <a:gd name="connsiteY5" fmla="*/ 266699 h 552450"/>
              <a:gd name="connsiteX6" fmla="*/ 0 w 1971675"/>
              <a:gd name="connsiteY6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197167 w 1971675"/>
              <a:gd name="connsiteY5" fmla="*/ 266699 h 552450"/>
              <a:gd name="connsiteX6" fmla="*/ 0 w 1971675"/>
              <a:gd name="connsiteY6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1675" h="552450">
                <a:moveTo>
                  <a:pt x="0" y="0"/>
                </a:moveTo>
                <a:lnTo>
                  <a:pt x="1771649" y="0"/>
                </a:lnTo>
                <a:lnTo>
                  <a:pt x="1971675" y="257174"/>
                </a:lnTo>
                <a:lnTo>
                  <a:pt x="1771649" y="552450"/>
                </a:lnTo>
                <a:lnTo>
                  <a:pt x="0" y="552450"/>
                </a:lnTo>
                <a:lnTo>
                  <a:pt x="197167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Josefin Sans" pitchFamily="2" charset="0"/>
                <a:cs typeface="Arial" panose="020B0604020202020204" pitchFamily="34" charset="0"/>
              </a:rPr>
              <a:t>Data Insights Generation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FE1FE6-7869-84BE-C23A-A39D72F02E43}"/>
              </a:ext>
            </a:extLst>
          </p:cNvPr>
          <p:cNvSpPr/>
          <p:nvPr/>
        </p:nvSpPr>
        <p:spPr>
          <a:xfrm>
            <a:off x="686726" y="2743200"/>
            <a:ext cx="1755442" cy="17815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Around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221K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records from Kroger_inventory1 and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315K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records from Kroger_inventory2 are first cleaned and then joined to </a:t>
            </a:r>
            <a:r>
              <a:rPr lang="en-US" sz="1200" dirty="0" err="1">
                <a:solidFill>
                  <a:schemeClr val="tx1"/>
                </a:solidFill>
                <a:latin typeface="Josefin Sans" pitchFamily="2" charset="0"/>
              </a:rPr>
              <a:t>focused_commodities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for specific analysis</a:t>
            </a:r>
          </a:p>
        </p:txBody>
      </p:sp>
      <p:sp>
        <p:nvSpPr>
          <p:cNvPr id="18" name="Google Shape;853;p64">
            <a:extLst>
              <a:ext uri="{FF2B5EF4-FFF2-40B4-BE49-F238E27FC236}">
                <a16:creationId xmlns:a16="http://schemas.microsoft.com/office/drawing/2014/main" id="{C0167ED9-8B01-2572-6A36-78289C4B2A7B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528992" y="476534"/>
            <a:ext cx="82879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Josefin Sans" pitchFamily="2" charset="0"/>
              </a:rPr>
              <a:t>Transforming Data into Insights using </a:t>
            </a:r>
            <a:r>
              <a:rPr lang="en-IN" sz="1800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Python’s Exploratory Data Analysis</a:t>
            </a:r>
            <a:endParaRPr sz="1800" dirty="0">
              <a:solidFill>
                <a:schemeClr val="tx1"/>
              </a:solidFill>
              <a:highlight>
                <a:srgbClr val="00FF00"/>
              </a:highlight>
              <a:latin typeface="Josefin Sans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0FD67-D3C1-4DE0-CD1A-CF151852ADC4}"/>
              </a:ext>
            </a:extLst>
          </p:cNvPr>
          <p:cNvSpPr/>
          <p:nvPr/>
        </p:nvSpPr>
        <p:spPr>
          <a:xfrm>
            <a:off x="2675911" y="2743200"/>
            <a:ext cx="1755442" cy="17815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Around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193K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records from Kroger_inventory1 and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277K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 records from Kroger_inventory2 became eligible for the analysis due to the required focused commodities.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E1ABD5-38E2-6F08-1BE1-00058EBD4F01}"/>
              </a:ext>
            </a:extLst>
          </p:cNvPr>
          <p:cNvSpPr/>
          <p:nvPr/>
        </p:nvSpPr>
        <p:spPr>
          <a:xfrm>
            <a:off x="4603532" y="2743200"/>
            <a:ext cx="2020231" cy="17815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SzPts val="1100"/>
            </a:pP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Major Insights related to Excess items (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Overstock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), items being out of Stock (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Understock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), or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Storage usability 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for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 commodities 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and their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UPC Description 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will be shared with the respective statistics.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094E2-0964-627C-DED6-99F70409E656}"/>
              </a:ext>
            </a:extLst>
          </p:cNvPr>
          <p:cNvSpPr/>
          <p:nvPr/>
        </p:nvSpPr>
        <p:spPr>
          <a:xfrm>
            <a:off x="6740179" y="2743200"/>
            <a:ext cx="2076721" cy="17815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Using the gathered insights, decisions will be taken to ensure the inventory usage optimization and improvement in the sales and demand  for particular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commodities </a:t>
            </a:r>
            <a:r>
              <a:rPr lang="en-US" sz="1200" dirty="0">
                <a:solidFill>
                  <a:schemeClr val="tx1"/>
                </a:solidFill>
                <a:latin typeface="Josefin Sans" pitchFamily="2" charset="0"/>
              </a:rPr>
              <a:t>and their </a:t>
            </a:r>
            <a:r>
              <a:rPr lang="en-US" sz="1200" b="1" dirty="0">
                <a:solidFill>
                  <a:schemeClr val="tx1"/>
                </a:solidFill>
                <a:latin typeface="Josefin Sans" pitchFamily="2" charset="0"/>
              </a:rPr>
              <a:t>UPC Description </a:t>
            </a:r>
            <a:endParaRPr lang="en-US" sz="1200" dirty="0">
              <a:solidFill>
                <a:schemeClr val="tx1"/>
              </a:solidFill>
              <a:latin typeface="Josefin Sans" pitchFamily="2" charset="0"/>
            </a:endParaRPr>
          </a:p>
        </p:txBody>
      </p:sp>
      <p:sp>
        <p:nvSpPr>
          <p:cNvPr id="23" name="Google Shape;10017;p94">
            <a:extLst>
              <a:ext uri="{FF2B5EF4-FFF2-40B4-BE49-F238E27FC236}">
                <a16:creationId xmlns:a16="http://schemas.microsoft.com/office/drawing/2014/main" id="{4B3329D7-0860-5D1E-7FAA-1FFF1B95A15D}"/>
              </a:ext>
            </a:extLst>
          </p:cNvPr>
          <p:cNvSpPr/>
          <p:nvPr/>
        </p:nvSpPr>
        <p:spPr>
          <a:xfrm>
            <a:off x="3342327" y="2117272"/>
            <a:ext cx="566928" cy="566928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Josefin Sans" pitchFamily="2" charset="0"/>
            </a:endParaRPr>
          </a:p>
        </p:txBody>
      </p:sp>
      <p:grpSp>
        <p:nvGrpSpPr>
          <p:cNvPr id="2" name="Google Shape;10080;p94">
            <a:extLst>
              <a:ext uri="{FF2B5EF4-FFF2-40B4-BE49-F238E27FC236}">
                <a16:creationId xmlns:a16="http://schemas.microsoft.com/office/drawing/2014/main" id="{37DDB793-F486-4323-1918-40BFE6DE0084}"/>
              </a:ext>
            </a:extLst>
          </p:cNvPr>
          <p:cNvGrpSpPr/>
          <p:nvPr/>
        </p:nvGrpSpPr>
        <p:grpSpPr>
          <a:xfrm>
            <a:off x="1289445" y="2109777"/>
            <a:ext cx="548640" cy="548640"/>
            <a:chOff x="2497275" y="2744159"/>
            <a:chExt cx="370930" cy="370549"/>
          </a:xfrm>
        </p:grpSpPr>
        <p:sp>
          <p:nvSpPr>
            <p:cNvPr id="3" name="Google Shape;10081;p94">
              <a:extLst>
                <a:ext uri="{FF2B5EF4-FFF2-40B4-BE49-F238E27FC236}">
                  <a16:creationId xmlns:a16="http://schemas.microsoft.com/office/drawing/2014/main" id="{AFDCFCF2-4398-9921-ADC2-4289427ABC39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0082;p94">
              <a:extLst>
                <a:ext uri="{FF2B5EF4-FFF2-40B4-BE49-F238E27FC236}">
                  <a16:creationId xmlns:a16="http://schemas.microsoft.com/office/drawing/2014/main" id="{E5122D69-035A-FF6A-518B-1E82A8D41B9D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0083;p94">
              <a:extLst>
                <a:ext uri="{FF2B5EF4-FFF2-40B4-BE49-F238E27FC236}">
                  <a16:creationId xmlns:a16="http://schemas.microsoft.com/office/drawing/2014/main" id="{C20CA89E-2745-EF18-22D0-1A1F1ABD5ECC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0084;p94">
              <a:extLst>
                <a:ext uri="{FF2B5EF4-FFF2-40B4-BE49-F238E27FC236}">
                  <a16:creationId xmlns:a16="http://schemas.microsoft.com/office/drawing/2014/main" id="{FB5F2746-65C5-F606-B301-5BD6770D859B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085;p94">
              <a:extLst>
                <a:ext uri="{FF2B5EF4-FFF2-40B4-BE49-F238E27FC236}">
                  <a16:creationId xmlns:a16="http://schemas.microsoft.com/office/drawing/2014/main" id="{CD331289-828B-B1D5-B905-0EC1A9F693F4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086;p94">
              <a:extLst>
                <a:ext uri="{FF2B5EF4-FFF2-40B4-BE49-F238E27FC236}">
                  <a16:creationId xmlns:a16="http://schemas.microsoft.com/office/drawing/2014/main" id="{4020A475-0EAC-C6BC-2845-33DB8D6C6356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" name="Google Shape;10376;p94">
            <a:extLst>
              <a:ext uri="{FF2B5EF4-FFF2-40B4-BE49-F238E27FC236}">
                <a16:creationId xmlns:a16="http://schemas.microsoft.com/office/drawing/2014/main" id="{52FB48FC-1914-AF9B-16DD-C9F94F46F188}"/>
              </a:ext>
            </a:extLst>
          </p:cNvPr>
          <p:cNvGrpSpPr/>
          <p:nvPr/>
        </p:nvGrpSpPr>
        <p:grpSpPr>
          <a:xfrm>
            <a:off x="5395209" y="2109777"/>
            <a:ext cx="548640" cy="548640"/>
            <a:chOff x="7384751" y="4147984"/>
            <a:chExt cx="380012" cy="351274"/>
          </a:xfrm>
        </p:grpSpPr>
        <p:sp>
          <p:nvSpPr>
            <p:cNvPr id="12" name="Google Shape;10377;p94">
              <a:extLst>
                <a:ext uri="{FF2B5EF4-FFF2-40B4-BE49-F238E27FC236}">
                  <a16:creationId xmlns:a16="http://schemas.microsoft.com/office/drawing/2014/main" id="{5B821B4D-78A8-26ED-A283-A3B04F03487C}"/>
                </a:ext>
              </a:extLst>
            </p:cNvPr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378;p94">
              <a:extLst>
                <a:ext uri="{FF2B5EF4-FFF2-40B4-BE49-F238E27FC236}">
                  <a16:creationId xmlns:a16="http://schemas.microsoft.com/office/drawing/2014/main" id="{E23BC0D4-FF72-33DA-F8B8-2FB8E1F8D04B}"/>
                </a:ext>
              </a:extLst>
            </p:cNvPr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379;p94">
              <a:extLst>
                <a:ext uri="{FF2B5EF4-FFF2-40B4-BE49-F238E27FC236}">
                  <a16:creationId xmlns:a16="http://schemas.microsoft.com/office/drawing/2014/main" id="{F5F3C03B-5782-BA59-9A4E-EB583A4476D0}"/>
                </a:ext>
              </a:extLst>
            </p:cNvPr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0380;p94">
              <a:extLst>
                <a:ext uri="{FF2B5EF4-FFF2-40B4-BE49-F238E27FC236}">
                  <a16:creationId xmlns:a16="http://schemas.microsoft.com/office/drawing/2014/main" id="{126B9D9E-D81F-F46D-17F2-7167F3F13605}"/>
                </a:ext>
              </a:extLst>
            </p:cNvPr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0381;p94">
              <a:extLst>
                <a:ext uri="{FF2B5EF4-FFF2-40B4-BE49-F238E27FC236}">
                  <a16:creationId xmlns:a16="http://schemas.microsoft.com/office/drawing/2014/main" id="{2010DCDC-D85B-3C05-EE10-872F2A374EBE}"/>
                </a:ext>
              </a:extLst>
            </p:cNvPr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0335;p94">
            <a:extLst>
              <a:ext uri="{FF2B5EF4-FFF2-40B4-BE49-F238E27FC236}">
                <a16:creationId xmlns:a16="http://schemas.microsoft.com/office/drawing/2014/main" id="{BFF07440-50E5-9F88-128F-0DBFC61A4062}"/>
              </a:ext>
            </a:extLst>
          </p:cNvPr>
          <p:cNvGrpSpPr/>
          <p:nvPr/>
        </p:nvGrpSpPr>
        <p:grpSpPr>
          <a:xfrm>
            <a:off x="7369722" y="2078202"/>
            <a:ext cx="548640" cy="548640"/>
            <a:chOff x="4149138" y="4121151"/>
            <a:chExt cx="344065" cy="368644"/>
          </a:xfrm>
        </p:grpSpPr>
        <p:sp>
          <p:nvSpPr>
            <p:cNvPr id="37" name="Google Shape;10336;p94">
              <a:extLst>
                <a:ext uri="{FF2B5EF4-FFF2-40B4-BE49-F238E27FC236}">
                  <a16:creationId xmlns:a16="http://schemas.microsoft.com/office/drawing/2014/main" id="{82716C10-D518-4FAB-7372-EFE37DB714B3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337;p94">
              <a:extLst>
                <a:ext uri="{FF2B5EF4-FFF2-40B4-BE49-F238E27FC236}">
                  <a16:creationId xmlns:a16="http://schemas.microsoft.com/office/drawing/2014/main" id="{8974A21F-827E-BF6D-0039-03E8E08494B6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0338;p94">
              <a:extLst>
                <a:ext uri="{FF2B5EF4-FFF2-40B4-BE49-F238E27FC236}">
                  <a16:creationId xmlns:a16="http://schemas.microsoft.com/office/drawing/2014/main" id="{7207DAD6-AF4B-45A9-C918-0DA807605D4A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0339;p94">
              <a:extLst>
                <a:ext uri="{FF2B5EF4-FFF2-40B4-BE49-F238E27FC236}">
                  <a16:creationId xmlns:a16="http://schemas.microsoft.com/office/drawing/2014/main" id="{A6FFA052-EFFC-6C4D-7EC9-BC8D143261D5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0340;p94">
              <a:extLst>
                <a:ext uri="{FF2B5EF4-FFF2-40B4-BE49-F238E27FC236}">
                  <a16:creationId xmlns:a16="http://schemas.microsoft.com/office/drawing/2014/main" id="{CD57E195-2512-851B-89A5-E504D3B8BDA7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341;p94">
              <a:extLst>
                <a:ext uri="{FF2B5EF4-FFF2-40B4-BE49-F238E27FC236}">
                  <a16:creationId xmlns:a16="http://schemas.microsoft.com/office/drawing/2014/main" id="{0CADF026-F990-7E48-6DF0-38BA37B0DD6C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342;p94">
              <a:extLst>
                <a:ext uri="{FF2B5EF4-FFF2-40B4-BE49-F238E27FC236}">
                  <a16:creationId xmlns:a16="http://schemas.microsoft.com/office/drawing/2014/main" id="{BE96C97E-3869-A4C2-4C62-B83ABB94CF0F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343;p94">
              <a:extLst>
                <a:ext uri="{FF2B5EF4-FFF2-40B4-BE49-F238E27FC236}">
                  <a16:creationId xmlns:a16="http://schemas.microsoft.com/office/drawing/2014/main" id="{686E44C6-5271-0458-46C1-7FF4338E805D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344;p94">
              <a:extLst>
                <a:ext uri="{FF2B5EF4-FFF2-40B4-BE49-F238E27FC236}">
                  <a16:creationId xmlns:a16="http://schemas.microsoft.com/office/drawing/2014/main" id="{2AD8C3FA-542E-46CF-7856-A03F6495E146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0345;p94">
              <a:extLst>
                <a:ext uri="{FF2B5EF4-FFF2-40B4-BE49-F238E27FC236}">
                  <a16:creationId xmlns:a16="http://schemas.microsoft.com/office/drawing/2014/main" id="{F49CC753-020F-F9D2-18FE-0E4E60D73907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0346;p94">
              <a:extLst>
                <a:ext uri="{FF2B5EF4-FFF2-40B4-BE49-F238E27FC236}">
                  <a16:creationId xmlns:a16="http://schemas.microsoft.com/office/drawing/2014/main" id="{3A3E145B-FD0F-BF01-89F8-ADA589DA34B8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0347;p94">
              <a:extLst>
                <a:ext uri="{FF2B5EF4-FFF2-40B4-BE49-F238E27FC236}">
                  <a16:creationId xmlns:a16="http://schemas.microsoft.com/office/drawing/2014/main" id="{4F66214A-8B53-AA6D-60AD-8D918571A394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F0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6132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>
          <a:extLst>
            <a:ext uri="{FF2B5EF4-FFF2-40B4-BE49-F238E27FC236}">
              <a16:creationId xmlns:a16="http://schemas.microsoft.com/office/drawing/2014/main" id="{B473825F-D2D6-430E-FE4E-687D82C9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>
            <a:extLst>
              <a:ext uri="{FF2B5EF4-FFF2-40B4-BE49-F238E27FC236}">
                <a16:creationId xmlns:a16="http://schemas.microsoft.com/office/drawing/2014/main" id="{D6579B6F-702C-8C34-148F-B29E61F33C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3192" y="1155845"/>
            <a:ext cx="22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221,021</a:t>
            </a:r>
            <a:endParaRPr sz="2400" dirty="0"/>
          </a:p>
        </p:txBody>
      </p:sp>
      <p:cxnSp>
        <p:nvCxnSpPr>
          <p:cNvPr id="728" name="Google Shape;728;p58">
            <a:extLst>
              <a:ext uri="{FF2B5EF4-FFF2-40B4-BE49-F238E27FC236}">
                <a16:creationId xmlns:a16="http://schemas.microsoft.com/office/drawing/2014/main" id="{7CB22314-6137-76A0-D5CF-43E2A2FC9FCB}"/>
              </a:ext>
            </a:extLst>
          </p:cNvPr>
          <p:cNvCxnSpPr/>
          <p:nvPr/>
        </p:nvCxnSpPr>
        <p:spPr>
          <a:xfrm>
            <a:off x="456468" y="116747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58">
            <a:extLst>
              <a:ext uri="{FF2B5EF4-FFF2-40B4-BE49-F238E27FC236}">
                <a16:creationId xmlns:a16="http://schemas.microsoft.com/office/drawing/2014/main" id="{474956B2-9569-D0B6-7BF6-E6F41EAA59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93192" y="1615310"/>
            <a:ext cx="2286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# of Records in Kroger_Inventory1</a:t>
            </a:r>
          </a:p>
        </p:txBody>
      </p:sp>
      <p:cxnSp>
        <p:nvCxnSpPr>
          <p:cNvPr id="733" name="Google Shape;733;p5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112132-514E-0CF2-7C11-029699A99278}"/>
              </a:ext>
            </a:extLst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4" name="Google Shape;734;p5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85FC8A-9AF0-1B30-D9D5-51EF9EE3A71A}"/>
              </a:ext>
            </a:extLst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7" name="Google Shape;737;p58">
            <a:extLst>
              <a:ext uri="{FF2B5EF4-FFF2-40B4-BE49-F238E27FC236}">
                <a16:creationId xmlns:a16="http://schemas.microsoft.com/office/drawing/2014/main" id="{4E86051F-7979-5A99-5B79-DCC994BBEF63}"/>
              </a:ext>
            </a:extLst>
          </p:cNvPr>
          <p:cNvSpPr txBox="1"/>
          <p:nvPr/>
        </p:nvSpPr>
        <p:spPr>
          <a:xfrm>
            <a:off x="1284694" y="476534"/>
            <a:ext cx="63884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Data Loading &amp; Cleaning Summary</a:t>
            </a:r>
            <a:endParaRPr sz="2800" b="1" dirty="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" name="Google Shape;722;p58">
            <a:extLst>
              <a:ext uri="{FF2B5EF4-FFF2-40B4-BE49-F238E27FC236}">
                <a16:creationId xmlns:a16="http://schemas.microsoft.com/office/drawing/2014/main" id="{CC93051D-0C19-21C6-DC4B-847263811B57}"/>
              </a:ext>
            </a:extLst>
          </p:cNvPr>
          <p:cNvSpPr txBox="1">
            <a:spLocks/>
          </p:cNvSpPr>
          <p:nvPr/>
        </p:nvSpPr>
        <p:spPr>
          <a:xfrm>
            <a:off x="359813" y="3402868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315,151</a:t>
            </a:r>
          </a:p>
        </p:txBody>
      </p:sp>
      <p:cxnSp>
        <p:nvCxnSpPr>
          <p:cNvPr id="19" name="Google Shape;728;p58">
            <a:extLst>
              <a:ext uri="{FF2B5EF4-FFF2-40B4-BE49-F238E27FC236}">
                <a16:creationId xmlns:a16="http://schemas.microsoft.com/office/drawing/2014/main" id="{FA881BEE-6694-AA2D-CB6D-3FA77CB6EA30}"/>
              </a:ext>
            </a:extLst>
          </p:cNvPr>
          <p:cNvCxnSpPr/>
          <p:nvPr/>
        </p:nvCxnSpPr>
        <p:spPr>
          <a:xfrm>
            <a:off x="2899785" y="1167470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730;p58">
            <a:extLst>
              <a:ext uri="{FF2B5EF4-FFF2-40B4-BE49-F238E27FC236}">
                <a16:creationId xmlns:a16="http://schemas.microsoft.com/office/drawing/2014/main" id="{32A95D0B-8540-40A5-DC08-4C48267B24D5}"/>
              </a:ext>
            </a:extLst>
          </p:cNvPr>
          <p:cNvSpPr txBox="1">
            <a:spLocks/>
          </p:cNvSpPr>
          <p:nvPr/>
        </p:nvSpPr>
        <p:spPr>
          <a:xfrm>
            <a:off x="359813" y="3862333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# of Records in Kroger_Inventory2</a:t>
            </a:r>
          </a:p>
          <a:p>
            <a:pPr marL="0" indent="0"/>
            <a:endParaRPr lang="en-US" b="1" dirty="0"/>
          </a:p>
        </p:txBody>
      </p:sp>
      <p:sp>
        <p:nvSpPr>
          <p:cNvPr id="24" name="Google Shape;722;p58">
            <a:extLst>
              <a:ext uri="{FF2B5EF4-FFF2-40B4-BE49-F238E27FC236}">
                <a16:creationId xmlns:a16="http://schemas.microsoft.com/office/drawing/2014/main" id="{01F63F3D-F351-3014-E534-F9179B9B8C71}"/>
              </a:ext>
            </a:extLst>
          </p:cNvPr>
          <p:cNvSpPr txBox="1">
            <a:spLocks/>
          </p:cNvSpPr>
          <p:nvPr/>
        </p:nvSpPr>
        <p:spPr>
          <a:xfrm>
            <a:off x="354667" y="1155845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391</a:t>
            </a:r>
          </a:p>
        </p:txBody>
      </p:sp>
      <p:cxnSp>
        <p:nvCxnSpPr>
          <p:cNvPr id="25" name="Google Shape;728;p58">
            <a:extLst>
              <a:ext uri="{FF2B5EF4-FFF2-40B4-BE49-F238E27FC236}">
                <a16:creationId xmlns:a16="http://schemas.microsoft.com/office/drawing/2014/main" id="{37DDCF06-586A-B728-4594-4D6461FDF0F8}"/>
              </a:ext>
            </a:extLst>
          </p:cNvPr>
          <p:cNvCxnSpPr/>
          <p:nvPr/>
        </p:nvCxnSpPr>
        <p:spPr>
          <a:xfrm>
            <a:off x="459840" y="3414493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730;p58">
            <a:extLst>
              <a:ext uri="{FF2B5EF4-FFF2-40B4-BE49-F238E27FC236}">
                <a16:creationId xmlns:a16="http://schemas.microsoft.com/office/drawing/2014/main" id="{EC7E5D5C-85ED-C402-0F13-F4984AECDA30}"/>
              </a:ext>
            </a:extLst>
          </p:cNvPr>
          <p:cNvSpPr txBox="1">
            <a:spLocks/>
          </p:cNvSpPr>
          <p:nvPr/>
        </p:nvSpPr>
        <p:spPr>
          <a:xfrm>
            <a:off x="354667" y="1615310"/>
            <a:ext cx="2281208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Unique Commodities in Focused Commodity file</a:t>
            </a:r>
          </a:p>
        </p:txBody>
      </p:sp>
      <p:sp>
        <p:nvSpPr>
          <p:cNvPr id="30" name="Google Shape;722;p58">
            <a:extLst>
              <a:ext uri="{FF2B5EF4-FFF2-40B4-BE49-F238E27FC236}">
                <a16:creationId xmlns:a16="http://schemas.microsoft.com/office/drawing/2014/main" id="{90DA7F15-A91C-A607-4022-38FF98D0EB28}"/>
              </a:ext>
            </a:extLst>
          </p:cNvPr>
          <p:cNvSpPr txBox="1">
            <a:spLocks/>
          </p:cNvSpPr>
          <p:nvPr/>
        </p:nvSpPr>
        <p:spPr>
          <a:xfrm>
            <a:off x="2826506" y="3415347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6</a:t>
            </a:r>
          </a:p>
        </p:txBody>
      </p:sp>
      <p:cxnSp>
        <p:nvCxnSpPr>
          <p:cNvPr id="31" name="Google Shape;728;p58">
            <a:extLst>
              <a:ext uri="{FF2B5EF4-FFF2-40B4-BE49-F238E27FC236}">
                <a16:creationId xmlns:a16="http://schemas.microsoft.com/office/drawing/2014/main" id="{7488D09C-F582-90E0-3822-2F3A94FD93F1}"/>
              </a:ext>
            </a:extLst>
          </p:cNvPr>
          <p:cNvCxnSpPr/>
          <p:nvPr/>
        </p:nvCxnSpPr>
        <p:spPr>
          <a:xfrm>
            <a:off x="2907273" y="3414493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730;p58">
            <a:extLst>
              <a:ext uri="{FF2B5EF4-FFF2-40B4-BE49-F238E27FC236}">
                <a16:creationId xmlns:a16="http://schemas.microsoft.com/office/drawing/2014/main" id="{3664CB33-EDD2-61E7-A17B-B2BF3D082228}"/>
              </a:ext>
            </a:extLst>
          </p:cNvPr>
          <p:cNvSpPr txBox="1">
            <a:spLocks/>
          </p:cNvSpPr>
          <p:nvPr/>
        </p:nvSpPr>
        <p:spPr>
          <a:xfrm>
            <a:off x="2821299" y="3861480"/>
            <a:ext cx="2130932" cy="74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Columns in Kroger’s Inventory files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56B4B9-7658-7CEF-2335-70C173501BE8}"/>
              </a:ext>
            </a:extLst>
          </p:cNvPr>
          <p:cNvGrpSpPr/>
          <p:nvPr/>
        </p:nvGrpSpPr>
        <p:grpSpPr>
          <a:xfrm>
            <a:off x="5085659" y="1363717"/>
            <a:ext cx="3914065" cy="2904627"/>
            <a:chOff x="232774" y="3315583"/>
            <a:chExt cx="8827406" cy="123355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B38B2A-D329-4BA6-1D56-93D732112461}"/>
                </a:ext>
              </a:extLst>
            </p:cNvPr>
            <p:cNvSpPr/>
            <p:nvPr/>
          </p:nvSpPr>
          <p:spPr>
            <a:xfrm>
              <a:off x="232774" y="3349591"/>
              <a:ext cx="8827406" cy="119954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4AB2245-4FA1-F8A5-3784-90416CB840E5}"/>
                </a:ext>
              </a:extLst>
            </p:cNvPr>
            <p:cNvSpPr/>
            <p:nvPr/>
          </p:nvSpPr>
          <p:spPr>
            <a:xfrm>
              <a:off x="2439605" y="3315583"/>
              <a:ext cx="4465369" cy="966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Sample Data Record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25D2CD-F5FF-9B84-8177-C94AFED8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0" y="3020714"/>
            <a:ext cx="3576178" cy="978205"/>
          </a:xfrm>
          <a:prstGeom prst="rect">
            <a:avLst/>
          </a:prstGeom>
        </p:spPr>
      </p:pic>
      <p:cxnSp>
        <p:nvCxnSpPr>
          <p:cNvPr id="8" name="Google Shape;728;p58">
            <a:extLst>
              <a:ext uri="{FF2B5EF4-FFF2-40B4-BE49-F238E27FC236}">
                <a16:creationId xmlns:a16="http://schemas.microsoft.com/office/drawing/2014/main" id="{E52C862F-76F2-52A7-BC45-B8E9489AABF9}"/>
              </a:ext>
            </a:extLst>
          </p:cNvPr>
          <p:cNvCxnSpPr/>
          <p:nvPr/>
        </p:nvCxnSpPr>
        <p:spPr>
          <a:xfrm>
            <a:off x="450171" y="2324951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722;p58">
            <a:extLst>
              <a:ext uri="{FF2B5EF4-FFF2-40B4-BE49-F238E27FC236}">
                <a16:creationId xmlns:a16="http://schemas.microsoft.com/office/drawing/2014/main" id="{E814A2F2-A0F9-969B-2B96-8F674B2BFF4B}"/>
              </a:ext>
            </a:extLst>
          </p:cNvPr>
          <p:cNvSpPr txBox="1">
            <a:spLocks/>
          </p:cNvSpPr>
          <p:nvPr/>
        </p:nvSpPr>
        <p:spPr>
          <a:xfrm>
            <a:off x="348370" y="2313326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715</a:t>
            </a:r>
          </a:p>
        </p:txBody>
      </p:sp>
      <p:sp>
        <p:nvSpPr>
          <p:cNvPr id="10" name="Google Shape;730;p58">
            <a:extLst>
              <a:ext uri="{FF2B5EF4-FFF2-40B4-BE49-F238E27FC236}">
                <a16:creationId xmlns:a16="http://schemas.microsoft.com/office/drawing/2014/main" id="{493AA466-7BDC-E4C7-47D5-190F3A9AC802}"/>
              </a:ext>
            </a:extLst>
          </p:cNvPr>
          <p:cNvSpPr txBox="1">
            <a:spLocks/>
          </p:cNvSpPr>
          <p:nvPr/>
        </p:nvSpPr>
        <p:spPr>
          <a:xfrm>
            <a:off x="348370" y="2772791"/>
            <a:ext cx="2394098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b="1" dirty="0"/>
              <a:t>Unique UPC Description/ Items are out of Stock</a:t>
            </a:r>
          </a:p>
        </p:txBody>
      </p:sp>
      <p:sp>
        <p:nvSpPr>
          <p:cNvPr id="11" name="Google Shape;722;p58">
            <a:extLst>
              <a:ext uri="{FF2B5EF4-FFF2-40B4-BE49-F238E27FC236}">
                <a16:creationId xmlns:a16="http://schemas.microsoft.com/office/drawing/2014/main" id="{8D95F642-4C84-D7D9-394D-DAAC167128C2}"/>
              </a:ext>
            </a:extLst>
          </p:cNvPr>
          <p:cNvSpPr txBox="1">
            <a:spLocks/>
          </p:cNvSpPr>
          <p:nvPr/>
        </p:nvSpPr>
        <p:spPr>
          <a:xfrm>
            <a:off x="2794452" y="2305769"/>
            <a:ext cx="228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efin Sans"/>
              <a:buNone/>
              <a:defRPr sz="3600" b="1" i="0" u="none" strike="noStrike" cap="none">
                <a:solidFill>
                  <a:schemeClr val="accen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" sz="2400" dirty="0"/>
              <a:t>470,752</a:t>
            </a:r>
          </a:p>
        </p:txBody>
      </p:sp>
      <p:sp>
        <p:nvSpPr>
          <p:cNvPr id="12" name="Google Shape;730;p58">
            <a:extLst>
              <a:ext uri="{FF2B5EF4-FFF2-40B4-BE49-F238E27FC236}">
                <a16:creationId xmlns:a16="http://schemas.microsoft.com/office/drawing/2014/main" id="{C0B31522-F21A-2CAC-F837-06D1F9057105}"/>
              </a:ext>
            </a:extLst>
          </p:cNvPr>
          <p:cNvSpPr txBox="1">
            <a:spLocks/>
          </p:cNvSpPr>
          <p:nvPr/>
        </p:nvSpPr>
        <p:spPr>
          <a:xfrm>
            <a:off x="2794452" y="2765234"/>
            <a:ext cx="2286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" b="1" dirty="0"/>
              <a:t># of Records eligible for the analysis</a:t>
            </a:r>
          </a:p>
        </p:txBody>
      </p:sp>
      <p:cxnSp>
        <p:nvCxnSpPr>
          <p:cNvPr id="13" name="Google Shape;728;p58">
            <a:extLst>
              <a:ext uri="{FF2B5EF4-FFF2-40B4-BE49-F238E27FC236}">
                <a16:creationId xmlns:a16="http://schemas.microsoft.com/office/drawing/2014/main" id="{D9EB4ACC-6947-018F-2449-C909E260F6C4}"/>
              </a:ext>
            </a:extLst>
          </p:cNvPr>
          <p:cNvCxnSpPr/>
          <p:nvPr/>
        </p:nvCxnSpPr>
        <p:spPr>
          <a:xfrm>
            <a:off x="2901045" y="2317394"/>
            <a:ext cx="426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182E6D7-A2D6-68FB-DBA2-8B5B6D848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00" y="1679287"/>
            <a:ext cx="2094778" cy="1025416"/>
          </a:xfrm>
          <a:prstGeom prst="rect">
            <a:avLst/>
          </a:prstGeom>
        </p:spPr>
      </p:pic>
      <p:sp>
        <p:nvSpPr>
          <p:cNvPr id="40" name="Google Shape;800;p62">
            <a:extLst>
              <a:ext uri="{FF2B5EF4-FFF2-40B4-BE49-F238E27FC236}">
                <a16:creationId xmlns:a16="http://schemas.microsoft.com/office/drawing/2014/main" id="{D2278E70-7CA6-6DFA-8B8E-AE256C9BAE7C}"/>
              </a:ext>
            </a:extLst>
          </p:cNvPr>
          <p:cNvSpPr txBox="1">
            <a:spLocks/>
          </p:cNvSpPr>
          <p:nvPr/>
        </p:nvSpPr>
        <p:spPr>
          <a:xfrm>
            <a:off x="6064166" y="2662113"/>
            <a:ext cx="2094778" cy="34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sz="1100" i="1" dirty="0"/>
              <a:t>Focused Commodity Table</a:t>
            </a:r>
          </a:p>
        </p:txBody>
      </p:sp>
      <p:sp>
        <p:nvSpPr>
          <p:cNvPr id="41" name="Google Shape;800;p62">
            <a:extLst>
              <a:ext uri="{FF2B5EF4-FFF2-40B4-BE49-F238E27FC236}">
                <a16:creationId xmlns:a16="http://schemas.microsoft.com/office/drawing/2014/main" id="{47210B53-1176-786A-01CB-15ADEE0E4938}"/>
              </a:ext>
            </a:extLst>
          </p:cNvPr>
          <p:cNvSpPr txBox="1">
            <a:spLocks/>
          </p:cNvSpPr>
          <p:nvPr/>
        </p:nvSpPr>
        <p:spPr>
          <a:xfrm>
            <a:off x="5742039" y="3920242"/>
            <a:ext cx="3042148" cy="34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None/>
              <a:defRPr sz="14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4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3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 ExtraLight"/>
              <a:buNone/>
              <a:defRPr sz="1200" b="0" i="0" u="none" strike="noStrike" cap="none">
                <a:solidFill>
                  <a:schemeClr val="dk1"/>
                </a:solidFill>
                <a:latin typeface="Josefin Sans ExtraLight"/>
                <a:ea typeface="Josefin Sans ExtraLight"/>
                <a:cs typeface="Josefin Sans ExtraLight"/>
                <a:sym typeface="Josefin Sans ExtraLight"/>
              </a:defRPr>
            </a:lvl9pPr>
          </a:lstStyle>
          <a:p>
            <a:pPr marL="0" indent="0"/>
            <a:r>
              <a:rPr lang="en-US" sz="1100" i="1" dirty="0"/>
              <a:t>Sample Kroger’s inventory Data Table</a:t>
            </a:r>
          </a:p>
        </p:txBody>
      </p:sp>
    </p:spTree>
    <p:extLst>
      <p:ext uri="{BB962C8B-B14F-4D97-AF65-F5344CB8AC3E}">
        <p14:creationId xmlns:p14="http://schemas.microsoft.com/office/powerpoint/2010/main" val="299241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C17C45-1E61-2492-7B51-1C2D8B8A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9" y="1621058"/>
            <a:ext cx="4544037" cy="3015202"/>
          </a:xfrm>
          <a:prstGeom prst="rect">
            <a:avLst/>
          </a:prstGeom>
        </p:spPr>
      </p:pic>
      <p:sp>
        <p:nvSpPr>
          <p:cNvPr id="9" name="Google Shape;880;p67">
            <a:extLst>
              <a:ext uri="{FF2B5EF4-FFF2-40B4-BE49-F238E27FC236}">
                <a16:creationId xmlns:a16="http://schemas.microsoft.com/office/drawing/2014/main" id="{59E83128-9C32-F93A-D282-975EE1F99AC6}"/>
              </a:ext>
            </a:extLst>
          </p:cNvPr>
          <p:cNvSpPr txBox="1">
            <a:spLocks/>
          </p:cNvSpPr>
          <p:nvPr/>
        </p:nvSpPr>
        <p:spPr>
          <a:xfrm>
            <a:off x="232773" y="957674"/>
            <a:ext cx="8608945" cy="6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accent1"/>
                </a:solidFill>
              </a:rPr>
              <a:t>Key Takeaway: </a:t>
            </a:r>
            <a:r>
              <a:rPr lang="en-US" sz="1200" b="0" dirty="0">
                <a:solidFill>
                  <a:schemeClr val="accent1"/>
                </a:solidFill>
              </a:rPr>
              <a:t>More than half (</a:t>
            </a:r>
            <a:r>
              <a:rPr lang="en-US" sz="1200" dirty="0">
                <a:solidFill>
                  <a:schemeClr val="accent1"/>
                </a:solidFill>
              </a:rPr>
              <a:t>64.27</a:t>
            </a:r>
            <a:r>
              <a:rPr lang="en-US" sz="1200" b="0" dirty="0">
                <a:solidFill>
                  <a:schemeClr val="accent1"/>
                </a:solidFill>
              </a:rPr>
              <a:t>%) of excess items in the backroom belongs to </a:t>
            </a:r>
            <a:r>
              <a:rPr lang="en-US" sz="1200" dirty="0">
                <a:solidFill>
                  <a:schemeClr val="accent1"/>
                </a:solidFill>
              </a:rPr>
              <a:t>Packaged (214K)</a:t>
            </a:r>
            <a:r>
              <a:rPr lang="en-US" sz="1200" b="0" dirty="0">
                <a:solidFill>
                  <a:schemeClr val="accent1"/>
                </a:solidFill>
              </a:rPr>
              <a:t> and </a:t>
            </a:r>
            <a:r>
              <a:rPr lang="en-US" sz="1200" dirty="0">
                <a:solidFill>
                  <a:schemeClr val="accent1"/>
                </a:solidFill>
              </a:rPr>
              <a:t>Check</a:t>
            </a:r>
            <a:r>
              <a:rPr lang="en-US" sz="1200" b="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lane</a:t>
            </a:r>
            <a:r>
              <a:rPr lang="en-US" sz="1200" b="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Candies (88K). </a:t>
            </a:r>
            <a:r>
              <a:rPr lang="en-US" sz="1200" b="0" dirty="0">
                <a:solidFill>
                  <a:schemeClr val="accent1"/>
                </a:solidFill>
              </a:rPr>
              <a:t>Most of the candies in the backroom belongs to </a:t>
            </a:r>
            <a:r>
              <a:rPr lang="en-US" sz="1200" dirty="0" err="1">
                <a:solidFill>
                  <a:schemeClr val="accent1"/>
                </a:solidFill>
              </a:rPr>
              <a:t>Reeses</a:t>
            </a:r>
            <a:endParaRPr lang="en-US" sz="1200" b="0" dirty="0">
              <a:solidFill>
                <a:schemeClr val="accent1"/>
              </a:solidFill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4" y="476525"/>
            <a:ext cx="7930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Overstocked Items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2C228A6-A789-5D5F-2897-8C8D13DE8586}"/>
              </a:ext>
            </a:extLst>
          </p:cNvPr>
          <p:cNvSpPr/>
          <p:nvPr/>
        </p:nvSpPr>
        <p:spPr>
          <a:xfrm>
            <a:off x="551663" y="1687836"/>
            <a:ext cx="460978" cy="279905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404D6F-520E-965A-76D5-5997EDE72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810" y="1621058"/>
            <a:ext cx="4268197" cy="2842129"/>
          </a:xfrm>
          <a:prstGeom prst="rect">
            <a:avLst/>
          </a:prstGeom>
        </p:spPr>
      </p:pic>
      <p:sp>
        <p:nvSpPr>
          <p:cNvPr id="16" name="Trapezoid 36">
            <a:extLst>
              <a:ext uri="{FF2B5EF4-FFF2-40B4-BE49-F238E27FC236}">
                <a16:creationId xmlns:a16="http://schemas.microsoft.com/office/drawing/2014/main" id="{F32862FA-CEF2-AFF3-B73C-0B9040E9E4F1}"/>
              </a:ext>
            </a:extLst>
          </p:cNvPr>
          <p:cNvSpPr/>
          <p:nvPr/>
        </p:nvSpPr>
        <p:spPr>
          <a:xfrm rot="16200000">
            <a:off x="2160285" y="670371"/>
            <a:ext cx="1468883" cy="3764170"/>
          </a:xfrm>
          <a:custGeom>
            <a:avLst/>
            <a:gdLst>
              <a:gd name="connsiteX0" fmla="*/ 0 w 1601972"/>
              <a:gd name="connsiteY0" fmla="*/ 1000624 h 1000624"/>
              <a:gd name="connsiteX1" fmla="*/ 192650 w 1601972"/>
              <a:gd name="connsiteY1" fmla="*/ 0 h 1000624"/>
              <a:gd name="connsiteX2" fmla="*/ 1409322 w 1601972"/>
              <a:gd name="connsiteY2" fmla="*/ 0 h 1000624"/>
              <a:gd name="connsiteX3" fmla="*/ 1601972 w 1601972"/>
              <a:gd name="connsiteY3" fmla="*/ 1000624 h 1000624"/>
              <a:gd name="connsiteX4" fmla="*/ 0 w 1601972"/>
              <a:gd name="connsiteY4" fmla="*/ 1000624 h 1000624"/>
              <a:gd name="connsiteX0" fmla="*/ 0 w 2870791"/>
              <a:gd name="connsiteY0" fmla="*/ 979359 h 1000624"/>
              <a:gd name="connsiteX1" fmla="*/ 1461469 w 2870791"/>
              <a:gd name="connsiteY1" fmla="*/ 0 h 1000624"/>
              <a:gd name="connsiteX2" fmla="*/ 2678141 w 2870791"/>
              <a:gd name="connsiteY2" fmla="*/ 0 h 1000624"/>
              <a:gd name="connsiteX3" fmla="*/ 2870791 w 2870791"/>
              <a:gd name="connsiteY3" fmla="*/ 1000624 h 1000624"/>
              <a:gd name="connsiteX4" fmla="*/ 0 w 2870791"/>
              <a:gd name="connsiteY4" fmla="*/ 979359 h 1000624"/>
              <a:gd name="connsiteX0" fmla="*/ 0 w 3118884"/>
              <a:gd name="connsiteY0" fmla="*/ 979359 h 993539"/>
              <a:gd name="connsiteX1" fmla="*/ 1461469 w 3118884"/>
              <a:gd name="connsiteY1" fmla="*/ 0 h 993539"/>
              <a:gd name="connsiteX2" fmla="*/ 2678141 w 3118884"/>
              <a:gd name="connsiteY2" fmla="*/ 0 h 993539"/>
              <a:gd name="connsiteX3" fmla="*/ 3118884 w 3118884"/>
              <a:gd name="connsiteY3" fmla="*/ 993539 h 993539"/>
              <a:gd name="connsiteX4" fmla="*/ 0 w 3118884"/>
              <a:gd name="connsiteY4" fmla="*/ 979359 h 9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884" h="993539">
                <a:moveTo>
                  <a:pt x="0" y="979359"/>
                </a:moveTo>
                <a:lnTo>
                  <a:pt x="1461469" y="0"/>
                </a:lnTo>
                <a:lnTo>
                  <a:pt x="2678141" y="0"/>
                </a:lnTo>
                <a:lnTo>
                  <a:pt x="3118884" y="993539"/>
                </a:lnTo>
                <a:lnTo>
                  <a:pt x="0" y="979359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chemeClr val="accent3">
                  <a:lumMod val="75000"/>
                </a:schemeClr>
              </a:gs>
              <a:gs pos="76000">
                <a:schemeClr val="accent3">
                  <a:lumMod val="20000"/>
                  <a:lumOff val="80000"/>
                </a:schemeClr>
              </a:gs>
              <a:gs pos="19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80;p67">
            <a:extLst>
              <a:ext uri="{FF2B5EF4-FFF2-40B4-BE49-F238E27FC236}">
                <a16:creationId xmlns:a16="http://schemas.microsoft.com/office/drawing/2014/main" id="{59E83128-9C32-F93A-D282-975EE1F99AC6}"/>
              </a:ext>
            </a:extLst>
          </p:cNvPr>
          <p:cNvSpPr txBox="1">
            <a:spLocks/>
          </p:cNvSpPr>
          <p:nvPr/>
        </p:nvSpPr>
        <p:spPr>
          <a:xfrm>
            <a:off x="232773" y="957674"/>
            <a:ext cx="8608945" cy="6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accent1"/>
                </a:solidFill>
              </a:rPr>
              <a:t>Key Takeaway: </a:t>
            </a:r>
            <a:r>
              <a:rPr lang="en-US" sz="1200" b="0" dirty="0">
                <a:solidFill>
                  <a:schemeClr val="accent1"/>
                </a:solidFill>
              </a:rPr>
              <a:t>Although we might see that </a:t>
            </a:r>
            <a:r>
              <a:rPr lang="en-US" sz="1200" dirty="0">
                <a:solidFill>
                  <a:schemeClr val="accent1"/>
                </a:solidFill>
              </a:rPr>
              <a:t>NF BULK FOOD </a:t>
            </a:r>
            <a:r>
              <a:rPr lang="en-US" sz="1200" b="0" dirty="0">
                <a:solidFill>
                  <a:schemeClr val="accent1"/>
                </a:solidFill>
              </a:rPr>
              <a:t>commodity is stored in excess (around 19 times more than the shelf size) </a:t>
            </a:r>
            <a:r>
              <a:rPr lang="en-US" sz="1200" dirty="0">
                <a:solidFill>
                  <a:schemeClr val="accent1"/>
                </a:solidFill>
              </a:rPr>
              <a:t>ENGZR E2 LTHM AAA L9 </a:t>
            </a:r>
            <a:r>
              <a:rPr lang="en-US" sz="1200" b="0" dirty="0">
                <a:solidFill>
                  <a:schemeClr val="accent1"/>
                </a:solidFill>
              </a:rPr>
              <a:t>product from the Batteries/Flashlights is stored in excess, around </a:t>
            </a:r>
            <a:r>
              <a:rPr lang="en-US" sz="1200" dirty="0">
                <a:solidFill>
                  <a:schemeClr val="accent1"/>
                </a:solidFill>
              </a:rPr>
              <a:t>119 times </a:t>
            </a:r>
            <a:r>
              <a:rPr lang="en-US" sz="1200" b="0" dirty="0">
                <a:solidFill>
                  <a:schemeClr val="accent1"/>
                </a:solidFill>
              </a:rPr>
              <a:t>more than the shelf size.</a:t>
            </a: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4" y="476525"/>
            <a:ext cx="7930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Overstocked Items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475B613-799D-311B-0932-B98FE08D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74" y="1629797"/>
            <a:ext cx="4331960" cy="2874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11810-6D90-52E1-5FDA-20FEFF21A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835" y="1629797"/>
            <a:ext cx="4210316" cy="28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80;p67">
            <a:extLst>
              <a:ext uri="{FF2B5EF4-FFF2-40B4-BE49-F238E27FC236}">
                <a16:creationId xmlns:a16="http://schemas.microsoft.com/office/drawing/2014/main" id="{59E83128-9C32-F93A-D282-975EE1F99AC6}"/>
              </a:ext>
            </a:extLst>
          </p:cNvPr>
          <p:cNvSpPr txBox="1">
            <a:spLocks/>
          </p:cNvSpPr>
          <p:nvPr/>
        </p:nvSpPr>
        <p:spPr>
          <a:xfrm>
            <a:off x="232774" y="957674"/>
            <a:ext cx="3806674" cy="236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200" dirty="0">
              <a:solidFill>
                <a:schemeClr val="accent1"/>
              </a:solidFill>
            </a:endParaRP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Key Takeaway: </a:t>
            </a:r>
            <a:r>
              <a:rPr lang="en-IN" sz="1200" b="0" dirty="0">
                <a:solidFill>
                  <a:schemeClr val="accent1"/>
                </a:solidFill>
              </a:rPr>
              <a:t>Commodities such as </a:t>
            </a:r>
            <a:r>
              <a:rPr lang="en-IN" sz="1200" dirty="0">
                <a:solidFill>
                  <a:schemeClr val="accent1"/>
                </a:solidFill>
              </a:rPr>
              <a:t>J-Hook Items</a:t>
            </a:r>
            <a:r>
              <a:rPr lang="en-IN" sz="1200" b="0" dirty="0">
                <a:solidFill>
                  <a:schemeClr val="accent1"/>
                </a:solidFill>
              </a:rPr>
              <a:t>, </a:t>
            </a:r>
            <a:r>
              <a:rPr lang="en-IN" sz="1200" dirty="0">
                <a:solidFill>
                  <a:schemeClr val="accent1"/>
                </a:solidFill>
              </a:rPr>
              <a:t>Water Conditioning Salt</a:t>
            </a:r>
            <a:r>
              <a:rPr lang="en-IN" sz="1200" b="0" dirty="0">
                <a:solidFill>
                  <a:schemeClr val="accent1"/>
                </a:solidFill>
              </a:rPr>
              <a:t>, </a:t>
            </a:r>
            <a:r>
              <a:rPr lang="en-IN" sz="1200" dirty="0">
                <a:solidFill>
                  <a:schemeClr val="accent1"/>
                </a:solidFill>
              </a:rPr>
              <a:t>Glassware/Flatware</a:t>
            </a:r>
            <a:r>
              <a:rPr lang="en-IN" sz="1200" b="0" dirty="0">
                <a:solidFill>
                  <a:schemeClr val="accent1"/>
                </a:solidFill>
              </a:rPr>
              <a:t>, and </a:t>
            </a:r>
            <a:r>
              <a:rPr lang="en-IN" sz="1200" dirty="0">
                <a:solidFill>
                  <a:schemeClr val="accent1"/>
                </a:solidFill>
              </a:rPr>
              <a:t>Dinnerware</a:t>
            </a:r>
            <a:r>
              <a:rPr lang="en-IN" sz="1200" b="0" dirty="0">
                <a:solidFill>
                  <a:schemeClr val="accent1"/>
                </a:solidFill>
              </a:rPr>
              <a:t> struggle with shelf space allocation or utilization, indicating issues in inventory management. </a:t>
            </a:r>
          </a:p>
          <a:p>
            <a:pPr algn="ctr"/>
            <a:r>
              <a:rPr lang="en-IN" sz="1200" b="0" dirty="0">
                <a:solidFill>
                  <a:schemeClr val="accent1"/>
                </a:solidFill>
              </a:rPr>
              <a:t>Key commodities with green markers demonstrate well-optimized inventory (</a:t>
            </a:r>
            <a:r>
              <a:rPr lang="en-IN" sz="1200" dirty="0">
                <a:solidFill>
                  <a:schemeClr val="accent1"/>
                </a:solidFill>
              </a:rPr>
              <a:t>Activity, Fresh Dinner Sausage</a:t>
            </a:r>
            <a:r>
              <a:rPr lang="en-IN" sz="1200" b="0" dirty="0">
                <a:solidFill>
                  <a:schemeClr val="accent1"/>
                </a:solidFill>
              </a:rPr>
              <a:t> etc) , while those with red markers (</a:t>
            </a:r>
            <a:r>
              <a:rPr lang="en-IN" sz="1200" dirty="0">
                <a:solidFill>
                  <a:schemeClr val="accent1"/>
                </a:solidFill>
              </a:rPr>
              <a:t>NF Bulk Food </a:t>
            </a:r>
            <a:r>
              <a:rPr lang="en-IN" sz="1200" b="0" dirty="0">
                <a:solidFill>
                  <a:schemeClr val="accent1"/>
                </a:solidFill>
              </a:rPr>
              <a:t>etc) show inefficiencies, with starred items excelling in both aspects.</a:t>
            </a:r>
            <a:endParaRPr lang="en-US" sz="1200" b="0" dirty="0">
              <a:solidFill>
                <a:schemeClr val="accent1"/>
              </a:solidFill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4" y="476525"/>
            <a:ext cx="7930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Overstocked Items Ratio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9C480EB-2C6A-35D1-38CC-E066F1D3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51" y="3210316"/>
            <a:ext cx="3232091" cy="10889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C6EBC-41D4-CC50-F2D5-C8FB9FBA7E74}"/>
              </a:ext>
            </a:extLst>
          </p:cNvPr>
          <p:cNvSpPr/>
          <p:nvPr/>
        </p:nvSpPr>
        <p:spPr>
          <a:xfrm>
            <a:off x="2186078" y="3117262"/>
            <a:ext cx="845575" cy="12750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AA64C-52D2-A7F8-1C43-C585B1E8A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076" y="1049225"/>
            <a:ext cx="5008668" cy="3440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BB319E-0A43-4EED-37E7-1B30E8BBF628}"/>
              </a:ext>
            </a:extLst>
          </p:cNvPr>
          <p:cNvSpPr/>
          <p:nvPr/>
        </p:nvSpPr>
        <p:spPr>
          <a:xfrm>
            <a:off x="4396251" y="1629797"/>
            <a:ext cx="3969069" cy="14990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C5887A-4FD3-2B4C-B12F-3533E4F33229}"/>
              </a:ext>
            </a:extLst>
          </p:cNvPr>
          <p:cNvSpPr/>
          <p:nvPr/>
        </p:nvSpPr>
        <p:spPr>
          <a:xfrm>
            <a:off x="4458713" y="2029245"/>
            <a:ext cx="3906608" cy="1499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7066D-3C11-D5EA-6D4A-478E263F28C6}"/>
              </a:ext>
            </a:extLst>
          </p:cNvPr>
          <p:cNvSpPr/>
          <p:nvPr/>
        </p:nvSpPr>
        <p:spPr>
          <a:xfrm>
            <a:off x="4356280" y="2634424"/>
            <a:ext cx="3906608" cy="1499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ADEA4-9536-FA3D-9E35-DFDD8451A572}"/>
              </a:ext>
            </a:extLst>
          </p:cNvPr>
          <p:cNvSpPr/>
          <p:nvPr/>
        </p:nvSpPr>
        <p:spPr>
          <a:xfrm>
            <a:off x="4396250" y="1233713"/>
            <a:ext cx="3969069" cy="14990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3CF2ED-FA31-F73B-EFFA-DF93A0DECB61}"/>
              </a:ext>
            </a:extLst>
          </p:cNvPr>
          <p:cNvSpPr/>
          <p:nvPr/>
        </p:nvSpPr>
        <p:spPr>
          <a:xfrm>
            <a:off x="4253844" y="2450521"/>
            <a:ext cx="4111475" cy="14990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B22C4-897B-62B4-5D54-12A9238B97B9}"/>
              </a:ext>
            </a:extLst>
          </p:cNvPr>
          <p:cNvSpPr/>
          <p:nvPr/>
        </p:nvSpPr>
        <p:spPr>
          <a:xfrm>
            <a:off x="4039448" y="3876145"/>
            <a:ext cx="4285090" cy="14990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282A0-6181-00F1-5643-90F935271058}"/>
              </a:ext>
            </a:extLst>
          </p:cNvPr>
          <p:cNvSpPr/>
          <p:nvPr/>
        </p:nvSpPr>
        <p:spPr>
          <a:xfrm>
            <a:off x="4228688" y="3455216"/>
            <a:ext cx="4111475" cy="1499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172EB-EB6F-1BC9-CDC4-CC5C00D0F921}"/>
              </a:ext>
            </a:extLst>
          </p:cNvPr>
          <p:cNvSpPr/>
          <p:nvPr/>
        </p:nvSpPr>
        <p:spPr>
          <a:xfrm>
            <a:off x="4126255" y="3665680"/>
            <a:ext cx="4213908" cy="1499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772B441-0A85-7FF9-81AE-30A8EADEA3C8}"/>
              </a:ext>
            </a:extLst>
          </p:cNvPr>
          <p:cNvSpPr/>
          <p:nvPr/>
        </p:nvSpPr>
        <p:spPr>
          <a:xfrm>
            <a:off x="4508051" y="3714741"/>
            <a:ext cx="45719" cy="5177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D01C72B0-F50E-ED48-393F-3952377BB43D}"/>
              </a:ext>
            </a:extLst>
          </p:cNvPr>
          <p:cNvSpPr/>
          <p:nvPr/>
        </p:nvSpPr>
        <p:spPr>
          <a:xfrm>
            <a:off x="4156429" y="2488841"/>
            <a:ext cx="45719" cy="5177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D55D668C-D72E-A3A9-9CA7-197E4805CDB2}"/>
              </a:ext>
            </a:extLst>
          </p:cNvPr>
          <p:cNvSpPr/>
          <p:nvPr/>
        </p:nvSpPr>
        <p:spPr>
          <a:xfrm>
            <a:off x="4670124" y="1276343"/>
            <a:ext cx="45719" cy="5177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7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8D790-9898-C9D9-F935-52870973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3" y="1575557"/>
            <a:ext cx="4433522" cy="2941870"/>
          </a:xfrm>
          <a:prstGeom prst="rect">
            <a:avLst/>
          </a:prstGeom>
        </p:spPr>
      </p:pic>
      <p:sp>
        <p:nvSpPr>
          <p:cNvPr id="9" name="Google Shape;880;p67">
            <a:extLst>
              <a:ext uri="{FF2B5EF4-FFF2-40B4-BE49-F238E27FC236}">
                <a16:creationId xmlns:a16="http://schemas.microsoft.com/office/drawing/2014/main" id="{59E83128-9C32-F93A-D282-975EE1F99AC6}"/>
              </a:ext>
            </a:extLst>
          </p:cNvPr>
          <p:cNvSpPr txBox="1">
            <a:spLocks/>
          </p:cNvSpPr>
          <p:nvPr/>
        </p:nvSpPr>
        <p:spPr>
          <a:xfrm>
            <a:off x="232773" y="957674"/>
            <a:ext cx="8608945" cy="6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accent1"/>
                </a:solidFill>
              </a:rPr>
              <a:t>Key Takeaway: Frozen Pizza </a:t>
            </a:r>
            <a:r>
              <a:rPr lang="en-US" sz="1200" b="0" dirty="0">
                <a:solidFill>
                  <a:schemeClr val="accent1"/>
                </a:solidFill>
              </a:rPr>
              <a:t>is in huge demand and also being out of stock by a big margin of around </a:t>
            </a:r>
            <a:r>
              <a:rPr lang="en-US" sz="1200" dirty="0">
                <a:solidFill>
                  <a:schemeClr val="accent1"/>
                </a:solidFill>
              </a:rPr>
              <a:t>132K</a:t>
            </a:r>
            <a:r>
              <a:rPr lang="en-US" sz="1200" b="0" dirty="0">
                <a:solidFill>
                  <a:schemeClr val="accent1"/>
                </a:solidFill>
              </a:rPr>
              <a:t>, out of which </a:t>
            </a:r>
            <a:r>
              <a:rPr lang="en-US" sz="1200" dirty="0">
                <a:solidFill>
                  <a:schemeClr val="accent1"/>
                </a:solidFill>
              </a:rPr>
              <a:t>~33K </a:t>
            </a:r>
            <a:r>
              <a:rPr lang="en-US" sz="1200" b="0" dirty="0">
                <a:solidFill>
                  <a:schemeClr val="accent1"/>
                </a:solidFill>
              </a:rPr>
              <a:t>items were </a:t>
            </a:r>
            <a:r>
              <a:rPr lang="en-US" sz="1200" dirty="0">
                <a:solidFill>
                  <a:schemeClr val="accent1"/>
                </a:solidFill>
              </a:rPr>
              <a:t>Jacks Pepperoni Pizza.  </a:t>
            </a: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4" y="476525"/>
            <a:ext cx="7930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Understocked Items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2C228A6-A789-5D5F-2897-8C8D13DE8586}"/>
              </a:ext>
            </a:extLst>
          </p:cNvPr>
          <p:cNvSpPr/>
          <p:nvPr/>
        </p:nvSpPr>
        <p:spPr>
          <a:xfrm>
            <a:off x="551662" y="1687836"/>
            <a:ext cx="1382935" cy="279905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3FB5F8-B840-FDE9-ECB9-D6CB00E56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581" y="1541308"/>
            <a:ext cx="4548831" cy="2858673"/>
          </a:xfrm>
          <a:prstGeom prst="rect">
            <a:avLst/>
          </a:prstGeom>
        </p:spPr>
      </p:pic>
      <p:sp>
        <p:nvSpPr>
          <p:cNvPr id="12" name="Trapezoid 36">
            <a:extLst>
              <a:ext uri="{FF2B5EF4-FFF2-40B4-BE49-F238E27FC236}">
                <a16:creationId xmlns:a16="http://schemas.microsoft.com/office/drawing/2014/main" id="{8B10C45C-44A9-4F32-303F-B287F26D9B7B}"/>
              </a:ext>
            </a:extLst>
          </p:cNvPr>
          <p:cNvSpPr/>
          <p:nvPr/>
        </p:nvSpPr>
        <p:spPr>
          <a:xfrm rot="16200000">
            <a:off x="2414787" y="1356492"/>
            <a:ext cx="1677021" cy="2637403"/>
          </a:xfrm>
          <a:custGeom>
            <a:avLst/>
            <a:gdLst>
              <a:gd name="connsiteX0" fmla="*/ 0 w 1601972"/>
              <a:gd name="connsiteY0" fmla="*/ 1000624 h 1000624"/>
              <a:gd name="connsiteX1" fmla="*/ 192650 w 1601972"/>
              <a:gd name="connsiteY1" fmla="*/ 0 h 1000624"/>
              <a:gd name="connsiteX2" fmla="*/ 1409322 w 1601972"/>
              <a:gd name="connsiteY2" fmla="*/ 0 h 1000624"/>
              <a:gd name="connsiteX3" fmla="*/ 1601972 w 1601972"/>
              <a:gd name="connsiteY3" fmla="*/ 1000624 h 1000624"/>
              <a:gd name="connsiteX4" fmla="*/ 0 w 1601972"/>
              <a:gd name="connsiteY4" fmla="*/ 1000624 h 1000624"/>
              <a:gd name="connsiteX0" fmla="*/ 0 w 2870791"/>
              <a:gd name="connsiteY0" fmla="*/ 979359 h 1000624"/>
              <a:gd name="connsiteX1" fmla="*/ 1461469 w 2870791"/>
              <a:gd name="connsiteY1" fmla="*/ 0 h 1000624"/>
              <a:gd name="connsiteX2" fmla="*/ 2678141 w 2870791"/>
              <a:gd name="connsiteY2" fmla="*/ 0 h 1000624"/>
              <a:gd name="connsiteX3" fmla="*/ 2870791 w 2870791"/>
              <a:gd name="connsiteY3" fmla="*/ 1000624 h 1000624"/>
              <a:gd name="connsiteX4" fmla="*/ 0 w 2870791"/>
              <a:gd name="connsiteY4" fmla="*/ 979359 h 1000624"/>
              <a:gd name="connsiteX0" fmla="*/ 0 w 3118884"/>
              <a:gd name="connsiteY0" fmla="*/ 979359 h 993539"/>
              <a:gd name="connsiteX1" fmla="*/ 1461469 w 3118884"/>
              <a:gd name="connsiteY1" fmla="*/ 0 h 993539"/>
              <a:gd name="connsiteX2" fmla="*/ 2678141 w 3118884"/>
              <a:gd name="connsiteY2" fmla="*/ 0 h 993539"/>
              <a:gd name="connsiteX3" fmla="*/ 3118884 w 3118884"/>
              <a:gd name="connsiteY3" fmla="*/ 993539 h 993539"/>
              <a:gd name="connsiteX4" fmla="*/ 0 w 3118884"/>
              <a:gd name="connsiteY4" fmla="*/ 979359 h 9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884" h="993539">
                <a:moveTo>
                  <a:pt x="0" y="979359"/>
                </a:moveTo>
                <a:lnTo>
                  <a:pt x="1461469" y="0"/>
                </a:lnTo>
                <a:lnTo>
                  <a:pt x="2678141" y="0"/>
                </a:lnTo>
                <a:lnTo>
                  <a:pt x="3118884" y="993539"/>
                </a:lnTo>
                <a:lnTo>
                  <a:pt x="0" y="979359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chemeClr val="accent3">
                  <a:lumMod val="75000"/>
                </a:schemeClr>
              </a:gs>
              <a:gs pos="76000">
                <a:schemeClr val="accent3">
                  <a:lumMod val="20000"/>
                  <a:lumOff val="80000"/>
                </a:schemeClr>
              </a:gs>
              <a:gs pos="19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80;p67">
            <a:extLst>
              <a:ext uri="{FF2B5EF4-FFF2-40B4-BE49-F238E27FC236}">
                <a16:creationId xmlns:a16="http://schemas.microsoft.com/office/drawing/2014/main" id="{59E83128-9C32-F93A-D282-975EE1F99AC6}"/>
              </a:ext>
            </a:extLst>
          </p:cNvPr>
          <p:cNvSpPr txBox="1">
            <a:spLocks/>
          </p:cNvSpPr>
          <p:nvPr/>
        </p:nvSpPr>
        <p:spPr>
          <a:xfrm>
            <a:off x="3239818" y="1267460"/>
            <a:ext cx="1574434" cy="6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accent1"/>
                </a:solidFill>
              </a:rPr>
              <a:t>Commodities with best Inventory usage (more than 98%) occupancy</a:t>
            </a:r>
          </a:p>
        </p:txBody>
      </p:sp>
      <p:sp>
        <p:nvSpPr>
          <p:cNvPr id="387" name="Google Shape;387;p47"/>
          <p:cNvSpPr txBox="1">
            <a:spLocks noGrp="1"/>
          </p:cNvSpPr>
          <p:nvPr>
            <p:ph type="title" idx="3"/>
          </p:nvPr>
        </p:nvSpPr>
        <p:spPr>
          <a:xfrm>
            <a:off x="713224" y="476525"/>
            <a:ext cx="7930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Drilled Insights</a:t>
            </a:r>
            <a:endParaRPr dirty="0"/>
          </a:p>
        </p:txBody>
      </p:sp>
      <p:cxnSp>
        <p:nvCxnSpPr>
          <p:cNvPr id="388" name="Google Shape;388;p47">
            <a:hlinkClick r:id="" action="ppaction://hlinkshowjump?jump=nextslide"/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>
            <a:hlinkClick r:id=""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5296810-3F38-9FD6-F904-DD996007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11" y="1222624"/>
            <a:ext cx="2754869" cy="1085291"/>
          </a:xfrm>
          <a:prstGeom prst="rect">
            <a:avLst/>
          </a:prstGeom>
        </p:spPr>
      </p:pic>
      <p:sp>
        <p:nvSpPr>
          <p:cNvPr id="16" name="Google Shape;880;p67">
            <a:extLst>
              <a:ext uri="{FF2B5EF4-FFF2-40B4-BE49-F238E27FC236}">
                <a16:creationId xmlns:a16="http://schemas.microsoft.com/office/drawing/2014/main" id="{6E58B071-6B0A-07D6-55F6-2002076854AC}"/>
              </a:ext>
            </a:extLst>
          </p:cNvPr>
          <p:cNvSpPr txBox="1">
            <a:spLocks/>
          </p:cNvSpPr>
          <p:nvPr/>
        </p:nvSpPr>
        <p:spPr>
          <a:xfrm>
            <a:off x="5201507" y="1087623"/>
            <a:ext cx="2828642" cy="6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accent1"/>
                </a:solidFill>
              </a:rPr>
              <a:t>Commodities Indicating high demand and frequent sales</a:t>
            </a:r>
          </a:p>
        </p:txBody>
      </p:sp>
      <p:sp>
        <p:nvSpPr>
          <p:cNvPr id="17" name="Google Shape;880;p67">
            <a:extLst>
              <a:ext uri="{FF2B5EF4-FFF2-40B4-BE49-F238E27FC236}">
                <a16:creationId xmlns:a16="http://schemas.microsoft.com/office/drawing/2014/main" id="{EE2D8530-56D6-C41F-465A-C045B8E71D99}"/>
              </a:ext>
            </a:extLst>
          </p:cNvPr>
          <p:cNvSpPr txBox="1">
            <a:spLocks/>
          </p:cNvSpPr>
          <p:nvPr/>
        </p:nvSpPr>
        <p:spPr>
          <a:xfrm>
            <a:off x="5352396" y="3034831"/>
            <a:ext cx="3041021" cy="74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accent1"/>
                </a:solidFill>
              </a:rPr>
              <a:t>UPC Description Items Indicating high demand and frequent sales</a:t>
            </a:r>
          </a:p>
        </p:txBody>
      </p:sp>
      <p:sp>
        <p:nvSpPr>
          <p:cNvPr id="19" name="Google Shape;880;p67">
            <a:extLst>
              <a:ext uri="{FF2B5EF4-FFF2-40B4-BE49-F238E27FC236}">
                <a16:creationId xmlns:a16="http://schemas.microsoft.com/office/drawing/2014/main" id="{E47DB6F5-2617-E73A-7293-00803101783F}"/>
              </a:ext>
            </a:extLst>
          </p:cNvPr>
          <p:cNvSpPr txBox="1">
            <a:spLocks/>
          </p:cNvSpPr>
          <p:nvPr/>
        </p:nvSpPr>
        <p:spPr>
          <a:xfrm>
            <a:off x="357737" y="2555951"/>
            <a:ext cx="1727111" cy="73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accent1"/>
                </a:solidFill>
              </a:rPr>
              <a:t>Linear regression model showcased greater accuracy with less error in predicting difference of BOH and SHF_ALC_QY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62A149-BFF9-EB03-217C-926EA9882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60" y="1554055"/>
            <a:ext cx="3117882" cy="5269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18CE38-57CB-7C2D-E8C5-896ABADE6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560" y="3502065"/>
            <a:ext cx="3574545" cy="798038"/>
          </a:xfrm>
          <a:prstGeom prst="rect">
            <a:avLst/>
          </a:prstGeom>
        </p:spPr>
      </p:pic>
      <p:sp>
        <p:nvSpPr>
          <p:cNvPr id="25" name="Trapezoid 36">
            <a:extLst>
              <a:ext uri="{FF2B5EF4-FFF2-40B4-BE49-F238E27FC236}">
                <a16:creationId xmlns:a16="http://schemas.microsoft.com/office/drawing/2014/main" id="{8924BE7D-062D-ECCD-C4FC-167346C8BEC0}"/>
              </a:ext>
            </a:extLst>
          </p:cNvPr>
          <p:cNvSpPr/>
          <p:nvPr/>
        </p:nvSpPr>
        <p:spPr>
          <a:xfrm>
            <a:off x="5967251" y="2081021"/>
            <a:ext cx="1576552" cy="981459"/>
          </a:xfrm>
          <a:custGeom>
            <a:avLst/>
            <a:gdLst>
              <a:gd name="connsiteX0" fmla="*/ 0 w 1601972"/>
              <a:gd name="connsiteY0" fmla="*/ 1000624 h 1000624"/>
              <a:gd name="connsiteX1" fmla="*/ 192650 w 1601972"/>
              <a:gd name="connsiteY1" fmla="*/ 0 h 1000624"/>
              <a:gd name="connsiteX2" fmla="*/ 1409322 w 1601972"/>
              <a:gd name="connsiteY2" fmla="*/ 0 h 1000624"/>
              <a:gd name="connsiteX3" fmla="*/ 1601972 w 1601972"/>
              <a:gd name="connsiteY3" fmla="*/ 1000624 h 1000624"/>
              <a:gd name="connsiteX4" fmla="*/ 0 w 1601972"/>
              <a:gd name="connsiteY4" fmla="*/ 1000624 h 1000624"/>
              <a:gd name="connsiteX0" fmla="*/ 0 w 2870791"/>
              <a:gd name="connsiteY0" fmla="*/ 979359 h 1000624"/>
              <a:gd name="connsiteX1" fmla="*/ 1461469 w 2870791"/>
              <a:gd name="connsiteY1" fmla="*/ 0 h 1000624"/>
              <a:gd name="connsiteX2" fmla="*/ 2678141 w 2870791"/>
              <a:gd name="connsiteY2" fmla="*/ 0 h 1000624"/>
              <a:gd name="connsiteX3" fmla="*/ 2870791 w 2870791"/>
              <a:gd name="connsiteY3" fmla="*/ 1000624 h 1000624"/>
              <a:gd name="connsiteX4" fmla="*/ 0 w 2870791"/>
              <a:gd name="connsiteY4" fmla="*/ 979359 h 1000624"/>
              <a:gd name="connsiteX0" fmla="*/ 0 w 3118884"/>
              <a:gd name="connsiteY0" fmla="*/ 979359 h 993539"/>
              <a:gd name="connsiteX1" fmla="*/ 1461469 w 3118884"/>
              <a:gd name="connsiteY1" fmla="*/ 0 h 993539"/>
              <a:gd name="connsiteX2" fmla="*/ 2678141 w 3118884"/>
              <a:gd name="connsiteY2" fmla="*/ 0 h 993539"/>
              <a:gd name="connsiteX3" fmla="*/ 3118884 w 3118884"/>
              <a:gd name="connsiteY3" fmla="*/ 993539 h 993539"/>
              <a:gd name="connsiteX4" fmla="*/ 0 w 3118884"/>
              <a:gd name="connsiteY4" fmla="*/ 979359 h 9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8884" h="993539">
                <a:moveTo>
                  <a:pt x="0" y="979359"/>
                </a:moveTo>
                <a:lnTo>
                  <a:pt x="1461469" y="0"/>
                </a:lnTo>
                <a:lnTo>
                  <a:pt x="2678141" y="0"/>
                </a:lnTo>
                <a:lnTo>
                  <a:pt x="3118884" y="993539"/>
                </a:lnTo>
                <a:lnTo>
                  <a:pt x="0" y="979359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0">
                <a:schemeClr val="accent3">
                  <a:lumMod val="75000"/>
                </a:schemeClr>
              </a:gs>
              <a:gs pos="76000">
                <a:schemeClr val="accent3">
                  <a:lumMod val="20000"/>
                  <a:lumOff val="80000"/>
                </a:schemeClr>
              </a:gs>
              <a:gs pos="19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E5295D1-5094-43A2-BD79-D98D46B72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093" y="2444413"/>
            <a:ext cx="2764160" cy="22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0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FB53B92D-531B-CE33-91CB-7A5698D5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>
            <a:extLst>
              <a:ext uri="{FF2B5EF4-FFF2-40B4-BE49-F238E27FC236}">
                <a16:creationId xmlns:a16="http://schemas.microsoft.com/office/drawing/2014/main" id="{39E1D0FA-2CE5-FDFE-21CF-7ECB31A7F28F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593179" y="423194"/>
            <a:ext cx="8108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DECISIONS</a:t>
            </a:r>
            <a:endParaRPr dirty="0"/>
          </a:p>
        </p:txBody>
      </p:sp>
      <p:cxnSp>
        <p:nvCxnSpPr>
          <p:cNvPr id="461" name="Google Shape;461;p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D71FB1-4493-B284-3806-3DEC116A0853}"/>
              </a:ext>
            </a:extLst>
          </p:cNvPr>
          <p:cNvCxnSpPr/>
          <p:nvPr/>
        </p:nvCxnSpPr>
        <p:spPr>
          <a:xfrm>
            <a:off x="8643950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5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D90EDB1-C850-118F-0C50-94DBC31A3266}"/>
              </a:ext>
            </a:extLst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A046E7-9558-29E8-73E2-F182CC8909B0}"/>
              </a:ext>
            </a:extLst>
          </p:cNvPr>
          <p:cNvSpPr/>
          <p:nvPr/>
        </p:nvSpPr>
        <p:spPr>
          <a:xfrm>
            <a:off x="569528" y="1338659"/>
            <a:ext cx="3836932" cy="3241226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Prioritize restocking understocked items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frozen pizza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over overstocked items such as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packaged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check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lane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candies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Allocate more funds for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Jacks Pepperoni Pizza</a:t>
            </a:r>
            <a:r>
              <a:rPr lang="en-US" b="1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instead of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Reese’s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Starburst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packaged candies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Recognize commodities/products with </a:t>
            </a:r>
            <a:r>
              <a:rPr lang="en-US" b="1" dirty="0">
                <a:solidFill>
                  <a:schemeClr val="tx1"/>
                </a:solidFill>
                <a:latin typeface="Josefin Sans" pitchFamily="2" charset="0"/>
              </a:rPr>
              <a:t>high shelf allocation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 (&gt;98 percentile, &gt;60) and </a:t>
            </a:r>
            <a:r>
              <a:rPr lang="en-US" b="1" dirty="0">
                <a:solidFill>
                  <a:schemeClr val="tx1"/>
                </a:solidFill>
                <a:latin typeface="Josefin Sans" pitchFamily="2" charset="0"/>
              </a:rPr>
              <a:t>low BOH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(&lt;3 percentile, &lt;1), such as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Wet Cat Food, Frozen Kosher, Traditional Mexican Foods and items like Kroger Milk, Kroger Cling Wrap, Poor au Jus Gravy Mix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.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7FCD036-E68C-4900-0317-AB2EF410FD65}"/>
              </a:ext>
            </a:extLst>
          </p:cNvPr>
          <p:cNvSpPr/>
          <p:nvPr/>
        </p:nvSpPr>
        <p:spPr>
          <a:xfrm>
            <a:off x="569528" y="990337"/>
            <a:ext cx="3844815" cy="362607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49" h="552450">
                <a:moveTo>
                  <a:pt x="0" y="0"/>
                </a:moveTo>
                <a:lnTo>
                  <a:pt x="1771649" y="0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dirty="0">
                <a:solidFill>
                  <a:srgbClr val="ECECEC"/>
                </a:solidFill>
                <a:effectLst/>
                <a:latin typeface="ui-sans-serif"/>
              </a:rPr>
              <a:t>Prioritize High-Demand Items</a:t>
            </a:r>
            <a:endParaRPr lang="en-US" sz="1200" b="1" dirty="0">
              <a:latin typeface="Josefin Sans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75891B-3FE1-BE0D-8AEE-A5F042CDEAB7}"/>
              </a:ext>
            </a:extLst>
          </p:cNvPr>
          <p:cNvSpPr/>
          <p:nvPr/>
        </p:nvSpPr>
        <p:spPr>
          <a:xfrm>
            <a:off x="4682361" y="3643318"/>
            <a:ext cx="3836932" cy="936567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Observe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Produce Care and Handling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due to its improvement in sales and effective inventory utilization (Refer to Heatmap)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0BD9660-68E3-56FB-CD5C-36BDA2F680D3}"/>
              </a:ext>
            </a:extLst>
          </p:cNvPr>
          <p:cNvSpPr/>
          <p:nvPr/>
        </p:nvSpPr>
        <p:spPr>
          <a:xfrm>
            <a:off x="4674478" y="3287112"/>
            <a:ext cx="3852698" cy="362607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49" h="552450">
                <a:moveTo>
                  <a:pt x="0" y="0"/>
                </a:moveTo>
                <a:lnTo>
                  <a:pt x="1771649" y="0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dirty="0">
                <a:solidFill>
                  <a:srgbClr val="ECECEC"/>
                </a:solidFill>
                <a:effectLst/>
                <a:latin typeface="ui-sans-serif"/>
              </a:rPr>
              <a:t>Monitor Improving Commodities</a:t>
            </a:r>
            <a:endParaRPr lang="en-US" sz="1200" b="1" dirty="0">
              <a:latin typeface="Josefin Sans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A26FD-D892-3D5C-6FFD-FC69B59B9760}"/>
              </a:ext>
            </a:extLst>
          </p:cNvPr>
          <p:cNvSpPr/>
          <p:nvPr/>
        </p:nvSpPr>
        <p:spPr>
          <a:xfrm>
            <a:off x="4682361" y="1338659"/>
            <a:ext cx="3836932" cy="1909038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Investigate </a:t>
            </a:r>
            <a:r>
              <a:rPr lang="en-US" b="1" dirty="0">
                <a:solidFill>
                  <a:schemeClr val="tx1"/>
                </a:solidFill>
                <a:latin typeface="Josefin Sans" pitchFamily="2" charset="0"/>
              </a:rPr>
              <a:t>marketing efforts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for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packaged candies 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during weeks 36 and 37 that may have driven sales in weeks 38 and 39.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Keep an eye on the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Activity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latin typeface="Josefin Sans" pitchFamily="2" charset="0"/>
              </a:rPr>
              <a:t>commodity</a:t>
            </a:r>
            <a:r>
              <a:rPr lang="en-US" dirty="0">
                <a:solidFill>
                  <a:schemeClr val="tx1"/>
                </a:solidFill>
                <a:latin typeface="Josefin Sans" pitchFamily="2" charset="0"/>
              </a:rPr>
              <a:t> as the BOH/SHF_ALC ratio has decreased, indicating rising demand and sales from week 30 to 39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F730C8D-2196-17BB-866B-D54A1AA73565}"/>
              </a:ext>
            </a:extLst>
          </p:cNvPr>
          <p:cNvSpPr/>
          <p:nvPr/>
        </p:nvSpPr>
        <p:spPr>
          <a:xfrm>
            <a:off x="4682361" y="990337"/>
            <a:ext cx="3844815" cy="362607"/>
          </a:xfrm>
          <a:custGeom>
            <a:avLst/>
            <a:gdLst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  <a:gd name="connsiteX0" fmla="*/ 0 w 1790700"/>
              <a:gd name="connsiteY0" fmla="*/ 0 h 552450"/>
              <a:gd name="connsiteX1" fmla="*/ 1771649 w 1790700"/>
              <a:gd name="connsiteY1" fmla="*/ 0 h 552450"/>
              <a:gd name="connsiteX2" fmla="*/ 1790700 w 1790700"/>
              <a:gd name="connsiteY2" fmla="*/ 257174 h 552450"/>
              <a:gd name="connsiteX3" fmla="*/ 1771649 w 1790700"/>
              <a:gd name="connsiteY3" fmla="*/ 552450 h 552450"/>
              <a:gd name="connsiteX4" fmla="*/ 0 w 1790700"/>
              <a:gd name="connsiteY4" fmla="*/ 552450 h 552450"/>
              <a:gd name="connsiteX5" fmla="*/ 0 w 1790700"/>
              <a:gd name="connsiteY5" fmla="*/ 0 h 552450"/>
              <a:gd name="connsiteX0" fmla="*/ 0 w 1971675"/>
              <a:gd name="connsiteY0" fmla="*/ 0 h 552450"/>
              <a:gd name="connsiteX1" fmla="*/ 1771649 w 1971675"/>
              <a:gd name="connsiteY1" fmla="*/ 0 h 552450"/>
              <a:gd name="connsiteX2" fmla="*/ 1971675 w 1971675"/>
              <a:gd name="connsiteY2" fmla="*/ 257174 h 552450"/>
              <a:gd name="connsiteX3" fmla="*/ 1771649 w 1971675"/>
              <a:gd name="connsiteY3" fmla="*/ 552450 h 552450"/>
              <a:gd name="connsiteX4" fmla="*/ 0 w 1971675"/>
              <a:gd name="connsiteY4" fmla="*/ 552450 h 552450"/>
              <a:gd name="connsiteX5" fmla="*/ 0 w 1971675"/>
              <a:gd name="connsiteY5" fmla="*/ 0 h 552450"/>
              <a:gd name="connsiteX0" fmla="*/ 0 w 1771649"/>
              <a:gd name="connsiteY0" fmla="*/ 0 h 552450"/>
              <a:gd name="connsiteX1" fmla="*/ 1771649 w 1771649"/>
              <a:gd name="connsiteY1" fmla="*/ 0 h 552450"/>
              <a:gd name="connsiteX2" fmla="*/ 1771649 w 1771649"/>
              <a:gd name="connsiteY2" fmla="*/ 552450 h 552450"/>
              <a:gd name="connsiteX3" fmla="*/ 0 w 1771649"/>
              <a:gd name="connsiteY3" fmla="*/ 552450 h 552450"/>
              <a:gd name="connsiteX4" fmla="*/ 0 w 1771649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49" h="552450">
                <a:moveTo>
                  <a:pt x="0" y="0"/>
                </a:moveTo>
                <a:lnTo>
                  <a:pt x="1771649" y="0"/>
                </a:lnTo>
                <a:lnTo>
                  <a:pt x="1771649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0" dirty="0">
                <a:solidFill>
                  <a:srgbClr val="ECECEC"/>
                </a:solidFill>
                <a:effectLst/>
                <a:latin typeface="ui-sans-serif"/>
              </a:rPr>
              <a:t>Market Analysis and Adjustments</a:t>
            </a:r>
            <a:endParaRPr lang="en-US" sz="1200" b="1" dirty="0">
              <a:latin typeface="Josefin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63593"/>
      </p:ext>
    </p:extLst>
  </p:cSld>
  <p:clrMapOvr>
    <a:masterClrMapping/>
  </p:clrMapOvr>
</p:sld>
</file>

<file path=ppt/theme/theme1.xml><?xml version="1.0" encoding="utf-8"?>
<a:theme xmlns:a="http://schemas.openxmlformats.org/drawingml/2006/main" name="Macari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9D9D9"/>
      </a:lt2>
      <a:accent1>
        <a:srgbClr val="FD0000"/>
      </a:accent1>
      <a:accent2>
        <a:srgbClr val="F5F5F5"/>
      </a:accent2>
      <a:accent3>
        <a:srgbClr val="BBBBBB"/>
      </a:accent3>
      <a:accent4>
        <a:srgbClr val="000000"/>
      </a:accent4>
      <a:accent5>
        <a:srgbClr val="FD0000"/>
      </a:accent5>
      <a:accent6>
        <a:srgbClr val="FF8D8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808</Words>
  <Application>Microsoft Macintosh PowerPoint</Application>
  <PresentationFormat>On-screen Show (16:9)</PresentationFormat>
  <Paragraphs>70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Josefin Sans Medium</vt:lpstr>
      <vt:lpstr>Josefin Sans</vt:lpstr>
      <vt:lpstr>Josefin Sans ExtraLight</vt:lpstr>
      <vt:lpstr>ui-sans-serif</vt:lpstr>
      <vt:lpstr>Arial</vt:lpstr>
      <vt:lpstr>Josefin Sans SemiBold</vt:lpstr>
      <vt:lpstr>Josefin Sans Light</vt:lpstr>
      <vt:lpstr>Wingdings</vt:lpstr>
      <vt:lpstr>Macari Company Profile by Slidesgo</vt:lpstr>
      <vt:lpstr>PowerPoint Presentation</vt:lpstr>
      <vt:lpstr>Transforming Data into Insights using Python’s Exploratory Data Analysis</vt:lpstr>
      <vt:lpstr>221,021</vt:lpstr>
      <vt:lpstr>Overstocked Items</vt:lpstr>
      <vt:lpstr>Overstocked Items</vt:lpstr>
      <vt:lpstr>Overstocked Items Ratio</vt:lpstr>
      <vt:lpstr>Understocked Items</vt:lpstr>
      <vt:lpstr>Drilled Insights</vt:lpstr>
      <vt:lpstr>KEY DECISIONS</vt:lpstr>
      <vt:lpstr>KEY DECISIONS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Macari Company Profile</dc:title>
  <dc:creator>Nikhil Rajan</dc:creator>
  <cp:lastModifiedBy>Sarthak Arora</cp:lastModifiedBy>
  <cp:revision>15</cp:revision>
  <dcterms:modified xsi:type="dcterms:W3CDTF">2024-05-30T17:41:39Z</dcterms:modified>
</cp:coreProperties>
</file>