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358" r:id="rId2"/>
    <p:sldId id="353" r:id="rId3"/>
    <p:sldId id="316" r:id="rId4"/>
    <p:sldId id="261" r:id="rId5"/>
    <p:sldId id="356" r:id="rId6"/>
    <p:sldId id="355" r:id="rId7"/>
    <p:sldId id="368" r:id="rId8"/>
    <p:sldId id="364" r:id="rId9"/>
    <p:sldId id="366" r:id="rId10"/>
    <p:sldId id="367" r:id="rId11"/>
  </p:sldIdLst>
  <p:sldSz cx="9144000" cy="5143500" type="screen16x9"/>
  <p:notesSz cx="6858000" cy="9144000"/>
  <p:embeddedFontLst>
    <p:embeddedFont>
      <p:font typeface="Josefin Sans" pitchFamily="2" charset="77"/>
      <p:regular r:id="rId13"/>
      <p:bold r:id="rId14"/>
      <p:italic r:id="rId15"/>
      <p:boldItalic r:id="rId16"/>
    </p:embeddedFont>
    <p:embeddedFont>
      <p:font typeface="Josefin Sans Light" panose="020F0302020204030204" pitchFamily="34" charset="0"/>
      <p:regular r:id="rId17"/>
      <p:bold r:id="rId18"/>
      <p:italic r:id="rId19"/>
      <p:boldItalic r:id="rId20"/>
    </p:embeddedFont>
    <p:embeddedFont>
      <p:font typeface="Josefin Sans Medium" pitchFamily="2" charset="77"/>
      <p:regular r:id="rId21"/>
      <p:bold r:id="rId22"/>
      <p:italic r:id="rId23"/>
      <p:boldItalic r:id="rId24"/>
    </p:embeddedFont>
    <p:embeddedFont>
      <p:font typeface="Josefin Sans SemiBold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Rajan" initials="NR" lastIdx="1" clrIdx="0">
    <p:extLst>
      <p:ext uri="{19B8F6BF-5375-455C-9EA6-DF929625EA0E}">
        <p15:presenceInfo xmlns:p15="http://schemas.microsoft.com/office/powerpoint/2012/main" userId="8e37d0c75e58f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CE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D8B6C-D415-4102-A515-1F7CB8E48A42}">
  <a:tblStyle styleId="{24CD8B6C-D415-4102-A515-1F7CB8E48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1" autoAdjust="0"/>
    <p:restoredTop sz="94648"/>
  </p:normalViewPr>
  <p:slideViewPr>
    <p:cSldViewPr snapToGrid="0">
      <p:cViewPr>
        <p:scale>
          <a:sx n="130" d="100"/>
          <a:sy n="130" d="100"/>
        </p:scale>
        <p:origin x="228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Rajan" userId="8e37d0c75e58f17b" providerId="LiveId" clId="{674A83D6-1669-4BE2-9CE6-F45BFA26DCAC}"/>
    <pc:docChg chg="modSld">
      <pc:chgData name="Nikhil Rajan" userId="8e37d0c75e58f17b" providerId="LiveId" clId="{674A83D6-1669-4BE2-9CE6-F45BFA26DCAC}" dt="2024-02-28T23:38:02.751" v="97" actId="2"/>
      <pc:docMkLst>
        <pc:docMk/>
      </pc:docMkLst>
      <pc:sldChg chg="modSp mod">
        <pc:chgData name="Nikhil Rajan" userId="8e37d0c75e58f17b" providerId="LiveId" clId="{674A83D6-1669-4BE2-9CE6-F45BFA26DCAC}" dt="2024-02-28T23:36:19.741" v="86" actId="20577"/>
        <pc:sldMkLst>
          <pc:docMk/>
          <pc:sldMk cId="0" sldId="261"/>
        </pc:sldMkLst>
        <pc:spChg chg="mod">
          <ac:chgData name="Nikhil Rajan" userId="8e37d0c75e58f17b" providerId="LiveId" clId="{674A83D6-1669-4BE2-9CE6-F45BFA26DCAC}" dt="2024-02-28T23:36:07.272" v="63" actId="20577"/>
          <ac:spMkLst>
            <pc:docMk/>
            <pc:sldMk cId="0" sldId="261"/>
            <ac:spMk id="9" creationId="{59E83128-9C32-F93A-D282-975EE1F99AC6}"/>
          </ac:spMkLst>
        </pc:spChg>
        <pc:spChg chg="mod">
          <ac:chgData name="Nikhil Rajan" userId="8e37d0c75e58f17b" providerId="LiveId" clId="{674A83D6-1669-4BE2-9CE6-F45BFA26DCAC}" dt="2024-02-28T23:36:19.741" v="86" actId="20577"/>
          <ac:spMkLst>
            <pc:docMk/>
            <pc:sldMk cId="0" sldId="261"/>
            <ac:spMk id="13" creationId="{8B71E244-3582-C788-5240-0C66B4C26CEC}"/>
          </ac:spMkLst>
        </pc:spChg>
      </pc:sldChg>
      <pc:sldChg chg="modSp mod">
        <pc:chgData name="Nikhil Rajan" userId="8e37d0c75e58f17b" providerId="LiveId" clId="{674A83D6-1669-4BE2-9CE6-F45BFA26DCAC}" dt="2024-02-28T23:35:47.496" v="61" actId="20577"/>
        <pc:sldMkLst>
          <pc:docMk/>
          <pc:sldMk cId="2992415895" sldId="316"/>
        </pc:sldMkLst>
        <pc:spChg chg="mod">
          <ac:chgData name="Nikhil Rajan" userId="8e37d0c75e58f17b" providerId="LiveId" clId="{674A83D6-1669-4BE2-9CE6-F45BFA26DCAC}" dt="2024-02-28T23:35:47.496" v="61" actId="20577"/>
          <ac:spMkLst>
            <pc:docMk/>
            <pc:sldMk cId="2992415895" sldId="316"/>
            <ac:spMk id="17" creationId="{58C3D6BE-EC6A-9CB3-F05F-1C66A9B88048}"/>
          </ac:spMkLst>
        </pc:spChg>
      </pc:sldChg>
      <pc:sldChg chg="modSp mod">
        <pc:chgData name="Nikhil Rajan" userId="8e37d0c75e58f17b" providerId="LiveId" clId="{674A83D6-1669-4BE2-9CE6-F45BFA26DCAC}" dt="2024-02-28T23:37:48.367" v="91" actId="2"/>
        <pc:sldMkLst>
          <pc:docMk/>
          <pc:sldMk cId="2361320196" sldId="353"/>
        </pc:sldMkLst>
        <pc:spChg chg="mod">
          <ac:chgData name="Nikhil Rajan" userId="8e37d0c75e58f17b" providerId="LiveId" clId="{674A83D6-1669-4BE2-9CE6-F45BFA26DCAC}" dt="2024-02-28T23:37:48.367" v="91" actId="2"/>
          <ac:spMkLst>
            <pc:docMk/>
            <pc:sldMk cId="2361320196" sldId="353"/>
            <ac:spMk id="20" creationId="{E7E1ABD5-38E2-6F08-1BE1-00058EBD4F01}"/>
          </ac:spMkLst>
        </pc:spChg>
        <pc:spChg chg="mod">
          <ac:chgData name="Nikhil Rajan" userId="8e37d0c75e58f17b" providerId="LiveId" clId="{674A83D6-1669-4BE2-9CE6-F45BFA26DCAC}" dt="2024-02-28T23:35:35.455" v="59" actId="20577"/>
          <ac:spMkLst>
            <pc:docMk/>
            <pc:sldMk cId="2361320196" sldId="353"/>
            <ac:spMk id="21" creationId="{C27094E2-0964-627C-DED6-99F70409E656}"/>
          </ac:spMkLst>
        </pc:spChg>
      </pc:sldChg>
      <pc:sldChg chg="modSp mod">
        <pc:chgData name="Nikhil Rajan" userId="8e37d0c75e58f17b" providerId="LiveId" clId="{674A83D6-1669-4BE2-9CE6-F45BFA26DCAC}" dt="2024-02-28T23:37:56.066" v="92" actId="2"/>
        <pc:sldMkLst>
          <pc:docMk/>
          <pc:sldMk cId="2810438927" sldId="355"/>
        </pc:sldMkLst>
        <pc:spChg chg="mod">
          <ac:chgData name="Nikhil Rajan" userId="8e37d0c75e58f17b" providerId="LiveId" clId="{674A83D6-1669-4BE2-9CE6-F45BFA26DCAC}" dt="2024-02-28T23:37:56.066" v="92" actId="2"/>
          <ac:spMkLst>
            <pc:docMk/>
            <pc:sldMk cId="2810438927" sldId="355"/>
            <ac:spMk id="800" creationId="{00000000-0000-0000-0000-000000000000}"/>
          </ac:spMkLst>
        </pc:spChg>
      </pc:sldChg>
      <pc:sldChg chg="addSp modSp mod">
        <pc:chgData name="Nikhil Rajan" userId="8e37d0c75e58f17b" providerId="LiveId" clId="{674A83D6-1669-4BE2-9CE6-F45BFA26DCAC}" dt="2024-02-28T23:36:36.034" v="88" actId="242"/>
        <pc:sldMkLst>
          <pc:docMk/>
          <pc:sldMk cId="2102440169" sldId="356"/>
        </pc:sldMkLst>
        <pc:spChg chg="add mod">
          <ac:chgData name="Nikhil Rajan" userId="8e37d0c75e58f17b" providerId="LiveId" clId="{674A83D6-1669-4BE2-9CE6-F45BFA26DCAC}" dt="2024-02-28T23:32:07.789" v="31" actId="207"/>
          <ac:spMkLst>
            <pc:docMk/>
            <pc:sldMk cId="2102440169" sldId="356"/>
            <ac:spMk id="6" creationId="{66451943-9945-610F-8D11-28E942FCFD1D}"/>
          </ac:spMkLst>
        </pc:spChg>
        <pc:spChg chg="mod">
          <ac:chgData name="Nikhil Rajan" userId="8e37d0c75e58f17b" providerId="LiveId" clId="{674A83D6-1669-4BE2-9CE6-F45BFA26DCAC}" dt="2024-02-28T23:36:36.034" v="88" actId="242"/>
          <ac:spMkLst>
            <pc:docMk/>
            <pc:sldMk cId="2102440169" sldId="356"/>
            <ac:spMk id="49" creationId="{B55283C8-3884-E5C8-2D61-1A1374756A2C}"/>
          </ac:spMkLst>
        </pc:spChg>
        <pc:spChg chg="mod">
          <ac:chgData name="Nikhil Rajan" userId="8e37d0c75e58f17b" providerId="LiveId" clId="{674A83D6-1669-4BE2-9CE6-F45BFA26DCAC}" dt="2024-02-28T23:36:32.489" v="87" actId="242"/>
          <ac:spMkLst>
            <pc:docMk/>
            <pc:sldMk cId="2102440169" sldId="356"/>
            <ac:spMk id="51" creationId="{22274913-69BC-1BA9-E084-110B2B63DDDD}"/>
          </ac:spMkLst>
        </pc:spChg>
      </pc:sldChg>
      <pc:sldChg chg="modSp mod">
        <pc:chgData name="Nikhil Rajan" userId="8e37d0c75e58f17b" providerId="LiveId" clId="{674A83D6-1669-4BE2-9CE6-F45BFA26DCAC}" dt="2024-02-28T23:33:51.343" v="53" actId="1035"/>
        <pc:sldMkLst>
          <pc:docMk/>
          <pc:sldMk cId="1011361148" sldId="358"/>
        </pc:sldMkLst>
        <pc:spChg chg="mod">
          <ac:chgData name="Nikhil Rajan" userId="8e37d0c75e58f17b" providerId="LiveId" clId="{674A83D6-1669-4BE2-9CE6-F45BFA26DCAC}" dt="2024-02-28T23:33:51.343" v="53" actId="1035"/>
          <ac:spMkLst>
            <pc:docMk/>
            <pc:sldMk cId="1011361148" sldId="358"/>
            <ac:spMk id="3" creationId="{8750E8CD-8050-41C6-A003-593CCFC33635}"/>
          </ac:spMkLst>
        </pc:spChg>
      </pc:sldChg>
      <pc:sldChg chg="modSp mod">
        <pc:chgData name="Nikhil Rajan" userId="8e37d0c75e58f17b" providerId="LiveId" clId="{674A83D6-1669-4BE2-9CE6-F45BFA26DCAC}" dt="2024-02-28T23:38:02.751" v="97" actId="2"/>
        <pc:sldMkLst>
          <pc:docMk/>
          <pc:sldMk cId="1413421882" sldId="366"/>
        </pc:sldMkLst>
        <pc:spChg chg="mod">
          <ac:chgData name="Nikhil Rajan" userId="8e37d0c75e58f17b" providerId="LiveId" clId="{674A83D6-1669-4BE2-9CE6-F45BFA26DCAC}" dt="2024-02-28T23:38:02.751" v="97" actId="2"/>
          <ac:spMkLst>
            <pc:docMk/>
            <pc:sldMk cId="1413421882" sldId="366"/>
            <ac:spMk id="8" creationId="{2FFF69E5-F1F8-B3CF-6085-753406E1E320}"/>
          </ac:spMkLst>
        </pc:spChg>
      </pc:sldChg>
      <pc:sldChg chg="modSp mod">
        <pc:chgData name="Nikhil Rajan" userId="8e37d0c75e58f17b" providerId="LiveId" clId="{674A83D6-1669-4BE2-9CE6-F45BFA26DCAC}" dt="2024-02-28T23:38:01.325" v="96" actId="2"/>
        <pc:sldMkLst>
          <pc:docMk/>
          <pc:sldMk cId="960090565" sldId="368"/>
        </pc:sldMkLst>
        <pc:spChg chg="mod">
          <ac:chgData name="Nikhil Rajan" userId="8e37d0c75e58f17b" providerId="LiveId" clId="{674A83D6-1669-4BE2-9CE6-F45BFA26DCAC}" dt="2024-02-28T23:37:57.852" v="93" actId="2"/>
          <ac:spMkLst>
            <pc:docMk/>
            <pc:sldMk cId="960090565" sldId="368"/>
            <ac:spMk id="70" creationId="{FDD928E7-B8F3-75A3-7FAE-4D7D1B8EF1D8}"/>
          </ac:spMkLst>
        </pc:spChg>
        <pc:spChg chg="mod">
          <ac:chgData name="Nikhil Rajan" userId="8e37d0c75e58f17b" providerId="LiveId" clId="{674A83D6-1669-4BE2-9CE6-F45BFA26DCAC}" dt="2024-02-28T23:37:59.264" v="94" actId="2"/>
          <ac:spMkLst>
            <pc:docMk/>
            <pc:sldMk cId="960090565" sldId="368"/>
            <ac:spMk id="83" creationId="{56C49765-6BEB-8866-5696-1D7129E70F1F}"/>
          </ac:spMkLst>
        </pc:spChg>
        <pc:spChg chg="mod">
          <ac:chgData name="Nikhil Rajan" userId="8e37d0c75e58f17b" providerId="LiveId" clId="{674A83D6-1669-4BE2-9CE6-F45BFA26DCAC}" dt="2024-02-28T23:38:00.298" v="95" actId="2"/>
          <ac:spMkLst>
            <pc:docMk/>
            <pc:sldMk cId="960090565" sldId="368"/>
            <ac:spMk id="84" creationId="{8FDD75BD-D467-6CC1-EC2D-A115A5E2B0F4}"/>
          </ac:spMkLst>
        </pc:spChg>
        <pc:spChg chg="mod">
          <ac:chgData name="Nikhil Rajan" userId="8e37d0c75e58f17b" providerId="LiveId" clId="{674A83D6-1669-4BE2-9CE6-F45BFA26DCAC}" dt="2024-02-28T23:38:01.325" v="96" actId="2"/>
          <ac:spMkLst>
            <pc:docMk/>
            <pc:sldMk cId="960090565" sldId="368"/>
            <ac:spMk id="85" creationId="{E747C803-0B0A-A853-A372-646230E2F6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>
          <a:extLst>
            <a:ext uri="{FF2B5EF4-FFF2-40B4-BE49-F238E27FC236}">
              <a16:creationId xmlns:a16="http://schemas.microsoft.com/office/drawing/2014/main" id="{83B3871B-A41E-7E1C-CE7B-A9F4B168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788e9a590_0_719:notes">
            <a:extLst>
              <a:ext uri="{FF2B5EF4-FFF2-40B4-BE49-F238E27FC236}">
                <a16:creationId xmlns:a16="http://schemas.microsoft.com/office/drawing/2014/main" id="{8915D70D-4B93-ED39-B572-B9916E834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c788e9a590_0_719:notes">
            <a:extLst>
              <a:ext uri="{FF2B5EF4-FFF2-40B4-BE49-F238E27FC236}">
                <a16:creationId xmlns:a16="http://schemas.microsoft.com/office/drawing/2014/main" id="{085E338D-AA74-A530-2C71-540DE635AF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13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>
          <a:extLst>
            <a:ext uri="{FF2B5EF4-FFF2-40B4-BE49-F238E27FC236}">
              <a16:creationId xmlns:a16="http://schemas.microsoft.com/office/drawing/2014/main" id="{31C642AE-54C6-D381-76D3-FDBA2C6E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788e9a590_0_294:notes">
            <a:extLst>
              <a:ext uri="{FF2B5EF4-FFF2-40B4-BE49-F238E27FC236}">
                <a16:creationId xmlns:a16="http://schemas.microsoft.com/office/drawing/2014/main" id="{C6754064-F748-E309-5397-08CF27B5A5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788e9a590_0_294:notes">
            <a:extLst>
              <a:ext uri="{FF2B5EF4-FFF2-40B4-BE49-F238E27FC236}">
                <a16:creationId xmlns:a16="http://schemas.microsoft.com/office/drawing/2014/main" id="{3344305F-FF0E-D036-8E77-85C90C8F8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19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788e9a5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c788e9a59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>
          <a:extLst>
            <a:ext uri="{FF2B5EF4-FFF2-40B4-BE49-F238E27FC236}">
              <a16:creationId xmlns:a16="http://schemas.microsoft.com/office/drawing/2014/main" id="{45813CDB-7FB8-860B-DF55-8E98E2AA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>
            <a:extLst>
              <a:ext uri="{FF2B5EF4-FFF2-40B4-BE49-F238E27FC236}">
                <a16:creationId xmlns:a16="http://schemas.microsoft.com/office/drawing/2014/main" id="{FCAA383E-2DE1-801E-05AD-FC341A156B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>
            <a:extLst>
              <a:ext uri="{FF2B5EF4-FFF2-40B4-BE49-F238E27FC236}">
                <a16:creationId xmlns:a16="http://schemas.microsoft.com/office/drawing/2014/main" id="{C8091D7D-7523-747B-E9D7-46B5A6A76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97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 txBox="1">
            <a:spLocks noGrp="1"/>
          </p:cNvSpPr>
          <p:nvPr>
            <p:ph type="title" idx="6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6" name="Google Shape;46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 hasCustomPrompt="1"/>
          </p:nvPr>
        </p:nvSpPr>
        <p:spPr>
          <a:xfrm>
            <a:off x="1944275" y="1378950"/>
            <a:ext cx="22860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944275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2" hasCustomPrompt="1"/>
          </p:nvPr>
        </p:nvSpPr>
        <p:spPr>
          <a:xfrm>
            <a:off x="4913750" y="1378950"/>
            <a:ext cx="22836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4913731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4" hasCustomPrompt="1"/>
          </p:nvPr>
        </p:nvSpPr>
        <p:spPr>
          <a:xfrm>
            <a:off x="1944277" y="3017250"/>
            <a:ext cx="22836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5"/>
          </p:nvPr>
        </p:nvSpPr>
        <p:spPr>
          <a:xfrm>
            <a:off x="1944263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6" hasCustomPrompt="1"/>
          </p:nvPr>
        </p:nvSpPr>
        <p:spPr>
          <a:xfrm>
            <a:off x="4913752" y="3017250"/>
            <a:ext cx="22836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7"/>
          </p:nvPr>
        </p:nvSpPr>
        <p:spPr>
          <a:xfrm>
            <a:off x="4913727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8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 idx="9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2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3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4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5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6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7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0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189837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2"/>
          </p:nvPr>
        </p:nvSpPr>
        <p:spPr>
          <a:xfrm>
            <a:off x="498212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3"/>
          </p:nvPr>
        </p:nvSpPr>
        <p:spPr>
          <a:xfrm>
            <a:off x="189837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4"/>
          </p:nvPr>
        </p:nvSpPr>
        <p:spPr>
          <a:xfrm>
            <a:off x="498212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5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00" name="Google Shape;200;p2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3"/>
          <p:cNvSpPr txBox="1">
            <a:spLocks noGrp="1"/>
          </p:cNvSpPr>
          <p:nvPr>
            <p:ph type="subTitle" idx="6"/>
          </p:nvPr>
        </p:nvSpPr>
        <p:spPr>
          <a:xfrm>
            <a:off x="189837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498212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8"/>
          </p:nvPr>
        </p:nvSpPr>
        <p:spPr>
          <a:xfrm>
            <a:off x="189837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9"/>
          </p:nvPr>
        </p:nvSpPr>
        <p:spPr>
          <a:xfrm>
            <a:off x="498212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13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6" name="Google Shape;206;p2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4" r:id="rId5"/>
    <p:sldLayoutId id="2147483666" r:id="rId6"/>
    <p:sldLayoutId id="2147483669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arthakarora1@outlook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ites.google.com/view/sarthak-arora-portfolio/h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DCFC52-737F-7944-1536-AC9F3A8A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750E8CD-8050-41C6-A003-593CCFC33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19" y="4236791"/>
            <a:ext cx="3335700" cy="792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Sarthak Arora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Feb 2024</a:t>
            </a:r>
          </a:p>
        </p:txBody>
      </p:sp>
      <p:sp>
        <p:nvSpPr>
          <p:cNvPr id="12" name="Google Shape;322;p42">
            <a:extLst>
              <a:ext uri="{FF2B5EF4-FFF2-40B4-BE49-F238E27FC236}">
                <a16:creationId xmlns:a16="http://schemas.microsoft.com/office/drawing/2014/main" id="{C571A70C-644D-376B-6031-6C953E43BC26}"/>
              </a:ext>
            </a:extLst>
          </p:cNvPr>
          <p:cNvSpPr txBox="1">
            <a:spLocks/>
          </p:cNvSpPr>
          <p:nvPr/>
        </p:nvSpPr>
        <p:spPr>
          <a:xfrm>
            <a:off x="107519" y="2574794"/>
            <a:ext cx="5392800" cy="1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900" dirty="0">
                <a:solidFill>
                  <a:schemeClr val="accent6">
                    <a:lumMod val="75000"/>
                  </a:schemeClr>
                </a:solidFill>
              </a:rPr>
              <a:t>CFPB Data Analysis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36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50C4E9-B55C-77A8-5D40-7671D2C7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EC42DC1-888B-DB2D-397E-D2CE4C83E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58688"/>
            <a:ext cx="4139609" cy="1122021"/>
          </a:xfrm>
        </p:spPr>
        <p:txBody>
          <a:bodyPr anchor="t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For questions, please reach out 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Sarthak Arora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sarthakarora1@outlook.com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4"/>
              </a:rPr>
              <a:t>Portfolio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Google Shape;322;p42">
            <a:extLst>
              <a:ext uri="{FF2B5EF4-FFF2-40B4-BE49-F238E27FC236}">
                <a16:creationId xmlns:a16="http://schemas.microsoft.com/office/drawing/2014/main" id="{660D01A6-51DE-B7B9-A882-B7F2B5395615}"/>
              </a:ext>
            </a:extLst>
          </p:cNvPr>
          <p:cNvSpPr txBox="1">
            <a:spLocks/>
          </p:cNvSpPr>
          <p:nvPr/>
        </p:nvSpPr>
        <p:spPr>
          <a:xfrm>
            <a:off x="0" y="1709"/>
            <a:ext cx="3218121" cy="91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428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DD218A-0C93-834C-6CB7-61132AEF8007}"/>
              </a:ext>
            </a:extLst>
          </p:cNvPr>
          <p:cNvSpPr/>
          <p:nvPr/>
        </p:nvSpPr>
        <p:spPr>
          <a:xfrm>
            <a:off x="671858" y="1252423"/>
            <a:ext cx="1855751" cy="80683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1675" h="552450">
                <a:moveTo>
                  <a:pt x="0" y="0"/>
                </a:moveTo>
                <a:lnTo>
                  <a:pt x="1771649" y="0"/>
                </a:lnTo>
                <a:lnTo>
                  <a:pt x="1971675" y="257174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Josefin Sans" pitchFamily="2" charset="0"/>
                <a:cs typeface="Arial" panose="020B0604020202020204" pitchFamily="34" charset="0"/>
              </a:rPr>
              <a:t>Data Loading</a:t>
            </a:r>
          </a:p>
          <a:p>
            <a:pPr algn="ctr"/>
            <a:r>
              <a:rPr lang="en-IN" b="1" dirty="0">
                <a:latin typeface="Josefin Sans" pitchFamily="2" charset="0"/>
                <a:cs typeface="Arial" panose="020B0604020202020204" pitchFamily="34" charset="0"/>
              </a:rPr>
              <a:t> &amp; Cleaning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5A7A8E3-614E-5E5F-CCE4-7C10A32C6873}"/>
              </a:ext>
            </a:extLst>
          </p:cNvPr>
          <p:cNvSpPr/>
          <p:nvPr/>
        </p:nvSpPr>
        <p:spPr>
          <a:xfrm>
            <a:off x="2661043" y="1252423"/>
            <a:ext cx="1855751" cy="80683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11599 w 1983274"/>
              <a:gd name="connsiteY0" fmla="*/ 0 h 552450"/>
              <a:gd name="connsiteX1" fmla="*/ 1783248 w 1983274"/>
              <a:gd name="connsiteY1" fmla="*/ 0 h 552450"/>
              <a:gd name="connsiteX2" fmla="*/ 1983274 w 1983274"/>
              <a:gd name="connsiteY2" fmla="*/ 257174 h 552450"/>
              <a:gd name="connsiteX3" fmla="*/ 1783248 w 1983274"/>
              <a:gd name="connsiteY3" fmla="*/ 552450 h 552450"/>
              <a:gd name="connsiteX4" fmla="*/ 11599 w 1983274"/>
              <a:gd name="connsiteY4" fmla="*/ 552450 h 552450"/>
              <a:gd name="connsiteX5" fmla="*/ 0 w 1983274"/>
              <a:gd name="connsiteY5" fmla="*/ 266699 h 552450"/>
              <a:gd name="connsiteX6" fmla="*/ 11599 w 1983274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255157 w 1971675"/>
              <a:gd name="connsiteY5" fmla="*/ 266699 h 552450"/>
              <a:gd name="connsiteX6" fmla="*/ 0 w 1971675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197167 w 1971675"/>
              <a:gd name="connsiteY5" fmla="*/ 266699 h 552450"/>
              <a:gd name="connsiteX6" fmla="*/ 0 w 1971675"/>
              <a:gd name="connsiteY6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1675" h="552450">
                <a:moveTo>
                  <a:pt x="0" y="0"/>
                </a:moveTo>
                <a:lnTo>
                  <a:pt x="1771649" y="0"/>
                </a:lnTo>
                <a:lnTo>
                  <a:pt x="1971675" y="257174"/>
                </a:lnTo>
                <a:lnTo>
                  <a:pt x="1771649" y="552450"/>
                </a:lnTo>
                <a:lnTo>
                  <a:pt x="0" y="552450"/>
                </a:lnTo>
                <a:lnTo>
                  <a:pt x="197167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/>
              <a:buNone/>
            </a:pPr>
            <a:r>
              <a:rPr lang="en-IN" sz="1200" b="1" dirty="0">
                <a:latin typeface="Josefin Sans" pitchFamily="2" charset="0"/>
                <a:cs typeface="Arial" panose="020B0604020202020204" pitchFamily="34" charset="0"/>
              </a:rPr>
              <a:t>Company Response</a:t>
            </a:r>
          </a:p>
          <a:p>
            <a:pPr marL="0" lvl="0" indent="0" algn="ctr">
              <a:buFont typeface="Arial"/>
              <a:buNone/>
            </a:pPr>
            <a:r>
              <a:rPr lang="en-IN" sz="1200" b="1" dirty="0">
                <a:latin typeface="Josefin Sans" pitchFamily="2" charset="0"/>
                <a:cs typeface="Arial" panose="020B0604020202020204" pitchFamily="34" charset="0"/>
              </a:rPr>
              <a:t> / Consent to Customers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F025708-7472-EFD3-EAB6-082494713B81}"/>
              </a:ext>
            </a:extLst>
          </p:cNvPr>
          <p:cNvSpPr/>
          <p:nvPr/>
        </p:nvSpPr>
        <p:spPr>
          <a:xfrm>
            <a:off x="6725311" y="1252423"/>
            <a:ext cx="1855751" cy="80683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11599 w 1983274"/>
              <a:gd name="connsiteY0" fmla="*/ 0 h 552450"/>
              <a:gd name="connsiteX1" fmla="*/ 1783248 w 1983274"/>
              <a:gd name="connsiteY1" fmla="*/ 0 h 552450"/>
              <a:gd name="connsiteX2" fmla="*/ 1983274 w 1983274"/>
              <a:gd name="connsiteY2" fmla="*/ 257174 h 552450"/>
              <a:gd name="connsiteX3" fmla="*/ 1783248 w 1983274"/>
              <a:gd name="connsiteY3" fmla="*/ 552450 h 552450"/>
              <a:gd name="connsiteX4" fmla="*/ 11599 w 1983274"/>
              <a:gd name="connsiteY4" fmla="*/ 552450 h 552450"/>
              <a:gd name="connsiteX5" fmla="*/ 0 w 1983274"/>
              <a:gd name="connsiteY5" fmla="*/ 266699 h 552450"/>
              <a:gd name="connsiteX6" fmla="*/ 11599 w 1983274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255157 w 1971675"/>
              <a:gd name="connsiteY5" fmla="*/ 266699 h 552450"/>
              <a:gd name="connsiteX6" fmla="*/ 0 w 1971675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197167 w 1971675"/>
              <a:gd name="connsiteY5" fmla="*/ 266699 h 552450"/>
              <a:gd name="connsiteX6" fmla="*/ 0 w 1971675"/>
              <a:gd name="connsiteY6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1675" h="552450">
                <a:moveTo>
                  <a:pt x="0" y="0"/>
                </a:moveTo>
                <a:lnTo>
                  <a:pt x="1771649" y="0"/>
                </a:lnTo>
                <a:lnTo>
                  <a:pt x="1971675" y="257174"/>
                </a:lnTo>
                <a:lnTo>
                  <a:pt x="1771649" y="552450"/>
                </a:lnTo>
                <a:lnTo>
                  <a:pt x="0" y="552450"/>
                </a:lnTo>
                <a:lnTo>
                  <a:pt x="197167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SzPts val="1100"/>
              <a:buFont typeface="Arial"/>
              <a:buNone/>
            </a:pPr>
            <a:r>
              <a:rPr lang="en-IN" b="1" dirty="0">
                <a:latin typeface="Josefin Sans" pitchFamily="2" charset="0"/>
                <a:cs typeface="Arial" panose="020B0604020202020204" pitchFamily="34" charset="0"/>
              </a:rPr>
              <a:t>Key Insights &amp; Conclusion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287EA97-101C-B8C9-B76F-34186381043F}"/>
              </a:ext>
            </a:extLst>
          </p:cNvPr>
          <p:cNvSpPr/>
          <p:nvPr/>
        </p:nvSpPr>
        <p:spPr>
          <a:xfrm>
            <a:off x="4729944" y="1252423"/>
            <a:ext cx="1862287" cy="80683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11599 w 1983274"/>
              <a:gd name="connsiteY0" fmla="*/ 0 h 552450"/>
              <a:gd name="connsiteX1" fmla="*/ 1783248 w 1983274"/>
              <a:gd name="connsiteY1" fmla="*/ 0 h 552450"/>
              <a:gd name="connsiteX2" fmla="*/ 1983274 w 1983274"/>
              <a:gd name="connsiteY2" fmla="*/ 257174 h 552450"/>
              <a:gd name="connsiteX3" fmla="*/ 1783248 w 1983274"/>
              <a:gd name="connsiteY3" fmla="*/ 552450 h 552450"/>
              <a:gd name="connsiteX4" fmla="*/ 11599 w 1983274"/>
              <a:gd name="connsiteY4" fmla="*/ 552450 h 552450"/>
              <a:gd name="connsiteX5" fmla="*/ 0 w 1983274"/>
              <a:gd name="connsiteY5" fmla="*/ 266699 h 552450"/>
              <a:gd name="connsiteX6" fmla="*/ 11599 w 1983274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255157 w 1971675"/>
              <a:gd name="connsiteY5" fmla="*/ 266699 h 552450"/>
              <a:gd name="connsiteX6" fmla="*/ 0 w 1971675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197167 w 1971675"/>
              <a:gd name="connsiteY5" fmla="*/ 266699 h 552450"/>
              <a:gd name="connsiteX6" fmla="*/ 0 w 1971675"/>
              <a:gd name="connsiteY6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1675" h="552450">
                <a:moveTo>
                  <a:pt x="0" y="0"/>
                </a:moveTo>
                <a:lnTo>
                  <a:pt x="1771649" y="0"/>
                </a:lnTo>
                <a:lnTo>
                  <a:pt x="1971675" y="257174"/>
                </a:lnTo>
                <a:lnTo>
                  <a:pt x="1771649" y="552450"/>
                </a:lnTo>
                <a:lnTo>
                  <a:pt x="0" y="552450"/>
                </a:lnTo>
                <a:lnTo>
                  <a:pt x="197167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Josefin Sans" pitchFamily="2" charset="0"/>
                <a:cs typeface="Arial" panose="020B0604020202020204" pitchFamily="34" charset="0"/>
              </a:rPr>
              <a:t>Sentiment </a:t>
            </a:r>
          </a:p>
          <a:p>
            <a:pPr algn="ctr"/>
            <a:r>
              <a:rPr lang="en-US" b="1" dirty="0">
                <a:latin typeface="Josefin Sans" pitchFamily="2" charset="0"/>
                <a:cs typeface="Arial" panose="020B0604020202020204" pitchFamily="34" charset="0"/>
              </a:rPr>
              <a:t>Analysis via </a:t>
            </a:r>
          </a:p>
          <a:p>
            <a:pPr algn="ctr"/>
            <a:r>
              <a:rPr lang="en-US" b="1" dirty="0">
                <a:latin typeface="Josefin Sans" pitchFamily="2" charset="0"/>
                <a:cs typeface="Arial" panose="020B0604020202020204" pitchFamily="34" charset="0"/>
              </a:rPr>
              <a:t>NLP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FE1FE6-7869-84BE-C23A-A39D72F02E43}"/>
              </a:ext>
            </a:extLst>
          </p:cNvPr>
          <p:cNvSpPr/>
          <p:nvPr/>
        </p:nvSpPr>
        <p:spPr>
          <a:xfrm>
            <a:off x="686726" y="2743200"/>
            <a:ext cx="1755442" cy="17815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Out of total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4.7M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records, around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402K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records are obtained by applying filters to three crucial columns related to company’s response and the dispute status</a:t>
            </a:r>
          </a:p>
        </p:txBody>
      </p:sp>
      <p:sp>
        <p:nvSpPr>
          <p:cNvPr id="18" name="Google Shape;853;p64">
            <a:extLst>
              <a:ext uri="{FF2B5EF4-FFF2-40B4-BE49-F238E27FC236}">
                <a16:creationId xmlns:a16="http://schemas.microsoft.com/office/drawing/2014/main" id="{C0167ED9-8B01-2572-6A36-78289C4B2A7B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53146" y="476534"/>
            <a:ext cx="81637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Josefin Sans" pitchFamily="2" charset="0"/>
              </a:rPr>
              <a:t>Transforming Complaints into Insights using NLP Sentiment Analysis</a:t>
            </a:r>
            <a:endParaRPr sz="1800" dirty="0">
              <a:solidFill>
                <a:schemeClr val="tx1"/>
              </a:solidFill>
              <a:latin typeface="Josefin Sans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0FD67-D3C1-4DE0-CD1A-CF151852ADC4}"/>
              </a:ext>
            </a:extLst>
          </p:cNvPr>
          <p:cNvSpPr/>
          <p:nvPr/>
        </p:nvSpPr>
        <p:spPr>
          <a:xfrm>
            <a:off x="2675911" y="2743200"/>
            <a:ext cx="1755442" cy="17815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Key statistics and interim insights on company’s response to customers and the consent provided to the customers are observed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E1ABD5-38E2-6F08-1BE1-00058EBD4F01}"/>
              </a:ext>
            </a:extLst>
          </p:cNvPr>
          <p:cNvSpPr/>
          <p:nvPr/>
        </p:nvSpPr>
        <p:spPr>
          <a:xfrm>
            <a:off x="4750995" y="2743200"/>
            <a:ext cx="1755442" cy="17815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SzPts val="1100"/>
            </a:pP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Two major NLP methodologies are used: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TextBlob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Vader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sentiment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score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, with values ranging from -1 to 1, where -1 means negative and 1 means positive sentiment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094E2-0964-627C-DED6-99F70409E656}"/>
              </a:ext>
            </a:extLst>
          </p:cNvPr>
          <p:cNvSpPr/>
          <p:nvPr/>
        </p:nvSpPr>
        <p:spPr>
          <a:xfrm>
            <a:off x="6740180" y="2743200"/>
            <a:ext cx="1755442" cy="17815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300" dirty="0">
              <a:solidFill>
                <a:schemeClr val="tx1"/>
              </a:solidFill>
              <a:latin typeface="Josefin Sans" pitchFamily="2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Insights on which </a:t>
            </a:r>
            <a:r>
              <a:rPr lang="en-US" sz="1300" b="1" dirty="0">
                <a:solidFill>
                  <a:schemeClr val="tx1"/>
                </a:solidFill>
                <a:latin typeface="Josefin Sans" pitchFamily="2" charset="0"/>
              </a:rPr>
              <a:t>company’s</a:t>
            </a: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 and </a:t>
            </a:r>
            <a:r>
              <a:rPr lang="en-US" sz="1300" b="1" dirty="0">
                <a:solidFill>
                  <a:schemeClr val="tx1"/>
                </a:solidFill>
                <a:latin typeface="Josefin Sans" pitchFamily="2" charset="0"/>
              </a:rPr>
              <a:t>state’s</a:t>
            </a: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 performance on </a:t>
            </a:r>
            <a:r>
              <a:rPr lang="en-US" sz="1300" b="1" dirty="0">
                <a:solidFill>
                  <a:schemeClr val="tx1"/>
                </a:solidFill>
                <a:latin typeface="Josefin Sans" pitchFamily="2" charset="0"/>
              </a:rPr>
              <a:t>complaints</a:t>
            </a: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Josefin Sans" pitchFamily="2" charset="0"/>
              </a:rPr>
              <a:t>resolution</a:t>
            </a: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 with top issues noticed through the analysis</a:t>
            </a:r>
          </a:p>
        </p:txBody>
      </p:sp>
      <p:sp>
        <p:nvSpPr>
          <p:cNvPr id="23" name="Google Shape;10017;p94">
            <a:extLst>
              <a:ext uri="{FF2B5EF4-FFF2-40B4-BE49-F238E27FC236}">
                <a16:creationId xmlns:a16="http://schemas.microsoft.com/office/drawing/2014/main" id="{4B3329D7-0860-5D1E-7FAA-1FFF1B95A15D}"/>
              </a:ext>
            </a:extLst>
          </p:cNvPr>
          <p:cNvSpPr/>
          <p:nvPr/>
        </p:nvSpPr>
        <p:spPr>
          <a:xfrm>
            <a:off x="3342327" y="2117272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Josefin Sans" pitchFamily="2" charset="0"/>
            </a:endParaRPr>
          </a:p>
        </p:txBody>
      </p:sp>
      <p:grpSp>
        <p:nvGrpSpPr>
          <p:cNvPr id="2" name="Google Shape;10080;p94">
            <a:extLst>
              <a:ext uri="{FF2B5EF4-FFF2-40B4-BE49-F238E27FC236}">
                <a16:creationId xmlns:a16="http://schemas.microsoft.com/office/drawing/2014/main" id="{37DDB793-F486-4323-1918-40BFE6DE0084}"/>
              </a:ext>
            </a:extLst>
          </p:cNvPr>
          <p:cNvGrpSpPr/>
          <p:nvPr/>
        </p:nvGrpSpPr>
        <p:grpSpPr>
          <a:xfrm>
            <a:off x="1289445" y="2109777"/>
            <a:ext cx="548640" cy="548640"/>
            <a:chOff x="2497275" y="2744159"/>
            <a:chExt cx="370930" cy="370549"/>
          </a:xfrm>
        </p:grpSpPr>
        <p:sp>
          <p:nvSpPr>
            <p:cNvPr id="3" name="Google Shape;10081;p94">
              <a:extLst>
                <a:ext uri="{FF2B5EF4-FFF2-40B4-BE49-F238E27FC236}">
                  <a16:creationId xmlns:a16="http://schemas.microsoft.com/office/drawing/2014/main" id="{AFDCFCF2-4398-9921-ADC2-4289427ABC39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082;p94">
              <a:extLst>
                <a:ext uri="{FF2B5EF4-FFF2-40B4-BE49-F238E27FC236}">
                  <a16:creationId xmlns:a16="http://schemas.microsoft.com/office/drawing/2014/main" id="{E5122D69-035A-FF6A-518B-1E82A8D41B9D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0083;p94">
              <a:extLst>
                <a:ext uri="{FF2B5EF4-FFF2-40B4-BE49-F238E27FC236}">
                  <a16:creationId xmlns:a16="http://schemas.microsoft.com/office/drawing/2014/main" id="{C20CA89E-2745-EF18-22D0-1A1F1ABD5ECC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0084;p94">
              <a:extLst>
                <a:ext uri="{FF2B5EF4-FFF2-40B4-BE49-F238E27FC236}">
                  <a16:creationId xmlns:a16="http://schemas.microsoft.com/office/drawing/2014/main" id="{FB5F2746-65C5-F606-B301-5BD6770D859B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085;p94">
              <a:extLst>
                <a:ext uri="{FF2B5EF4-FFF2-40B4-BE49-F238E27FC236}">
                  <a16:creationId xmlns:a16="http://schemas.microsoft.com/office/drawing/2014/main" id="{CD331289-828B-B1D5-B905-0EC1A9F693F4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086;p94">
              <a:extLst>
                <a:ext uri="{FF2B5EF4-FFF2-40B4-BE49-F238E27FC236}">
                  <a16:creationId xmlns:a16="http://schemas.microsoft.com/office/drawing/2014/main" id="{4020A475-0EAC-C6BC-2845-33DB8D6C6356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10376;p94">
            <a:extLst>
              <a:ext uri="{FF2B5EF4-FFF2-40B4-BE49-F238E27FC236}">
                <a16:creationId xmlns:a16="http://schemas.microsoft.com/office/drawing/2014/main" id="{52FB48FC-1914-AF9B-16DD-C9F94F46F188}"/>
              </a:ext>
            </a:extLst>
          </p:cNvPr>
          <p:cNvGrpSpPr/>
          <p:nvPr/>
        </p:nvGrpSpPr>
        <p:grpSpPr>
          <a:xfrm>
            <a:off x="5395209" y="2109777"/>
            <a:ext cx="548640" cy="548640"/>
            <a:chOff x="7384751" y="4147984"/>
            <a:chExt cx="380012" cy="351274"/>
          </a:xfrm>
        </p:grpSpPr>
        <p:sp>
          <p:nvSpPr>
            <p:cNvPr id="12" name="Google Shape;10377;p94">
              <a:extLst>
                <a:ext uri="{FF2B5EF4-FFF2-40B4-BE49-F238E27FC236}">
                  <a16:creationId xmlns:a16="http://schemas.microsoft.com/office/drawing/2014/main" id="{5B821B4D-78A8-26ED-A283-A3B04F03487C}"/>
                </a:ext>
              </a:extLst>
            </p:cNvPr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378;p94">
              <a:extLst>
                <a:ext uri="{FF2B5EF4-FFF2-40B4-BE49-F238E27FC236}">
                  <a16:creationId xmlns:a16="http://schemas.microsoft.com/office/drawing/2014/main" id="{E23BC0D4-FF72-33DA-F8B8-2FB8E1F8D04B}"/>
                </a:ext>
              </a:extLst>
            </p:cNvPr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379;p94">
              <a:extLst>
                <a:ext uri="{FF2B5EF4-FFF2-40B4-BE49-F238E27FC236}">
                  <a16:creationId xmlns:a16="http://schemas.microsoft.com/office/drawing/2014/main" id="{F5F3C03B-5782-BA59-9A4E-EB583A4476D0}"/>
                </a:ext>
              </a:extLst>
            </p:cNvPr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0380;p94">
              <a:extLst>
                <a:ext uri="{FF2B5EF4-FFF2-40B4-BE49-F238E27FC236}">
                  <a16:creationId xmlns:a16="http://schemas.microsoft.com/office/drawing/2014/main" id="{126B9D9E-D81F-F46D-17F2-7167F3F13605}"/>
                </a:ext>
              </a:extLst>
            </p:cNvPr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381;p94">
              <a:extLst>
                <a:ext uri="{FF2B5EF4-FFF2-40B4-BE49-F238E27FC236}">
                  <a16:creationId xmlns:a16="http://schemas.microsoft.com/office/drawing/2014/main" id="{2010DCDC-D85B-3C05-EE10-872F2A374EBE}"/>
                </a:ext>
              </a:extLst>
            </p:cNvPr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0335;p94">
            <a:extLst>
              <a:ext uri="{FF2B5EF4-FFF2-40B4-BE49-F238E27FC236}">
                <a16:creationId xmlns:a16="http://schemas.microsoft.com/office/drawing/2014/main" id="{BFF07440-50E5-9F88-128F-0DBFC61A4062}"/>
              </a:ext>
            </a:extLst>
          </p:cNvPr>
          <p:cNvGrpSpPr/>
          <p:nvPr/>
        </p:nvGrpSpPr>
        <p:grpSpPr>
          <a:xfrm>
            <a:off x="7369722" y="2078202"/>
            <a:ext cx="548640" cy="548640"/>
            <a:chOff x="4149138" y="4121151"/>
            <a:chExt cx="344065" cy="368644"/>
          </a:xfrm>
        </p:grpSpPr>
        <p:sp>
          <p:nvSpPr>
            <p:cNvPr id="37" name="Google Shape;10336;p94">
              <a:extLst>
                <a:ext uri="{FF2B5EF4-FFF2-40B4-BE49-F238E27FC236}">
                  <a16:creationId xmlns:a16="http://schemas.microsoft.com/office/drawing/2014/main" id="{82716C10-D518-4FAB-7372-EFE37DB714B3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37;p94">
              <a:extLst>
                <a:ext uri="{FF2B5EF4-FFF2-40B4-BE49-F238E27FC236}">
                  <a16:creationId xmlns:a16="http://schemas.microsoft.com/office/drawing/2014/main" id="{8974A21F-827E-BF6D-0039-03E8E08494B6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0338;p94">
              <a:extLst>
                <a:ext uri="{FF2B5EF4-FFF2-40B4-BE49-F238E27FC236}">
                  <a16:creationId xmlns:a16="http://schemas.microsoft.com/office/drawing/2014/main" id="{7207DAD6-AF4B-45A9-C918-0DA807605D4A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0339;p94">
              <a:extLst>
                <a:ext uri="{FF2B5EF4-FFF2-40B4-BE49-F238E27FC236}">
                  <a16:creationId xmlns:a16="http://schemas.microsoft.com/office/drawing/2014/main" id="{A6FFA052-EFFC-6C4D-7EC9-BC8D143261D5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340;p94">
              <a:extLst>
                <a:ext uri="{FF2B5EF4-FFF2-40B4-BE49-F238E27FC236}">
                  <a16:creationId xmlns:a16="http://schemas.microsoft.com/office/drawing/2014/main" id="{CD57E195-2512-851B-89A5-E504D3B8BDA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341;p94">
              <a:extLst>
                <a:ext uri="{FF2B5EF4-FFF2-40B4-BE49-F238E27FC236}">
                  <a16:creationId xmlns:a16="http://schemas.microsoft.com/office/drawing/2014/main" id="{0CADF026-F990-7E48-6DF0-38BA37B0DD6C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342;p94">
              <a:extLst>
                <a:ext uri="{FF2B5EF4-FFF2-40B4-BE49-F238E27FC236}">
                  <a16:creationId xmlns:a16="http://schemas.microsoft.com/office/drawing/2014/main" id="{BE96C97E-3869-A4C2-4C62-B83ABB94CF0F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343;p94">
              <a:extLst>
                <a:ext uri="{FF2B5EF4-FFF2-40B4-BE49-F238E27FC236}">
                  <a16:creationId xmlns:a16="http://schemas.microsoft.com/office/drawing/2014/main" id="{686E44C6-5271-0458-46C1-7FF4338E805D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344;p94">
              <a:extLst>
                <a:ext uri="{FF2B5EF4-FFF2-40B4-BE49-F238E27FC236}">
                  <a16:creationId xmlns:a16="http://schemas.microsoft.com/office/drawing/2014/main" id="{2AD8C3FA-542E-46CF-7856-A03F6495E146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0345;p94">
              <a:extLst>
                <a:ext uri="{FF2B5EF4-FFF2-40B4-BE49-F238E27FC236}">
                  <a16:creationId xmlns:a16="http://schemas.microsoft.com/office/drawing/2014/main" id="{F49CC753-020F-F9D2-18FE-0E4E60D73907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0346;p94">
              <a:extLst>
                <a:ext uri="{FF2B5EF4-FFF2-40B4-BE49-F238E27FC236}">
                  <a16:creationId xmlns:a16="http://schemas.microsoft.com/office/drawing/2014/main" id="{3A3E145B-FD0F-BF01-89F8-ADA589DA34B8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0347;p94">
              <a:extLst>
                <a:ext uri="{FF2B5EF4-FFF2-40B4-BE49-F238E27FC236}">
                  <a16:creationId xmlns:a16="http://schemas.microsoft.com/office/drawing/2014/main" id="{4F66214A-8B53-AA6D-60AD-8D918571A394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6132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>
          <a:extLst>
            <a:ext uri="{FF2B5EF4-FFF2-40B4-BE49-F238E27FC236}">
              <a16:creationId xmlns:a16="http://schemas.microsoft.com/office/drawing/2014/main" id="{B473825F-D2D6-430E-FE4E-687D82C9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D7578533-B783-909F-D2CC-276C70494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4" y="3491827"/>
            <a:ext cx="8572500" cy="1054326"/>
          </a:xfrm>
          <a:prstGeom prst="rect">
            <a:avLst/>
          </a:prstGeom>
        </p:spPr>
      </p:pic>
      <p:sp>
        <p:nvSpPr>
          <p:cNvPr id="722" name="Google Shape;722;p58">
            <a:extLst>
              <a:ext uri="{FF2B5EF4-FFF2-40B4-BE49-F238E27FC236}">
                <a16:creationId xmlns:a16="http://schemas.microsoft.com/office/drawing/2014/main" id="{D6579B6F-702C-8C34-148F-B29E61F33C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574" y="1155845"/>
            <a:ext cx="22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4,750,727</a:t>
            </a:r>
            <a:endParaRPr sz="2400" dirty="0"/>
          </a:p>
        </p:txBody>
      </p:sp>
      <p:cxnSp>
        <p:nvCxnSpPr>
          <p:cNvPr id="728" name="Google Shape;728;p58">
            <a:extLst>
              <a:ext uri="{FF2B5EF4-FFF2-40B4-BE49-F238E27FC236}">
                <a16:creationId xmlns:a16="http://schemas.microsoft.com/office/drawing/2014/main" id="{7CB22314-6137-76A0-D5CF-43E2A2FC9FCB}"/>
              </a:ext>
            </a:extLst>
          </p:cNvPr>
          <p:cNvCxnSpPr/>
          <p:nvPr/>
        </p:nvCxnSpPr>
        <p:spPr>
          <a:xfrm>
            <a:off x="817824" y="116747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58">
            <a:extLst>
              <a:ext uri="{FF2B5EF4-FFF2-40B4-BE49-F238E27FC236}">
                <a16:creationId xmlns:a16="http://schemas.microsoft.com/office/drawing/2014/main" id="{474956B2-9569-D0B6-7BF6-E6F41EAA59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574" y="1615310"/>
            <a:ext cx="2286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# of Records</a:t>
            </a:r>
            <a:endParaRPr b="1" dirty="0"/>
          </a:p>
        </p:txBody>
      </p:sp>
      <p:cxnSp>
        <p:nvCxnSpPr>
          <p:cNvPr id="733" name="Google Shape;73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112132-514E-0CF2-7C11-029699A99278}"/>
              </a:ext>
            </a:extLst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85FC8A-9AF0-1B30-D9D5-51EF9EE3A71A}"/>
              </a:ext>
            </a:extLst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7" name="Google Shape;737;p58">
            <a:extLst>
              <a:ext uri="{FF2B5EF4-FFF2-40B4-BE49-F238E27FC236}">
                <a16:creationId xmlns:a16="http://schemas.microsoft.com/office/drawing/2014/main" id="{4E86051F-7979-5A99-5B79-DCC994BBEF63}"/>
              </a:ext>
            </a:extLst>
          </p:cNvPr>
          <p:cNvSpPr txBox="1"/>
          <p:nvPr/>
        </p:nvSpPr>
        <p:spPr>
          <a:xfrm>
            <a:off x="1470900" y="476534"/>
            <a:ext cx="620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Data Loading Summary</a:t>
            </a:r>
            <a:endParaRPr sz="28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722;p58">
            <a:extLst>
              <a:ext uri="{FF2B5EF4-FFF2-40B4-BE49-F238E27FC236}">
                <a16:creationId xmlns:a16="http://schemas.microsoft.com/office/drawing/2014/main" id="{A02F7521-F0DD-CDF1-D77A-D3CFE5B5BC56}"/>
              </a:ext>
            </a:extLst>
          </p:cNvPr>
          <p:cNvSpPr txBox="1">
            <a:spLocks/>
          </p:cNvSpPr>
          <p:nvPr/>
        </p:nvSpPr>
        <p:spPr>
          <a:xfrm>
            <a:off x="722574" y="2209985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13 Years</a:t>
            </a:r>
          </a:p>
        </p:txBody>
      </p:sp>
      <p:cxnSp>
        <p:nvCxnSpPr>
          <p:cNvPr id="16" name="Google Shape;728;p58">
            <a:extLst>
              <a:ext uri="{FF2B5EF4-FFF2-40B4-BE49-F238E27FC236}">
                <a16:creationId xmlns:a16="http://schemas.microsoft.com/office/drawing/2014/main" id="{8F4C254D-7EAE-4B28-D70C-7083275B1817}"/>
              </a:ext>
            </a:extLst>
          </p:cNvPr>
          <p:cNvCxnSpPr/>
          <p:nvPr/>
        </p:nvCxnSpPr>
        <p:spPr>
          <a:xfrm>
            <a:off x="817824" y="222161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730;p58">
            <a:extLst>
              <a:ext uri="{FF2B5EF4-FFF2-40B4-BE49-F238E27FC236}">
                <a16:creationId xmlns:a16="http://schemas.microsoft.com/office/drawing/2014/main" id="{58C3D6BE-EC6A-9CB3-F05F-1C66A9B88048}"/>
              </a:ext>
            </a:extLst>
          </p:cNvPr>
          <p:cNvSpPr txBox="1">
            <a:spLocks/>
          </p:cNvSpPr>
          <p:nvPr/>
        </p:nvSpPr>
        <p:spPr>
          <a:xfrm>
            <a:off x="722574" y="2669450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Entries Ranging from 2011 to 2024</a:t>
            </a:r>
          </a:p>
        </p:txBody>
      </p:sp>
      <p:sp>
        <p:nvSpPr>
          <p:cNvPr id="18" name="Google Shape;722;p58">
            <a:extLst>
              <a:ext uri="{FF2B5EF4-FFF2-40B4-BE49-F238E27FC236}">
                <a16:creationId xmlns:a16="http://schemas.microsoft.com/office/drawing/2014/main" id="{CC93051D-0C19-21C6-DC4B-847263811B57}"/>
              </a:ext>
            </a:extLst>
          </p:cNvPr>
          <p:cNvSpPr txBox="1">
            <a:spLocks/>
          </p:cNvSpPr>
          <p:nvPr/>
        </p:nvSpPr>
        <p:spPr>
          <a:xfrm>
            <a:off x="3008574" y="1155845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21</a:t>
            </a:r>
          </a:p>
        </p:txBody>
      </p:sp>
      <p:cxnSp>
        <p:nvCxnSpPr>
          <p:cNvPr id="19" name="Google Shape;728;p58">
            <a:extLst>
              <a:ext uri="{FF2B5EF4-FFF2-40B4-BE49-F238E27FC236}">
                <a16:creationId xmlns:a16="http://schemas.microsoft.com/office/drawing/2014/main" id="{FA881BEE-6694-AA2D-CB6D-3FA77CB6EA30}"/>
              </a:ext>
            </a:extLst>
          </p:cNvPr>
          <p:cNvCxnSpPr/>
          <p:nvPr/>
        </p:nvCxnSpPr>
        <p:spPr>
          <a:xfrm>
            <a:off x="3103824" y="116747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730;p58">
            <a:extLst>
              <a:ext uri="{FF2B5EF4-FFF2-40B4-BE49-F238E27FC236}">
                <a16:creationId xmlns:a16="http://schemas.microsoft.com/office/drawing/2014/main" id="{32A95D0B-8540-40A5-DC08-4C48267B24D5}"/>
              </a:ext>
            </a:extLst>
          </p:cNvPr>
          <p:cNvSpPr txBox="1">
            <a:spLocks/>
          </p:cNvSpPr>
          <p:nvPr/>
        </p:nvSpPr>
        <p:spPr>
          <a:xfrm>
            <a:off x="3008574" y="1615310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Unique Products</a:t>
            </a:r>
          </a:p>
        </p:txBody>
      </p:sp>
      <p:sp>
        <p:nvSpPr>
          <p:cNvPr id="21" name="Google Shape;722;p58">
            <a:extLst>
              <a:ext uri="{FF2B5EF4-FFF2-40B4-BE49-F238E27FC236}">
                <a16:creationId xmlns:a16="http://schemas.microsoft.com/office/drawing/2014/main" id="{D03CCAB2-8CC4-4453-712D-8B62EA95C0CC}"/>
              </a:ext>
            </a:extLst>
          </p:cNvPr>
          <p:cNvSpPr txBox="1">
            <a:spLocks/>
          </p:cNvSpPr>
          <p:nvPr/>
        </p:nvSpPr>
        <p:spPr>
          <a:xfrm>
            <a:off x="3008574" y="2209985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86</a:t>
            </a:r>
          </a:p>
        </p:txBody>
      </p:sp>
      <p:cxnSp>
        <p:nvCxnSpPr>
          <p:cNvPr id="22" name="Google Shape;728;p58">
            <a:extLst>
              <a:ext uri="{FF2B5EF4-FFF2-40B4-BE49-F238E27FC236}">
                <a16:creationId xmlns:a16="http://schemas.microsoft.com/office/drawing/2014/main" id="{6464630E-FC50-3772-05B9-F25F8989DC62}"/>
              </a:ext>
            </a:extLst>
          </p:cNvPr>
          <p:cNvCxnSpPr/>
          <p:nvPr/>
        </p:nvCxnSpPr>
        <p:spPr>
          <a:xfrm>
            <a:off x="3103824" y="222161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30;p58">
            <a:extLst>
              <a:ext uri="{FF2B5EF4-FFF2-40B4-BE49-F238E27FC236}">
                <a16:creationId xmlns:a16="http://schemas.microsoft.com/office/drawing/2014/main" id="{8618AA0F-AB39-D48E-85A4-39CFCFF909C0}"/>
              </a:ext>
            </a:extLst>
          </p:cNvPr>
          <p:cNvSpPr txBox="1">
            <a:spLocks/>
          </p:cNvSpPr>
          <p:nvPr/>
        </p:nvSpPr>
        <p:spPr>
          <a:xfrm>
            <a:off x="3008574" y="2669450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Unique Sub Products</a:t>
            </a:r>
          </a:p>
        </p:txBody>
      </p:sp>
      <p:sp>
        <p:nvSpPr>
          <p:cNvPr id="24" name="Google Shape;722;p58">
            <a:extLst>
              <a:ext uri="{FF2B5EF4-FFF2-40B4-BE49-F238E27FC236}">
                <a16:creationId xmlns:a16="http://schemas.microsoft.com/office/drawing/2014/main" id="{01F63F3D-F351-3014-E534-F9179B9B8C71}"/>
              </a:ext>
            </a:extLst>
          </p:cNvPr>
          <p:cNvSpPr txBox="1">
            <a:spLocks/>
          </p:cNvSpPr>
          <p:nvPr/>
        </p:nvSpPr>
        <p:spPr>
          <a:xfrm>
            <a:off x="5174653" y="1155845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7119</a:t>
            </a:r>
          </a:p>
        </p:txBody>
      </p:sp>
      <p:cxnSp>
        <p:nvCxnSpPr>
          <p:cNvPr id="25" name="Google Shape;728;p58">
            <a:extLst>
              <a:ext uri="{FF2B5EF4-FFF2-40B4-BE49-F238E27FC236}">
                <a16:creationId xmlns:a16="http://schemas.microsoft.com/office/drawing/2014/main" id="{37DDCF06-586A-B728-4594-4D6461FDF0F8}"/>
              </a:ext>
            </a:extLst>
          </p:cNvPr>
          <p:cNvCxnSpPr/>
          <p:nvPr/>
        </p:nvCxnSpPr>
        <p:spPr>
          <a:xfrm>
            <a:off x="5269903" y="116747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730;p58">
            <a:extLst>
              <a:ext uri="{FF2B5EF4-FFF2-40B4-BE49-F238E27FC236}">
                <a16:creationId xmlns:a16="http://schemas.microsoft.com/office/drawing/2014/main" id="{EC7E5D5C-85ED-C402-0F13-F4984AECDA30}"/>
              </a:ext>
            </a:extLst>
          </p:cNvPr>
          <p:cNvSpPr txBox="1">
            <a:spLocks/>
          </p:cNvSpPr>
          <p:nvPr/>
        </p:nvSpPr>
        <p:spPr>
          <a:xfrm>
            <a:off x="5174653" y="1615310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Unique Companies</a:t>
            </a:r>
          </a:p>
        </p:txBody>
      </p:sp>
      <p:sp>
        <p:nvSpPr>
          <p:cNvPr id="27" name="Google Shape;722;p58">
            <a:extLst>
              <a:ext uri="{FF2B5EF4-FFF2-40B4-BE49-F238E27FC236}">
                <a16:creationId xmlns:a16="http://schemas.microsoft.com/office/drawing/2014/main" id="{3A7EB48F-0BA2-E026-7559-6965FF39925F}"/>
              </a:ext>
            </a:extLst>
          </p:cNvPr>
          <p:cNvSpPr txBox="1">
            <a:spLocks/>
          </p:cNvSpPr>
          <p:nvPr/>
        </p:nvSpPr>
        <p:spPr>
          <a:xfrm>
            <a:off x="5174653" y="2209985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89%</a:t>
            </a:r>
          </a:p>
        </p:txBody>
      </p:sp>
      <p:cxnSp>
        <p:nvCxnSpPr>
          <p:cNvPr id="28" name="Google Shape;728;p58">
            <a:extLst>
              <a:ext uri="{FF2B5EF4-FFF2-40B4-BE49-F238E27FC236}">
                <a16:creationId xmlns:a16="http://schemas.microsoft.com/office/drawing/2014/main" id="{0C519709-8D6E-30D3-EB70-0E78D484D2EA}"/>
              </a:ext>
            </a:extLst>
          </p:cNvPr>
          <p:cNvCxnSpPr/>
          <p:nvPr/>
        </p:nvCxnSpPr>
        <p:spPr>
          <a:xfrm>
            <a:off x="5269903" y="222161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730;p58">
            <a:extLst>
              <a:ext uri="{FF2B5EF4-FFF2-40B4-BE49-F238E27FC236}">
                <a16:creationId xmlns:a16="http://schemas.microsoft.com/office/drawing/2014/main" id="{58C726E9-509E-9B27-41E5-AEB4643CE3B0}"/>
              </a:ext>
            </a:extLst>
          </p:cNvPr>
          <p:cNvSpPr txBox="1">
            <a:spLocks/>
          </p:cNvSpPr>
          <p:nvPr/>
        </p:nvSpPr>
        <p:spPr>
          <a:xfrm>
            <a:off x="5174653" y="2669450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Complaints via Web</a:t>
            </a:r>
          </a:p>
        </p:txBody>
      </p:sp>
      <p:sp>
        <p:nvSpPr>
          <p:cNvPr id="30" name="Google Shape;722;p58">
            <a:extLst>
              <a:ext uri="{FF2B5EF4-FFF2-40B4-BE49-F238E27FC236}">
                <a16:creationId xmlns:a16="http://schemas.microsoft.com/office/drawing/2014/main" id="{90DA7F15-A91C-A607-4022-38FF98D0EB28}"/>
              </a:ext>
            </a:extLst>
          </p:cNvPr>
          <p:cNvSpPr txBox="1">
            <a:spLocks/>
          </p:cNvSpPr>
          <p:nvPr/>
        </p:nvSpPr>
        <p:spPr>
          <a:xfrm>
            <a:off x="7132261" y="1155845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3%</a:t>
            </a:r>
          </a:p>
        </p:txBody>
      </p:sp>
      <p:cxnSp>
        <p:nvCxnSpPr>
          <p:cNvPr id="31" name="Google Shape;728;p58">
            <a:extLst>
              <a:ext uri="{FF2B5EF4-FFF2-40B4-BE49-F238E27FC236}">
                <a16:creationId xmlns:a16="http://schemas.microsoft.com/office/drawing/2014/main" id="{7488D09C-F582-90E0-3822-2F3A94FD93F1}"/>
              </a:ext>
            </a:extLst>
          </p:cNvPr>
          <p:cNvCxnSpPr/>
          <p:nvPr/>
        </p:nvCxnSpPr>
        <p:spPr>
          <a:xfrm>
            <a:off x="7227511" y="116747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730;p58">
            <a:extLst>
              <a:ext uri="{FF2B5EF4-FFF2-40B4-BE49-F238E27FC236}">
                <a16:creationId xmlns:a16="http://schemas.microsoft.com/office/drawing/2014/main" id="{3664CB33-EDD2-61E7-A17B-B2BF3D082228}"/>
              </a:ext>
            </a:extLst>
          </p:cNvPr>
          <p:cNvSpPr txBox="1">
            <a:spLocks/>
          </p:cNvSpPr>
          <p:nvPr/>
        </p:nvSpPr>
        <p:spPr>
          <a:xfrm>
            <a:off x="7056060" y="1615309"/>
            <a:ext cx="2087939" cy="74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Consumers Contested Complaint Resolutions</a:t>
            </a:r>
          </a:p>
        </p:txBody>
      </p:sp>
      <p:sp>
        <p:nvSpPr>
          <p:cNvPr id="33" name="Google Shape;722;p58">
            <a:extLst>
              <a:ext uri="{FF2B5EF4-FFF2-40B4-BE49-F238E27FC236}">
                <a16:creationId xmlns:a16="http://schemas.microsoft.com/office/drawing/2014/main" id="{7B590897-12AE-3F1C-196A-852B0E813B46}"/>
              </a:ext>
            </a:extLst>
          </p:cNvPr>
          <p:cNvSpPr txBox="1">
            <a:spLocks/>
          </p:cNvSpPr>
          <p:nvPr/>
        </p:nvSpPr>
        <p:spPr>
          <a:xfrm>
            <a:off x="7132261" y="2209985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69%</a:t>
            </a:r>
          </a:p>
        </p:txBody>
      </p:sp>
      <p:cxnSp>
        <p:nvCxnSpPr>
          <p:cNvPr id="34" name="Google Shape;728;p58">
            <a:extLst>
              <a:ext uri="{FF2B5EF4-FFF2-40B4-BE49-F238E27FC236}">
                <a16:creationId xmlns:a16="http://schemas.microsoft.com/office/drawing/2014/main" id="{15B2691D-F12F-3D9D-E704-AF061B090980}"/>
              </a:ext>
            </a:extLst>
          </p:cNvPr>
          <p:cNvCxnSpPr/>
          <p:nvPr/>
        </p:nvCxnSpPr>
        <p:spPr>
          <a:xfrm>
            <a:off x="7227511" y="222161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730;p58">
            <a:extLst>
              <a:ext uri="{FF2B5EF4-FFF2-40B4-BE49-F238E27FC236}">
                <a16:creationId xmlns:a16="http://schemas.microsoft.com/office/drawing/2014/main" id="{757C2DC1-862C-FFF9-A5C3-990148B3ED59}"/>
              </a:ext>
            </a:extLst>
          </p:cNvPr>
          <p:cNvSpPr txBox="1">
            <a:spLocks/>
          </p:cNvSpPr>
          <p:nvPr/>
        </p:nvSpPr>
        <p:spPr>
          <a:xfrm>
            <a:off x="7132261" y="2669450"/>
            <a:ext cx="1773889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Complaints Closed with Explanation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56B4B9-7658-7CEF-2335-70C173501BE8}"/>
              </a:ext>
            </a:extLst>
          </p:cNvPr>
          <p:cNvGrpSpPr/>
          <p:nvPr/>
        </p:nvGrpSpPr>
        <p:grpSpPr>
          <a:xfrm>
            <a:off x="232774" y="3151774"/>
            <a:ext cx="8827406" cy="1515191"/>
            <a:chOff x="232774" y="3154278"/>
            <a:chExt cx="8827406" cy="13948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B38B2A-D329-4BA6-1D56-93D732112461}"/>
                </a:ext>
              </a:extLst>
            </p:cNvPr>
            <p:cNvSpPr/>
            <p:nvPr/>
          </p:nvSpPr>
          <p:spPr>
            <a:xfrm>
              <a:off x="232774" y="3277445"/>
              <a:ext cx="8827406" cy="127168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AB2245-4FA1-F8A5-3784-90416CB840E5}"/>
                </a:ext>
              </a:extLst>
            </p:cNvPr>
            <p:cNvSpPr/>
            <p:nvPr/>
          </p:nvSpPr>
          <p:spPr>
            <a:xfrm>
              <a:off x="3632676" y="3154278"/>
              <a:ext cx="2027603" cy="2689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Sample Data Record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41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767ADE-D176-6AF5-2A46-0B1B48D58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"/>
          <a:stretch/>
        </p:blipFill>
        <p:spPr>
          <a:xfrm>
            <a:off x="4866468" y="1579762"/>
            <a:ext cx="4277531" cy="3015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A59BB-76D2-A0BF-B6FF-51A6E960F5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"/>
          <a:stretch/>
        </p:blipFill>
        <p:spPr>
          <a:xfrm>
            <a:off x="146725" y="1566914"/>
            <a:ext cx="4301338" cy="3100061"/>
          </a:xfrm>
          <a:prstGeom prst="rect">
            <a:avLst/>
          </a:prstGeom>
        </p:spPr>
      </p:pic>
      <p:sp>
        <p:nvSpPr>
          <p:cNvPr id="9" name="Google Shape;880;p67">
            <a:extLst>
              <a:ext uri="{FF2B5EF4-FFF2-40B4-BE49-F238E27FC236}">
                <a16:creationId xmlns:a16="http://schemas.microsoft.com/office/drawing/2014/main" id="{59E83128-9C32-F93A-D282-975EE1F99AC6}"/>
              </a:ext>
            </a:extLst>
          </p:cNvPr>
          <p:cNvSpPr txBox="1">
            <a:spLocks/>
          </p:cNvSpPr>
          <p:nvPr/>
        </p:nvSpPr>
        <p:spPr>
          <a:xfrm>
            <a:off x="146725" y="1048358"/>
            <a:ext cx="4451606" cy="6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solidFill>
                  <a:schemeClr val="accent1"/>
                </a:solidFill>
              </a:rPr>
              <a:t>Key Takeaway: </a:t>
            </a:r>
            <a:r>
              <a:rPr lang="en-US" sz="1400" b="0" dirty="0">
                <a:solidFill>
                  <a:schemeClr val="accent1"/>
                </a:solidFill>
              </a:rPr>
              <a:t>Top 3 companies with 100% unresolved complaints</a:t>
            </a:r>
          </a:p>
        </p:txBody>
      </p:sp>
      <p:sp>
        <p:nvSpPr>
          <p:cNvPr id="13" name="Google Shape;880;p67">
            <a:extLst>
              <a:ext uri="{FF2B5EF4-FFF2-40B4-BE49-F238E27FC236}">
                <a16:creationId xmlns:a16="http://schemas.microsoft.com/office/drawing/2014/main" id="{8B71E244-3582-C788-5240-0C66B4C26CEC}"/>
              </a:ext>
            </a:extLst>
          </p:cNvPr>
          <p:cNvSpPr txBox="1">
            <a:spLocks/>
          </p:cNvSpPr>
          <p:nvPr/>
        </p:nvSpPr>
        <p:spPr>
          <a:xfrm>
            <a:off x="4758842" y="1048358"/>
            <a:ext cx="4301338" cy="6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>
                <a:solidFill>
                  <a:schemeClr val="accent1"/>
                </a:solidFill>
              </a:rPr>
              <a:t>Key Takeaway: </a:t>
            </a:r>
            <a:r>
              <a:rPr lang="en-US" sz="1400" b="0" dirty="0">
                <a:solidFill>
                  <a:schemeClr val="accent1"/>
                </a:solidFill>
              </a:rPr>
              <a:t>Top 7 companies where consumers have withdrawn all consent</a:t>
            </a: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4" y="476525"/>
            <a:ext cx="7930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Companies Response/Consent to Customers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2C228A6-A789-5D5F-2897-8C8D13DE8586}"/>
              </a:ext>
            </a:extLst>
          </p:cNvPr>
          <p:cNvSpPr/>
          <p:nvPr/>
        </p:nvSpPr>
        <p:spPr>
          <a:xfrm>
            <a:off x="76325" y="1675510"/>
            <a:ext cx="1519028" cy="24196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87326-6A1F-47E5-0829-301BAD7C14C1}"/>
              </a:ext>
            </a:extLst>
          </p:cNvPr>
          <p:cNvSpPr/>
          <p:nvPr/>
        </p:nvSpPr>
        <p:spPr>
          <a:xfrm>
            <a:off x="4866469" y="1675510"/>
            <a:ext cx="2718554" cy="28440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FB53B92D-531B-CE33-91CB-7A5698D5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>
            <a:extLst>
              <a:ext uri="{FF2B5EF4-FFF2-40B4-BE49-F238E27FC236}">
                <a16:creationId xmlns:a16="http://schemas.microsoft.com/office/drawing/2014/main" id="{39E1D0FA-2CE5-FDFE-21CF-7ECB31A7F28F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593179" y="423194"/>
            <a:ext cx="8108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Conditions Applied for Data Cleaning</a:t>
            </a:r>
            <a:endParaRPr dirty="0"/>
          </a:p>
        </p:txBody>
      </p:sp>
      <p:cxnSp>
        <p:nvCxnSpPr>
          <p:cNvPr id="461" name="Google Shape;461;p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D71FB1-4493-B284-3806-3DEC116A0853}"/>
              </a:ext>
            </a:extLst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D90EDB1-C850-118F-0C50-94DBC31A3266}"/>
              </a:ext>
            </a:extLst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A046E7-9558-29E8-73E2-F182CC8909B0}"/>
              </a:ext>
            </a:extLst>
          </p:cNvPr>
          <p:cNvSpPr/>
          <p:nvPr/>
        </p:nvSpPr>
        <p:spPr>
          <a:xfrm>
            <a:off x="593178" y="1630326"/>
            <a:ext cx="2447201" cy="2847846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Can’t verify or dispute facts in complaints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Chose not to provide a public response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Complaint is the result of isolated errors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Complaint represents an opportunity for improvement to better serve customers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Complaint provided an opportunity to answer consumer questions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FCD036-E68C-4900-0317-AB2EF410FD65}"/>
              </a:ext>
            </a:extLst>
          </p:cNvPr>
          <p:cNvSpPr/>
          <p:nvPr/>
        </p:nvSpPr>
        <p:spPr>
          <a:xfrm>
            <a:off x="593178" y="998220"/>
            <a:ext cx="2447201" cy="57269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Josefin Sans" pitchFamily="2" charset="0"/>
                <a:cs typeface="Arial" panose="020B0604020202020204" pitchFamily="34" charset="0"/>
              </a:rPr>
              <a:t>Company Public Response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CD55A2F-8A78-F886-0187-C82079452546}"/>
              </a:ext>
            </a:extLst>
          </p:cNvPr>
          <p:cNvSpPr/>
          <p:nvPr/>
        </p:nvSpPr>
        <p:spPr>
          <a:xfrm>
            <a:off x="3424008" y="998220"/>
            <a:ext cx="2447201" cy="57269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Josefin Sans" pitchFamily="2" charset="0"/>
                <a:cs typeface="Arial" panose="020B0604020202020204" pitchFamily="34" charset="0"/>
              </a:rPr>
              <a:t>Company Response to Consumer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5283C8-3884-E5C8-2D61-1A1374756A2C}"/>
              </a:ext>
            </a:extLst>
          </p:cNvPr>
          <p:cNvSpPr/>
          <p:nvPr/>
        </p:nvSpPr>
        <p:spPr>
          <a:xfrm>
            <a:off x="3424007" y="1654891"/>
            <a:ext cx="2447201" cy="578965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In Progress</a:t>
            </a:r>
          </a:p>
          <a:p>
            <a:pPr marL="228600" indent="-2286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Untimely Response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0B648-ADC6-3807-92B4-494FFD81ACCE}"/>
              </a:ext>
            </a:extLst>
          </p:cNvPr>
          <p:cNvSpPr/>
          <p:nvPr/>
        </p:nvSpPr>
        <p:spPr>
          <a:xfrm>
            <a:off x="6196748" y="998223"/>
            <a:ext cx="2447201" cy="57269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Josefin Sans" pitchFamily="2" charset="0"/>
                <a:cs typeface="Arial" panose="020B0604020202020204" pitchFamily="34" charset="0"/>
              </a:rPr>
              <a:t>Disputed?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74913-69BC-1BA9-E084-110B2B63DDDD}"/>
              </a:ext>
            </a:extLst>
          </p:cNvPr>
          <p:cNvSpPr/>
          <p:nvPr/>
        </p:nvSpPr>
        <p:spPr>
          <a:xfrm>
            <a:off x="6196746" y="1654895"/>
            <a:ext cx="2447204" cy="578961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Yes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55698F-C464-7AF2-400C-A240B48029AC}"/>
              </a:ext>
            </a:extLst>
          </p:cNvPr>
          <p:cNvSpPr/>
          <p:nvPr/>
        </p:nvSpPr>
        <p:spPr>
          <a:xfrm>
            <a:off x="3424006" y="2453639"/>
            <a:ext cx="5219943" cy="20245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5C9F8E-DA1A-92D9-F354-1FF10DEFE542}"/>
              </a:ext>
            </a:extLst>
          </p:cNvPr>
          <p:cNvSpPr/>
          <p:nvPr/>
        </p:nvSpPr>
        <p:spPr>
          <a:xfrm>
            <a:off x="4547195" y="2377440"/>
            <a:ext cx="2973565" cy="194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Enablers of Conditions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51943-9945-610F-8D11-28E942FCFD1D}"/>
              </a:ext>
            </a:extLst>
          </p:cNvPr>
          <p:cNvSpPr txBox="1"/>
          <p:nvPr/>
        </p:nvSpPr>
        <p:spPr>
          <a:xfrm>
            <a:off x="3431093" y="2650629"/>
            <a:ext cx="52199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rPr>
              <a:t>Our refined complaint analysis strategy zeroes in on critical areas for improvement by focusing on complaints that are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unverified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,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lack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a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company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response</a:t>
            </a:r>
            <a:r>
              <a:rPr lang="en-IN" dirty="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rPr>
              <a:t>, have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untimely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replies</a:t>
            </a:r>
            <a:r>
              <a:rPr lang="en-IN" dirty="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rPr>
              <a:t>, or are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disputed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by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Josefin Sans" pitchFamily="2" charset="0"/>
                <a:ea typeface="+mn-ea"/>
                <a:cs typeface="+mn-cs"/>
              </a:rPr>
              <a:t>consumers</a:t>
            </a:r>
            <a:r>
              <a:rPr lang="en-IN" dirty="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rPr>
              <a:t>. This approach is designed to swiftly identify and address the most pressing issues that could impact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  <a:latin typeface="Josefin Sans" pitchFamily="2" charset="0"/>
                <a:ea typeface="+mn-ea"/>
                <a:cs typeface="+mn-cs"/>
              </a:rPr>
              <a:t>customer trust</a:t>
            </a:r>
            <a:r>
              <a:rPr lang="en-IN" dirty="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rPr>
              <a:t> and our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  <a:latin typeface="Josefin Sans" pitchFamily="2" charset="0"/>
                <a:ea typeface="+mn-ea"/>
                <a:cs typeface="+mn-cs"/>
              </a:rPr>
              <a:t>company's reputation</a:t>
            </a:r>
            <a:r>
              <a:rPr lang="en-IN" dirty="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rPr>
              <a:t>. It is a proactive step to enhance customer satisfaction and maintain high service standards</a:t>
            </a:r>
            <a:endParaRPr lang="en-US" dirty="0">
              <a:solidFill>
                <a:schemeClr val="tx1"/>
              </a:solidFill>
              <a:latin typeface="Josefin San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2"/>
          <p:cNvSpPr txBox="1">
            <a:spLocks noGrp="1"/>
          </p:cNvSpPr>
          <p:nvPr>
            <p:ph type="title" idx="6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sym typeface="Arial"/>
              </a:rPr>
              <a:t>NLP Techniques Used </a:t>
            </a:r>
            <a:endParaRPr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800" name="Google Shape;800;p62"/>
          <p:cNvSpPr txBox="1">
            <a:spLocks noGrp="1"/>
          </p:cNvSpPr>
          <p:nvPr>
            <p:ph type="subTitle" idx="1"/>
          </p:nvPr>
        </p:nvSpPr>
        <p:spPr>
          <a:xfrm>
            <a:off x="520265" y="3198604"/>
            <a:ext cx="3949261" cy="1091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D</a:t>
            </a:r>
            <a:r>
              <a:rPr lang="en-IN" sz="1100" dirty="0"/>
              <a:t>esigned to process </a:t>
            </a:r>
            <a:r>
              <a:rPr lang="en-IN" sz="1100" b="1" dirty="0"/>
              <a:t>textual data</a:t>
            </a:r>
            <a:r>
              <a:rPr lang="en-IN" sz="1100" dirty="0"/>
              <a:t>, helping us understand emotions (positive, negative, neutral) within consumer feedback. It assigns sentiment scores, indicating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b="1" dirty="0"/>
              <a:t>positivity</a:t>
            </a:r>
            <a:r>
              <a:rPr lang="en-IN" sz="1100" dirty="0"/>
              <a:t> (0 to 1),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b="1" dirty="0"/>
              <a:t>negativity</a:t>
            </a:r>
            <a:r>
              <a:rPr lang="en-IN" sz="1100" dirty="0"/>
              <a:t> (-1 to 0),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b="1" dirty="0"/>
              <a:t>neutrality</a:t>
            </a:r>
            <a:r>
              <a:rPr lang="en-IN" sz="1100" dirty="0"/>
              <a:t> (0)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03" name="Google Shape;803;p62"/>
          <p:cNvSpPr txBox="1">
            <a:spLocks noGrp="1"/>
          </p:cNvSpPr>
          <p:nvPr>
            <p:ph type="subTitle" idx="4"/>
          </p:nvPr>
        </p:nvSpPr>
        <p:spPr>
          <a:xfrm>
            <a:off x="6392236" y="1686294"/>
            <a:ext cx="1001684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 Vader</a:t>
            </a:r>
            <a:endParaRPr sz="1100" b="1" dirty="0">
              <a:solidFill>
                <a:schemeClr val="tx1"/>
              </a:solidFill>
            </a:endParaRPr>
          </a:p>
        </p:txBody>
      </p:sp>
      <p:cxnSp>
        <p:nvCxnSpPr>
          <p:cNvPr id="804" name="Google Shape;804;p62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62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7" name="Google Shape;807;p62"/>
          <p:cNvCxnSpPr>
            <a:cxnSpLocks/>
          </p:cNvCxnSpPr>
          <p:nvPr/>
        </p:nvCxnSpPr>
        <p:spPr>
          <a:xfrm rot="10800000">
            <a:off x="6566509" y="1711426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62"/>
          <p:cNvGrpSpPr/>
          <p:nvPr/>
        </p:nvGrpSpPr>
        <p:grpSpPr>
          <a:xfrm>
            <a:off x="6566516" y="1185185"/>
            <a:ext cx="312886" cy="424625"/>
            <a:chOff x="1895150" y="3742450"/>
            <a:chExt cx="404925" cy="485075"/>
          </a:xfrm>
          <a:solidFill>
            <a:schemeClr val="tx1"/>
          </a:solidFill>
        </p:grpSpPr>
        <p:sp>
          <p:nvSpPr>
            <p:cNvPr id="810" name="Google Shape;810;p62"/>
            <p:cNvSpPr/>
            <p:nvPr/>
          </p:nvSpPr>
          <p:spPr>
            <a:xfrm>
              <a:off x="1993075" y="3816075"/>
              <a:ext cx="101150" cy="101975"/>
            </a:xfrm>
            <a:custGeom>
              <a:avLst/>
              <a:gdLst/>
              <a:ahLst/>
              <a:cxnLst/>
              <a:rect l="l" t="t" r="r" b="b"/>
              <a:pathLst>
                <a:path w="4046" h="4079" extrusionOk="0">
                  <a:moveTo>
                    <a:pt x="2045" y="1"/>
                  </a:moveTo>
                  <a:cubicBezTo>
                    <a:pt x="1935" y="1"/>
                    <a:pt x="1823" y="10"/>
                    <a:pt x="1711" y="28"/>
                  </a:cubicBezTo>
                  <a:cubicBezTo>
                    <a:pt x="725" y="187"/>
                    <a:pt x="1" y="1043"/>
                    <a:pt x="1" y="2038"/>
                  </a:cubicBezTo>
                  <a:cubicBezTo>
                    <a:pt x="1" y="3038"/>
                    <a:pt x="725" y="3889"/>
                    <a:pt x="1711" y="4053"/>
                  </a:cubicBezTo>
                  <a:cubicBezTo>
                    <a:pt x="1821" y="4070"/>
                    <a:pt x="1930" y="4079"/>
                    <a:pt x="2037" y="4079"/>
                  </a:cubicBezTo>
                  <a:cubicBezTo>
                    <a:pt x="2898" y="4079"/>
                    <a:pt x="3687" y="3532"/>
                    <a:pt x="3973" y="2693"/>
                  </a:cubicBezTo>
                  <a:cubicBezTo>
                    <a:pt x="4046" y="2470"/>
                    <a:pt x="3867" y="2315"/>
                    <a:pt x="3692" y="2315"/>
                  </a:cubicBezTo>
                  <a:cubicBezTo>
                    <a:pt x="3584" y="2315"/>
                    <a:pt x="3478" y="2373"/>
                    <a:pt x="3431" y="2510"/>
                  </a:cubicBezTo>
                  <a:cubicBezTo>
                    <a:pt x="3215" y="3160"/>
                    <a:pt x="2628" y="3511"/>
                    <a:pt x="2036" y="3511"/>
                  </a:cubicBezTo>
                  <a:cubicBezTo>
                    <a:pt x="1592" y="3511"/>
                    <a:pt x="1145" y="3314"/>
                    <a:pt x="847" y="2898"/>
                  </a:cubicBezTo>
                  <a:cubicBezTo>
                    <a:pt x="145" y="1926"/>
                    <a:pt x="842" y="570"/>
                    <a:pt x="2038" y="570"/>
                  </a:cubicBezTo>
                  <a:cubicBezTo>
                    <a:pt x="2669" y="570"/>
                    <a:pt x="3230" y="972"/>
                    <a:pt x="3431" y="1571"/>
                  </a:cubicBezTo>
                  <a:cubicBezTo>
                    <a:pt x="3478" y="1706"/>
                    <a:pt x="3584" y="1764"/>
                    <a:pt x="3692" y="1764"/>
                  </a:cubicBezTo>
                  <a:cubicBezTo>
                    <a:pt x="3867" y="1764"/>
                    <a:pt x="4046" y="1611"/>
                    <a:pt x="3973" y="1388"/>
                  </a:cubicBezTo>
                  <a:cubicBezTo>
                    <a:pt x="3688" y="548"/>
                    <a:pt x="2903" y="1"/>
                    <a:pt x="2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1895150" y="3754700"/>
              <a:ext cx="261650" cy="459625"/>
            </a:xfrm>
            <a:custGeom>
              <a:avLst/>
              <a:gdLst/>
              <a:ahLst/>
              <a:cxnLst/>
              <a:rect l="l" t="t" r="r" b="b"/>
              <a:pathLst>
                <a:path w="10466" h="18385" extrusionOk="0">
                  <a:moveTo>
                    <a:pt x="5941" y="567"/>
                  </a:moveTo>
                  <a:cubicBezTo>
                    <a:pt x="6711" y="567"/>
                    <a:pt x="7481" y="796"/>
                    <a:pt x="8143" y="1254"/>
                  </a:cubicBezTo>
                  <a:lnTo>
                    <a:pt x="8143" y="1745"/>
                  </a:lnTo>
                  <a:cubicBezTo>
                    <a:pt x="8146" y="1891"/>
                    <a:pt x="8026" y="1992"/>
                    <a:pt x="7898" y="1992"/>
                  </a:cubicBezTo>
                  <a:cubicBezTo>
                    <a:pt x="7849" y="1992"/>
                    <a:pt x="7800" y="1978"/>
                    <a:pt x="7755" y="1946"/>
                  </a:cubicBezTo>
                  <a:cubicBezTo>
                    <a:pt x="7213" y="1556"/>
                    <a:pt x="6577" y="1360"/>
                    <a:pt x="5942" y="1360"/>
                  </a:cubicBezTo>
                  <a:cubicBezTo>
                    <a:pt x="5307" y="1360"/>
                    <a:pt x="4672" y="1556"/>
                    <a:pt x="4133" y="1946"/>
                  </a:cubicBezTo>
                  <a:cubicBezTo>
                    <a:pt x="4088" y="1978"/>
                    <a:pt x="4038" y="1992"/>
                    <a:pt x="3989" y="1992"/>
                  </a:cubicBezTo>
                  <a:cubicBezTo>
                    <a:pt x="3861" y="1992"/>
                    <a:pt x="3740" y="1891"/>
                    <a:pt x="3740" y="1745"/>
                  </a:cubicBezTo>
                  <a:lnTo>
                    <a:pt x="3740" y="1254"/>
                  </a:lnTo>
                  <a:cubicBezTo>
                    <a:pt x="4401" y="796"/>
                    <a:pt x="5171" y="567"/>
                    <a:pt x="5941" y="567"/>
                  </a:cubicBezTo>
                  <a:close/>
                  <a:moveTo>
                    <a:pt x="1464" y="5811"/>
                  </a:moveTo>
                  <a:lnTo>
                    <a:pt x="1464" y="7559"/>
                  </a:lnTo>
                  <a:lnTo>
                    <a:pt x="1020" y="7559"/>
                  </a:lnTo>
                  <a:cubicBezTo>
                    <a:pt x="1010" y="7559"/>
                    <a:pt x="1006" y="7555"/>
                    <a:pt x="1006" y="7545"/>
                  </a:cubicBezTo>
                  <a:lnTo>
                    <a:pt x="1006" y="5825"/>
                  </a:lnTo>
                  <a:cubicBezTo>
                    <a:pt x="1006" y="5816"/>
                    <a:pt x="1010" y="5811"/>
                    <a:pt x="1015" y="5811"/>
                  </a:cubicBezTo>
                  <a:close/>
                  <a:moveTo>
                    <a:pt x="3170" y="1735"/>
                  </a:moveTo>
                  <a:lnTo>
                    <a:pt x="3170" y="1749"/>
                  </a:lnTo>
                  <a:cubicBezTo>
                    <a:pt x="3166" y="2231"/>
                    <a:pt x="3564" y="2570"/>
                    <a:pt x="3987" y="2570"/>
                  </a:cubicBezTo>
                  <a:cubicBezTo>
                    <a:pt x="4148" y="2570"/>
                    <a:pt x="4312" y="2521"/>
                    <a:pt x="4460" y="2413"/>
                  </a:cubicBezTo>
                  <a:cubicBezTo>
                    <a:pt x="4901" y="2093"/>
                    <a:pt x="5421" y="1933"/>
                    <a:pt x="5941" y="1933"/>
                  </a:cubicBezTo>
                  <a:cubicBezTo>
                    <a:pt x="6461" y="1933"/>
                    <a:pt x="6981" y="2093"/>
                    <a:pt x="7423" y="2413"/>
                  </a:cubicBezTo>
                  <a:cubicBezTo>
                    <a:pt x="7571" y="2520"/>
                    <a:pt x="7735" y="2569"/>
                    <a:pt x="7895" y="2569"/>
                  </a:cubicBezTo>
                  <a:cubicBezTo>
                    <a:pt x="8322" y="2569"/>
                    <a:pt x="8720" y="2226"/>
                    <a:pt x="8713" y="1740"/>
                  </a:cubicBezTo>
                  <a:lnTo>
                    <a:pt x="8713" y="1740"/>
                  </a:lnTo>
                  <a:cubicBezTo>
                    <a:pt x="9816" y="2862"/>
                    <a:pt x="10143" y="4531"/>
                    <a:pt x="9536" y="5984"/>
                  </a:cubicBezTo>
                  <a:cubicBezTo>
                    <a:pt x="8933" y="7438"/>
                    <a:pt x="7517" y="8382"/>
                    <a:pt x="5941" y="8387"/>
                  </a:cubicBezTo>
                  <a:lnTo>
                    <a:pt x="5941" y="8391"/>
                  </a:lnTo>
                  <a:cubicBezTo>
                    <a:pt x="5937" y="8391"/>
                    <a:pt x="5933" y="8391"/>
                    <a:pt x="5928" y="8391"/>
                  </a:cubicBezTo>
                  <a:cubicBezTo>
                    <a:pt x="4835" y="8391"/>
                    <a:pt x="3827" y="8970"/>
                    <a:pt x="3273" y="9910"/>
                  </a:cubicBezTo>
                  <a:lnTo>
                    <a:pt x="2029" y="9910"/>
                  </a:lnTo>
                  <a:lnTo>
                    <a:pt x="2029" y="4479"/>
                  </a:lnTo>
                  <a:cubicBezTo>
                    <a:pt x="2029" y="3451"/>
                    <a:pt x="2441" y="2465"/>
                    <a:pt x="3170" y="1735"/>
                  </a:cubicBezTo>
                  <a:close/>
                  <a:moveTo>
                    <a:pt x="5962" y="0"/>
                  </a:moveTo>
                  <a:cubicBezTo>
                    <a:pt x="5021" y="0"/>
                    <a:pt x="4079" y="294"/>
                    <a:pt x="3282" y="880"/>
                  </a:cubicBezTo>
                  <a:cubicBezTo>
                    <a:pt x="3273" y="889"/>
                    <a:pt x="3263" y="894"/>
                    <a:pt x="3254" y="903"/>
                  </a:cubicBezTo>
                  <a:cubicBezTo>
                    <a:pt x="2127" y="1745"/>
                    <a:pt x="1464" y="3072"/>
                    <a:pt x="1464" y="4479"/>
                  </a:cubicBezTo>
                  <a:lnTo>
                    <a:pt x="1464" y="5246"/>
                  </a:lnTo>
                  <a:lnTo>
                    <a:pt x="1020" y="5246"/>
                  </a:lnTo>
                  <a:cubicBezTo>
                    <a:pt x="697" y="5246"/>
                    <a:pt x="440" y="5503"/>
                    <a:pt x="440" y="5825"/>
                  </a:cubicBezTo>
                  <a:lnTo>
                    <a:pt x="440" y="7550"/>
                  </a:lnTo>
                  <a:cubicBezTo>
                    <a:pt x="440" y="7872"/>
                    <a:pt x="697" y="8130"/>
                    <a:pt x="1020" y="8130"/>
                  </a:cubicBezTo>
                  <a:lnTo>
                    <a:pt x="1501" y="8130"/>
                  </a:lnTo>
                  <a:lnTo>
                    <a:pt x="1501" y="15482"/>
                  </a:lnTo>
                  <a:cubicBezTo>
                    <a:pt x="1501" y="15617"/>
                    <a:pt x="1590" y="15734"/>
                    <a:pt x="1721" y="15767"/>
                  </a:cubicBezTo>
                  <a:cubicBezTo>
                    <a:pt x="1743" y="15772"/>
                    <a:pt x="1766" y="15775"/>
                    <a:pt x="1788" y="15775"/>
                  </a:cubicBezTo>
                  <a:cubicBezTo>
                    <a:pt x="1942" y="15775"/>
                    <a:pt x="2071" y="15651"/>
                    <a:pt x="2071" y="15491"/>
                  </a:cubicBezTo>
                  <a:lnTo>
                    <a:pt x="2071" y="10485"/>
                  </a:lnTo>
                  <a:lnTo>
                    <a:pt x="2679" y="10485"/>
                  </a:lnTo>
                  <a:lnTo>
                    <a:pt x="2679" y="17398"/>
                  </a:lnTo>
                  <a:cubicBezTo>
                    <a:pt x="2679" y="17627"/>
                    <a:pt x="2497" y="17809"/>
                    <a:pt x="2268" y="17809"/>
                  </a:cubicBezTo>
                  <a:lnTo>
                    <a:pt x="2071" y="17809"/>
                  </a:lnTo>
                  <a:lnTo>
                    <a:pt x="2071" y="16618"/>
                  </a:lnTo>
                  <a:cubicBezTo>
                    <a:pt x="2071" y="16482"/>
                    <a:pt x="1978" y="16360"/>
                    <a:pt x="1847" y="16332"/>
                  </a:cubicBezTo>
                  <a:cubicBezTo>
                    <a:pt x="1825" y="16327"/>
                    <a:pt x="1803" y="16325"/>
                    <a:pt x="1782" y="16325"/>
                  </a:cubicBezTo>
                  <a:cubicBezTo>
                    <a:pt x="1630" y="16325"/>
                    <a:pt x="1501" y="16449"/>
                    <a:pt x="1501" y="16608"/>
                  </a:cubicBezTo>
                  <a:lnTo>
                    <a:pt x="1501" y="17809"/>
                  </a:lnTo>
                  <a:lnTo>
                    <a:pt x="328" y="17809"/>
                  </a:lnTo>
                  <a:cubicBezTo>
                    <a:pt x="192" y="17809"/>
                    <a:pt x="76" y="17903"/>
                    <a:pt x="43" y="18034"/>
                  </a:cubicBezTo>
                  <a:cubicBezTo>
                    <a:pt x="1" y="18211"/>
                    <a:pt x="136" y="18384"/>
                    <a:pt x="319" y="18384"/>
                  </a:cubicBezTo>
                  <a:lnTo>
                    <a:pt x="2356" y="18384"/>
                  </a:lnTo>
                  <a:cubicBezTo>
                    <a:pt x="2389" y="18384"/>
                    <a:pt x="2427" y="18375"/>
                    <a:pt x="2459" y="18361"/>
                  </a:cubicBezTo>
                  <a:cubicBezTo>
                    <a:pt x="2917" y="18267"/>
                    <a:pt x="3245" y="17865"/>
                    <a:pt x="3245" y="17403"/>
                  </a:cubicBezTo>
                  <a:lnTo>
                    <a:pt x="3245" y="10481"/>
                  </a:lnTo>
                  <a:lnTo>
                    <a:pt x="3436" y="10481"/>
                  </a:lnTo>
                  <a:cubicBezTo>
                    <a:pt x="3544" y="10481"/>
                    <a:pt x="3642" y="10424"/>
                    <a:pt x="3689" y="10331"/>
                  </a:cubicBezTo>
                  <a:cubicBezTo>
                    <a:pt x="4133" y="9485"/>
                    <a:pt x="5011" y="8957"/>
                    <a:pt x="5965" y="8957"/>
                  </a:cubicBezTo>
                  <a:cubicBezTo>
                    <a:pt x="8447" y="8957"/>
                    <a:pt x="10466" y="6947"/>
                    <a:pt x="10466" y="4479"/>
                  </a:cubicBezTo>
                  <a:cubicBezTo>
                    <a:pt x="10461" y="3072"/>
                    <a:pt x="9797" y="1745"/>
                    <a:pt x="8671" y="903"/>
                  </a:cubicBezTo>
                  <a:cubicBezTo>
                    <a:pt x="8662" y="894"/>
                    <a:pt x="8652" y="889"/>
                    <a:pt x="8643" y="880"/>
                  </a:cubicBezTo>
                  <a:cubicBezTo>
                    <a:pt x="7846" y="294"/>
                    <a:pt x="6904" y="0"/>
                    <a:pt x="59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2052200" y="3742450"/>
              <a:ext cx="247875" cy="485075"/>
            </a:xfrm>
            <a:custGeom>
              <a:avLst/>
              <a:gdLst/>
              <a:ahLst/>
              <a:cxnLst/>
              <a:rect l="l" t="t" r="r" b="b"/>
              <a:pathLst>
                <a:path w="9915" h="19403" extrusionOk="0">
                  <a:moveTo>
                    <a:pt x="7773" y="15677"/>
                  </a:moveTo>
                  <a:cubicBezTo>
                    <a:pt x="7918" y="15677"/>
                    <a:pt x="8054" y="15761"/>
                    <a:pt x="8119" y="15892"/>
                  </a:cubicBezTo>
                  <a:lnTo>
                    <a:pt x="9302" y="18276"/>
                  </a:lnTo>
                  <a:cubicBezTo>
                    <a:pt x="9325" y="18323"/>
                    <a:pt x="9339" y="18379"/>
                    <a:pt x="9344" y="18430"/>
                  </a:cubicBezTo>
                  <a:lnTo>
                    <a:pt x="9344" y="18463"/>
                  </a:lnTo>
                  <a:cubicBezTo>
                    <a:pt x="9344" y="18463"/>
                    <a:pt x="9344" y="18468"/>
                    <a:pt x="9344" y="18472"/>
                  </a:cubicBezTo>
                  <a:cubicBezTo>
                    <a:pt x="9344" y="18482"/>
                    <a:pt x="9339" y="18491"/>
                    <a:pt x="9339" y="18500"/>
                  </a:cubicBezTo>
                  <a:cubicBezTo>
                    <a:pt x="9330" y="18566"/>
                    <a:pt x="9302" y="18631"/>
                    <a:pt x="9260" y="18683"/>
                  </a:cubicBezTo>
                  <a:cubicBezTo>
                    <a:pt x="9185" y="18781"/>
                    <a:pt x="9073" y="18832"/>
                    <a:pt x="8951" y="18832"/>
                  </a:cubicBezTo>
                  <a:lnTo>
                    <a:pt x="795" y="18832"/>
                  </a:lnTo>
                  <a:cubicBezTo>
                    <a:pt x="669" y="18832"/>
                    <a:pt x="571" y="18734"/>
                    <a:pt x="571" y="18613"/>
                  </a:cubicBezTo>
                  <a:lnTo>
                    <a:pt x="571" y="15902"/>
                  </a:lnTo>
                  <a:cubicBezTo>
                    <a:pt x="571" y="15780"/>
                    <a:pt x="669" y="15677"/>
                    <a:pt x="795" y="15677"/>
                  </a:cubicBezTo>
                  <a:close/>
                  <a:moveTo>
                    <a:pt x="6245" y="1"/>
                  </a:moveTo>
                  <a:cubicBezTo>
                    <a:pt x="6091" y="1"/>
                    <a:pt x="5960" y="127"/>
                    <a:pt x="5960" y="281"/>
                  </a:cubicBezTo>
                  <a:lnTo>
                    <a:pt x="5960" y="4268"/>
                  </a:lnTo>
                  <a:cubicBezTo>
                    <a:pt x="5960" y="4404"/>
                    <a:pt x="6053" y="4525"/>
                    <a:pt x="6184" y="4558"/>
                  </a:cubicBezTo>
                  <a:cubicBezTo>
                    <a:pt x="6204" y="4562"/>
                    <a:pt x="6224" y="4564"/>
                    <a:pt x="6244" y="4564"/>
                  </a:cubicBezTo>
                  <a:cubicBezTo>
                    <a:pt x="6398" y="4564"/>
                    <a:pt x="6530" y="4439"/>
                    <a:pt x="6530" y="4277"/>
                  </a:cubicBezTo>
                  <a:lnTo>
                    <a:pt x="6530" y="566"/>
                  </a:lnTo>
                  <a:lnTo>
                    <a:pt x="9302" y="566"/>
                  </a:lnTo>
                  <a:lnTo>
                    <a:pt x="9302" y="1178"/>
                  </a:lnTo>
                  <a:lnTo>
                    <a:pt x="8680" y="1178"/>
                  </a:lnTo>
                  <a:cubicBezTo>
                    <a:pt x="8677" y="1178"/>
                    <a:pt x="8674" y="1178"/>
                    <a:pt x="8670" y="1178"/>
                  </a:cubicBezTo>
                  <a:cubicBezTo>
                    <a:pt x="8539" y="1178"/>
                    <a:pt x="8427" y="1270"/>
                    <a:pt x="8395" y="1398"/>
                  </a:cubicBezTo>
                  <a:cubicBezTo>
                    <a:pt x="8353" y="1576"/>
                    <a:pt x="8489" y="1749"/>
                    <a:pt x="8671" y="1749"/>
                  </a:cubicBezTo>
                  <a:lnTo>
                    <a:pt x="9302" y="1749"/>
                  </a:lnTo>
                  <a:lnTo>
                    <a:pt x="9302" y="2469"/>
                  </a:lnTo>
                  <a:lnTo>
                    <a:pt x="8680" y="2469"/>
                  </a:lnTo>
                  <a:cubicBezTo>
                    <a:pt x="8545" y="2469"/>
                    <a:pt x="8428" y="2557"/>
                    <a:pt x="8395" y="2693"/>
                  </a:cubicBezTo>
                  <a:cubicBezTo>
                    <a:pt x="8353" y="2870"/>
                    <a:pt x="8489" y="3039"/>
                    <a:pt x="8671" y="3039"/>
                  </a:cubicBezTo>
                  <a:lnTo>
                    <a:pt x="9302" y="3039"/>
                  </a:lnTo>
                  <a:lnTo>
                    <a:pt x="9302" y="3721"/>
                  </a:lnTo>
                  <a:lnTo>
                    <a:pt x="7918" y="3721"/>
                  </a:lnTo>
                  <a:cubicBezTo>
                    <a:pt x="7783" y="3721"/>
                    <a:pt x="7666" y="3810"/>
                    <a:pt x="7629" y="3941"/>
                  </a:cubicBezTo>
                  <a:cubicBezTo>
                    <a:pt x="7586" y="4123"/>
                    <a:pt x="7727" y="4291"/>
                    <a:pt x="7909" y="4291"/>
                  </a:cubicBezTo>
                  <a:lnTo>
                    <a:pt x="9302" y="4291"/>
                  </a:lnTo>
                  <a:lnTo>
                    <a:pt x="9302" y="5016"/>
                  </a:lnTo>
                  <a:lnTo>
                    <a:pt x="8680" y="5016"/>
                  </a:lnTo>
                  <a:cubicBezTo>
                    <a:pt x="8677" y="5016"/>
                    <a:pt x="8674" y="5016"/>
                    <a:pt x="8670" y="5016"/>
                  </a:cubicBezTo>
                  <a:cubicBezTo>
                    <a:pt x="8539" y="5016"/>
                    <a:pt x="8427" y="5108"/>
                    <a:pt x="8395" y="5236"/>
                  </a:cubicBezTo>
                  <a:cubicBezTo>
                    <a:pt x="8353" y="5418"/>
                    <a:pt x="8489" y="5586"/>
                    <a:pt x="8671" y="5586"/>
                  </a:cubicBezTo>
                  <a:lnTo>
                    <a:pt x="9302" y="5586"/>
                  </a:lnTo>
                  <a:lnTo>
                    <a:pt x="9302" y="6273"/>
                  </a:lnTo>
                  <a:lnTo>
                    <a:pt x="8680" y="6273"/>
                  </a:lnTo>
                  <a:cubicBezTo>
                    <a:pt x="8677" y="6273"/>
                    <a:pt x="8674" y="6273"/>
                    <a:pt x="8670" y="6273"/>
                  </a:cubicBezTo>
                  <a:cubicBezTo>
                    <a:pt x="8539" y="6273"/>
                    <a:pt x="8427" y="6365"/>
                    <a:pt x="8395" y="6493"/>
                  </a:cubicBezTo>
                  <a:cubicBezTo>
                    <a:pt x="8353" y="6670"/>
                    <a:pt x="8489" y="6839"/>
                    <a:pt x="8671" y="6839"/>
                  </a:cubicBezTo>
                  <a:lnTo>
                    <a:pt x="9302" y="6839"/>
                  </a:lnTo>
                  <a:lnTo>
                    <a:pt x="9302" y="7563"/>
                  </a:lnTo>
                  <a:lnTo>
                    <a:pt x="7918" y="7563"/>
                  </a:lnTo>
                  <a:cubicBezTo>
                    <a:pt x="7915" y="7563"/>
                    <a:pt x="7912" y="7563"/>
                    <a:pt x="7909" y="7563"/>
                  </a:cubicBezTo>
                  <a:cubicBezTo>
                    <a:pt x="7777" y="7563"/>
                    <a:pt x="7660" y="7655"/>
                    <a:pt x="7629" y="7783"/>
                  </a:cubicBezTo>
                  <a:cubicBezTo>
                    <a:pt x="7591" y="7960"/>
                    <a:pt x="7727" y="8129"/>
                    <a:pt x="7909" y="8133"/>
                  </a:cubicBezTo>
                  <a:lnTo>
                    <a:pt x="9302" y="8133"/>
                  </a:lnTo>
                  <a:lnTo>
                    <a:pt x="9302" y="8853"/>
                  </a:lnTo>
                  <a:lnTo>
                    <a:pt x="8680" y="8853"/>
                  </a:lnTo>
                  <a:cubicBezTo>
                    <a:pt x="8545" y="8853"/>
                    <a:pt x="8423" y="8942"/>
                    <a:pt x="8395" y="9078"/>
                  </a:cubicBezTo>
                  <a:cubicBezTo>
                    <a:pt x="8353" y="9255"/>
                    <a:pt x="8489" y="9423"/>
                    <a:pt x="8671" y="9423"/>
                  </a:cubicBezTo>
                  <a:lnTo>
                    <a:pt x="9302" y="9423"/>
                  </a:lnTo>
                  <a:lnTo>
                    <a:pt x="9302" y="10106"/>
                  </a:lnTo>
                  <a:lnTo>
                    <a:pt x="8680" y="10106"/>
                  </a:lnTo>
                  <a:cubicBezTo>
                    <a:pt x="8545" y="10106"/>
                    <a:pt x="8428" y="10195"/>
                    <a:pt x="8395" y="10330"/>
                  </a:cubicBezTo>
                  <a:cubicBezTo>
                    <a:pt x="8353" y="10508"/>
                    <a:pt x="8489" y="10676"/>
                    <a:pt x="8671" y="10676"/>
                  </a:cubicBezTo>
                  <a:lnTo>
                    <a:pt x="9302" y="10676"/>
                  </a:lnTo>
                  <a:lnTo>
                    <a:pt x="9302" y="11396"/>
                  </a:lnTo>
                  <a:lnTo>
                    <a:pt x="7918" y="11396"/>
                  </a:lnTo>
                  <a:cubicBezTo>
                    <a:pt x="7783" y="11396"/>
                    <a:pt x="7666" y="11489"/>
                    <a:pt x="7629" y="11620"/>
                  </a:cubicBezTo>
                  <a:cubicBezTo>
                    <a:pt x="7586" y="11798"/>
                    <a:pt x="7727" y="11971"/>
                    <a:pt x="7909" y="11971"/>
                  </a:cubicBezTo>
                  <a:lnTo>
                    <a:pt x="9302" y="11971"/>
                  </a:lnTo>
                  <a:lnTo>
                    <a:pt x="9302" y="12653"/>
                  </a:lnTo>
                  <a:lnTo>
                    <a:pt x="8680" y="12653"/>
                  </a:lnTo>
                  <a:cubicBezTo>
                    <a:pt x="8677" y="12653"/>
                    <a:pt x="8674" y="12653"/>
                    <a:pt x="8670" y="12653"/>
                  </a:cubicBezTo>
                  <a:cubicBezTo>
                    <a:pt x="8539" y="12653"/>
                    <a:pt x="8427" y="12745"/>
                    <a:pt x="8395" y="12873"/>
                  </a:cubicBezTo>
                  <a:cubicBezTo>
                    <a:pt x="8353" y="13050"/>
                    <a:pt x="8489" y="13223"/>
                    <a:pt x="8671" y="13223"/>
                  </a:cubicBezTo>
                  <a:lnTo>
                    <a:pt x="9302" y="13223"/>
                  </a:lnTo>
                  <a:lnTo>
                    <a:pt x="9302" y="13943"/>
                  </a:lnTo>
                  <a:lnTo>
                    <a:pt x="8680" y="13943"/>
                  </a:lnTo>
                  <a:cubicBezTo>
                    <a:pt x="8545" y="13943"/>
                    <a:pt x="8428" y="14032"/>
                    <a:pt x="8395" y="14168"/>
                  </a:cubicBezTo>
                  <a:cubicBezTo>
                    <a:pt x="8353" y="14345"/>
                    <a:pt x="8489" y="14513"/>
                    <a:pt x="8671" y="14513"/>
                  </a:cubicBezTo>
                  <a:lnTo>
                    <a:pt x="9344" y="14513"/>
                  </a:lnTo>
                  <a:lnTo>
                    <a:pt x="9344" y="17150"/>
                  </a:lnTo>
                  <a:lnTo>
                    <a:pt x="8610" y="15668"/>
                  </a:lnTo>
                  <a:cubicBezTo>
                    <a:pt x="8442" y="15331"/>
                    <a:pt x="8105" y="15121"/>
                    <a:pt x="7731" y="15121"/>
                  </a:cubicBezTo>
                  <a:lnTo>
                    <a:pt x="6535" y="15121"/>
                  </a:lnTo>
                  <a:lnTo>
                    <a:pt x="6535" y="5437"/>
                  </a:lnTo>
                  <a:cubicBezTo>
                    <a:pt x="6540" y="5301"/>
                    <a:pt x="6446" y="5179"/>
                    <a:pt x="6315" y="5147"/>
                  </a:cubicBezTo>
                  <a:cubicBezTo>
                    <a:pt x="6293" y="5142"/>
                    <a:pt x="6270" y="5139"/>
                    <a:pt x="6248" y="5139"/>
                  </a:cubicBezTo>
                  <a:cubicBezTo>
                    <a:pt x="6094" y="5139"/>
                    <a:pt x="5965" y="5263"/>
                    <a:pt x="5965" y="5427"/>
                  </a:cubicBezTo>
                  <a:lnTo>
                    <a:pt x="5965" y="15112"/>
                  </a:lnTo>
                  <a:lnTo>
                    <a:pt x="791" y="15112"/>
                  </a:lnTo>
                  <a:cubicBezTo>
                    <a:pt x="356" y="15112"/>
                    <a:pt x="1" y="15467"/>
                    <a:pt x="1" y="15902"/>
                  </a:cubicBezTo>
                  <a:lnTo>
                    <a:pt x="1" y="18613"/>
                  </a:lnTo>
                  <a:cubicBezTo>
                    <a:pt x="1" y="19047"/>
                    <a:pt x="356" y="19402"/>
                    <a:pt x="791" y="19402"/>
                  </a:cubicBezTo>
                  <a:lnTo>
                    <a:pt x="8956" y="19402"/>
                  </a:lnTo>
                  <a:cubicBezTo>
                    <a:pt x="9423" y="19402"/>
                    <a:pt x="9825" y="19066"/>
                    <a:pt x="9900" y="18603"/>
                  </a:cubicBezTo>
                  <a:cubicBezTo>
                    <a:pt x="9909" y="18575"/>
                    <a:pt x="9914" y="18547"/>
                    <a:pt x="9914" y="18519"/>
                  </a:cubicBezTo>
                  <a:lnTo>
                    <a:pt x="9914" y="2796"/>
                  </a:lnTo>
                  <a:lnTo>
                    <a:pt x="9914" y="281"/>
                  </a:lnTo>
                  <a:cubicBezTo>
                    <a:pt x="9914" y="127"/>
                    <a:pt x="9783" y="1"/>
                    <a:pt x="96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2" descr="TextBlob: Simplified Text Processing — TextBlob 0.18.0.post0 documentation">
            <a:extLst>
              <a:ext uri="{FF2B5EF4-FFF2-40B4-BE49-F238E27FC236}">
                <a16:creationId xmlns:a16="http://schemas.microsoft.com/office/drawing/2014/main" id="{6737CE57-0620-5F33-29EB-0BEF554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31" y="1194412"/>
            <a:ext cx="838832" cy="769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00;p62">
            <a:extLst>
              <a:ext uri="{FF2B5EF4-FFF2-40B4-BE49-F238E27FC236}">
                <a16:creationId xmlns:a16="http://schemas.microsoft.com/office/drawing/2014/main" id="{C418DBF8-E8FF-E31A-F09C-52D300F1BB1E}"/>
              </a:ext>
            </a:extLst>
          </p:cNvPr>
          <p:cNvSpPr txBox="1">
            <a:spLocks/>
          </p:cNvSpPr>
          <p:nvPr/>
        </p:nvSpPr>
        <p:spPr>
          <a:xfrm>
            <a:off x="4728026" y="3198604"/>
            <a:ext cx="3949261" cy="140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100" dirty="0"/>
              <a:t>Tailored for </a:t>
            </a:r>
            <a:r>
              <a:rPr lang="en-IN" sz="1100" b="1" dirty="0"/>
              <a:t>social media analysis</a:t>
            </a:r>
            <a:r>
              <a:rPr lang="en-IN" sz="1100" dirty="0"/>
              <a:t>, as it assigns sentiment scores with </a:t>
            </a:r>
            <a:r>
              <a:rPr lang="en-IN" sz="1100" b="1" dirty="0"/>
              <a:t>sensitivity to slang, emojis, and intensifiers</a:t>
            </a:r>
            <a:r>
              <a:rPr lang="en-IN" sz="1100" dirty="0"/>
              <a:t>, revealing the subtle tones of customer interactions. It also assigns sentiment scores, indicating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b="1" dirty="0"/>
              <a:t>positivity</a:t>
            </a:r>
            <a:r>
              <a:rPr lang="en-IN" sz="1100" dirty="0"/>
              <a:t> (0 to 1),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b="1" dirty="0"/>
              <a:t>negativity</a:t>
            </a:r>
            <a:r>
              <a:rPr lang="en-IN" sz="1100" dirty="0"/>
              <a:t> (-1 to 0),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b="1" dirty="0"/>
              <a:t>neutrality</a:t>
            </a:r>
            <a:r>
              <a:rPr lang="en-IN" sz="1100" dirty="0"/>
              <a:t> (0)</a:t>
            </a:r>
          </a:p>
          <a:p>
            <a:pPr marL="0" indent="0"/>
            <a:endParaRPr lang="en-IN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667BC-8A4B-65A8-17F7-761C0F02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809" y="2037400"/>
            <a:ext cx="31623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C8D3F1-7482-AFBE-6AD6-38BA43268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809" y="2625083"/>
            <a:ext cx="31623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20CC8-3C8A-730E-0D76-B5B4DCDED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20" y="2037400"/>
            <a:ext cx="3773855" cy="101545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6306F3-B77C-B6A7-1685-0CDB85722D4E}"/>
              </a:ext>
            </a:extLst>
          </p:cNvPr>
          <p:cNvSpPr/>
          <p:nvPr/>
        </p:nvSpPr>
        <p:spPr>
          <a:xfrm>
            <a:off x="409556" y="1038821"/>
            <a:ext cx="4104182" cy="3469377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621CE9-2F96-CB18-56AE-06ABE4DC46A5}"/>
              </a:ext>
            </a:extLst>
          </p:cNvPr>
          <p:cNvSpPr/>
          <p:nvPr/>
        </p:nvSpPr>
        <p:spPr>
          <a:xfrm>
            <a:off x="4650565" y="1038821"/>
            <a:ext cx="4104182" cy="3469377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3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D4969-7258-A6A0-96C8-0C5FB3489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E201E-068C-12C9-F295-B697300C13E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08553" y="188675"/>
            <a:ext cx="8229600" cy="661384"/>
          </a:xfrm>
        </p:spPr>
        <p:txBody>
          <a:bodyPr/>
          <a:lstStyle/>
          <a:p>
            <a:r>
              <a:rPr lang="en" sz="2400" dirty="0"/>
              <a:t>NLP Sentiment </a:t>
            </a:r>
            <a:r>
              <a:rPr lang="en" sz="2400"/>
              <a:t>Analysis Insights</a:t>
            </a:r>
            <a:endParaRPr lang="en-US" sz="2400" dirty="0"/>
          </a:p>
        </p:txBody>
      </p:sp>
      <p:sp>
        <p:nvSpPr>
          <p:cNvPr id="7" name="Google Shape;455;p51">
            <a:extLst>
              <a:ext uri="{FF2B5EF4-FFF2-40B4-BE49-F238E27FC236}">
                <a16:creationId xmlns:a16="http://schemas.microsoft.com/office/drawing/2014/main" id="{2CBE4562-603C-C5FA-AD28-314E72FBBF2E}"/>
              </a:ext>
            </a:extLst>
          </p:cNvPr>
          <p:cNvSpPr txBox="1">
            <a:spLocks/>
          </p:cNvSpPr>
          <p:nvPr/>
        </p:nvSpPr>
        <p:spPr>
          <a:xfrm>
            <a:off x="249806" y="1608988"/>
            <a:ext cx="2074125" cy="62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Josefin Sans" pitchFamily="2" charset="0"/>
              </a:rPr>
              <a:t>Issue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26403A-18A6-9B82-0BE6-E60F7F78016E}"/>
              </a:ext>
            </a:extLst>
          </p:cNvPr>
          <p:cNvCxnSpPr>
            <a:cxnSpLocks/>
          </p:cNvCxnSpPr>
          <p:nvPr/>
        </p:nvCxnSpPr>
        <p:spPr>
          <a:xfrm>
            <a:off x="1419371" y="1648568"/>
            <a:ext cx="0" cy="4371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55;p51">
            <a:extLst>
              <a:ext uri="{FF2B5EF4-FFF2-40B4-BE49-F238E27FC236}">
                <a16:creationId xmlns:a16="http://schemas.microsoft.com/office/drawing/2014/main" id="{9EDFAA73-3FB3-BE0D-0DFB-06356629E7E6}"/>
              </a:ext>
            </a:extLst>
          </p:cNvPr>
          <p:cNvSpPr txBox="1">
            <a:spLocks/>
          </p:cNvSpPr>
          <p:nvPr/>
        </p:nvSpPr>
        <p:spPr>
          <a:xfrm>
            <a:off x="249806" y="2255319"/>
            <a:ext cx="2074125" cy="54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Josefin Sans" pitchFamily="2" charset="0"/>
              </a:rPr>
              <a:t>Sub</a:t>
            </a:r>
          </a:p>
          <a:p>
            <a:r>
              <a:rPr lang="en-US" b="1" dirty="0">
                <a:solidFill>
                  <a:srgbClr val="FF0000"/>
                </a:solidFill>
                <a:latin typeface="Josefin Sans" pitchFamily="2" charset="0"/>
              </a:rPr>
              <a:t>Issue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5E3345-0BE0-D711-A1D2-E9F219ECC444}"/>
              </a:ext>
            </a:extLst>
          </p:cNvPr>
          <p:cNvCxnSpPr>
            <a:cxnSpLocks/>
          </p:cNvCxnSpPr>
          <p:nvPr/>
        </p:nvCxnSpPr>
        <p:spPr>
          <a:xfrm>
            <a:off x="1419371" y="2294899"/>
            <a:ext cx="0" cy="4371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7B61B4-9FCA-C1AB-D385-6DDDF9430558}"/>
              </a:ext>
            </a:extLst>
          </p:cNvPr>
          <p:cNvSpPr txBox="1"/>
          <p:nvPr/>
        </p:nvSpPr>
        <p:spPr>
          <a:xfrm>
            <a:off x="3322951" y="5366181"/>
            <a:ext cx="249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Coldwater Mediation Group LLP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Money Service Centers of Hawaii’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The Money Company</a:t>
            </a:r>
          </a:p>
        </p:txBody>
      </p:sp>
      <p:sp>
        <p:nvSpPr>
          <p:cNvPr id="12" name="Google Shape;455;p51">
            <a:extLst>
              <a:ext uri="{FF2B5EF4-FFF2-40B4-BE49-F238E27FC236}">
                <a16:creationId xmlns:a16="http://schemas.microsoft.com/office/drawing/2014/main" id="{C5B1EE43-8B81-3F40-E991-42576A2A9F7D}"/>
              </a:ext>
            </a:extLst>
          </p:cNvPr>
          <p:cNvSpPr txBox="1">
            <a:spLocks/>
          </p:cNvSpPr>
          <p:nvPr/>
        </p:nvSpPr>
        <p:spPr>
          <a:xfrm>
            <a:off x="249806" y="2913410"/>
            <a:ext cx="2074125" cy="54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Josefin Sans" pitchFamily="2" charset="0"/>
              </a:rPr>
              <a:t>Consumer</a:t>
            </a:r>
          </a:p>
          <a:p>
            <a:r>
              <a:rPr lang="en-US" b="1" dirty="0">
                <a:solidFill>
                  <a:srgbClr val="FF0000"/>
                </a:solidFill>
                <a:latin typeface="Josefin Sans" pitchFamily="2" charset="0"/>
              </a:rPr>
              <a:t>Complaints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2C8EC4-D030-E426-E134-0C43C3901B43}"/>
              </a:ext>
            </a:extLst>
          </p:cNvPr>
          <p:cNvCxnSpPr>
            <a:cxnSpLocks/>
          </p:cNvCxnSpPr>
          <p:nvPr/>
        </p:nvCxnSpPr>
        <p:spPr>
          <a:xfrm>
            <a:off x="1419371" y="2952990"/>
            <a:ext cx="0" cy="5012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A98BA0-1E54-C4DF-BC26-A941BF32CD14}"/>
              </a:ext>
            </a:extLst>
          </p:cNvPr>
          <p:cNvSpPr txBox="1"/>
          <p:nvPr/>
        </p:nvSpPr>
        <p:spPr>
          <a:xfrm>
            <a:off x="3322951" y="6121707"/>
            <a:ext cx="249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Coldwater Mediation Group LLP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Money Service Centers of Hawaii’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The Money Company</a:t>
            </a:r>
          </a:p>
        </p:txBody>
      </p:sp>
      <p:grpSp>
        <p:nvGrpSpPr>
          <p:cNvPr id="16" name="Google Shape;10271;p94">
            <a:extLst>
              <a:ext uri="{FF2B5EF4-FFF2-40B4-BE49-F238E27FC236}">
                <a16:creationId xmlns:a16="http://schemas.microsoft.com/office/drawing/2014/main" id="{CF1C787C-F264-2867-0669-00F6ACEB41F2}"/>
              </a:ext>
            </a:extLst>
          </p:cNvPr>
          <p:cNvGrpSpPr/>
          <p:nvPr/>
        </p:nvGrpSpPr>
        <p:grpSpPr>
          <a:xfrm>
            <a:off x="5762591" y="1141075"/>
            <a:ext cx="264789" cy="262885"/>
            <a:chOff x="2496894" y="3680964"/>
            <a:chExt cx="357720" cy="355148"/>
          </a:xfrm>
        </p:grpSpPr>
        <p:sp>
          <p:nvSpPr>
            <p:cNvPr id="17" name="Google Shape;10272;p94">
              <a:extLst>
                <a:ext uri="{FF2B5EF4-FFF2-40B4-BE49-F238E27FC236}">
                  <a16:creationId xmlns:a16="http://schemas.microsoft.com/office/drawing/2014/main" id="{7544B1BB-9B4E-300F-656B-A44BEE4B3007}"/>
                </a:ext>
              </a:extLst>
            </p:cNvPr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273;p94">
              <a:extLst>
                <a:ext uri="{FF2B5EF4-FFF2-40B4-BE49-F238E27FC236}">
                  <a16:creationId xmlns:a16="http://schemas.microsoft.com/office/drawing/2014/main" id="{652F5ED9-E553-3374-B461-E513EF6E293E}"/>
                </a:ext>
              </a:extLst>
            </p:cNvPr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274;p94">
              <a:extLst>
                <a:ext uri="{FF2B5EF4-FFF2-40B4-BE49-F238E27FC236}">
                  <a16:creationId xmlns:a16="http://schemas.microsoft.com/office/drawing/2014/main" id="{C1ECB6E6-97B2-EF2E-FCE3-5399C55D65D5}"/>
                </a:ext>
              </a:extLst>
            </p:cNvPr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275;p94">
              <a:extLst>
                <a:ext uri="{FF2B5EF4-FFF2-40B4-BE49-F238E27FC236}">
                  <a16:creationId xmlns:a16="http://schemas.microsoft.com/office/drawing/2014/main" id="{5DBB8471-AC9B-35F0-8B70-D98522398E3D}"/>
                </a:ext>
              </a:extLst>
            </p:cNvPr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276;p94">
              <a:extLst>
                <a:ext uri="{FF2B5EF4-FFF2-40B4-BE49-F238E27FC236}">
                  <a16:creationId xmlns:a16="http://schemas.microsoft.com/office/drawing/2014/main" id="{725BC03C-F383-B685-9EF9-DA8760D6A70F}"/>
                </a:ext>
              </a:extLst>
            </p:cNvPr>
            <p:cNvSpPr/>
            <p:nvPr/>
          </p:nvSpPr>
          <p:spPr>
            <a:xfrm>
              <a:off x="2569867" y="3875336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" name="Google Shape;880;p67">
            <a:extLst>
              <a:ext uri="{FF2B5EF4-FFF2-40B4-BE49-F238E27FC236}">
                <a16:creationId xmlns:a16="http://schemas.microsoft.com/office/drawing/2014/main" id="{B2704514-F752-2C38-062D-5AFCF0869306}"/>
              </a:ext>
            </a:extLst>
          </p:cNvPr>
          <p:cNvSpPr txBox="1">
            <a:spLocks/>
          </p:cNvSpPr>
          <p:nvPr/>
        </p:nvSpPr>
        <p:spPr>
          <a:xfrm>
            <a:off x="6027380" y="1036801"/>
            <a:ext cx="322298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00B050"/>
                </a:solidFill>
              </a:rPr>
              <a:t>Top Companies</a:t>
            </a:r>
          </a:p>
        </p:txBody>
      </p:sp>
      <p:sp>
        <p:nvSpPr>
          <p:cNvPr id="41" name="Google Shape;880;p67">
            <a:extLst>
              <a:ext uri="{FF2B5EF4-FFF2-40B4-BE49-F238E27FC236}">
                <a16:creationId xmlns:a16="http://schemas.microsoft.com/office/drawing/2014/main" id="{F903B9CF-EABE-F3AD-8E9A-CB6E199A2F53}"/>
              </a:ext>
            </a:extLst>
          </p:cNvPr>
          <p:cNvSpPr txBox="1">
            <a:spLocks/>
          </p:cNvSpPr>
          <p:nvPr/>
        </p:nvSpPr>
        <p:spPr>
          <a:xfrm>
            <a:off x="2216577" y="1086202"/>
            <a:ext cx="288879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C00000"/>
                </a:solidFill>
              </a:rPr>
              <a:t>Worst Companies</a:t>
            </a:r>
          </a:p>
        </p:txBody>
      </p:sp>
      <p:grpSp>
        <p:nvGrpSpPr>
          <p:cNvPr id="43" name="Google Shape;10265;p94">
            <a:extLst>
              <a:ext uri="{FF2B5EF4-FFF2-40B4-BE49-F238E27FC236}">
                <a16:creationId xmlns:a16="http://schemas.microsoft.com/office/drawing/2014/main" id="{1C0DB39E-09D6-07E6-1601-27A6B8F154F4}"/>
              </a:ext>
            </a:extLst>
          </p:cNvPr>
          <p:cNvGrpSpPr/>
          <p:nvPr/>
        </p:nvGrpSpPr>
        <p:grpSpPr>
          <a:xfrm>
            <a:off x="1949685" y="1167737"/>
            <a:ext cx="266891" cy="264972"/>
            <a:chOff x="1952836" y="3680964"/>
            <a:chExt cx="357720" cy="355148"/>
          </a:xfrm>
        </p:grpSpPr>
        <p:sp>
          <p:nvSpPr>
            <p:cNvPr id="44" name="Google Shape;10266;p94">
              <a:extLst>
                <a:ext uri="{FF2B5EF4-FFF2-40B4-BE49-F238E27FC236}">
                  <a16:creationId xmlns:a16="http://schemas.microsoft.com/office/drawing/2014/main" id="{635547BA-5A1F-DED9-67BB-76F49FCC6121}"/>
                </a:ext>
              </a:extLst>
            </p:cNvPr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267;p94">
              <a:extLst>
                <a:ext uri="{FF2B5EF4-FFF2-40B4-BE49-F238E27FC236}">
                  <a16:creationId xmlns:a16="http://schemas.microsoft.com/office/drawing/2014/main" id="{94D0ECB6-F727-8A65-EAF1-75D81198251B}"/>
                </a:ext>
              </a:extLst>
            </p:cNvPr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268;p94">
              <a:extLst>
                <a:ext uri="{FF2B5EF4-FFF2-40B4-BE49-F238E27FC236}">
                  <a16:creationId xmlns:a16="http://schemas.microsoft.com/office/drawing/2014/main" id="{D00BF4C5-133E-B169-5F94-6713A118E215}"/>
                </a:ext>
              </a:extLst>
            </p:cNvPr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0269;p94">
              <a:extLst>
                <a:ext uri="{FF2B5EF4-FFF2-40B4-BE49-F238E27FC236}">
                  <a16:creationId xmlns:a16="http://schemas.microsoft.com/office/drawing/2014/main" id="{AF30472A-38AF-CC38-969E-D7AC793C4076}"/>
                </a:ext>
              </a:extLst>
            </p:cNvPr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0270;p94">
              <a:extLst>
                <a:ext uri="{FF2B5EF4-FFF2-40B4-BE49-F238E27FC236}">
                  <a16:creationId xmlns:a16="http://schemas.microsoft.com/office/drawing/2014/main" id="{7B11D2BB-DD48-F940-EE41-EAF57AD97762}"/>
                </a:ext>
              </a:extLst>
            </p:cNvPr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FDD928E7-B8F3-75A3-7FAE-4D7D1B8EF1D8}"/>
              </a:ext>
            </a:extLst>
          </p:cNvPr>
          <p:cNvSpPr/>
          <p:nvPr/>
        </p:nvSpPr>
        <p:spPr>
          <a:xfrm>
            <a:off x="564791" y="3695661"/>
            <a:ext cx="8173357" cy="86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Josefin Sans" pitchFamily="2" charset="0"/>
              </a:rPr>
              <a:t>Top and Worst Performing Companies were identified using the intersection of TextBlob and VADER output, i.e., companies that are common in both the outputs.  </a:t>
            </a: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Josefin Sans" pitchFamily="2" charset="0"/>
              </a:rPr>
              <a:t>NOTE: Most of the worst performing companies have scored between -1 and 0 while top performing companies have scored between 0 and 1</a:t>
            </a:r>
            <a:endParaRPr lang="en-US" b="1" dirty="0">
              <a:solidFill>
                <a:schemeClr val="bg1"/>
              </a:solidFill>
              <a:latin typeface="Josefin Sans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A1D91C-78C6-02D9-2567-AC939A020D9E}"/>
              </a:ext>
            </a:extLst>
          </p:cNvPr>
          <p:cNvSpPr txBox="1"/>
          <p:nvPr/>
        </p:nvSpPr>
        <p:spPr>
          <a:xfrm>
            <a:off x="1631639" y="1592393"/>
            <a:ext cx="3278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Coldwater Mediation Group; </a:t>
            </a:r>
            <a:r>
              <a:rPr lang="en-US" sz="1200" dirty="0">
                <a:highlight>
                  <a:srgbClr val="FFFF00"/>
                </a:highlight>
              </a:rPr>
              <a:t>Money Service Centers of Hawaii</a:t>
            </a:r>
            <a:r>
              <a:rPr lang="en-US" sz="1200" dirty="0"/>
              <a:t>; Rabobank, National Association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5095C-FF06-A5F4-64F9-D4AFE6673C04}"/>
              </a:ext>
            </a:extLst>
          </p:cNvPr>
          <p:cNvSpPr txBox="1"/>
          <p:nvPr/>
        </p:nvSpPr>
        <p:spPr>
          <a:xfrm>
            <a:off x="1631639" y="2282266"/>
            <a:ext cx="3278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Bank Of Hawaii Corporation</a:t>
            </a:r>
            <a:r>
              <a:rPr lang="en-US" sz="1200" dirty="0"/>
              <a:t>; Catalyst Lending; Grace Period, Inc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4FCF54-E949-2FC1-8654-E57F93819021}"/>
              </a:ext>
            </a:extLst>
          </p:cNvPr>
          <p:cNvSpPr txBox="1"/>
          <p:nvPr/>
        </p:nvSpPr>
        <p:spPr>
          <a:xfrm>
            <a:off x="1631639" y="2936417"/>
            <a:ext cx="3337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Account Liquidation Services; Harbor Front Acquisitions(Closed);</a:t>
            </a:r>
            <a:r>
              <a:rPr lang="en-US" sz="1200" dirty="0">
                <a:highlight>
                  <a:srgbClr val="FFFF00"/>
                </a:highlight>
              </a:rPr>
              <a:t>Partridge Snow &amp; Hahn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C49765-6BEB-8866-5696-1D7129E70F1F}"/>
              </a:ext>
            </a:extLst>
          </p:cNvPr>
          <p:cNvSpPr txBox="1"/>
          <p:nvPr/>
        </p:nvSpPr>
        <p:spPr>
          <a:xfrm>
            <a:off x="5386489" y="1592393"/>
            <a:ext cx="3278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Advantage One Credit; Imc Capital;       </a:t>
            </a:r>
            <a:r>
              <a:rPr lang="en-US" sz="1200" dirty="0">
                <a:highlight>
                  <a:srgbClr val="FFFF00"/>
                </a:highlight>
              </a:rPr>
              <a:t>Money Tree Lending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DD75BD-D467-6CC1-EC2D-A115A5E2B0F4}"/>
              </a:ext>
            </a:extLst>
          </p:cNvPr>
          <p:cNvSpPr txBox="1"/>
          <p:nvPr/>
        </p:nvSpPr>
        <p:spPr>
          <a:xfrm>
            <a:off x="5386489" y="2282266"/>
            <a:ext cx="3278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Acranet; Earnest; </a:t>
            </a:r>
            <a:r>
              <a:rPr lang="en-US" sz="1200" dirty="0">
                <a:highlight>
                  <a:srgbClr val="FFFF00"/>
                </a:highlight>
              </a:rPr>
              <a:t>Gabriel Financial Group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47C803-0B0A-A853-A372-646230E2F654}"/>
              </a:ext>
            </a:extLst>
          </p:cNvPr>
          <p:cNvSpPr txBox="1"/>
          <p:nvPr/>
        </p:nvSpPr>
        <p:spPr>
          <a:xfrm>
            <a:off x="5386489" y="2936417"/>
            <a:ext cx="333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Brightwater Capital; Credit Bureau of Northern California Collections Services, </a:t>
            </a:r>
            <a:r>
              <a:rPr lang="en-US" sz="1200" dirty="0">
                <a:highlight>
                  <a:srgbClr val="FFFF00"/>
                </a:highlight>
              </a:rPr>
              <a:t>Loanleaders of America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614288-4877-2473-DA20-C9BFFA392399}"/>
              </a:ext>
            </a:extLst>
          </p:cNvPr>
          <p:cNvSpPr/>
          <p:nvPr/>
        </p:nvSpPr>
        <p:spPr>
          <a:xfrm>
            <a:off x="6569997" y="719040"/>
            <a:ext cx="2137754" cy="25483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Standout/Weakest Performers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1C72EC-064E-1F0E-669F-FEAFA7E314FB}"/>
              </a:ext>
            </a:extLst>
          </p:cNvPr>
          <p:cNvSpPr/>
          <p:nvPr/>
        </p:nvSpPr>
        <p:spPr>
          <a:xfrm>
            <a:off x="1531092" y="1017557"/>
            <a:ext cx="3515822" cy="2597514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FC5F55-C11C-7914-892A-CFB489B4E2F0}"/>
              </a:ext>
            </a:extLst>
          </p:cNvPr>
          <p:cNvSpPr/>
          <p:nvPr/>
        </p:nvSpPr>
        <p:spPr>
          <a:xfrm>
            <a:off x="5137839" y="1017557"/>
            <a:ext cx="3792673" cy="2597514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9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>
          <a:extLst>
            <a:ext uri="{FF2B5EF4-FFF2-40B4-BE49-F238E27FC236}">
              <a16:creationId xmlns:a16="http://schemas.microsoft.com/office/drawing/2014/main" id="{C6BEB66E-54ED-635D-F705-4C2857E4B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>
            <a:extLst>
              <a:ext uri="{FF2B5EF4-FFF2-40B4-BE49-F238E27FC236}">
                <a16:creationId xmlns:a16="http://schemas.microsoft.com/office/drawing/2014/main" id="{5D3046E4-A147-EB79-DE72-70FD7D2A1DB0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13224" y="476525"/>
            <a:ext cx="7930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Companies Response/Consent to Customers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B3B960-7677-956E-5C72-9C9BB56DEE11}"/>
              </a:ext>
            </a:extLst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98C3B7-6D3C-B650-FAD8-BE8A2C45CB2A}"/>
              </a:ext>
            </a:extLst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BA8BE1-7463-DA55-A9FB-EC41A458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3" y="1222299"/>
            <a:ext cx="3893648" cy="3151226"/>
          </a:xfrm>
          <a:prstGeom prst="rect">
            <a:avLst/>
          </a:prstGeom>
        </p:spPr>
      </p:pic>
      <p:sp>
        <p:nvSpPr>
          <p:cNvPr id="37" name="Trapezoid 36">
            <a:extLst>
              <a:ext uri="{FF2B5EF4-FFF2-40B4-BE49-F238E27FC236}">
                <a16:creationId xmlns:a16="http://schemas.microsoft.com/office/drawing/2014/main" id="{26FA080E-C9BA-FA13-D09C-CBE2FE3A8588}"/>
              </a:ext>
            </a:extLst>
          </p:cNvPr>
          <p:cNvSpPr/>
          <p:nvPr/>
        </p:nvSpPr>
        <p:spPr>
          <a:xfrm rot="16200000">
            <a:off x="2898563" y="2140105"/>
            <a:ext cx="3118884" cy="993539"/>
          </a:xfrm>
          <a:custGeom>
            <a:avLst/>
            <a:gdLst>
              <a:gd name="connsiteX0" fmla="*/ 0 w 1601972"/>
              <a:gd name="connsiteY0" fmla="*/ 1000624 h 1000624"/>
              <a:gd name="connsiteX1" fmla="*/ 192650 w 1601972"/>
              <a:gd name="connsiteY1" fmla="*/ 0 h 1000624"/>
              <a:gd name="connsiteX2" fmla="*/ 1409322 w 1601972"/>
              <a:gd name="connsiteY2" fmla="*/ 0 h 1000624"/>
              <a:gd name="connsiteX3" fmla="*/ 1601972 w 1601972"/>
              <a:gd name="connsiteY3" fmla="*/ 1000624 h 1000624"/>
              <a:gd name="connsiteX4" fmla="*/ 0 w 1601972"/>
              <a:gd name="connsiteY4" fmla="*/ 1000624 h 1000624"/>
              <a:gd name="connsiteX0" fmla="*/ 0 w 2870791"/>
              <a:gd name="connsiteY0" fmla="*/ 979359 h 1000624"/>
              <a:gd name="connsiteX1" fmla="*/ 1461469 w 2870791"/>
              <a:gd name="connsiteY1" fmla="*/ 0 h 1000624"/>
              <a:gd name="connsiteX2" fmla="*/ 2678141 w 2870791"/>
              <a:gd name="connsiteY2" fmla="*/ 0 h 1000624"/>
              <a:gd name="connsiteX3" fmla="*/ 2870791 w 2870791"/>
              <a:gd name="connsiteY3" fmla="*/ 1000624 h 1000624"/>
              <a:gd name="connsiteX4" fmla="*/ 0 w 2870791"/>
              <a:gd name="connsiteY4" fmla="*/ 979359 h 1000624"/>
              <a:gd name="connsiteX0" fmla="*/ 0 w 3118884"/>
              <a:gd name="connsiteY0" fmla="*/ 979359 h 993539"/>
              <a:gd name="connsiteX1" fmla="*/ 1461469 w 3118884"/>
              <a:gd name="connsiteY1" fmla="*/ 0 h 993539"/>
              <a:gd name="connsiteX2" fmla="*/ 2678141 w 3118884"/>
              <a:gd name="connsiteY2" fmla="*/ 0 h 993539"/>
              <a:gd name="connsiteX3" fmla="*/ 3118884 w 3118884"/>
              <a:gd name="connsiteY3" fmla="*/ 993539 h 993539"/>
              <a:gd name="connsiteX4" fmla="*/ 0 w 3118884"/>
              <a:gd name="connsiteY4" fmla="*/ 979359 h 9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884" h="993539">
                <a:moveTo>
                  <a:pt x="0" y="979359"/>
                </a:moveTo>
                <a:lnTo>
                  <a:pt x="1461469" y="0"/>
                </a:lnTo>
                <a:lnTo>
                  <a:pt x="2678141" y="0"/>
                </a:lnTo>
                <a:lnTo>
                  <a:pt x="3118884" y="993539"/>
                </a:lnTo>
                <a:lnTo>
                  <a:pt x="0" y="979359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</a:schemeClr>
              </a:gs>
              <a:gs pos="0">
                <a:schemeClr val="accent3">
                  <a:lumMod val="75000"/>
                </a:schemeClr>
              </a:gs>
              <a:gs pos="76000">
                <a:schemeClr val="accent3">
                  <a:lumMod val="20000"/>
                  <a:lumOff val="80000"/>
                </a:schemeClr>
              </a:gs>
              <a:gs pos="4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50CBE-0715-D763-7C71-4BE6E5E65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218" y="1055663"/>
            <a:ext cx="3419820" cy="1710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45E16-0CA8-33E2-03D3-341F8ED89E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9" b="2046"/>
          <a:stretch/>
        </p:blipFill>
        <p:spPr>
          <a:xfrm>
            <a:off x="5231218" y="2828824"/>
            <a:ext cx="3419819" cy="17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EE106-B0DF-1C9E-70BB-7C9485CE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A02B30-3DBD-464D-1253-BF81C46D35A4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Conclusion and Insights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13888A-E5C7-4D49-C39A-5971E55D5FEF}"/>
              </a:ext>
            </a:extLst>
          </p:cNvPr>
          <p:cNvSpPr/>
          <p:nvPr/>
        </p:nvSpPr>
        <p:spPr>
          <a:xfrm>
            <a:off x="713224" y="1141229"/>
            <a:ext cx="2604133" cy="1559442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200"/>
              </a:spcAft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Consumer Sentiment</a:t>
            </a:r>
          </a:p>
          <a:p>
            <a:pPr>
              <a:spcAft>
                <a:spcPts val="100"/>
              </a:spcAft>
            </a:pPr>
            <a:r>
              <a:rPr lang="en-US" sz="1200" dirty="0">
                <a:solidFill>
                  <a:schemeClr val="tx1"/>
                </a:solidFill>
              </a:rPr>
              <a:t>Minnesota, Armed Forces Pacific, Oklahoma, Arkansas, and Missouri were identified as the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top five regions exhibiting the highest levels of consumer dissatisfaction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C27FF9-D843-C63F-2F51-58144046A70C}"/>
              </a:ext>
            </a:extLst>
          </p:cNvPr>
          <p:cNvSpPr/>
          <p:nvPr/>
        </p:nvSpPr>
        <p:spPr>
          <a:xfrm>
            <a:off x="713224" y="2877879"/>
            <a:ext cx="2604133" cy="1559442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200"/>
              </a:spcAft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Predominant Issues</a:t>
            </a:r>
          </a:p>
          <a:p>
            <a:pPr>
              <a:spcAft>
                <a:spcPts val="200"/>
              </a:spcAft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‘False Statements or Representations’</a:t>
            </a:r>
            <a:r>
              <a:rPr lang="en-US" sz="1200" dirty="0">
                <a:solidFill>
                  <a:schemeClr val="tx1"/>
                </a:solidFill>
              </a:rPr>
              <a:t> was the most reported issue followed by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‘Difficulties in accessing credit reports/scores &amp; incidents involving threats or illegal actions by service providers’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1CB69-F6A3-D33B-5A0F-9E7939B2686B}"/>
              </a:ext>
            </a:extLst>
          </p:cNvPr>
          <p:cNvSpPr/>
          <p:nvPr/>
        </p:nvSpPr>
        <p:spPr>
          <a:xfrm>
            <a:off x="3437998" y="1141229"/>
            <a:ext cx="2604133" cy="1559442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200"/>
              </a:spcAft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Product Specific Concerns</a:t>
            </a: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tx1"/>
                </a:solidFill>
              </a:rPr>
              <a:t>Negative sentiment is particularly pronounced in the context of loan-related products, with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most grievances associated with Student Loans, Payday Loans, and Consumer Loans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1E8AE9-7BD9-2F48-9ABE-A89EC5102365}"/>
              </a:ext>
            </a:extLst>
          </p:cNvPr>
          <p:cNvSpPr/>
          <p:nvPr/>
        </p:nvSpPr>
        <p:spPr>
          <a:xfrm>
            <a:off x="3437998" y="2877879"/>
            <a:ext cx="2604133" cy="1559442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200"/>
              </a:spcAft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Top Performers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200"/>
              </a:spcAft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CNY Management Group, a home-based mortgage group, and Lincoln Capital LLC are among the top three firms with 100% rate of unresolved complaints</a:t>
            </a:r>
            <a:r>
              <a:rPr lang="en-US" sz="1200" dirty="0">
                <a:solidFill>
                  <a:schemeClr val="tx1"/>
                </a:solidFill>
              </a:rPr>
              <a:t>, which are currently being addressed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FF69E5-F1F8-B3CF-6085-753406E1E320}"/>
              </a:ext>
            </a:extLst>
          </p:cNvPr>
          <p:cNvSpPr/>
          <p:nvPr/>
        </p:nvSpPr>
        <p:spPr>
          <a:xfrm>
            <a:off x="6162772" y="1141229"/>
            <a:ext cx="2604133" cy="3296092"/>
          </a:xfrm>
          <a:prstGeom prst="round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200"/>
              </a:spcAft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Key Highlights</a:t>
            </a:r>
          </a:p>
          <a:p>
            <a:pPr>
              <a:spcAft>
                <a:spcPts val="200"/>
              </a:spcAft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Money Service Centers of Hawaii and Bank Of Hawaii Corp</a:t>
            </a:r>
            <a:r>
              <a:rPr lang="en-US" sz="1200" dirty="0">
                <a:solidFill>
                  <a:schemeClr val="tx1"/>
                </a:solidFill>
              </a:rPr>
              <a:t> have received considerable negative feedback from customers, a sentiment which has been consistently captured by NLP models.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200"/>
              </a:spcAft>
            </a:pPr>
            <a:r>
              <a:rPr lang="en-US" sz="1200" dirty="0">
                <a:solidFill>
                  <a:schemeClr val="tx1"/>
                </a:solidFill>
              </a:rPr>
              <a:t>In contrast, lending institutions such as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Loanleaders of America and Money Tree Lending</a:t>
            </a:r>
            <a:r>
              <a:rPr lang="en-US" sz="1200" dirty="0">
                <a:solidFill>
                  <a:schemeClr val="tx1"/>
                </a:solidFill>
              </a:rPr>
              <a:t>, while also subject to consumer complaints, have predominantly been perceived positively according to sentiment analysis data</a:t>
            </a:r>
          </a:p>
          <a:p>
            <a:pPr algn="ctr">
              <a:spcAft>
                <a:spcPts val="2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21882"/>
      </p:ext>
    </p:extLst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827</Words>
  <Application>Microsoft Macintosh PowerPoint</Application>
  <PresentationFormat>On-screen Show (16:9)</PresentationFormat>
  <Paragraphs>104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Josefin Sans SemiBold</vt:lpstr>
      <vt:lpstr>Wingdings</vt:lpstr>
      <vt:lpstr>Josefin Sans ExtraLight</vt:lpstr>
      <vt:lpstr>Josefin Sans Light</vt:lpstr>
      <vt:lpstr>Arial</vt:lpstr>
      <vt:lpstr>Josefin Sans Medium</vt:lpstr>
      <vt:lpstr>Josefin Sans</vt:lpstr>
      <vt:lpstr>Macari Company Profile by Slidesgo</vt:lpstr>
      <vt:lpstr>PowerPoint Presentation</vt:lpstr>
      <vt:lpstr>Transforming Complaints into Insights using NLP Sentiment Analysis</vt:lpstr>
      <vt:lpstr>4,750,727</vt:lpstr>
      <vt:lpstr>Companies Response/Consent to Customers</vt:lpstr>
      <vt:lpstr>Conditions Applied for Data Cleaning</vt:lpstr>
      <vt:lpstr>NLP Techniques Used </vt:lpstr>
      <vt:lpstr>NLP Sentiment Analysis Insights</vt:lpstr>
      <vt:lpstr>Companies Response/Consent to Customers</vt:lpstr>
      <vt:lpstr>Conclusion and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Macari Company Profile</dc:title>
  <dc:creator>Nikhil Rajan</dc:creator>
  <cp:lastModifiedBy>Sarthak Arora</cp:lastModifiedBy>
  <cp:revision>8</cp:revision>
  <dcterms:modified xsi:type="dcterms:W3CDTF">2024-02-29T00:10:08Z</dcterms:modified>
</cp:coreProperties>
</file>