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8"/>
  </p:notesMasterIdLst>
  <p:sldIdLst>
    <p:sldId id="256" r:id="rId3"/>
    <p:sldId id="284" r:id="rId4"/>
    <p:sldId id="269" r:id="rId5"/>
    <p:sldId id="270" r:id="rId6"/>
    <p:sldId id="280" r:id="rId7"/>
    <p:sldId id="281" r:id="rId8"/>
    <p:sldId id="272" r:id="rId9"/>
    <p:sldId id="273" r:id="rId10"/>
    <p:sldId id="282" r:id="rId11"/>
    <p:sldId id="276" r:id="rId12"/>
    <p:sldId id="275" r:id="rId13"/>
    <p:sldId id="274" r:id="rId14"/>
    <p:sldId id="277" r:id="rId15"/>
    <p:sldId id="278" r:id="rId16"/>
    <p:sldId id="283" r:id="rId17"/>
  </p:sldIdLst>
  <p:sldSz cx="12192000" cy="6858000"/>
  <p:notesSz cx="7772400" cy="100584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dwPT4pkXtaTXEhL05N0mwFGKA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Word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Aftermath of the Bank Run: Liabilities (in Mn pounds)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3512866546977854E-2"/>
          <c:y val="0.36544036162146393"/>
          <c:w val="0.94733692399760627"/>
          <c:h val="0.56217089142926902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'[Chart in Microsoft Word]Sheet1'!$B$1</c:f>
              <c:strCache>
                <c:ptCount val="1"/>
                <c:pt idx="0">
                  <c:v>Loan from Bank of England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'[Chart in Microsoft Word]Sheet1'!$A$2:$A$3</c:f>
              <c:numCache>
                <c:formatCode>mmm\-yy</c:formatCode>
                <c:ptCount val="2"/>
                <c:pt idx="0">
                  <c:v>39234</c:v>
                </c:pt>
                <c:pt idx="1">
                  <c:v>39417</c:v>
                </c:pt>
              </c:numCache>
            </c:numRef>
          </c:cat>
          <c:val>
            <c:numRef>
              <c:f>'[Chart in Microsoft Word]Sheet1'!$B$2:$B$3</c:f>
              <c:numCache>
                <c:formatCode>#,##0</c:formatCode>
                <c:ptCount val="2"/>
                <c:pt idx="0" formatCode="General">
                  <c:v>0</c:v>
                </c:pt>
                <c:pt idx="1">
                  <c:v>28473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10-4289-886F-7BE12CAAAF68}"/>
            </c:ext>
          </c:extLst>
        </c:ser>
        <c:ser>
          <c:idx val="1"/>
          <c:order val="1"/>
          <c:tx>
            <c:strRef>
              <c:f>'[Chart in Microsoft Word]Sheet1'!$C$1</c:f>
              <c:strCache>
                <c:ptCount val="1"/>
                <c:pt idx="0">
                  <c:v>Wholesale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'[Chart in Microsoft Word]Sheet1'!$A$2:$A$3</c:f>
              <c:numCache>
                <c:formatCode>mmm\-yy</c:formatCode>
                <c:ptCount val="2"/>
                <c:pt idx="0">
                  <c:v>39234</c:v>
                </c:pt>
                <c:pt idx="1">
                  <c:v>39417</c:v>
                </c:pt>
              </c:numCache>
            </c:numRef>
          </c:cat>
          <c:val>
            <c:numRef>
              <c:f>'[Chart in Microsoft Word]Sheet1'!$C$2:$C$3</c:f>
              <c:numCache>
                <c:formatCode>#,##0</c:formatCode>
                <c:ptCount val="2"/>
                <c:pt idx="0">
                  <c:v>26710</c:v>
                </c:pt>
                <c:pt idx="1">
                  <c:v>11472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110-4289-886F-7BE12CAAAF68}"/>
            </c:ext>
          </c:extLst>
        </c:ser>
        <c:ser>
          <c:idx val="2"/>
          <c:order val="2"/>
          <c:tx>
            <c:strRef>
              <c:f>'[Chart in Microsoft Word]Sheet1'!$D$1</c:f>
              <c:strCache>
                <c:ptCount val="1"/>
                <c:pt idx="0">
                  <c:v>Retail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'[Chart in Microsoft Word]Sheet1'!$A$2:$A$3</c:f>
              <c:numCache>
                <c:formatCode>mmm\-yy</c:formatCode>
                <c:ptCount val="2"/>
                <c:pt idx="0">
                  <c:v>39234</c:v>
                </c:pt>
                <c:pt idx="1">
                  <c:v>39417</c:v>
                </c:pt>
              </c:numCache>
            </c:numRef>
          </c:cat>
          <c:val>
            <c:numRef>
              <c:f>'[Chart in Microsoft Word]Sheet1'!$D$2:$D$3</c:f>
              <c:numCache>
                <c:formatCode>#,##0</c:formatCode>
                <c:ptCount val="2"/>
                <c:pt idx="0">
                  <c:v>24350</c:v>
                </c:pt>
                <c:pt idx="1">
                  <c:v>10469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110-4289-886F-7BE12CAAAF68}"/>
            </c:ext>
          </c:extLst>
        </c:ser>
        <c:ser>
          <c:idx val="3"/>
          <c:order val="3"/>
          <c:tx>
            <c:strRef>
              <c:f>'[Chart in Microsoft Word]Sheet1'!$E$1</c:f>
              <c:strCache>
                <c:ptCount val="1"/>
                <c:pt idx="0">
                  <c:v>Covered Bonds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'[Chart in Microsoft Word]Sheet1'!$A$2:$A$3</c:f>
              <c:numCache>
                <c:formatCode>mmm\-yy</c:formatCode>
                <c:ptCount val="2"/>
                <c:pt idx="0">
                  <c:v>39234</c:v>
                </c:pt>
                <c:pt idx="1">
                  <c:v>39417</c:v>
                </c:pt>
              </c:numCache>
            </c:numRef>
          </c:cat>
          <c:val>
            <c:numRef>
              <c:f>'[Chart in Microsoft Word]Sheet1'!$E$2:$E$3</c:f>
              <c:numCache>
                <c:formatCode>#,##0</c:formatCode>
                <c:ptCount val="2"/>
                <c:pt idx="0">
                  <c:v>8105</c:v>
                </c:pt>
                <c:pt idx="1">
                  <c:v>8938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110-4289-886F-7BE12CAAAF68}"/>
            </c:ext>
          </c:extLst>
        </c:ser>
        <c:ser>
          <c:idx val="4"/>
          <c:order val="4"/>
          <c:tx>
            <c:strRef>
              <c:f>'[Chart in Microsoft Word]Sheet1'!$F$1</c:f>
              <c:strCache>
                <c:ptCount val="1"/>
                <c:pt idx="0">
                  <c:v>Securitized Notes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'[Chart in Microsoft Word]Sheet1'!$A$2:$A$3</c:f>
              <c:numCache>
                <c:formatCode>mmm\-yy</c:formatCode>
                <c:ptCount val="2"/>
                <c:pt idx="0">
                  <c:v>39234</c:v>
                </c:pt>
                <c:pt idx="1">
                  <c:v>39417</c:v>
                </c:pt>
              </c:numCache>
            </c:numRef>
          </c:cat>
          <c:val>
            <c:numRef>
              <c:f>'[Chart in Microsoft Word]Sheet1'!$F$2:$F$3</c:f>
              <c:numCache>
                <c:formatCode>#,##0</c:formatCode>
                <c:ptCount val="2"/>
                <c:pt idx="0">
                  <c:v>45698</c:v>
                </c:pt>
                <c:pt idx="1">
                  <c:v>43070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110-4289-886F-7BE12CAAAF6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19742688"/>
        <c:axId val="419739736"/>
      </c:barChart>
      <c:catAx>
        <c:axId val="419742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9739736"/>
        <c:crosses val="autoZero"/>
        <c:auto val="0"/>
        <c:lblAlgn val="ctr"/>
        <c:lblOffset val="100"/>
        <c:tickLblSkip val="1"/>
        <c:noMultiLvlLbl val="0"/>
      </c:catAx>
      <c:valAx>
        <c:axId val="41973973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19742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CD08E1-8373-4460-980C-84C4EEF6F47B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15FAFE-2BB8-410E-BF42-DB7A2C543EFA}">
      <dgm:prSet phldrT="[Text]"/>
      <dgm:spPr/>
      <dgm:t>
        <a:bodyPr/>
        <a:lstStyle/>
        <a:p>
          <a:r>
            <a:rPr lang="en-US" dirty="0"/>
            <a:t>Foreign currency value declines</a:t>
          </a:r>
        </a:p>
      </dgm:t>
    </dgm:pt>
    <dgm:pt modelId="{500BB7FB-8D52-4DE4-B96E-4AABE71CCAB3}" type="parTrans" cxnId="{7B4BF110-3C34-4C30-ACD2-234F592BFAC7}">
      <dgm:prSet/>
      <dgm:spPr/>
      <dgm:t>
        <a:bodyPr/>
        <a:lstStyle/>
        <a:p>
          <a:endParaRPr lang="en-US"/>
        </a:p>
      </dgm:t>
    </dgm:pt>
    <dgm:pt modelId="{66962A0B-AA54-43EA-918E-FF9113E403C0}" type="sibTrans" cxnId="{7B4BF110-3C34-4C30-ACD2-234F592BFAC7}">
      <dgm:prSet/>
      <dgm:spPr/>
      <dgm:t>
        <a:bodyPr/>
        <a:lstStyle/>
        <a:p>
          <a:endParaRPr lang="en-US"/>
        </a:p>
      </dgm:t>
    </dgm:pt>
    <dgm:pt modelId="{295EF9C5-ED23-442F-9E00-CF82E4B68238}">
      <dgm:prSet phldrT="[Text]"/>
      <dgm:spPr/>
      <dgm:t>
        <a:bodyPr/>
        <a:lstStyle/>
        <a:p>
          <a:r>
            <a:rPr lang="en-US" dirty="0"/>
            <a:t>Banks asset holdings in that currency depreciates</a:t>
          </a:r>
        </a:p>
      </dgm:t>
    </dgm:pt>
    <dgm:pt modelId="{E104536B-63EC-48AC-AAA9-1C977EA57734}" type="parTrans" cxnId="{ED4D7ADF-0394-4D5D-827D-B93ACB0421FF}">
      <dgm:prSet/>
      <dgm:spPr/>
      <dgm:t>
        <a:bodyPr/>
        <a:lstStyle/>
        <a:p>
          <a:endParaRPr lang="en-US"/>
        </a:p>
      </dgm:t>
    </dgm:pt>
    <dgm:pt modelId="{8B07535C-56F5-4FF1-8B91-B288E1F4F21C}" type="sibTrans" cxnId="{ED4D7ADF-0394-4D5D-827D-B93ACB0421FF}">
      <dgm:prSet/>
      <dgm:spPr/>
      <dgm:t>
        <a:bodyPr/>
        <a:lstStyle/>
        <a:p>
          <a:endParaRPr lang="en-US"/>
        </a:p>
      </dgm:t>
    </dgm:pt>
    <dgm:pt modelId="{2172B683-658A-44BB-A7AF-55C9071E6D6A}">
      <dgm:prSet phldrT="[Text]"/>
      <dgm:spPr/>
      <dgm:t>
        <a:bodyPr/>
        <a:lstStyle/>
        <a:p>
          <a:r>
            <a:rPr lang="en-US" dirty="0"/>
            <a:t>Deterioration of bank’s balance sheets</a:t>
          </a:r>
        </a:p>
      </dgm:t>
    </dgm:pt>
    <dgm:pt modelId="{6D0C066D-80EB-43A1-A0E2-7748A22BA220}" type="parTrans" cxnId="{037B2F56-969E-4BF4-ADBE-B2789C5622A1}">
      <dgm:prSet/>
      <dgm:spPr/>
      <dgm:t>
        <a:bodyPr/>
        <a:lstStyle/>
        <a:p>
          <a:endParaRPr lang="en-US"/>
        </a:p>
      </dgm:t>
    </dgm:pt>
    <dgm:pt modelId="{516C7E49-F40F-4B47-808F-FF24D8439E5E}" type="sibTrans" cxnId="{037B2F56-969E-4BF4-ADBE-B2789C5622A1}">
      <dgm:prSet/>
      <dgm:spPr/>
      <dgm:t>
        <a:bodyPr/>
        <a:lstStyle/>
        <a:p>
          <a:endParaRPr lang="en-US"/>
        </a:p>
      </dgm:t>
    </dgm:pt>
    <dgm:pt modelId="{5C3E91EF-0F6F-4E18-8961-BA4DF8CB1879}" type="pres">
      <dgm:prSet presAssocID="{4ACD08E1-8373-4460-980C-84C4EEF6F47B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C38B8D0-E823-445D-9CDB-E024974BF6EF}" type="pres">
      <dgm:prSet presAssocID="{2172B683-658A-44BB-A7AF-55C9071E6D6A}" presName="Accent3" presStyleCnt="0"/>
      <dgm:spPr/>
    </dgm:pt>
    <dgm:pt modelId="{D9CD7228-18EF-4738-88F9-8CAD8CE25998}" type="pres">
      <dgm:prSet presAssocID="{2172B683-658A-44BB-A7AF-55C9071E6D6A}" presName="Accent" presStyleLbl="node1" presStyleIdx="0" presStyleCnt="3"/>
      <dgm:spPr/>
    </dgm:pt>
    <dgm:pt modelId="{C31C0A68-6BC8-4E45-AAB5-7E353B7FD56C}" type="pres">
      <dgm:prSet presAssocID="{2172B683-658A-44BB-A7AF-55C9071E6D6A}" presName="ParentBackground3" presStyleCnt="0"/>
      <dgm:spPr/>
    </dgm:pt>
    <dgm:pt modelId="{C6CC125E-65F6-45CE-B20C-2F580D0635CA}" type="pres">
      <dgm:prSet presAssocID="{2172B683-658A-44BB-A7AF-55C9071E6D6A}" presName="ParentBackground" presStyleLbl="fgAcc1" presStyleIdx="0" presStyleCnt="3"/>
      <dgm:spPr/>
    </dgm:pt>
    <dgm:pt modelId="{682D78CA-0F1D-4BD9-9D5C-7983648E88B7}" type="pres">
      <dgm:prSet presAssocID="{2172B683-658A-44BB-A7AF-55C9071E6D6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AEEEF44-8C59-4737-9AEF-A9C6E99A2281}" type="pres">
      <dgm:prSet presAssocID="{295EF9C5-ED23-442F-9E00-CF82E4B68238}" presName="Accent2" presStyleCnt="0"/>
      <dgm:spPr/>
    </dgm:pt>
    <dgm:pt modelId="{1F74FEF0-E5F1-4D4C-854A-B476AB59F5E0}" type="pres">
      <dgm:prSet presAssocID="{295EF9C5-ED23-442F-9E00-CF82E4B68238}" presName="Accent" presStyleLbl="node1" presStyleIdx="1" presStyleCnt="3"/>
      <dgm:spPr/>
    </dgm:pt>
    <dgm:pt modelId="{3761AEA3-9C2D-41D7-A106-4A548C31DE31}" type="pres">
      <dgm:prSet presAssocID="{295EF9C5-ED23-442F-9E00-CF82E4B68238}" presName="ParentBackground2" presStyleCnt="0"/>
      <dgm:spPr/>
    </dgm:pt>
    <dgm:pt modelId="{3B1C8B75-1737-4C7E-9141-38B59FB44E5F}" type="pres">
      <dgm:prSet presAssocID="{295EF9C5-ED23-442F-9E00-CF82E4B68238}" presName="ParentBackground" presStyleLbl="fgAcc1" presStyleIdx="1" presStyleCnt="3"/>
      <dgm:spPr/>
    </dgm:pt>
    <dgm:pt modelId="{C76070F1-2505-46B3-914E-1EE361CC1205}" type="pres">
      <dgm:prSet presAssocID="{295EF9C5-ED23-442F-9E00-CF82E4B68238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D49C9F3-77C0-4A03-B54F-14A4A437EA42}" type="pres">
      <dgm:prSet presAssocID="{4315FAFE-2BB8-410E-BF42-DB7A2C543EFA}" presName="Accent1" presStyleCnt="0"/>
      <dgm:spPr/>
    </dgm:pt>
    <dgm:pt modelId="{48B1C3BB-EEBC-446B-B9B0-8DE49F39D603}" type="pres">
      <dgm:prSet presAssocID="{4315FAFE-2BB8-410E-BF42-DB7A2C543EFA}" presName="Accent" presStyleLbl="node1" presStyleIdx="2" presStyleCnt="3"/>
      <dgm:spPr/>
    </dgm:pt>
    <dgm:pt modelId="{02F5446B-4254-4E24-B9C3-68E6336A5D66}" type="pres">
      <dgm:prSet presAssocID="{4315FAFE-2BB8-410E-BF42-DB7A2C543EFA}" presName="ParentBackground1" presStyleCnt="0"/>
      <dgm:spPr/>
    </dgm:pt>
    <dgm:pt modelId="{6E7626DF-6782-4F89-A48E-6E003F008B22}" type="pres">
      <dgm:prSet presAssocID="{4315FAFE-2BB8-410E-BF42-DB7A2C543EFA}" presName="ParentBackground" presStyleLbl="fgAcc1" presStyleIdx="2" presStyleCnt="3"/>
      <dgm:spPr/>
    </dgm:pt>
    <dgm:pt modelId="{7C3CB3EC-5BC4-4196-8751-134F7DD4E871}" type="pres">
      <dgm:prSet presAssocID="{4315FAFE-2BB8-410E-BF42-DB7A2C543EF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8FA4360B-7093-41B3-99DB-3D17E4DFBA3E}" type="presOf" srcId="{2172B683-658A-44BB-A7AF-55C9071E6D6A}" destId="{C6CC125E-65F6-45CE-B20C-2F580D0635CA}" srcOrd="0" destOrd="0" presId="urn:microsoft.com/office/officeart/2011/layout/CircleProcess"/>
    <dgm:cxn modelId="{7B4BF110-3C34-4C30-ACD2-234F592BFAC7}" srcId="{4ACD08E1-8373-4460-980C-84C4EEF6F47B}" destId="{4315FAFE-2BB8-410E-BF42-DB7A2C543EFA}" srcOrd="0" destOrd="0" parTransId="{500BB7FB-8D52-4DE4-B96E-4AABE71CCAB3}" sibTransId="{66962A0B-AA54-43EA-918E-FF9113E403C0}"/>
    <dgm:cxn modelId="{C803FF14-1E72-4367-94CA-A67108F7300A}" type="presOf" srcId="{4ACD08E1-8373-4460-980C-84C4EEF6F47B}" destId="{5C3E91EF-0F6F-4E18-8961-BA4DF8CB1879}" srcOrd="0" destOrd="0" presId="urn:microsoft.com/office/officeart/2011/layout/CircleProcess"/>
    <dgm:cxn modelId="{B4618341-0863-47E6-962F-B922864D8E5D}" type="presOf" srcId="{2172B683-658A-44BB-A7AF-55C9071E6D6A}" destId="{682D78CA-0F1D-4BD9-9D5C-7983648E88B7}" srcOrd="1" destOrd="0" presId="urn:microsoft.com/office/officeart/2011/layout/CircleProcess"/>
    <dgm:cxn modelId="{EF02654B-07E6-4DEF-8DAD-C9786277F56B}" type="presOf" srcId="{4315FAFE-2BB8-410E-BF42-DB7A2C543EFA}" destId="{6E7626DF-6782-4F89-A48E-6E003F008B22}" srcOrd="0" destOrd="0" presId="urn:microsoft.com/office/officeart/2011/layout/CircleProcess"/>
    <dgm:cxn modelId="{037B2F56-969E-4BF4-ADBE-B2789C5622A1}" srcId="{4ACD08E1-8373-4460-980C-84C4EEF6F47B}" destId="{2172B683-658A-44BB-A7AF-55C9071E6D6A}" srcOrd="2" destOrd="0" parTransId="{6D0C066D-80EB-43A1-A0E2-7748A22BA220}" sibTransId="{516C7E49-F40F-4B47-808F-FF24D8439E5E}"/>
    <dgm:cxn modelId="{0866F37F-7351-40AC-BD23-A102C1C17546}" type="presOf" srcId="{295EF9C5-ED23-442F-9E00-CF82E4B68238}" destId="{3B1C8B75-1737-4C7E-9141-38B59FB44E5F}" srcOrd="0" destOrd="0" presId="urn:microsoft.com/office/officeart/2011/layout/CircleProcess"/>
    <dgm:cxn modelId="{61DE0E87-5B80-4390-A6E8-396873125E4C}" type="presOf" srcId="{4315FAFE-2BB8-410E-BF42-DB7A2C543EFA}" destId="{7C3CB3EC-5BC4-4196-8751-134F7DD4E871}" srcOrd="1" destOrd="0" presId="urn:microsoft.com/office/officeart/2011/layout/CircleProcess"/>
    <dgm:cxn modelId="{EE56E7A5-850E-4B12-95DC-5A7212C9E665}" type="presOf" srcId="{295EF9C5-ED23-442F-9E00-CF82E4B68238}" destId="{C76070F1-2505-46B3-914E-1EE361CC1205}" srcOrd="1" destOrd="0" presId="urn:microsoft.com/office/officeart/2011/layout/CircleProcess"/>
    <dgm:cxn modelId="{ED4D7ADF-0394-4D5D-827D-B93ACB0421FF}" srcId="{4ACD08E1-8373-4460-980C-84C4EEF6F47B}" destId="{295EF9C5-ED23-442F-9E00-CF82E4B68238}" srcOrd="1" destOrd="0" parTransId="{E104536B-63EC-48AC-AAA9-1C977EA57734}" sibTransId="{8B07535C-56F5-4FF1-8B91-B288E1F4F21C}"/>
    <dgm:cxn modelId="{6CD5459F-D646-484F-8F40-94549E3AE2C3}" type="presParOf" srcId="{5C3E91EF-0F6F-4E18-8961-BA4DF8CB1879}" destId="{BC38B8D0-E823-445D-9CDB-E024974BF6EF}" srcOrd="0" destOrd="0" presId="urn:microsoft.com/office/officeart/2011/layout/CircleProcess"/>
    <dgm:cxn modelId="{1E3DABDD-6FC7-4073-85D4-E6E543D3E707}" type="presParOf" srcId="{BC38B8D0-E823-445D-9CDB-E024974BF6EF}" destId="{D9CD7228-18EF-4738-88F9-8CAD8CE25998}" srcOrd="0" destOrd="0" presId="urn:microsoft.com/office/officeart/2011/layout/CircleProcess"/>
    <dgm:cxn modelId="{B10A1F2C-D1BD-41AD-9FB8-306CC0A89ED8}" type="presParOf" srcId="{5C3E91EF-0F6F-4E18-8961-BA4DF8CB1879}" destId="{C31C0A68-6BC8-4E45-AAB5-7E353B7FD56C}" srcOrd="1" destOrd="0" presId="urn:microsoft.com/office/officeart/2011/layout/CircleProcess"/>
    <dgm:cxn modelId="{9B2EA635-4F40-4478-8B94-7B0640EC245A}" type="presParOf" srcId="{C31C0A68-6BC8-4E45-AAB5-7E353B7FD56C}" destId="{C6CC125E-65F6-45CE-B20C-2F580D0635CA}" srcOrd="0" destOrd="0" presId="urn:microsoft.com/office/officeart/2011/layout/CircleProcess"/>
    <dgm:cxn modelId="{DFF18CDC-D8A7-4ACD-A8BB-9A0B9036E98C}" type="presParOf" srcId="{5C3E91EF-0F6F-4E18-8961-BA4DF8CB1879}" destId="{682D78CA-0F1D-4BD9-9D5C-7983648E88B7}" srcOrd="2" destOrd="0" presId="urn:microsoft.com/office/officeart/2011/layout/CircleProcess"/>
    <dgm:cxn modelId="{1C5A5BAB-D9FF-4339-A08B-441B9219B056}" type="presParOf" srcId="{5C3E91EF-0F6F-4E18-8961-BA4DF8CB1879}" destId="{3AEEEF44-8C59-4737-9AEF-A9C6E99A2281}" srcOrd="3" destOrd="0" presId="urn:microsoft.com/office/officeart/2011/layout/CircleProcess"/>
    <dgm:cxn modelId="{51811713-CEC5-4C79-8B1D-9671D9E9D004}" type="presParOf" srcId="{3AEEEF44-8C59-4737-9AEF-A9C6E99A2281}" destId="{1F74FEF0-E5F1-4D4C-854A-B476AB59F5E0}" srcOrd="0" destOrd="0" presId="urn:microsoft.com/office/officeart/2011/layout/CircleProcess"/>
    <dgm:cxn modelId="{8A4AE6D2-1D84-446D-90FA-D1DA1D4D32ED}" type="presParOf" srcId="{5C3E91EF-0F6F-4E18-8961-BA4DF8CB1879}" destId="{3761AEA3-9C2D-41D7-A106-4A548C31DE31}" srcOrd="4" destOrd="0" presId="urn:microsoft.com/office/officeart/2011/layout/CircleProcess"/>
    <dgm:cxn modelId="{6D43FE72-7F02-4DD6-9FDF-D2DEFECAF9F3}" type="presParOf" srcId="{3761AEA3-9C2D-41D7-A106-4A548C31DE31}" destId="{3B1C8B75-1737-4C7E-9141-38B59FB44E5F}" srcOrd="0" destOrd="0" presId="urn:microsoft.com/office/officeart/2011/layout/CircleProcess"/>
    <dgm:cxn modelId="{75524643-04D6-45D0-8DE1-B59050C98A89}" type="presParOf" srcId="{5C3E91EF-0F6F-4E18-8961-BA4DF8CB1879}" destId="{C76070F1-2505-46B3-914E-1EE361CC1205}" srcOrd="5" destOrd="0" presId="urn:microsoft.com/office/officeart/2011/layout/CircleProcess"/>
    <dgm:cxn modelId="{236113DC-3FDC-42B3-8230-A0E053AA60B4}" type="presParOf" srcId="{5C3E91EF-0F6F-4E18-8961-BA4DF8CB1879}" destId="{7D49C9F3-77C0-4A03-B54F-14A4A437EA42}" srcOrd="6" destOrd="0" presId="urn:microsoft.com/office/officeart/2011/layout/CircleProcess"/>
    <dgm:cxn modelId="{26D4B9D2-2124-4CF7-B17C-20F2FC398255}" type="presParOf" srcId="{7D49C9F3-77C0-4A03-B54F-14A4A437EA42}" destId="{48B1C3BB-EEBC-446B-B9B0-8DE49F39D603}" srcOrd="0" destOrd="0" presId="urn:microsoft.com/office/officeart/2011/layout/CircleProcess"/>
    <dgm:cxn modelId="{8137E413-CF1B-439B-AAE1-51130565E87F}" type="presParOf" srcId="{5C3E91EF-0F6F-4E18-8961-BA4DF8CB1879}" destId="{02F5446B-4254-4E24-B9C3-68E6336A5D66}" srcOrd="7" destOrd="0" presId="urn:microsoft.com/office/officeart/2011/layout/CircleProcess"/>
    <dgm:cxn modelId="{6F2F3E70-B312-4891-A874-4BEAD840CF46}" type="presParOf" srcId="{02F5446B-4254-4E24-B9C3-68E6336A5D66}" destId="{6E7626DF-6782-4F89-A48E-6E003F008B22}" srcOrd="0" destOrd="0" presId="urn:microsoft.com/office/officeart/2011/layout/CircleProcess"/>
    <dgm:cxn modelId="{FEBA0373-87CC-47F6-BE8B-5E757A48C562}" type="presParOf" srcId="{5C3E91EF-0F6F-4E18-8961-BA4DF8CB1879}" destId="{7C3CB3EC-5BC4-4196-8751-134F7DD4E871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2C2DC-93C2-411F-8A70-7FFA55F38712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169128-C640-4A0C-886A-830806AF392D}">
      <dgm:prSet phldrT="[Text]"/>
      <dgm:spPr/>
      <dgm:t>
        <a:bodyPr/>
        <a:lstStyle/>
        <a:p>
          <a:r>
            <a:rPr lang="en-US" dirty="0"/>
            <a:t>High dependence on International debt </a:t>
          </a:r>
        </a:p>
      </dgm:t>
    </dgm:pt>
    <dgm:pt modelId="{7589B624-F380-4494-9DD3-B38068B657CA}" type="parTrans" cxnId="{315DDAF2-CFCE-4424-A59A-59F3F6475DA7}">
      <dgm:prSet/>
      <dgm:spPr/>
      <dgm:t>
        <a:bodyPr/>
        <a:lstStyle/>
        <a:p>
          <a:endParaRPr lang="en-US"/>
        </a:p>
      </dgm:t>
    </dgm:pt>
    <dgm:pt modelId="{1620F7F0-27FE-4BC4-B9CD-2A49B03E3D24}" type="sibTrans" cxnId="{315DDAF2-CFCE-4424-A59A-59F3F6475DA7}">
      <dgm:prSet/>
      <dgm:spPr/>
      <dgm:t>
        <a:bodyPr/>
        <a:lstStyle/>
        <a:p>
          <a:endParaRPr lang="en-US"/>
        </a:p>
      </dgm:t>
    </dgm:pt>
    <dgm:pt modelId="{8E5CF7A8-833F-466F-9FA2-F15762FF043C}">
      <dgm:prSet phldrT="[Text]"/>
      <dgm:spPr/>
      <dgm:t>
        <a:bodyPr/>
        <a:lstStyle/>
        <a:p>
          <a:r>
            <a:rPr lang="en-US" dirty="0"/>
            <a:t>Economics and financial problems in lender countries and banks</a:t>
          </a:r>
        </a:p>
      </dgm:t>
    </dgm:pt>
    <dgm:pt modelId="{716AAD4A-3C36-4FDD-96E2-90FA72AC6E2B}" type="parTrans" cxnId="{AE0B670F-36A3-47EB-B6F5-C575FC986B9B}">
      <dgm:prSet/>
      <dgm:spPr/>
      <dgm:t>
        <a:bodyPr/>
        <a:lstStyle/>
        <a:p>
          <a:endParaRPr lang="en-US"/>
        </a:p>
      </dgm:t>
    </dgm:pt>
    <dgm:pt modelId="{2140D36B-25D3-4F4F-9466-8C46AD14CCC7}" type="sibTrans" cxnId="{AE0B670F-36A3-47EB-B6F5-C575FC986B9B}">
      <dgm:prSet/>
      <dgm:spPr/>
      <dgm:t>
        <a:bodyPr/>
        <a:lstStyle/>
        <a:p>
          <a:endParaRPr lang="en-US"/>
        </a:p>
      </dgm:t>
    </dgm:pt>
    <dgm:pt modelId="{C7C3B1F5-A77C-44DE-B9FD-CE44B6D13A82}">
      <dgm:prSet phldrT="[Text]"/>
      <dgm:spPr/>
      <dgm:t>
        <a:bodyPr/>
        <a:lstStyle/>
        <a:p>
          <a:r>
            <a:rPr lang="en-US" dirty="0"/>
            <a:t>Credit shortage and liquidity crisis</a:t>
          </a:r>
        </a:p>
      </dgm:t>
    </dgm:pt>
    <dgm:pt modelId="{7ABEB954-208E-4638-889F-F1894293CC36}" type="parTrans" cxnId="{E5F4F126-89ED-4C90-9ED9-876EFC53D665}">
      <dgm:prSet/>
      <dgm:spPr/>
      <dgm:t>
        <a:bodyPr/>
        <a:lstStyle/>
        <a:p>
          <a:endParaRPr lang="en-US"/>
        </a:p>
      </dgm:t>
    </dgm:pt>
    <dgm:pt modelId="{8C839250-A607-4324-A926-F577711615A4}" type="sibTrans" cxnId="{E5F4F126-89ED-4C90-9ED9-876EFC53D665}">
      <dgm:prSet/>
      <dgm:spPr/>
      <dgm:t>
        <a:bodyPr/>
        <a:lstStyle/>
        <a:p>
          <a:endParaRPr lang="en-US"/>
        </a:p>
      </dgm:t>
    </dgm:pt>
    <dgm:pt modelId="{9B721AED-86F9-44EF-8D45-0544BAC2970D}" type="pres">
      <dgm:prSet presAssocID="{EFC2C2DC-93C2-411F-8A70-7FFA55F3871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805CBA51-3975-4F75-9BAD-D7D0CC498357}" type="pres">
      <dgm:prSet presAssocID="{C7C3B1F5-A77C-44DE-B9FD-CE44B6D13A82}" presName="Accent3" presStyleCnt="0"/>
      <dgm:spPr/>
    </dgm:pt>
    <dgm:pt modelId="{AF7F169C-9A56-4D86-BFF3-4B2B782CBDB1}" type="pres">
      <dgm:prSet presAssocID="{C7C3B1F5-A77C-44DE-B9FD-CE44B6D13A82}" presName="Accent" presStyleLbl="node1" presStyleIdx="0" presStyleCnt="3"/>
      <dgm:spPr/>
    </dgm:pt>
    <dgm:pt modelId="{15CD532F-8C86-4861-80AB-E88D20369F8D}" type="pres">
      <dgm:prSet presAssocID="{C7C3B1F5-A77C-44DE-B9FD-CE44B6D13A82}" presName="ParentBackground3" presStyleCnt="0"/>
      <dgm:spPr/>
    </dgm:pt>
    <dgm:pt modelId="{8E378D19-2A4E-4B41-A254-EB04A0BB1473}" type="pres">
      <dgm:prSet presAssocID="{C7C3B1F5-A77C-44DE-B9FD-CE44B6D13A82}" presName="ParentBackground" presStyleLbl="fgAcc1" presStyleIdx="0" presStyleCnt="3"/>
      <dgm:spPr/>
    </dgm:pt>
    <dgm:pt modelId="{40C472BF-0D90-4E93-B0DD-7614C8E825FE}" type="pres">
      <dgm:prSet presAssocID="{C7C3B1F5-A77C-44DE-B9FD-CE44B6D13A82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894281C-A372-47AA-9A71-9E6F490FEF7A}" type="pres">
      <dgm:prSet presAssocID="{8E5CF7A8-833F-466F-9FA2-F15762FF043C}" presName="Accent2" presStyleCnt="0"/>
      <dgm:spPr/>
    </dgm:pt>
    <dgm:pt modelId="{0BB524B1-4782-43E9-B0DC-FCE2D13DD9E5}" type="pres">
      <dgm:prSet presAssocID="{8E5CF7A8-833F-466F-9FA2-F15762FF043C}" presName="Accent" presStyleLbl="node1" presStyleIdx="1" presStyleCnt="3"/>
      <dgm:spPr/>
    </dgm:pt>
    <dgm:pt modelId="{1106166A-F78B-464B-BE58-DAEEB7BC4176}" type="pres">
      <dgm:prSet presAssocID="{8E5CF7A8-833F-466F-9FA2-F15762FF043C}" presName="ParentBackground2" presStyleCnt="0"/>
      <dgm:spPr/>
    </dgm:pt>
    <dgm:pt modelId="{672F9947-2788-4766-9D9E-525C6B671E3B}" type="pres">
      <dgm:prSet presAssocID="{8E5CF7A8-833F-466F-9FA2-F15762FF043C}" presName="ParentBackground" presStyleLbl="fgAcc1" presStyleIdx="1" presStyleCnt="3"/>
      <dgm:spPr/>
    </dgm:pt>
    <dgm:pt modelId="{26912434-BEF6-4981-A424-094E43095BAA}" type="pres">
      <dgm:prSet presAssocID="{8E5CF7A8-833F-466F-9FA2-F15762FF043C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3285D00-8C90-4E48-AC57-9EB3CD8B2D09}" type="pres">
      <dgm:prSet presAssocID="{B4169128-C640-4A0C-886A-830806AF392D}" presName="Accent1" presStyleCnt="0"/>
      <dgm:spPr/>
    </dgm:pt>
    <dgm:pt modelId="{28A5BBCC-DBAB-471C-80A6-57ACDC2BC70E}" type="pres">
      <dgm:prSet presAssocID="{B4169128-C640-4A0C-886A-830806AF392D}" presName="Accent" presStyleLbl="node1" presStyleIdx="2" presStyleCnt="3"/>
      <dgm:spPr/>
    </dgm:pt>
    <dgm:pt modelId="{FCF7935D-B9BF-4917-897A-51564C1FB1EA}" type="pres">
      <dgm:prSet presAssocID="{B4169128-C640-4A0C-886A-830806AF392D}" presName="ParentBackground1" presStyleCnt="0"/>
      <dgm:spPr/>
    </dgm:pt>
    <dgm:pt modelId="{F0B3DD54-B24B-47E0-8A1B-3F70282A707A}" type="pres">
      <dgm:prSet presAssocID="{B4169128-C640-4A0C-886A-830806AF392D}" presName="ParentBackground" presStyleLbl="fgAcc1" presStyleIdx="2" presStyleCnt="3"/>
      <dgm:spPr/>
    </dgm:pt>
    <dgm:pt modelId="{E3FB30AE-F89D-4910-AD02-C804BCA41650}" type="pres">
      <dgm:prSet presAssocID="{B4169128-C640-4A0C-886A-830806AF392D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DD9C808-31BE-450A-9975-9738614483A6}" type="presOf" srcId="{EFC2C2DC-93C2-411F-8A70-7FFA55F38712}" destId="{9B721AED-86F9-44EF-8D45-0544BAC2970D}" srcOrd="0" destOrd="0" presId="urn:microsoft.com/office/officeart/2011/layout/CircleProcess"/>
    <dgm:cxn modelId="{AE0B670F-36A3-47EB-B6F5-C575FC986B9B}" srcId="{EFC2C2DC-93C2-411F-8A70-7FFA55F38712}" destId="{8E5CF7A8-833F-466F-9FA2-F15762FF043C}" srcOrd="1" destOrd="0" parTransId="{716AAD4A-3C36-4FDD-96E2-90FA72AC6E2B}" sibTransId="{2140D36B-25D3-4F4F-9466-8C46AD14CCC7}"/>
    <dgm:cxn modelId="{27B4C324-E3AE-40DB-BC7D-78C95096CE76}" type="presOf" srcId="{C7C3B1F5-A77C-44DE-B9FD-CE44B6D13A82}" destId="{8E378D19-2A4E-4B41-A254-EB04A0BB1473}" srcOrd="0" destOrd="0" presId="urn:microsoft.com/office/officeart/2011/layout/CircleProcess"/>
    <dgm:cxn modelId="{E5F4F126-89ED-4C90-9ED9-876EFC53D665}" srcId="{EFC2C2DC-93C2-411F-8A70-7FFA55F38712}" destId="{C7C3B1F5-A77C-44DE-B9FD-CE44B6D13A82}" srcOrd="2" destOrd="0" parTransId="{7ABEB954-208E-4638-889F-F1894293CC36}" sibTransId="{8C839250-A607-4324-A926-F577711615A4}"/>
    <dgm:cxn modelId="{A2BD1585-1309-40A3-B5CF-CB7E04F1B135}" type="presOf" srcId="{B4169128-C640-4A0C-886A-830806AF392D}" destId="{E3FB30AE-F89D-4910-AD02-C804BCA41650}" srcOrd="1" destOrd="0" presId="urn:microsoft.com/office/officeart/2011/layout/CircleProcess"/>
    <dgm:cxn modelId="{8CC3DF9D-B7FB-494D-8228-12EE2396A216}" type="presOf" srcId="{8E5CF7A8-833F-466F-9FA2-F15762FF043C}" destId="{26912434-BEF6-4981-A424-094E43095BAA}" srcOrd="1" destOrd="0" presId="urn:microsoft.com/office/officeart/2011/layout/CircleProcess"/>
    <dgm:cxn modelId="{B00BB4AF-0778-40BD-A264-9E96A7E51427}" type="presOf" srcId="{C7C3B1F5-A77C-44DE-B9FD-CE44B6D13A82}" destId="{40C472BF-0D90-4E93-B0DD-7614C8E825FE}" srcOrd="1" destOrd="0" presId="urn:microsoft.com/office/officeart/2011/layout/CircleProcess"/>
    <dgm:cxn modelId="{943257CF-DF07-45D4-B50C-EB58741AFE1A}" type="presOf" srcId="{B4169128-C640-4A0C-886A-830806AF392D}" destId="{F0B3DD54-B24B-47E0-8A1B-3F70282A707A}" srcOrd="0" destOrd="0" presId="urn:microsoft.com/office/officeart/2011/layout/CircleProcess"/>
    <dgm:cxn modelId="{B7C298EF-47B7-41EC-83F5-9F4BA0E80BB0}" type="presOf" srcId="{8E5CF7A8-833F-466F-9FA2-F15762FF043C}" destId="{672F9947-2788-4766-9D9E-525C6B671E3B}" srcOrd="0" destOrd="0" presId="urn:microsoft.com/office/officeart/2011/layout/CircleProcess"/>
    <dgm:cxn modelId="{315DDAF2-CFCE-4424-A59A-59F3F6475DA7}" srcId="{EFC2C2DC-93C2-411F-8A70-7FFA55F38712}" destId="{B4169128-C640-4A0C-886A-830806AF392D}" srcOrd="0" destOrd="0" parTransId="{7589B624-F380-4494-9DD3-B38068B657CA}" sibTransId="{1620F7F0-27FE-4BC4-B9CD-2A49B03E3D24}"/>
    <dgm:cxn modelId="{07C12E5F-A922-45E8-96CD-6A5CA482D2EF}" type="presParOf" srcId="{9B721AED-86F9-44EF-8D45-0544BAC2970D}" destId="{805CBA51-3975-4F75-9BAD-D7D0CC498357}" srcOrd="0" destOrd="0" presId="urn:microsoft.com/office/officeart/2011/layout/CircleProcess"/>
    <dgm:cxn modelId="{468F3508-83F8-495B-AA4C-C93601C1848A}" type="presParOf" srcId="{805CBA51-3975-4F75-9BAD-D7D0CC498357}" destId="{AF7F169C-9A56-4D86-BFF3-4B2B782CBDB1}" srcOrd="0" destOrd="0" presId="urn:microsoft.com/office/officeart/2011/layout/CircleProcess"/>
    <dgm:cxn modelId="{5AA7D451-4841-478E-AAE3-1BBF895E6482}" type="presParOf" srcId="{9B721AED-86F9-44EF-8D45-0544BAC2970D}" destId="{15CD532F-8C86-4861-80AB-E88D20369F8D}" srcOrd="1" destOrd="0" presId="urn:microsoft.com/office/officeart/2011/layout/CircleProcess"/>
    <dgm:cxn modelId="{78B57E27-8F20-4718-BDDE-099010FB6ECD}" type="presParOf" srcId="{15CD532F-8C86-4861-80AB-E88D20369F8D}" destId="{8E378D19-2A4E-4B41-A254-EB04A0BB1473}" srcOrd="0" destOrd="0" presId="urn:microsoft.com/office/officeart/2011/layout/CircleProcess"/>
    <dgm:cxn modelId="{1DF74848-E574-4505-9CFC-D2D3782AEB5F}" type="presParOf" srcId="{9B721AED-86F9-44EF-8D45-0544BAC2970D}" destId="{40C472BF-0D90-4E93-B0DD-7614C8E825FE}" srcOrd="2" destOrd="0" presId="urn:microsoft.com/office/officeart/2011/layout/CircleProcess"/>
    <dgm:cxn modelId="{13AA3D1F-1971-4A85-A594-4DA71290CBEA}" type="presParOf" srcId="{9B721AED-86F9-44EF-8D45-0544BAC2970D}" destId="{D894281C-A372-47AA-9A71-9E6F490FEF7A}" srcOrd="3" destOrd="0" presId="urn:microsoft.com/office/officeart/2011/layout/CircleProcess"/>
    <dgm:cxn modelId="{FEB3D463-36E3-42D3-AA05-698A0668153D}" type="presParOf" srcId="{D894281C-A372-47AA-9A71-9E6F490FEF7A}" destId="{0BB524B1-4782-43E9-B0DC-FCE2D13DD9E5}" srcOrd="0" destOrd="0" presId="urn:microsoft.com/office/officeart/2011/layout/CircleProcess"/>
    <dgm:cxn modelId="{B5C607B3-7AD7-4F56-A397-BF49043C509C}" type="presParOf" srcId="{9B721AED-86F9-44EF-8D45-0544BAC2970D}" destId="{1106166A-F78B-464B-BE58-DAEEB7BC4176}" srcOrd="4" destOrd="0" presId="urn:microsoft.com/office/officeart/2011/layout/CircleProcess"/>
    <dgm:cxn modelId="{53DAC711-4831-48A9-9B08-5EFDD61489A4}" type="presParOf" srcId="{1106166A-F78B-464B-BE58-DAEEB7BC4176}" destId="{672F9947-2788-4766-9D9E-525C6B671E3B}" srcOrd="0" destOrd="0" presId="urn:microsoft.com/office/officeart/2011/layout/CircleProcess"/>
    <dgm:cxn modelId="{A7DBCC95-CB1E-49C1-BA25-0476DDC60E38}" type="presParOf" srcId="{9B721AED-86F9-44EF-8D45-0544BAC2970D}" destId="{26912434-BEF6-4981-A424-094E43095BAA}" srcOrd="5" destOrd="0" presId="urn:microsoft.com/office/officeart/2011/layout/CircleProcess"/>
    <dgm:cxn modelId="{4C7E6932-A10E-4246-B173-8E3E92A0E947}" type="presParOf" srcId="{9B721AED-86F9-44EF-8D45-0544BAC2970D}" destId="{73285D00-8C90-4E48-AC57-9EB3CD8B2D09}" srcOrd="6" destOrd="0" presId="urn:microsoft.com/office/officeart/2011/layout/CircleProcess"/>
    <dgm:cxn modelId="{F6DDF8AE-7975-49FF-B371-9EA0D82BE01A}" type="presParOf" srcId="{73285D00-8C90-4E48-AC57-9EB3CD8B2D09}" destId="{28A5BBCC-DBAB-471C-80A6-57ACDC2BC70E}" srcOrd="0" destOrd="0" presId="urn:microsoft.com/office/officeart/2011/layout/CircleProcess"/>
    <dgm:cxn modelId="{E6F4592A-0F3B-4841-BAAC-22D7A7AD5FA8}" type="presParOf" srcId="{9B721AED-86F9-44EF-8D45-0544BAC2970D}" destId="{FCF7935D-B9BF-4917-897A-51564C1FB1EA}" srcOrd="7" destOrd="0" presId="urn:microsoft.com/office/officeart/2011/layout/CircleProcess"/>
    <dgm:cxn modelId="{BCC19E97-744F-4168-921E-5883DAFE4F38}" type="presParOf" srcId="{FCF7935D-B9BF-4917-897A-51564C1FB1EA}" destId="{F0B3DD54-B24B-47E0-8A1B-3F70282A707A}" srcOrd="0" destOrd="0" presId="urn:microsoft.com/office/officeart/2011/layout/CircleProcess"/>
    <dgm:cxn modelId="{8CD11BC9-6E8A-4959-B503-423F67F71401}" type="presParOf" srcId="{9B721AED-86F9-44EF-8D45-0544BAC2970D}" destId="{E3FB30AE-F89D-4910-AD02-C804BCA41650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99D6DD-A991-43FE-AC8B-D7F1C98575ED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865825-1580-48EC-AF2E-7AEAC7933942}">
      <dgm:prSet phldrT="[Text]"/>
      <dgm:spPr/>
      <dgm:t>
        <a:bodyPr/>
        <a:lstStyle/>
        <a:p>
          <a:r>
            <a:rPr lang="en-US" dirty="0"/>
            <a:t>Moral Hazard</a:t>
          </a:r>
        </a:p>
      </dgm:t>
    </dgm:pt>
    <dgm:pt modelId="{9C2ACA7E-F129-4273-B8DC-CF9D46B6C4AA}" type="parTrans" cxnId="{C3FD695B-A032-45F8-B821-8969770881E0}">
      <dgm:prSet/>
      <dgm:spPr/>
      <dgm:t>
        <a:bodyPr/>
        <a:lstStyle/>
        <a:p>
          <a:endParaRPr lang="en-US"/>
        </a:p>
      </dgm:t>
    </dgm:pt>
    <dgm:pt modelId="{DD2694D1-7194-46BE-835C-6F816A7D31DE}" type="sibTrans" cxnId="{C3FD695B-A032-45F8-B821-8969770881E0}">
      <dgm:prSet/>
      <dgm:spPr/>
      <dgm:t>
        <a:bodyPr/>
        <a:lstStyle/>
        <a:p>
          <a:endParaRPr lang="en-US"/>
        </a:p>
      </dgm:t>
    </dgm:pt>
    <dgm:pt modelId="{F6BA219D-BD68-4A20-8BED-B5EB1C25F7F0}">
      <dgm:prSet phldrT="[Text]"/>
      <dgm:spPr/>
      <dgm:t>
        <a:bodyPr/>
        <a:lstStyle/>
        <a:p>
          <a:r>
            <a:rPr lang="en-US" dirty="0"/>
            <a:t>Increase in Risky Investment</a:t>
          </a:r>
        </a:p>
      </dgm:t>
    </dgm:pt>
    <dgm:pt modelId="{68BC6331-329A-447F-A8AA-94E1F36DF7BC}" type="parTrans" cxnId="{5EAEF415-7F9D-432D-815F-F02D4DAF17C8}">
      <dgm:prSet/>
      <dgm:spPr/>
      <dgm:t>
        <a:bodyPr/>
        <a:lstStyle/>
        <a:p>
          <a:endParaRPr lang="en-US"/>
        </a:p>
      </dgm:t>
    </dgm:pt>
    <dgm:pt modelId="{00202006-AC2C-4B68-9B3A-64CFEF87CE3C}" type="sibTrans" cxnId="{5EAEF415-7F9D-432D-815F-F02D4DAF17C8}">
      <dgm:prSet/>
      <dgm:spPr/>
      <dgm:t>
        <a:bodyPr/>
        <a:lstStyle/>
        <a:p>
          <a:endParaRPr lang="en-US"/>
        </a:p>
      </dgm:t>
    </dgm:pt>
    <dgm:pt modelId="{4FC9A6A3-E977-4254-A624-F7B7FA85B248}">
      <dgm:prSet/>
      <dgm:spPr/>
      <dgm:t>
        <a:bodyPr/>
        <a:lstStyle/>
        <a:p>
          <a:r>
            <a:rPr lang="en-US" dirty="0"/>
            <a:t>Asset-price bubbles</a:t>
          </a:r>
        </a:p>
      </dgm:t>
    </dgm:pt>
    <dgm:pt modelId="{DDE126FB-A6EF-49D3-A0E6-15E557110C4B}" type="parTrans" cxnId="{260E021A-129C-4053-829E-2CF7FCF6E3BF}">
      <dgm:prSet/>
      <dgm:spPr/>
      <dgm:t>
        <a:bodyPr/>
        <a:lstStyle/>
        <a:p>
          <a:endParaRPr lang="en-US"/>
        </a:p>
      </dgm:t>
    </dgm:pt>
    <dgm:pt modelId="{15CB866E-4DBF-47CC-AC87-ACA7CD1A258B}" type="sibTrans" cxnId="{260E021A-129C-4053-829E-2CF7FCF6E3BF}">
      <dgm:prSet/>
      <dgm:spPr/>
      <dgm:t>
        <a:bodyPr/>
        <a:lstStyle/>
        <a:p>
          <a:endParaRPr lang="en-US"/>
        </a:p>
      </dgm:t>
    </dgm:pt>
    <dgm:pt modelId="{4138DE77-DC16-4947-9540-CB33118F70A1}" type="pres">
      <dgm:prSet presAssocID="{9299D6DD-A991-43FE-AC8B-D7F1C98575E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6DA0B43-7D66-486A-BDC4-3A333C17C158}" type="pres">
      <dgm:prSet presAssocID="{4FC9A6A3-E977-4254-A624-F7B7FA85B248}" presName="Accent3" presStyleCnt="0"/>
      <dgm:spPr/>
    </dgm:pt>
    <dgm:pt modelId="{DCD31A4B-B688-4FB8-A5B1-F850CF461161}" type="pres">
      <dgm:prSet presAssocID="{4FC9A6A3-E977-4254-A624-F7B7FA85B248}" presName="Accent" presStyleLbl="node1" presStyleIdx="0" presStyleCnt="3"/>
      <dgm:spPr/>
    </dgm:pt>
    <dgm:pt modelId="{066EA987-A1D1-4907-A622-B0245828D457}" type="pres">
      <dgm:prSet presAssocID="{4FC9A6A3-E977-4254-A624-F7B7FA85B248}" presName="ParentBackground3" presStyleCnt="0"/>
      <dgm:spPr/>
    </dgm:pt>
    <dgm:pt modelId="{A1D208ED-B4A7-4EE6-8E2C-55C0A4FC26C3}" type="pres">
      <dgm:prSet presAssocID="{4FC9A6A3-E977-4254-A624-F7B7FA85B248}" presName="ParentBackground" presStyleLbl="fgAcc1" presStyleIdx="0" presStyleCnt="3"/>
      <dgm:spPr/>
    </dgm:pt>
    <dgm:pt modelId="{0294B39B-2204-4956-A089-F08EA6B16896}" type="pres">
      <dgm:prSet presAssocID="{4FC9A6A3-E977-4254-A624-F7B7FA85B24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608B046-64E1-4CC0-80EE-1875323A7C07}" type="pres">
      <dgm:prSet presAssocID="{F6BA219D-BD68-4A20-8BED-B5EB1C25F7F0}" presName="Accent2" presStyleCnt="0"/>
      <dgm:spPr/>
    </dgm:pt>
    <dgm:pt modelId="{07CE9F30-7488-49AA-9CE5-2024F8548353}" type="pres">
      <dgm:prSet presAssocID="{F6BA219D-BD68-4A20-8BED-B5EB1C25F7F0}" presName="Accent" presStyleLbl="node1" presStyleIdx="1" presStyleCnt="3"/>
      <dgm:spPr/>
    </dgm:pt>
    <dgm:pt modelId="{8A795E46-2239-4448-A840-0A33BC47A94E}" type="pres">
      <dgm:prSet presAssocID="{F6BA219D-BD68-4A20-8BED-B5EB1C25F7F0}" presName="ParentBackground2" presStyleCnt="0"/>
      <dgm:spPr/>
    </dgm:pt>
    <dgm:pt modelId="{B8848719-1435-4F45-B2AA-BA8E02EBC7C4}" type="pres">
      <dgm:prSet presAssocID="{F6BA219D-BD68-4A20-8BED-B5EB1C25F7F0}" presName="ParentBackground" presStyleLbl="fgAcc1" presStyleIdx="1" presStyleCnt="3"/>
      <dgm:spPr/>
    </dgm:pt>
    <dgm:pt modelId="{9D309CE9-5AE2-48FE-8EDD-09DA63367018}" type="pres">
      <dgm:prSet presAssocID="{F6BA219D-BD68-4A20-8BED-B5EB1C25F7F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7AFAEF7-95FD-4974-99F4-CC2173746FE6}" type="pres">
      <dgm:prSet presAssocID="{59865825-1580-48EC-AF2E-7AEAC7933942}" presName="Accent1" presStyleCnt="0"/>
      <dgm:spPr/>
    </dgm:pt>
    <dgm:pt modelId="{00671C3F-D3DA-4C9E-ABDD-60785BEBAE64}" type="pres">
      <dgm:prSet presAssocID="{59865825-1580-48EC-AF2E-7AEAC7933942}" presName="Accent" presStyleLbl="node1" presStyleIdx="2" presStyleCnt="3"/>
      <dgm:spPr/>
    </dgm:pt>
    <dgm:pt modelId="{9D0765D1-2F9A-4E10-83DB-8365752BCC88}" type="pres">
      <dgm:prSet presAssocID="{59865825-1580-48EC-AF2E-7AEAC7933942}" presName="ParentBackground1" presStyleCnt="0"/>
      <dgm:spPr/>
    </dgm:pt>
    <dgm:pt modelId="{1ACF56E7-240D-464E-B971-FEF4C4A1E3D6}" type="pres">
      <dgm:prSet presAssocID="{59865825-1580-48EC-AF2E-7AEAC7933942}" presName="ParentBackground" presStyleLbl="fgAcc1" presStyleIdx="2" presStyleCnt="3"/>
      <dgm:spPr/>
    </dgm:pt>
    <dgm:pt modelId="{19087488-F320-4C93-85A5-C7BBE241D289}" type="pres">
      <dgm:prSet presAssocID="{59865825-1580-48EC-AF2E-7AEAC793394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5EAEF415-7F9D-432D-815F-F02D4DAF17C8}" srcId="{9299D6DD-A991-43FE-AC8B-D7F1C98575ED}" destId="{F6BA219D-BD68-4A20-8BED-B5EB1C25F7F0}" srcOrd="1" destOrd="0" parTransId="{68BC6331-329A-447F-A8AA-94E1F36DF7BC}" sibTransId="{00202006-AC2C-4B68-9B3A-64CFEF87CE3C}"/>
    <dgm:cxn modelId="{260E021A-129C-4053-829E-2CF7FCF6E3BF}" srcId="{9299D6DD-A991-43FE-AC8B-D7F1C98575ED}" destId="{4FC9A6A3-E977-4254-A624-F7B7FA85B248}" srcOrd="2" destOrd="0" parTransId="{DDE126FB-A6EF-49D3-A0E6-15E557110C4B}" sibTransId="{15CB866E-4DBF-47CC-AC87-ACA7CD1A258B}"/>
    <dgm:cxn modelId="{CEBC1E38-6C3F-4622-90A8-E7A2ED6E78B8}" type="presOf" srcId="{F6BA219D-BD68-4A20-8BED-B5EB1C25F7F0}" destId="{9D309CE9-5AE2-48FE-8EDD-09DA63367018}" srcOrd="1" destOrd="0" presId="urn:microsoft.com/office/officeart/2011/layout/CircleProcess"/>
    <dgm:cxn modelId="{F2B0493D-2C84-490B-9BD0-240E7B1A3A71}" type="presOf" srcId="{59865825-1580-48EC-AF2E-7AEAC7933942}" destId="{1ACF56E7-240D-464E-B971-FEF4C4A1E3D6}" srcOrd="0" destOrd="0" presId="urn:microsoft.com/office/officeart/2011/layout/CircleProcess"/>
    <dgm:cxn modelId="{C3FD695B-A032-45F8-B821-8969770881E0}" srcId="{9299D6DD-A991-43FE-AC8B-D7F1C98575ED}" destId="{59865825-1580-48EC-AF2E-7AEAC7933942}" srcOrd="0" destOrd="0" parTransId="{9C2ACA7E-F129-4273-B8DC-CF9D46B6C4AA}" sibTransId="{DD2694D1-7194-46BE-835C-6F816A7D31DE}"/>
    <dgm:cxn modelId="{021B3C69-5742-4200-821A-9360558BC7A3}" type="presOf" srcId="{4FC9A6A3-E977-4254-A624-F7B7FA85B248}" destId="{0294B39B-2204-4956-A089-F08EA6B16896}" srcOrd="1" destOrd="0" presId="urn:microsoft.com/office/officeart/2011/layout/CircleProcess"/>
    <dgm:cxn modelId="{022DCE54-7EFA-420B-8C2D-2097D8692221}" type="presOf" srcId="{9299D6DD-A991-43FE-AC8B-D7F1C98575ED}" destId="{4138DE77-DC16-4947-9540-CB33118F70A1}" srcOrd="0" destOrd="0" presId="urn:microsoft.com/office/officeart/2011/layout/CircleProcess"/>
    <dgm:cxn modelId="{361EFD82-99BE-4B63-846A-E38B801B78B9}" type="presOf" srcId="{F6BA219D-BD68-4A20-8BED-B5EB1C25F7F0}" destId="{B8848719-1435-4F45-B2AA-BA8E02EBC7C4}" srcOrd="0" destOrd="0" presId="urn:microsoft.com/office/officeart/2011/layout/CircleProcess"/>
    <dgm:cxn modelId="{1A88CCCF-BFCA-4A8D-BA80-A0E855175B66}" type="presOf" srcId="{59865825-1580-48EC-AF2E-7AEAC7933942}" destId="{19087488-F320-4C93-85A5-C7BBE241D289}" srcOrd="1" destOrd="0" presId="urn:microsoft.com/office/officeart/2011/layout/CircleProcess"/>
    <dgm:cxn modelId="{C04926D0-F0A5-4434-8C15-66AABE843382}" type="presOf" srcId="{4FC9A6A3-E977-4254-A624-F7B7FA85B248}" destId="{A1D208ED-B4A7-4EE6-8E2C-55C0A4FC26C3}" srcOrd="0" destOrd="0" presId="urn:microsoft.com/office/officeart/2011/layout/CircleProcess"/>
    <dgm:cxn modelId="{6066A1B1-B5EE-4AEC-8396-909C0D900B1E}" type="presParOf" srcId="{4138DE77-DC16-4947-9540-CB33118F70A1}" destId="{16DA0B43-7D66-486A-BDC4-3A333C17C158}" srcOrd="0" destOrd="0" presId="urn:microsoft.com/office/officeart/2011/layout/CircleProcess"/>
    <dgm:cxn modelId="{70D08896-7D41-43D6-AC38-8CDB8E81DEB0}" type="presParOf" srcId="{16DA0B43-7D66-486A-BDC4-3A333C17C158}" destId="{DCD31A4B-B688-4FB8-A5B1-F850CF461161}" srcOrd="0" destOrd="0" presId="urn:microsoft.com/office/officeart/2011/layout/CircleProcess"/>
    <dgm:cxn modelId="{3733B4D2-2C35-4CED-AE91-464FDB5EAA51}" type="presParOf" srcId="{4138DE77-DC16-4947-9540-CB33118F70A1}" destId="{066EA987-A1D1-4907-A622-B0245828D457}" srcOrd="1" destOrd="0" presId="urn:microsoft.com/office/officeart/2011/layout/CircleProcess"/>
    <dgm:cxn modelId="{3589B7EE-74F9-4328-BBF7-0135E2C65B37}" type="presParOf" srcId="{066EA987-A1D1-4907-A622-B0245828D457}" destId="{A1D208ED-B4A7-4EE6-8E2C-55C0A4FC26C3}" srcOrd="0" destOrd="0" presId="urn:microsoft.com/office/officeart/2011/layout/CircleProcess"/>
    <dgm:cxn modelId="{71A6793E-7432-4D52-BBC8-08675F53AE01}" type="presParOf" srcId="{4138DE77-DC16-4947-9540-CB33118F70A1}" destId="{0294B39B-2204-4956-A089-F08EA6B16896}" srcOrd="2" destOrd="0" presId="urn:microsoft.com/office/officeart/2011/layout/CircleProcess"/>
    <dgm:cxn modelId="{5839C8E7-DD49-43DF-BB46-8F24B0DC1927}" type="presParOf" srcId="{4138DE77-DC16-4947-9540-CB33118F70A1}" destId="{B608B046-64E1-4CC0-80EE-1875323A7C07}" srcOrd="3" destOrd="0" presId="urn:microsoft.com/office/officeart/2011/layout/CircleProcess"/>
    <dgm:cxn modelId="{3F9626E0-9621-46C5-95D1-F48C5B625D54}" type="presParOf" srcId="{B608B046-64E1-4CC0-80EE-1875323A7C07}" destId="{07CE9F30-7488-49AA-9CE5-2024F8548353}" srcOrd="0" destOrd="0" presId="urn:microsoft.com/office/officeart/2011/layout/CircleProcess"/>
    <dgm:cxn modelId="{356ED1BB-9795-4E7E-A203-CB647085C863}" type="presParOf" srcId="{4138DE77-DC16-4947-9540-CB33118F70A1}" destId="{8A795E46-2239-4448-A840-0A33BC47A94E}" srcOrd="4" destOrd="0" presId="urn:microsoft.com/office/officeart/2011/layout/CircleProcess"/>
    <dgm:cxn modelId="{70676C24-9F7B-4670-993D-AA23BA8137EE}" type="presParOf" srcId="{8A795E46-2239-4448-A840-0A33BC47A94E}" destId="{B8848719-1435-4F45-B2AA-BA8E02EBC7C4}" srcOrd="0" destOrd="0" presId="urn:microsoft.com/office/officeart/2011/layout/CircleProcess"/>
    <dgm:cxn modelId="{C9C2CB76-D404-4628-8D46-BEAADAD7FA0F}" type="presParOf" srcId="{4138DE77-DC16-4947-9540-CB33118F70A1}" destId="{9D309CE9-5AE2-48FE-8EDD-09DA63367018}" srcOrd="5" destOrd="0" presId="urn:microsoft.com/office/officeart/2011/layout/CircleProcess"/>
    <dgm:cxn modelId="{745B5907-792E-4910-8046-58CF7062F061}" type="presParOf" srcId="{4138DE77-DC16-4947-9540-CB33118F70A1}" destId="{77AFAEF7-95FD-4974-99F4-CC2173746FE6}" srcOrd="6" destOrd="0" presId="urn:microsoft.com/office/officeart/2011/layout/CircleProcess"/>
    <dgm:cxn modelId="{E0FF303A-51D0-4C94-8C59-524AB19C13D2}" type="presParOf" srcId="{77AFAEF7-95FD-4974-99F4-CC2173746FE6}" destId="{00671C3F-D3DA-4C9E-ABDD-60785BEBAE64}" srcOrd="0" destOrd="0" presId="urn:microsoft.com/office/officeart/2011/layout/CircleProcess"/>
    <dgm:cxn modelId="{8A068385-9F2E-413F-91E9-049FA2F9858C}" type="presParOf" srcId="{4138DE77-DC16-4947-9540-CB33118F70A1}" destId="{9D0765D1-2F9A-4E10-83DB-8365752BCC88}" srcOrd="7" destOrd="0" presId="urn:microsoft.com/office/officeart/2011/layout/CircleProcess"/>
    <dgm:cxn modelId="{71B1B83B-4DA5-4E74-8DF8-CDD430E790DB}" type="presParOf" srcId="{9D0765D1-2F9A-4E10-83DB-8365752BCC88}" destId="{1ACF56E7-240D-464E-B971-FEF4C4A1E3D6}" srcOrd="0" destOrd="0" presId="urn:microsoft.com/office/officeart/2011/layout/CircleProcess"/>
    <dgm:cxn modelId="{323F322A-9491-40D3-B4FA-BC78571110AE}" type="presParOf" srcId="{4138DE77-DC16-4947-9540-CB33118F70A1}" destId="{19087488-F320-4C93-85A5-C7BBE241D289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99D6DD-A991-43FE-AC8B-D7F1C98575ED}" type="doc">
      <dgm:prSet loTypeId="urn:microsoft.com/office/officeart/2011/layout/Circle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865825-1580-48EC-AF2E-7AEAC7933942}">
      <dgm:prSet phldrT="[Text]"/>
      <dgm:spPr/>
      <dgm:t>
        <a:bodyPr/>
        <a:lstStyle/>
        <a:p>
          <a:r>
            <a:rPr lang="en-US" dirty="0"/>
            <a:t>Asymmetric Information</a:t>
          </a:r>
        </a:p>
      </dgm:t>
    </dgm:pt>
    <dgm:pt modelId="{9C2ACA7E-F129-4273-B8DC-CF9D46B6C4AA}" type="parTrans" cxnId="{C3FD695B-A032-45F8-B821-8969770881E0}">
      <dgm:prSet/>
      <dgm:spPr/>
      <dgm:t>
        <a:bodyPr/>
        <a:lstStyle/>
        <a:p>
          <a:endParaRPr lang="en-US"/>
        </a:p>
      </dgm:t>
    </dgm:pt>
    <dgm:pt modelId="{DD2694D1-7194-46BE-835C-6F816A7D31DE}" type="sibTrans" cxnId="{C3FD695B-A032-45F8-B821-8969770881E0}">
      <dgm:prSet/>
      <dgm:spPr/>
      <dgm:t>
        <a:bodyPr/>
        <a:lstStyle/>
        <a:p>
          <a:endParaRPr lang="en-US"/>
        </a:p>
      </dgm:t>
    </dgm:pt>
    <dgm:pt modelId="{4138DE77-DC16-4947-9540-CB33118F70A1}" type="pres">
      <dgm:prSet presAssocID="{9299D6DD-A991-43FE-AC8B-D7F1C98575ED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3F6981B-E629-4DDE-8AA9-8D800BEF379A}" type="pres">
      <dgm:prSet presAssocID="{59865825-1580-48EC-AF2E-7AEAC7933942}" presName="Accent1" presStyleCnt="0"/>
      <dgm:spPr/>
    </dgm:pt>
    <dgm:pt modelId="{00671C3F-D3DA-4C9E-ABDD-60785BEBAE64}" type="pres">
      <dgm:prSet presAssocID="{59865825-1580-48EC-AF2E-7AEAC7933942}" presName="Accent" presStyleLbl="node1" presStyleIdx="0" presStyleCnt="1"/>
      <dgm:spPr/>
    </dgm:pt>
    <dgm:pt modelId="{5CBD2BA1-3555-4083-A0B6-2B26DDA16841}" type="pres">
      <dgm:prSet presAssocID="{59865825-1580-48EC-AF2E-7AEAC7933942}" presName="ParentBackground1" presStyleCnt="0"/>
      <dgm:spPr/>
    </dgm:pt>
    <dgm:pt modelId="{1ACF56E7-240D-464E-B971-FEF4C4A1E3D6}" type="pres">
      <dgm:prSet presAssocID="{59865825-1580-48EC-AF2E-7AEAC7933942}" presName="ParentBackground" presStyleLbl="fgAcc1" presStyleIdx="0" presStyleCnt="1"/>
      <dgm:spPr/>
    </dgm:pt>
    <dgm:pt modelId="{A5BBD2FA-718B-4532-A72E-C91BCC74E41C}" type="pres">
      <dgm:prSet presAssocID="{59865825-1580-48EC-AF2E-7AEAC793394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C0ECBC12-1F41-4E9D-8AF5-2993B57FE6CF}" type="presOf" srcId="{59865825-1580-48EC-AF2E-7AEAC7933942}" destId="{A5BBD2FA-718B-4532-A72E-C91BCC74E41C}" srcOrd="1" destOrd="0" presId="urn:microsoft.com/office/officeart/2011/layout/CircleProcess"/>
    <dgm:cxn modelId="{EDC6721C-5B63-4AFD-B4A1-E7BC45B7D6C8}" type="presOf" srcId="{59865825-1580-48EC-AF2E-7AEAC7933942}" destId="{1ACF56E7-240D-464E-B971-FEF4C4A1E3D6}" srcOrd="0" destOrd="0" presId="urn:microsoft.com/office/officeart/2011/layout/CircleProcess"/>
    <dgm:cxn modelId="{C3FD695B-A032-45F8-B821-8969770881E0}" srcId="{9299D6DD-A991-43FE-AC8B-D7F1C98575ED}" destId="{59865825-1580-48EC-AF2E-7AEAC7933942}" srcOrd="0" destOrd="0" parTransId="{9C2ACA7E-F129-4273-B8DC-CF9D46B6C4AA}" sibTransId="{DD2694D1-7194-46BE-835C-6F816A7D31DE}"/>
    <dgm:cxn modelId="{022DCE54-7EFA-420B-8C2D-2097D8692221}" type="presOf" srcId="{9299D6DD-A991-43FE-AC8B-D7F1C98575ED}" destId="{4138DE77-DC16-4947-9540-CB33118F70A1}" srcOrd="0" destOrd="0" presId="urn:microsoft.com/office/officeart/2011/layout/CircleProcess"/>
    <dgm:cxn modelId="{E9C1C595-B9AF-485A-A6F1-8C23E0B0B452}" type="presParOf" srcId="{4138DE77-DC16-4947-9540-CB33118F70A1}" destId="{23F6981B-E629-4DDE-8AA9-8D800BEF379A}" srcOrd="0" destOrd="0" presId="urn:microsoft.com/office/officeart/2011/layout/CircleProcess"/>
    <dgm:cxn modelId="{CB3A4AA4-62C4-4EAF-BC85-3636C3CA83D5}" type="presParOf" srcId="{23F6981B-E629-4DDE-8AA9-8D800BEF379A}" destId="{00671C3F-D3DA-4C9E-ABDD-60785BEBAE64}" srcOrd="0" destOrd="0" presId="urn:microsoft.com/office/officeart/2011/layout/CircleProcess"/>
    <dgm:cxn modelId="{942B0B0E-6156-43ED-93AC-9583244BABEC}" type="presParOf" srcId="{4138DE77-DC16-4947-9540-CB33118F70A1}" destId="{5CBD2BA1-3555-4083-A0B6-2B26DDA16841}" srcOrd="1" destOrd="0" presId="urn:microsoft.com/office/officeart/2011/layout/CircleProcess"/>
    <dgm:cxn modelId="{84E876B8-6CBF-41B3-9B48-0119CF8EDB8D}" type="presParOf" srcId="{5CBD2BA1-3555-4083-A0B6-2B26DDA16841}" destId="{1ACF56E7-240D-464E-B971-FEF4C4A1E3D6}" srcOrd="0" destOrd="0" presId="urn:microsoft.com/office/officeart/2011/layout/CircleProcess"/>
    <dgm:cxn modelId="{37BACE84-8510-4BE6-A43B-CF80496B3EF2}" type="presParOf" srcId="{4138DE77-DC16-4947-9540-CB33118F70A1}" destId="{A5BBD2FA-718B-4532-A72E-C91BCC74E41C}" srcOrd="2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9EDA15-C788-45D9-904B-7D34A62B6016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BA96456-BF3A-4526-94C1-4C30AAF66E27}">
      <dgm:prSet phldrT="[Text]"/>
      <dgm:spPr/>
      <dgm:t>
        <a:bodyPr/>
        <a:lstStyle/>
        <a:p>
          <a:r>
            <a:rPr lang="en-US" dirty="0"/>
            <a:t>Greece Systemic tax evasion</a:t>
          </a:r>
        </a:p>
      </dgm:t>
    </dgm:pt>
    <dgm:pt modelId="{AAE69155-93D2-407E-85D2-2E6494B6EC38}" type="parTrans" cxnId="{6A677916-8EDF-44D2-97B6-29DBA84F8366}">
      <dgm:prSet/>
      <dgm:spPr/>
      <dgm:t>
        <a:bodyPr/>
        <a:lstStyle/>
        <a:p>
          <a:endParaRPr lang="en-US"/>
        </a:p>
      </dgm:t>
    </dgm:pt>
    <dgm:pt modelId="{0E3A5D92-31D7-4E5F-B90E-4394FD6AB45F}" type="sibTrans" cxnId="{6A677916-8EDF-44D2-97B6-29DBA84F8366}">
      <dgm:prSet/>
      <dgm:spPr/>
      <dgm:t>
        <a:bodyPr/>
        <a:lstStyle/>
        <a:p>
          <a:endParaRPr lang="en-US"/>
        </a:p>
      </dgm:t>
    </dgm:pt>
    <dgm:pt modelId="{FE0E1882-8884-4396-BAD6-835516CD908C}">
      <dgm:prSet phldrT="[Text]"/>
      <dgm:spPr/>
      <dgm:t>
        <a:bodyPr/>
        <a:lstStyle/>
        <a:p>
          <a:r>
            <a:rPr lang="en-US" dirty="0"/>
            <a:t>Increased govt. expenditure</a:t>
          </a:r>
        </a:p>
      </dgm:t>
    </dgm:pt>
    <dgm:pt modelId="{B0BE9CA8-2EA3-4EE5-9261-4ED863944A34}" type="parTrans" cxnId="{17D0907C-18DA-4CE3-BB3B-DDB777D332DD}">
      <dgm:prSet/>
      <dgm:spPr/>
      <dgm:t>
        <a:bodyPr/>
        <a:lstStyle/>
        <a:p>
          <a:endParaRPr lang="en-US"/>
        </a:p>
      </dgm:t>
    </dgm:pt>
    <dgm:pt modelId="{08A71BAE-14F6-4782-B29B-F6EDC82E38CE}" type="sibTrans" cxnId="{17D0907C-18DA-4CE3-BB3B-DDB777D332DD}">
      <dgm:prSet/>
      <dgm:spPr/>
      <dgm:t>
        <a:bodyPr/>
        <a:lstStyle/>
        <a:p>
          <a:endParaRPr lang="en-US"/>
        </a:p>
      </dgm:t>
    </dgm:pt>
    <dgm:pt modelId="{F35B7FFB-397D-4613-B701-C008C616A981}">
      <dgm:prSet phldrT="[Text]"/>
      <dgm:spPr/>
      <dgm:t>
        <a:bodyPr/>
        <a:lstStyle/>
        <a:p>
          <a:r>
            <a:rPr lang="en-US" dirty="0"/>
            <a:t>Entry into EU</a:t>
          </a:r>
        </a:p>
      </dgm:t>
    </dgm:pt>
    <dgm:pt modelId="{6ECC2BEC-02AE-43FE-AB95-AD759F028CB6}" type="parTrans" cxnId="{81E23DBD-9080-4197-96AE-CA26150499AF}">
      <dgm:prSet/>
      <dgm:spPr/>
      <dgm:t>
        <a:bodyPr/>
        <a:lstStyle/>
        <a:p>
          <a:endParaRPr lang="en-US"/>
        </a:p>
      </dgm:t>
    </dgm:pt>
    <dgm:pt modelId="{3A543326-3BA4-4B1F-8947-B106E57117B3}" type="sibTrans" cxnId="{81E23DBD-9080-4197-96AE-CA26150499AF}">
      <dgm:prSet/>
      <dgm:spPr/>
      <dgm:t>
        <a:bodyPr/>
        <a:lstStyle/>
        <a:p>
          <a:endParaRPr lang="en-US"/>
        </a:p>
      </dgm:t>
    </dgm:pt>
    <dgm:pt modelId="{9A31EC6A-3E8E-452A-B527-819C7CFB27DB}">
      <dgm:prSet phldrT="[Text]"/>
      <dgm:spPr/>
      <dgm:t>
        <a:bodyPr/>
        <a:lstStyle/>
        <a:p>
          <a:r>
            <a:rPr lang="en-US" dirty="0"/>
            <a:t>Increased Sovereign debt</a:t>
          </a:r>
        </a:p>
      </dgm:t>
    </dgm:pt>
    <dgm:pt modelId="{4B275680-8831-4F1E-8F3B-84932EAA64B9}" type="parTrans" cxnId="{4F35DDE7-FB05-4F51-B1F2-E392DD1ECFED}">
      <dgm:prSet/>
      <dgm:spPr/>
      <dgm:t>
        <a:bodyPr/>
        <a:lstStyle/>
        <a:p>
          <a:endParaRPr lang="en-US"/>
        </a:p>
      </dgm:t>
    </dgm:pt>
    <dgm:pt modelId="{227C0BCB-8590-49F4-981F-DD2974768F91}" type="sibTrans" cxnId="{4F35DDE7-FB05-4F51-B1F2-E392DD1ECFED}">
      <dgm:prSet/>
      <dgm:spPr/>
      <dgm:t>
        <a:bodyPr/>
        <a:lstStyle/>
        <a:p>
          <a:endParaRPr lang="en-US"/>
        </a:p>
      </dgm:t>
    </dgm:pt>
    <dgm:pt modelId="{0110D945-B0A4-44AF-A409-9444BE2595D4}">
      <dgm:prSet phldrT="[Text]"/>
      <dgm:spPr/>
      <dgm:t>
        <a:bodyPr/>
        <a:lstStyle/>
        <a:p>
          <a:r>
            <a:rPr lang="en-US" dirty="0"/>
            <a:t>Greek bonds rated “junk” in 2010</a:t>
          </a:r>
        </a:p>
      </dgm:t>
    </dgm:pt>
    <dgm:pt modelId="{85481BA0-521B-4C68-95F3-EFAEAD73F1F2}" type="parTrans" cxnId="{EE50E497-D304-44FC-A9EE-96C7A0B5C797}">
      <dgm:prSet/>
      <dgm:spPr/>
      <dgm:t>
        <a:bodyPr/>
        <a:lstStyle/>
        <a:p>
          <a:endParaRPr lang="en-US"/>
        </a:p>
      </dgm:t>
    </dgm:pt>
    <dgm:pt modelId="{54F1C9E0-918F-4B84-ADDD-C26336E86F8E}" type="sibTrans" cxnId="{EE50E497-D304-44FC-A9EE-96C7A0B5C797}">
      <dgm:prSet/>
      <dgm:spPr/>
      <dgm:t>
        <a:bodyPr/>
        <a:lstStyle/>
        <a:p>
          <a:endParaRPr lang="en-US"/>
        </a:p>
      </dgm:t>
    </dgm:pt>
    <dgm:pt modelId="{BDE92669-08A9-4954-A5E9-3A4016FE3167}">
      <dgm:prSet/>
      <dgm:spPr/>
      <dgm:t>
        <a:bodyPr/>
        <a:lstStyle/>
        <a:p>
          <a:r>
            <a:rPr lang="en-US" dirty="0"/>
            <a:t>European Sovereign Debt Crisis</a:t>
          </a:r>
        </a:p>
      </dgm:t>
    </dgm:pt>
    <dgm:pt modelId="{8E85B72E-710E-4EE5-B9DA-7775431BB119}" type="parTrans" cxnId="{B96B56CF-AD22-4155-9CB1-2A024A769494}">
      <dgm:prSet/>
      <dgm:spPr/>
      <dgm:t>
        <a:bodyPr/>
        <a:lstStyle/>
        <a:p>
          <a:endParaRPr lang="en-US"/>
        </a:p>
      </dgm:t>
    </dgm:pt>
    <dgm:pt modelId="{348E5844-0D75-4B88-9D5E-56A6DEC6C7D7}" type="sibTrans" cxnId="{B96B56CF-AD22-4155-9CB1-2A024A769494}">
      <dgm:prSet/>
      <dgm:spPr/>
      <dgm:t>
        <a:bodyPr/>
        <a:lstStyle/>
        <a:p>
          <a:endParaRPr lang="en-US"/>
        </a:p>
      </dgm:t>
    </dgm:pt>
    <dgm:pt modelId="{CCCE4CEE-D898-4E62-87B1-2081C75C94EA}" type="pres">
      <dgm:prSet presAssocID="{B99EDA15-C788-45D9-904B-7D34A62B6016}" presName="diagram" presStyleCnt="0">
        <dgm:presLayoutVars>
          <dgm:dir/>
          <dgm:resizeHandles val="exact"/>
        </dgm:presLayoutVars>
      </dgm:prSet>
      <dgm:spPr/>
    </dgm:pt>
    <dgm:pt modelId="{AC2E1324-B040-4847-8551-85BA90619BEE}" type="pres">
      <dgm:prSet presAssocID="{0BA96456-BF3A-4526-94C1-4C30AAF66E27}" presName="node" presStyleLbl="node1" presStyleIdx="0" presStyleCnt="6">
        <dgm:presLayoutVars>
          <dgm:bulletEnabled val="1"/>
        </dgm:presLayoutVars>
      </dgm:prSet>
      <dgm:spPr/>
    </dgm:pt>
    <dgm:pt modelId="{B47579CF-D82B-447B-AD5C-46346528474D}" type="pres">
      <dgm:prSet presAssocID="{0E3A5D92-31D7-4E5F-B90E-4394FD6AB45F}" presName="sibTrans" presStyleLbl="sibTrans2D1" presStyleIdx="0" presStyleCnt="5"/>
      <dgm:spPr/>
    </dgm:pt>
    <dgm:pt modelId="{B6509DEA-9936-426F-915F-DD6BCF0DCEFD}" type="pres">
      <dgm:prSet presAssocID="{0E3A5D92-31D7-4E5F-B90E-4394FD6AB45F}" presName="connectorText" presStyleLbl="sibTrans2D1" presStyleIdx="0" presStyleCnt="5"/>
      <dgm:spPr/>
    </dgm:pt>
    <dgm:pt modelId="{50EC6E26-E2FC-494B-A9A4-97C0BDF7C23A}" type="pres">
      <dgm:prSet presAssocID="{FE0E1882-8884-4396-BAD6-835516CD908C}" presName="node" presStyleLbl="node1" presStyleIdx="1" presStyleCnt="6">
        <dgm:presLayoutVars>
          <dgm:bulletEnabled val="1"/>
        </dgm:presLayoutVars>
      </dgm:prSet>
      <dgm:spPr/>
    </dgm:pt>
    <dgm:pt modelId="{F3A6A708-1794-4E6A-B16F-EDDC4B48F743}" type="pres">
      <dgm:prSet presAssocID="{08A71BAE-14F6-4782-B29B-F6EDC82E38CE}" presName="sibTrans" presStyleLbl="sibTrans2D1" presStyleIdx="1" presStyleCnt="5"/>
      <dgm:spPr/>
    </dgm:pt>
    <dgm:pt modelId="{790FDDEB-8E9E-4B4C-A868-2216F8224B27}" type="pres">
      <dgm:prSet presAssocID="{08A71BAE-14F6-4782-B29B-F6EDC82E38CE}" presName="connectorText" presStyleLbl="sibTrans2D1" presStyleIdx="1" presStyleCnt="5"/>
      <dgm:spPr/>
    </dgm:pt>
    <dgm:pt modelId="{810B0005-AF50-44C2-9374-E10183B99BF4}" type="pres">
      <dgm:prSet presAssocID="{F35B7FFB-397D-4613-B701-C008C616A981}" presName="node" presStyleLbl="node1" presStyleIdx="2" presStyleCnt="6">
        <dgm:presLayoutVars>
          <dgm:bulletEnabled val="1"/>
        </dgm:presLayoutVars>
      </dgm:prSet>
      <dgm:spPr/>
    </dgm:pt>
    <dgm:pt modelId="{69BB44FC-4F52-44CF-B6F8-254424EEE2E5}" type="pres">
      <dgm:prSet presAssocID="{3A543326-3BA4-4B1F-8947-B106E57117B3}" presName="sibTrans" presStyleLbl="sibTrans2D1" presStyleIdx="2" presStyleCnt="5"/>
      <dgm:spPr/>
    </dgm:pt>
    <dgm:pt modelId="{89A3785C-A52D-48A2-A8A0-F2144829AE71}" type="pres">
      <dgm:prSet presAssocID="{3A543326-3BA4-4B1F-8947-B106E57117B3}" presName="connectorText" presStyleLbl="sibTrans2D1" presStyleIdx="2" presStyleCnt="5"/>
      <dgm:spPr/>
    </dgm:pt>
    <dgm:pt modelId="{0B257BF0-26C8-47D0-9F44-C9101564B3BF}" type="pres">
      <dgm:prSet presAssocID="{9A31EC6A-3E8E-452A-B527-819C7CFB27DB}" presName="node" presStyleLbl="node1" presStyleIdx="3" presStyleCnt="6">
        <dgm:presLayoutVars>
          <dgm:bulletEnabled val="1"/>
        </dgm:presLayoutVars>
      </dgm:prSet>
      <dgm:spPr/>
    </dgm:pt>
    <dgm:pt modelId="{CA191C04-2F04-4F33-A89A-3FE295A703F3}" type="pres">
      <dgm:prSet presAssocID="{227C0BCB-8590-49F4-981F-DD2974768F91}" presName="sibTrans" presStyleLbl="sibTrans2D1" presStyleIdx="3" presStyleCnt="5"/>
      <dgm:spPr/>
    </dgm:pt>
    <dgm:pt modelId="{5B997134-D775-47B4-80FE-C5B0AB8C95AF}" type="pres">
      <dgm:prSet presAssocID="{227C0BCB-8590-49F4-981F-DD2974768F91}" presName="connectorText" presStyleLbl="sibTrans2D1" presStyleIdx="3" presStyleCnt="5"/>
      <dgm:spPr/>
    </dgm:pt>
    <dgm:pt modelId="{F165CADD-0A0B-41C6-B1C1-CD813BA2CCEF}" type="pres">
      <dgm:prSet presAssocID="{0110D945-B0A4-44AF-A409-9444BE2595D4}" presName="node" presStyleLbl="node1" presStyleIdx="4" presStyleCnt="6">
        <dgm:presLayoutVars>
          <dgm:bulletEnabled val="1"/>
        </dgm:presLayoutVars>
      </dgm:prSet>
      <dgm:spPr/>
    </dgm:pt>
    <dgm:pt modelId="{D55960AF-0694-4223-842D-9988CA7CDA76}" type="pres">
      <dgm:prSet presAssocID="{54F1C9E0-918F-4B84-ADDD-C26336E86F8E}" presName="sibTrans" presStyleLbl="sibTrans2D1" presStyleIdx="4" presStyleCnt="5"/>
      <dgm:spPr/>
    </dgm:pt>
    <dgm:pt modelId="{D5FC431E-011D-4964-9444-46B585F1D992}" type="pres">
      <dgm:prSet presAssocID="{54F1C9E0-918F-4B84-ADDD-C26336E86F8E}" presName="connectorText" presStyleLbl="sibTrans2D1" presStyleIdx="4" presStyleCnt="5"/>
      <dgm:spPr/>
    </dgm:pt>
    <dgm:pt modelId="{A975677B-0B50-45D2-961A-398DA25C852F}" type="pres">
      <dgm:prSet presAssocID="{BDE92669-08A9-4954-A5E9-3A4016FE3167}" presName="node" presStyleLbl="node1" presStyleIdx="5" presStyleCnt="6">
        <dgm:presLayoutVars>
          <dgm:bulletEnabled val="1"/>
        </dgm:presLayoutVars>
      </dgm:prSet>
      <dgm:spPr/>
    </dgm:pt>
  </dgm:ptLst>
  <dgm:cxnLst>
    <dgm:cxn modelId="{5366540D-FABE-4057-A495-C64BD5F6D3D5}" type="presOf" srcId="{BDE92669-08A9-4954-A5E9-3A4016FE3167}" destId="{A975677B-0B50-45D2-961A-398DA25C852F}" srcOrd="0" destOrd="0" presId="urn:microsoft.com/office/officeart/2005/8/layout/process5"/>
    <dgm:cxn modelId="{FCA19B0D-A5A3-4D9C-A86A-6B9B147950C0}" type="presOf" srcId="{0E3A5D92-31D7-4E5F-B90E-4394FD6AB45F}" destId="{B47579CF-D82B-447B-AD5C-46346528474D}" srcOrd="0" destOrd="0" presId="urn:microsoft.com/office/officeart/2005/8/layout/process5"/>
    <dgm:cxn modelId="{6A677916-8EDF-44D2-97B6-29DBA84F8366}" srcId="{B99EDA15-C788-45D9-904B-7D34A62B6016}" destId="{0BA96456-BF3A-4526-94C1-4C30AAF66E27}" srcOrd="0" destOrd="0" parTransId="{AAE69155-93D2-407E-85D2-2E6494B6EC38}" sibTransId="{0E3A5D92-31D7-4E5F-B90E-4394FD6AB45F}"/>
    <dgm:cxn modelId="{D4BB311B-0B5A-4EE2-A562-1B7C62FCAAB7}" type="presOf" srcId="{FE0E1882-8884-4396-BAD6-835516CD908C}" destId="{50EC6E26-E2FC-494B-A9A4-97C0BDF7C23A}" srcOrd="0" destOrd="0" presId="urn:microsoft.com/office/officeart/2005/8/layout/process5"/>
    <dgm:cxn modelId="{862DC329-6577-4A84-B5E5-052837B1CDD2}" type="presOf" srcId="{0BA96456-BF3A-4526-94C1-4C30AAF66E27}" destId="{AC2E1324-B040-4847-8551-85BA90619BEE}" srcOrd="0" destOrd="0" presId="urn:microsoft.com/office/officeart/2005/8/layout/process5"/>
    <dgm:cxn modelId="{47889742-545F-4A59-929A-BD8F04881985}" type="presOf" srcId="{0E3A5D92-31D7-4E5F-B90E-4394FD6AB45F}" destId="{B6509DEA-9936-426F-915F-DD6BCF0DCEFD}" srcOrd="1" destOrd="0" presId="urn:microsoft.com/office/officeart/2005/8/layout/process5"/>
    <dgm:cxn modelId="{F8486351-E9DA-466E-9BA5-D3F743FA8FF2}" type="presOf" srcId="{227C0BCB-8590-49F4-981F-DD2974768F91}" destId="{5B997134-D775-47B4-80FE-C5B0AB8C95AF}" srcOrd="1" destOrd="0" presId="urn:microsoft.com/office/officeart/2005/8/layout/process5"/>
    <dgm:cxn modelId="{F5B6177A-9487-4CA2-BB05-ECD35C27FAA0}" type="presOf" srcId="{227C0BCB-8590-49F4-981F-DD2974768F91}" destId="{CA191C04-2F04-4F33-A89A-3FE295A703F3}" srcOrd="0" destOrd="0" presId="urn:microsoft.com/office/officeart/2005/8/layout/process5"/>
    <dgm:cxn modelId="{17D0907C-18DA-4CE3-BB3B-DDB777D332DD}" srcId="{B99EDA15-C788-45D9-904B-7D34A62B6016}" destId="{FE0E1882-8884-4396-BAD6-835516CD908C}" srcOrd="1" destOrd="0" parTransId="{B0BE9CA8-2EA3-4EE5-9261-4ED863944A34}" sibTransId="{08A71BAE-14F6-4782-B29B-F6EDC82E38CE}"/>
    <dgm:cxn modelId="{EE50E497-D304-44FC-A9EE-96C7A0B5C797}" srcId="{B99EDA15-C788-45D9-904B-7D34A62B6016}" destId="{0110D945-B0A4-44AF-A409-9444BE2595D4}" srcOrd="4" destOrd="0" parTransId="{85481BA0-521B-4C68-95F3-EFAEAD73F1F2}" sibTransId="{54F1C9E0-918F-4B84-ADDD-C26336E86F8E}"/>
    <dgm:cxn modelId="{E2C45CAB-6DC6-4DFB-A673-2B8FAF5010EA}" type="presOf" srcId="{9A31EC6A-3E8E-452A-B527-819C7CFB27DB}" destId="{0B257BF0-26C8-47D0-9F44-C9101564B3BF}" srcOrd="0" destOrd="0" presId="urn:microsoft.com/office/officeart/2005/8/layout/process5"/>
    <dgm:cxn modelId="{369650B6-1CAB-4971-8534-7837F9C2CC2C}" type="presOf" srcId="{08A71BAE-14F6-4782-B29B-F6EDC82E38CE}" destId="{790FDDEB-8E9E-4B4C-A868-2216F8224B27}" srcOrd="1" destOrd="0" presId="urn:microsoft.com/office/officeart/2005/8/layout/process5"/>
    <dgm:cxn modelId="{81E23DBD-9080-4197-96AE-CA26150499AF}" srcId="{B99EDA15-C788-45D9-904B-7D34A62B6016}" destId="{F35B7FFB-397D-4613-B701-C008C616A981}" srcOrd="2" destOrd="0" parTransId="{6ECC2BEC-02AE-43FE-AB95-AD759F028CB6}" sibTransId="{3A543326-3BA4-4B1F-8947-B106E57117B3}"/>
    <dgm:cxn modelId="{D8AF46BD-3ED5-487E-A8DA-83F929F7F116}" type="presOf" srcId="{08A71BAE-14F6-4782-B29B-F6EDC82E38CE}" destId="{F3A6A708-1794-4E6A-B16F-EDDC4B48F743}" srcOrd="0" destOrd="0" presId="urn:microsoft.com/office/officeart/2005/8/layout/process5"/>
    <dgm:cxn modelId="{4FFADFBF-39EB-4E93-97F3-FE411EAEDE2F}" type="presOf" srcId="{3A543326-3BA4-4B1F-8947-B106E57117B3}" destId="{89A3785C-A52D-48A2-A8A0-F2144829AE71}" srcOrd="1" destOrd="0" presId="urn:microsoft.com/office/officeart/2005/8/layout/process5"/>
    <dgm:cxn modelId="{C67175CC-30CF-4356-B10B-1F77F7C13022}" type="presOf" srcId="{3A543326-3BA4-4B1F-8947-B106E57117B3}" destId="{69BB44FC-4F52-44CF-B6F8-254424EEE2E5}" srcOrd="0" destOrd="0" presId="urn:microsoft.com/office/officeart/2005/8/layout/process5"/>
    <dgm:cxn modelId="{B96B56CF-AD22-4155-9CB1-2A024A769494}" srcId="{B99EDA15-C788-45D9-904B-7D34A62B6016}" destId="{BDE92669-08A9-4954-A5E9-3A4016FE3167}" srcOrd="5" destOrd="0" parTransId="{8E85B72E-710E-4EE5-B9DA-7775431BB119}" sibTransId="{348E5844-0D75-4B88-9D5E-56A6DEC6C7D7}"/>
    <dgm:cxn modelId="{2F1D56D0-ABAC-45C5-BED5-B74C9D6A349D}" type="presOf" srcId="{54F1C9E0-918F-4B84-ADDD-C26336E86F8E}" destId="{D5FC431E-011D-4964-9444-46B585F1D992}" srcOrd="1" destOrd="0" presId="urn:microsoft.com/office/officeart/2005/8/layout/process5"/>
    <dgm:cxn modelId="{D8BDC2E4-88C2-4A3D-A4A0-031E7E47452B}" type="presOf" srcId="{54F1C9E0-918F-4B84-ADDD-C26336E86F8E}" destId="{D55960AF-0694-4223-842D-9988CA7CDA76}" srcOrd="0" destOrd="0" presId="urn:microsoft.com/office/officeart/2005/8/layout/process5"/>
    <dgm:cxn modelId="{4F35DDE7-FB05-4F51-B1F2-E392DD1ECFED}" srcId="{B99EDA15-C788-45D9-904B-7D34A62B6016}" destId="{9A31EC6A-3E8E-452A-B527-819C7CFB27DB}" srcOrd="3" destOrd="0" parTransId="{4B275680-8831-4F1E-8F3B-84932EAA64B9}" sibTransId="{227C0BCB-8590-49F4-981F-DD2974768F91}"/>
    <dgm:cxn modelId="{7E4E9BF0-A4FB-4812-80E2-5600B5A1F25C}" type="presOf" srcId="{0110D945-B0A4-44AF-A409-9444BE2595D4}" destId="{F165CADD-0A0B-41C6-B1C1-CD813BA2CCEF}" srcOrd="0" destOrd="0" presId="urn:microsoft.com/office/officeart/2005/8/layout/process5"/>
    <dgm:cxn modelId="{A05226F1-23D8-4078-A71F-83A69B5BD245}" type="presOf" srcId="{B99EDA15-C788-45D9-904B-7D34A62B6016}" destId="{CCCE4CEE-D898-4E62-87B1-2081C75C94EA}" srcOrd="0" destOrd="0" presId="urn:microsoft.com/office/officeart/2005/8/layout/process5"/>
    <dgm:cxn modelId="{7B8E4AFE-59F0-4F9D-90CE-7C44A1A33420}" type="presOf" srcId="{F35B7FFB-397D-4613-B701-C008C616A981}" destId="{810B0005-AF50-44C2-9374-E10183B99BF4}" srcOrd="0" destOrd="0" presId="urn:microsoft.com/office/officeart/2005/8/layout/process5"/>
    <dgm:cxn modelId="{2CE10015-8F8F-4A67-89A5-D8C0E2475B71}" type="presParOf" srcId="{CCCE4CEE-D898-4E62-87B1-2081C75C94EA}" destId="{AC2E1324-B040-4847-8551-85BA90619BEE}" srcOrd="0" destOrd="0" presId="urn:microsoft.com/office/officeart/2005/8/layout/process5"/>
    <dgm:cxn modelId="{9F2EDEF2-FA27-4328-8CB0-0E5031A2B65E}" type="presParOf" srcId="{CCCE4CEE-D898-4E62-87B1-2081C75C94EA}" destId="{B47579CF-D82B-447B-AD5C-46346528474D}" srcOrd="1" destOrd="0" presId="urn:microsoft.com/office/officeart/2005/8/layout/process5"/>
    <dgm:cxn modelId="{586BC924-AF6E-4750-A628-4E55C8E39230}" type="presParOf" srcId="{B47579CF-D82B-447B-AD5C-46346528474D}" destId="{B6509DEA-9936-426F-915F-DD6BCF0DCEFD}" srcOrd="0" destOrd="0" presId="urn:microsoft.com/office/officeart/2005/8/layout/process5"/>
    <dgm:cxn modelId="{D09D80C6-2D3F-4117-B66E-997701DE2569}" type="presParOf" srcId="{CCCE4CEE-D898-4E62-87B1-2081C75C94EA}" destId="{50EC6E26-E2FC-494B-A9A4-97C0BDF7C23A}" srcOrd="2" destOrd="0" presId="urn:microsoft.com/office/officeart/2005/8/layout/process5"/>
    <dgm:cxn modelId="{0C59B061-84E8-4C0B-BCB4-001D28D25C9F}" type="presParOf" srcId="{CCCE4CEE-D898-4E62-87B1-2081C75C94EA}" destId="{F3A6A708-1794-4E6A-B16F-EDDC4B48F743}" srcOrd="3" destOrd="0" presId="urn:microsoft.com/office/officeart/2005/8/layout/process5"/>
    <dgm:cxn modelId="{78DEEC78-C340-4721-AECD-D353F9477FEA}" type="presParOf" srcId="{F3A6A708-1794-4E6A-B16F-EDDC4B48F743}" destId="{790FDDEB-8E9E-4B4C-A868-2216F8224B27}" srcOrd="0" destOrd="0" presId="urn:microsoft.com/office/officeart/2005/8/layout/process5"/>
    <dgm:cxn modelId="{9621B81C-C203-4C89-ADD8-2DED8B2EA83D}" type="presParOf" srcId="{CCCE4CEE-D898-4E62-87B1-2081C75C94EA}" destId="{810B0005-AF50-44C2-9374-E10183B99BF4}" srcOrd="4" destOrd="0" presId="urn:microsoft.com/office/officeart/2005/8/layout/process5"/>
    <dgm:cxn modelId="{13855F54-4A3B-4FEC-8E35-65E27CFF0D4B}" type="presParOf" srcId="{CCCE4CEE-D898-4E62-87B1-2081C75C94EA}" destId="{69BB44FC-4F52-44CF-B6F8-254424EEE2E5}" srcOrd="5" destOrd="0" presId="urn:microsoft.com/office/officeart/2005/8/layout/process5"/>
    <dgm:cxn modelId="{94A21E32-2F78-4A9A-A220-2F208B6CAC30}" type="presParOf" srcId="{69BB44FC-4F52-44CF-B6F8-254424EEE2E5}" destId="{89A3785C-A52D-48A2-A8A0-F2144829AE71}" srcOrd="0" destOrd="0" presId="urn:microsoft.com/office/officeart/2005/8/layout/process5"/>
    <dgm:cxn modelId="{C8A7F266-EB1D-4F42-8EE8-3FBA48B5890F}" type="presParOf" srcId="{CCCE4CEE-D898-4E62-87B1-2081C75C94EA}" destId="{0B257BF0-26C8-47D0-9F44-C9101564B3BF}" srcOrd="6" destOrd="0" presId="urn:microsoft.com/office/officeart/2005/8/layout/process5"/>
    <dgm:cxn modelId="{92CD5F92-879A-4944-AA5C-FC10C771AA72}" type="presParOf" srcId="{CCCE4CEE-D898-4E62-87B1-2081C75C94EA}" destId="{CA191C04-2F04-4F33-A89A-3FE295A703F3}" srcOrd="7" destOrd="0" presId="urn:microsoft.com/office/officeart/2005/8/layout/process5"/>
    <dgm:cxn modelId="{62CA623F-C6D3-462F-AECF-798069BAF40D}" type="presParOf" srcId="{CA191C04-2F04-4F33-A89A-3FE295A703F3}" destId="{5B997134-D775-47B4-80FE-C5B0AB8C95AF}" srcOrd="0" destOrd="0" presId="urn:microsoft.com/office/officeart/2005/8/layout/process5"/>
    <dgm:cxn modelId="{D868FDC4-EB06-4461-8806-E29EE83321F0}" type="presParOf" srcId="{CCCE4CEE-D898-4E62-87B1-2081C75C94EA}" destId="{F165CADD-0A0B-41C6-B1C1-CD813BA2CCEF}" srcOrd="8" destOrd="0" presId="urn:microsoft.com/office/officeart/2005/8/layout/process5"/>
    <dgm:cxn modelId="{C8837492-15D5-4E11-B6D5-2497FA1A3A76}" type="presParOf" srcId="{CCCE4CEE-D898-4E62-87B1-2081C75C94EA}" destId="{D55960AF-0694-4223-842D-9988CA7CDA76}" srcOrd="9" destOrd="0" presId="urn:microsoft.com/office/officeart/2005/8/layout/process5"/>
    <dgm:cxn modelId="{2DFE951B-AB6C-453C-A124-273C7E434581}" type="presParOf" srcId="{D55960AF-0694-4223-842D-9988CA7CDA76}" destId="{D5FC431E-011D-4964-9444-46B585F1D992}" srcOrd="0" destOrd="0" presId="urn:microsoft.com/office/officeart/2005/8/layout/process5"/>
    <dgm:cxn modelId="{8262A00D-2777-45CB-B4EA-CE0C2E27B9FA}" type="presParOf" srcId="{CCCE4CEE-D898-4E62-87B1-2081C75C94EA}" destId="{A975677B-0B50-45D2-961A-398DA25C852F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D7228-18EF-4738-88F9-8CAD8CE25998}">
      <dsp:nvSpPr>
        <dsp:cNvPr id="0" name=""/>
        <dsp:cNvSpPr/>
      </dsp:nvSpPr>
      <dsp:spPr>
        <a:xfrm>
          <a:off x="4579339" y="1010814"/>
          <a:ext cx="1997588" cy="1997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C125E-65F6-45CE-B20C-2F580D0635CA}">
      <dsp:nvSpPr>
        <dsp:cNvPr id="0" name=""/>
        <dsp:cNvSpPr/>
      </dsp:nvSpPr>
      <dsp:spPr>
        <a:xfrm>
          <a:off x="4645665" y="1077424"/>
          <a:ext cx="1864936" cy="18647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Deterioration of bank’s balance sheets</a:t>
          </a:r>
        </a:p>
      </dsp:txBody>
      <dsp:txXfrm>
        <a:off x="4912270" y="1343865"/>
        <a:ext cx="1331725" cy="1331855"/>
      </dsp:txXfrm>
    </dsp:sp>
    <dsp:sp modelId="{1F74FEF0-E5F1-4D4C-854A-B476AB59F5E0}">
      <dsp:nvSpPr>
        <dsp:cNvPr id="0" name=""/>
        <dsp:cNvSpPr/>
      </dsp:nvSpPr>
      <dsp:spPr>
        <a:xfrm rot="2700000">
          <a:off x="2517179" y="1013229"/>
          <a:ext cx="1992777" cy="1992777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C8B75-1737-4C7E-9141-38B59FB44E5F}">
      <dsp:nvSpPr>
        <dsp:cNvPr id="0" name=""/>
        <dsp:cNvSpPr/>
      </dsp:nvSpPr>
      <dsp:spPr>
        <a:xfrm>
          <a:off x="2581100" y="1077424"/>
          <a:ext cx="1864936" cy="18647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Banks asset holdings in that currency depreciates</a:t>
          </a:r>
        </a:p>
      </dsp:txBody>
      <dsp:txXfrm>
        <a:off x="2847705" y="1343865"/>
        <a:ext cx="1331725" cy="1331855"/>
      </dsp:txXfrm>
    </dsp:sp>
    <dsp:sp modelId="{48B1C3BB-EEBC-446B-B9B0-8DE49F39D603}">
      <dsp:nvSpPr>
        <dsp:cNvPr id="0" name=""/>
        <dsp:cNvSpPr/>
      </dsp:nvSpPr>
      <dsp:spPr>
        <a:xfrm rot="2700000">
          <a:off x="452615" y="1013229"/>
          <a:ext cx="1992777" cy="1992777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7626DF-6782-4F89-A48E-6E003F008B22}">
      <dsp:nvSpPr>
        <dsp:cNvPr id="0" name=""/>
        <dsp:cNvSpPr/>
      </dsp:nvSpPr>
      <dsp:spPr>
        <a:xfrm>
          <a:off x="516535" y="1077424"/>
          <a:ext cx="1864936" cy="18647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Foreign currency value declines</a:t>
          </a:r>
        </a:p>
      </dsp:txBody>
      <dsp:txXfrm>
        <a:off x="783140" y="1343865"/>
        <a:ext cx="1331725" cy="1331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F169C-9A56-4D86-BFF3-4B2B782CBDB1}">
      <dsp:nvSpPr>
        <dsp:cNvPr id="0" name=""/>
        <dsp:cNvSpPr/>
      </dsp:nvSpPr>
      <dsp:spPr>
        <a:xfrm>
          <a:off x="4579339" y="1262972"/>
          <a:ext cx="1997588" cy="19979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78D19-2A4E-4B41-A254-EB04A0BB1473}">
      <dsp:nvSpPr>
        <dsp:cNvPr id="0" name=""/>
        <dsp:cNvSpPr/>
      </dsp:nvSpPr>
      <dsp:spPr>
        <a:xfrm>
          <a:off x="4645665" y="1329582"/>
          <a:ext cx="1864936" cy="18647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Credit shortage and liquidity crisis</a:t>
          </a:r>
        </a:p>
      </dsp:txBody>
      <dsp:txXfrm>
        <a:off x="4912270" y="1596023"/>
        <a:ext cx="1331725" cy="1331855"/>
      </dsp:txXfrm>
    </dsp:sp>
    <dsp:sp modelId="{0BB524B1-4782-43E9-B0DC-FCE2D13DD9E5}">
      <dsp:nvSpPr>
        <dsp:cNvPr id="0" name=""/>
        <dsp:cNvSpPr/>
      </dsp:nvSpPr>
      <dsp:spPr>
        <a:xfrm rot="2700000">
          <a:off x="2517179" y="1265387"/>
          <a:ext cx="1992777" cy="1992777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F9947-2788-4766-9D9E-525C6B671E3B}">
      <dsp:nvSpPr>
        <dsp:cNvPr id="0" name=""/>
        <dsp:cNvSpPr/>
      </dsp:nvSpPr>
      <dsp:spPr>
        <a:xfrm>
          <a:off x="2581100" y="1329582"/>
          <a:ext cx="1864936" cy="18647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Economics and financial problems in lender countries and banks</a:t>
          </a:r>
        </a:p>
      </dsp:txBody>
      <dsp:txXfrm>
        <a:off x="2847705" y="1596023"/>
        <a:ext cx="1331725" cy="1331855"/>
      </dsp:txXfrm>
    </dsp:sp>
    <dsp:sp modelId="{28A5BBCC-DBAB-471C-80A6-57ACDC2BC70E}">
      <dsp:nvSpPr>
        <dsp:cNvPr id="0" name=""/>
        <dsp:cNvSpPr/>
      </dsp:nvSpPr>
      <dsp:spPr>
        <a:xfrm rot="2700000">
          <a:off x="452615" y="1265387"/>
          <a:ext cx="1992777" cy="1992777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3DD54-B24B-47E0-8A1B-3F70282A707A}">
      <dsp:nvSpPr>
        <dsp:cNvPr id="0" name=""/>
        <dsp:cNvSpPr/>
      </dsp:nvSpPr>
      <dsp:spPr>
        <a:xfrm>
          <a:off x="516535" y="1329582"/>
          <a:ext cx="1864936" cy="18647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High dependence on International debt </a:t>
          </a:r>
        </a:p>
      </dsp:txBody>
      <dsp:txXfrm>
        <a:off x="783140" y="1596023"/>
        <a:ext cx="1331725" cy="13318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31A4B-B688-4FB8-A5B1-F850CF461161}">
      <dsp:nvSpPr>
        <dsp:cNvPr id="0" name=""/>
        <dsp:cNvSpPr/>
      </dsp:nvSpPr>
      <dsp:spPr>
        <a:xfrm>
          <a:off x="4399113" y="1228850"/>
          <a:ext cx="1918970" cy="19193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208ED-B4A7-4EE6-8E2C-55C0A4FC26C3}">
      <dsp:nvSpPr>
        <dsp:cNvPr id="0" name=""/>
        <dsp:cNvSpPr/>
      </dsp:nvSpPr>
      <dsp:spPr>
        <a:xfrm>
          <a:off x="4462829" y="1292839"/>
          <a:ext cx="1791539" cy="17913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Asset-price bubbles</a:t>
          </a:r>
        </a:p>
      </dsp:txBody>
      <dsp:txXfrm>
        <a:off x="4718942" y="1548794"/>
        <a:ext cx="1279313" cy="1279438"/>
      </dsp:txXfrm>
    </dsp:sp>
    <dsp:sp modelId="{07CE9F30-7488-49AA-9CE5-2024F8548353}">
      <dsp:nvSpPr>
        <dsp:cNvPr id="0" name=""/>
        <dsp:cNvSpPr/>
      </dsp:nvSpPr>
      <dsp:spPr>
        <a:xfrm rot="2700000">
          <a:off x="2418113" y="1231171"/>
          <a:ext cx="1914348" cy="1914348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8719-1435-4F45-B2AA-BA8E02EBC7C4}">
      <dsp:nvSpPr>
        <dsp:cNvPr id="0" name=""/>
        <dsp:cNvSpPr/>
      </dsp:nvSpPr>
      <dsp:spPr>
        <a:xfrm>
          <a:off x="2479518" y="1292839"/>
          <a:ext cx="1791539" cy="17913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Increase in Risky Investment</a:t>
          </a:r>
        </a:p>
      </dsp:txBody>
      <dsp:txXfrm>
        <a:off x="2735630" y="1548794"/>
        <a:ext cx="1279313" cy="1279438"/>
      </dsp:txXfrm>
    </dsp:sp>
    <dsp:sp modelId="{00671C3F-D3DA-4C9E-ABDD-60785BEBAE64}">
      <dsp:nvSpPr>
        <dsp:cNvPr id="0" name=""/>
        <dsp:cNvSpPr/>
      </dsp:nvSpPr>
      <dsp:spPr>
        <a:xfrm rot="2700000">
          <a:off x="434801" y="1231171"/>
          <a:ext cx="1914348" cy="1914348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F56E7-240D-464E-B971-FEF4C4A1E3D6}">
      <dsp:nvSpPr>
        <dsp:cNvPr id="0" name=""/>
        <dsp:cNvSpPr/>
      </dsp:nvSpPr>
      <dsp:spPr>
        <a:xfrm>
          <a:off x="496206" y="1292839"/>
          <a:ext cx="1791539" cy="179134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Moral Hazard</a:t>
          </a:r>
        </a:p>
      </dsp:txBody>
      <dsp:txXfrm>
        <a:off x="752319" y="1548794"/>
        <a:ext cx="1279313" cy="12794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671C3F-D3DA-4C9E-ABDD-60785BEBAE64}">
      <dsp:nvSpPr>
        <dsp:cNvPr id="0" name=""/>
        <dsp:cNvSpPr/>
      </dsp:nvSpPr>
      <dsp:spPr>
        <a:xfrm>
          <a:off x="1547420" y="616789"/>
          <a:ext cx="2176925" cy="21769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CF56E7-240D-464E-B971-FEF4C4A1E3D6}">
      <dsp:nvSpPr>
        <dsp:cNvPr id="0" name=""/>
        <dsp:cNvSpPr/>
      </dsp:nvSpPr>
      <dsp:spPr>
        <a:xfrm>
          <a:off x="1619911" y="689433"/>
          <a:ext cx="2031724" cy="2031637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Asymmetric Information</a:t>
          </a:r>
        </a:p>
      </dsp:txBody>
      <dsp:txXfrm>
        <a:off x="1910313" y="979667"/>
        <a:ext cx="1451356" cy="14511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E1324-B040-4847-8551-85BA90619BEE}">
      <dsp:nvSpPr>
        <dsp:cNvPr id="0" name=""/>
        <dsp:cNvSpPr/>
      </dsp:nvSpPr>
      <dsp:spPr>
        <a:xfrm>
          <a:off x="788514" y="1511"/>
          <a:ext cx="1372052" cy="82323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Greece Systemic tax evasion</a:t>
          </a:r>
        </a:p>
      </dsp:txBody>
      <dsp:txXfrm>
        <a:off x="812626" y="25623"/>
        <a:ext cx="1323828" cy="775007"/>
      </dsp:txXfrm>
    </dsp:sp>
    <dsp:sp modelId="{B47579CF-D82B-447B-AD5C-46346528474D}">
      <dsp:nvSpPr>
        <dsp:cNvPr id="0" name=""/>
        <dsp:cNvSpPr/>
      </dsp:nvSpPr>
      <dsp:spPr>
        <a:xfrm>
          <a:off x="2281307" y="242992"/>
          <a:ext cx="290875" cy="3402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81307" y="311046"/>
        <a:ext cx="203613" cy="204161"/>
      </dsp:txXfrm>
    </dsp:sp>
    <dsp:sp modelId="{50EC6E26-E2FC-494B-A9A4-97C0BDF7C23A}">
      <dsp:nvSpPr>
        <dsp:cNvPr id="0" name=""/>
        <dsp:cNvSpPr/>
      </dsp:nvSpPr>
      <dsp:spPr>
        <a:xfrm>
          <a:off x="2709387" y="1511"/>
          <a:ext cx="1372052" cy="823231"/>
        </a:xfrm>
        <a:prstGeom prst="roundRect">
          <a:avLst>
            <a:gd name="adj" fmla="val 1000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Increased govt. expenditure</a:t>
          </a:r>
        </a:p>
      </dsp:txBody>
      <dsp:txXfrm>
        <a:off x="2733499" y="25623"/>
        <a:ext cx="1323828" cy="775007"/>
      </dsp:txXfrm>
    </dsp:sp>
    <dsp:sp modelId="{F3A6A708-1794-4E6A-B16F-EDDC4B48F743}">
      <dsp:nvSpPr>
        <dsp:cNvPr id="0" name=""/>
        <dsp:cNvSpPr/>
      </dsp:nvSpPr>
      <dsp:spPr>
        <a:xfrm rot="5400000">
          <a:off x="3249976" y="920786"/>
          <a:ext cx="290875" cy="3402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3293333" y="945483"/>
        <a:ext cx="204161" cy="203613"/>
      </dsp:txXfrm>
    </dsp:sp>
    <dsp:sp modelId="{810B0005-AF50-44C2-9374-E10183B99BF4}">
      <dsp:nvSpPr>
        <dsp:cNvPr id="0" name=""/>
        <dsp:cNvSpPr/>
      </dsp:nvSpPr>
      <dsp:spPr>
        <a:xfrm>
          <a:off x="2709387" y="1373563"/>
          <a:ext cx="1372052" cy="823231"/>
        </a:xfrm>
        <a:prstGeom prst="roundRect">
          <a:avLst>
            <a:gd name="adj" fmla="val 1000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Entry into EU</a:t>
          </a:r>
        </a:p>
      </dsp:txBody>
      <dsp:txXfrm>
        <a:off x="2733499" y="1397675"/>
        <a:ext cx="1323828" cy="775007"/>
      </dsp:txXfrm>
    </dsp:sp>
    <dsp:sp modelId="{69BB44FC-4F52-44CF-B6F8-254424EEE2E5}">
      <dsp:nvSpPr>
        <dsp:cNvPr id="0" name=""/>
        <dsp:cNvSpPr/>
      </dsp:nvSpPr>
      <dsp:spPr>
        <a:xfrm rot="10800000">
          <a:off x="2297771" y="1615044"/>
          <a:ext cx="290875" cy="3402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2385033" y="1683098"/>
        <a:ext cx="203613" cy="204161"/>
      </dsp:txXfrm>
    </dsp:sp>
    <dsp:sp modelId="{0B257BF0-26C8-47D0-9F44-C9101564B3BF}">
      <dsp:nvSpPr>
        <dsp:cNvPr id="0" name=""/>
        <dsp:cNvSpPr/>
      </dsp:nvSpPr>
      <dsp:spPr>
        <a:xfrm>
          <a:off x="788514" y="1373563"/>
          <a:ext cx="1372052" cy="823231"/>
        </a:xfrm>
        <a:prstGeom prst="roundRect">
          <a:avLst>
            <a:gd name="adj" fmla="val 1000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Increased Sovereign debt</a:t>
          </a:r>
        </a:p>
      </dsp:txBody>
      <dsp:txXfrm>
        <a:off x="812626" y="1397675"/>
        <a:ext cx="1323828" cy="775007"/>
      </dsp:txXfrm>
    </dsp:sp>
    <dsp:sp modelId="{CA191C04-2F04-4F33-A89A-3FE295A703F3}">
      <dsp:nvSpPr>
        <dsp:cNvPr id="0" name=""/>
        <dsp:cNvSpPr/>
      </dsp:nvSpPr>
      <dsp:spPr>
        <a:xfrm rot="5400000">
          <a:off x="1329102" y="2292838"/>
          <a:ext cx="290875" cy="3402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372459" y="2317535"/>
        <a:ext cx="204161" cy="203613"/>
      </dsp:txXfrm>
    </dsp:sp>
    <dsp:sp modelId="{F165CADD-0A0B-41C6-B1C1-CD813BA2CCEF}">
      <dsp:nvSpPr>
        <dsp:cNvPr id="0" name=""/>
        <dsp:cNvSpPr/>
      </dsp:nvSpPr>
      <dsp:spPr>
        <a:xfrm>
          <a:off x="788514" y="2745616"/>
          <a:ext cx="1372052" cy="823231"/>
        </a:xfrm>
        <a:prstGeom prst="roundRect">
          <a:avLst>
            <a:gd name="adj" fmla="val 1000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Greek bonds rated “junk” in 2010</a:t>
          </a:r>
        </a:p>
      </dsp:txBody>
      <dsp:txXfrm>
        <a:off x="812626" y="2769728"/>
        <a:ext cx="1323828" cy="775007"/>
      </dsp:txXfrm>
    </dsp:sp>
    <dsp:sp modelId="{D55960AF-0694-4223-842D-9988CA7CDA76}">
      <dsp:nvSpPr>
        <dsp:cNvPr id="0" name=""/>
        <dsp:cNvSpPr/>
      </dsp:nvSpPr>
      <dsp:spPr>
        <a:xfrm>
          <a:off x="2281307" y="2987097"/>
          <a:ext cx="290875" cy="34026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81307" y="3055151"/>
        <a:ext cx="203613" cy="204161"/>
      </dsp:txXfrm>
    </dsp:sp>
    <dsp:sp modelId="{A975677B-0B50-45D2-961A-398DA25C852F}">
      <dsp:nvSpPr>
        <dsp:cNvPr id="0" name=""/>
        <dsp:cNvSpPr/>
      </dsp:nvSpPr>
      <dsp:spPr>
        <a:xfrm>
          <a:off x="2709387" y="2745616"/>
          <a:ext cx="1372052" cy="823231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European Sovereign Debt Crisis</a:t>
          </a:r>
        </a:p>
      </dsp:txBody>
      <dsp:txXfrm>
        <a:off x="2733499" y="2769728"/>
        <a:ext cx="1323828" cy="7750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402138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5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15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5"/>
          <p:cNvSpPr txBox="1"/>
          <p:nvPr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5"/>
          <p:cNvSpPr txBox="1"/>
          <p:nvPr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7"/>
          <p:cNvGrpSpPr/>
          <p:nvPr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99" name="Google Shape;99;p17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" name="Google Shape;102;p17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7"/>
          <p:cNvGrpSpPr/>
          <p:nvPr/>
        </p:nvGrpSpPr>
        <p:grpSpPr>
          <a:xfrm>
            <a:off x="2844800" y="6553201"/>
            <a:ext cx="9347202" cy="45719"/>
            <a:chOff x="1905000" y="6553200"/>
            <a:chExt cx="7010400" cy="45719"/>
          </a:xfrm>
        </p:grpSpPr>
        <p:sp>
          <p:nvSpPr>
            <p:cNvPr id="104" name="Google Shape;104;p1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7"/>
          <p:cNvGrpSpPr/>
          <p:nvPr/>
        </p:nvGrpSpPr>
        <p:grpSpPr>
          <a:xfrm>
            <a:off x="0" y="1295401"/>
            <a:ext cx="9347202" cy="45719"/>
            <a:chOff x="1905000" y="6553200"/>
            <a:chExt cx="7010400" cy="45719"/>
          </a:xfrm>
        </p:grpSpPr>
        <p:sp>
          <p:nvSpPr>
            <p:cNvPr id="108" name="Google Shape;108;p17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ftr" idx="11"/>
          </p:nvPr>
        </p:nvSpPr>
        <p:spPr>
          <a:xfrm>
            <a:off x="0" y="6554056"/>
            <a:ext cx="12192000" cy="30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815" y="6554055"/>
            <a:ext cx="121801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1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3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5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3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4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4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4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4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4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4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3352680"/>
            <a:ext cx="11581200" cy="274212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st="2304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3860640" y="6095880"/>
            <a:ext cx="3859560" cy="7524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4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0" y="6095880"/>
            <a:ext cx="3859560" cy="7524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4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7721640" y="6095880"/>
            <a:ext cx="3859560" cy="752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4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4"/>
          <p:cNvPicPr preferRelativeResize="0"/>
          <p:nvPr/>
        </p:nvPicPr>
        <p:blipFill rotWithShape="1">
          <a:blip r:embed="rId15">
            <a:alphaModFix/>
          </a:blip>
          <a:srcRect b="28589"/>
          <a:stretch/>
        </p:blipFill>
        <p:spPr>
          <a:xfrm>
            <a:off x="101520" y="3352680"/>
            <a:ext cx="2742120" cy="197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4"/>
          <p:cNvSpPr/>
          <p:nvPr/>
        </p:nvSpPr>
        <p:spPr>
          <a:xfrm>
            <a:off x="-101520" y="5257800"/>
            <a:ext cx="2945160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203040" y="5666760"/>
            <a:ext cx="253908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4368960" y="6596280"/>
            <a:ext cx="7822080" cy="25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2778480" y="6550560"/>
            <a:ext cx="9412560" cy="47520"/>
            <a:chOff x="2778480" y="6550560"/>
            <a:chExt cx="9412560" cy="47520"/>
          </a:xfrm>
        </p:grpSpPr>
        <p:sp>
          <p:nvSpPr>
            <p:cNvPr id="83" name="Google Shape;83;p16"/>
            <p:cNvSpPr/>
            <p:nvPr/>
          </p:nvSpPr>
          <p:spPr>
            <a:xfrm>
              <a:off x="6174000" y="6550560"/>
              <a:ext cx="3103560" cy="475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9210600" y="6550560"/>
              <a:ext cx="2980440" cy="4464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2778480" y="6550560"/>
              <a:ext cx="3439800" cy="475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6" name="Google Shape;86;p16"/>
          <p:cNvPicPr preferRelativeResize="0"/>
          <p:nvPr/>
        </p:nvPicPr>
        <p:blipFill rotWithShape="1">
          <a:blip r:embed="rId16">
            <a:alphaModFix/>
          </a:blip>
          <a:srcRect l="1916" b="5315"/>
          <a:stretch/>
        </p:blipFill>
        <p:spPr>
          <a:xfrm>
            <a:off x="8839080" y="0"/>
            <a:ext cx="2923200" cy="691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6"/>
          <p:cNvGrpSpPr/>
          <p:nvPr/>
        </p:nvGrpSpPr>
        <p:grpSpPr>
          <a:xfrm>
            <a:off x="2844720" y="6553080"/>
            <a:ext cx="9345960" cy="44640"/>
            <a:chOff x="2844720" y="6553080"/>
            <a:chExt cx="9345960" cy="44640"/>
          </a:xfrm>
        </p:grpSpPr>
        <p:sp>
          <p:nvSpPr>
            <p:cNvPr id="88" name="Google Shape;88;p16"/>
            <p:cNvSpPr/>
            <p:nvPr/>
          </p:nvSpPr>
          <p:spPr>
            <a:xfrm>
              <a:off x="5994360" y="65530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2844720" y="65530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9087120" y="65530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0" y="1295280"/>
            <a:ext cx="9345960" cy="44640"/>
            <a:chOff x="0" y="1295280"/>
            <a:chExt cx="9345960" cy="44640"/>
          </a:xfrm>
        </p:grpSpPr>
        <p:sp>
          <p:nvSpPr>
            <p:cNvPr id="92" name="Google Shape;92;p16"/>
            <p:cNvSpPr/>
            <p:nvPr/>
          </p:nvSpPr>
          <p:spPr>
            <a:xfrm>
              <a:off x="3149640" y="12952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0" y="12952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6242400" y="12952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x.ist.psu.edu/viewdoc/download?doi=10.1.1.637.8526&amp;rep=rep1&amp;type=pdf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ey.howstuffworks.com/personal-finance/banking/international-banking.htm#:~:text=An%20international%20bank%20is%20a,lending%20opportunities%2C%20to%20foreign%20clients.&amp;text=Companies%20do%20business%20with%20international,which%20can%20be%20quite%20costly" TargetMode="External"/><Relationship Id="rId7" Type="http://schemas.openxmlformats.org/officeDocument/2006/relationships/hyperlink" Target="https://www.chroniclelive.co.uk/business/business-news/northern-rock-anniversary-how-crisis-13614085" TargetMode="External"/><Relationship Id="rId2" Type="http://schemas.openxmlformats.org/officeDocument/2006/relationships/hyperlink" Target="https://www.washingtonpost.com/business/economy/a-guide-to-the-financial-crisis--10-years-later/2018/09/10/114b76ba-af10-11e8-a20b-5f4f84429666_story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spark.adobe.com/page/DAlRb7HdWiHqA/" TargetMode="External"/><Relationship Id="rId5" Type="http://schemas.openxmlformats.org/officeDocument/2006/relationships/hyperlink" Target="http://nbn-resolving.de/urn:nbn:de:hbz:due62-opus-5116" TargetMode="External"/><Relationship Id="rId4" Type="http://schemas.openxmlformats.org/officeDocument/2006/relationships/hyperlink" Target="https://www.investopedia.com/terms/i/internationalbond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body" idx="1"/>
          </p:nvPr>
        </p:nvSpPr>
        <p:spPr>
          <a:xfrm>
            <a:off x="3733800" y="4724400"/>
            <a:ext cx="6324601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sz="16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600" dirty="0"/>
              <a:t>NAME: </a:t>
            </a:r>
            <a:r>
              <a:rPr lang="en-US" sz="1600" dirty="0"/>
              <a:t>Sarthak Dalmia</a:t>
            </a:r>
            <a:endParaRPr sz="1600" dirty="0"/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sz="1600" dirty="0"/>
              <a:t>        ID: 2018B3A70290G</a:t>
            </a:r>
            <a:br>
              <a:rPr lang="en-IN" sz="1600" dirty="0">
                <a:latin typeface="Arial"/>
                <a:ea typeface="Arial"/>
                <a:cs typeface="Arial"/>
                <a:sym typeface="Arial"/>
              </a:rPr>
            </a:br>
            <a:r>
              <a:rPr lang="en-IN" sz="1600" dirty="0">
                <a:latin typeface="Arial"/>
                <a:ea typeface="Arial"/>
                <a:cs typeface="Arial"/>
                <a:sym typeface="Arial"/>
              </a:rPr>
              <a:t>Supervisor: </a:t>
            </a:r>
            <a:r>
              <a:rPr lang="en-IN" sz="1600" dirty="0"/>
              <a:t>Mr. Sukumar </a:t>
            </a:r>
            <a:r>
              <a:rPr lang="en-IN" sz="1600" dirty="0" err="1"/>
              <a:t>Vellakkal</a:t>
            </a:r>
            <a:endParaRPr sz="1600" dirty="0"/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dirty="0"/>
          </a:p>
        </p:txBody>
      </p:sp>
      <p:sp>
        <p:nvSpPr>
          <p:cNvPr id="169" name="Google Shape;169;p1"/>
          <p:cNvSpPr txBox="1"/>
          <p:nvPr/>
        </p:nvSpPr>
        <p:spPr>
          <a:xfrm>
            <a:off x="2919663" y="3505200"/>
            <a:ext cx="8598569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32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of U.S. Financial Crisis on the European Union</a:t>
            </a:r>
            <a:endParaRPr sz="320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"/>
          <p:cNvSpPr txBox="1"/>
          <p:nvPr/>
        </p:nvSpPr>
        <p:spPr>
          <a:xfrm>
            <a:off x="9496927" y="0"/>
            <a:ext cx="2635738" cy="32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Date: 30 October, 2020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A4A4F2-D3B8-455F-AD40-7CC00C3BFB7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583" y="1418400"/>
            <a:ext cx="5494020" cy="38696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30DF5-BC58-4C34-9776-3EED1CD4C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fall of Northern Rock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15A7D-0875-4F17-BB2F-E3CB772F5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2807" y="1310810"/>
            <a:ext cx="6862330" cy="3977280"/>
          </a:xfrm>
        </p:spPr>
        <p:txBody>
          <a:bodyPr/>
          <a:lstStyle/>
          <a:p>
            <a:r>
              <a:rPr lang="en-US" sz="2000" dirty="0"/>
              <a:t>Northern Rock was among the first bank to announce liquidity crisis in the EU.</a:t>
            </a:r>
          </a:p>
          <a:p>
            <a:r>
              <a:rPr lang="en-US" sz="2000" dirty="0"/>
              <a:t>The bank had grown aggressively over the last years, relying on international money market instruments such as asset-backed securities.</a:t>
            </a:r>
          </a:p>
          <a:p>
            <a:r>
              <a:rPr lang="en-US" sz="2000" dirty="0"/>
              <a:t>The bank, being over-exposed to housing market, was among the first to loose the line of credit.</a:t>
            </a:r>
          </a:p>
          <a:p>
            <a:r>
              <a:rPr lang="en-US" sz="2000" dirty="0"/>
              <a:t>This deteriorated the balance sheet faster than the bank could cope with.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17517B3-8BD5-42A0-A382-53239A4E8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0992" y="5275030"/>
            <a:ext cx="5024755" cy="241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</a:t>
            </a:r>
            <a:r>
              <a:rPr lang="en-US" sz="9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9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http://citeseerx.ist.psu.edu/viewdoc/download?doi=10.1.1.637.8526&amp;rep=rep1&amp;type=pdf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27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0288D7B-AFD7-440B-B241-CAEBCE330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464" y="425967"/>
            <a:ext cx="6387851" cy="7017568"/>
          </a:xfrm>
        </p:spPr>
        <p:txBody>
          <a:bodyPr/>
          <a:lstStyle/>
          <a:p>
            <a:r>
              <a:rPr lang="en-US" sz="2000" dirty="0"/>
              <a:t>The bank turned to Bank of England, as a lender of last resort which gave about £28bn for a bailout.</a:t>
            </a:r>
          </a:p>
          <a:p>
            <a:r>
              <a:rPr lang="en-US" sz="2000" dirty="0"/>
              <a:t>On September 14, 2007, the issues were made public. </a:t>
            </a:r>
          </a:p>
          <a:p>
            <a:r>
              <a:rPr lang="en-US" sz="2000" dirty="0"/>
              <a:t>This triggered the first bank run in UK in over 150 years.</a:t>
            </a:r>
          </a:p>
          <a:p>
            <a:r>
              <a:rPr lang="en-US" sz="2000" dirty="0"/>
              <a:t>Contributing to the problem, government safety net in case of bank failure was bad in the UK. </a:t>
            </a:r>
          </a:p>
          <a:p>
            <a:pPr lvl="1"/>
            <a:r>
              <a:rPr lang="en-US" sz="1800" dirty="0"/>
              <a:t>Maximum reimbursement of £2000.</a:t>
            </a:r>
          </a:p>
          <a:p>
            <a:pPr lvl="1"/>
            <a:r>
              <a:rPr lang="en-US" sz="1800" dirty="0"/>
              <a:t>In case of in insolvency, all deposits were frozen and not even partial reimbursement was available.</a:t>
            </a:r>
          </a:p>
        </p:txBody>
      </p:sp>
      <p:pic>
        <p:nvPicPr>
          <p:cNvPr id="1026" name="Picture 2" descr="Northern Rock | The firms that went bust during the financial crisis -  Business">
            <a:extLst>
              <a:ext uri="{FF2B5EF4-FFF2-40B4-BE49-F238E27FC236}">
                <a16:creationId xmlns:a16="http://schemas.microsoft.com/office/drawing/2014/main" id="{58FCB264-DB05-4207-B912-30619B453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5" y="1828800"/>
            <a:ext cx="5569913" cy="348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7F1246F-83EF-495A-B60C-72DF7856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</p:spPr>
        <p:txBody>
          <a:bodyPr/>
          <a:lstStyle/>
          <a:p>
            <a:r>
              <a:rPr lang="en-US" dirty="0"/>
              <a:t>The fall of Northern Rock Bank</a:t>
            </a:r>
          </a:p>
        </p:txBody>
      </p:sp>
    </p:spTree>
    <p:extLst>
      <p:ext uri="{BB962C8B-B14F-4D97-AF65-F5344CB8AC3E}">
        <p14:creationId xmlns:p14="http://schemas.microsoft.com/office/powerpoint/2010/main" val="2891663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DFEA60-64E2-4206-928B-BB566A7B5B77}"/>
              </a:ext>
            </a:extLst>
          </p:cNvPr>
          <p:cNvSpPr txBox="1"/>
          <p:nvPr/>
        </p:nvSpPr>
        <p:spPr>
          <a:xfrm>
            <a:off x="216569" y="2046976"/>
            <a:ext cx="6450561" cy="2693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This further aggravated the bank run.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In February, 2008, the bank was nationalized by the Bank of England.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Though Northern Rock repaid most of it’s dues, in 2012, Virgin Money acquired Northern Rock from the Bank of England.</a:t>
            </a:r>
          </a:p>
          <a:p>
            <a:pPr marL="457200" indent="-4064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Loan re-payments along with sale of the bank netted UK Government a surplus of £8bn to £11bn.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4FB25B4-8FCB-41CD-97C9-5BFAA6B7AD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2063783"/>
              </p:ext>
            </p:extLst>
          </p:nvPr>
        </p:nvGraphicFramePr>
        <p:xfrm>
          <a:off x="6898105" y="1665237"/>
          <a:ext cx="5085347" cy="352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7B731E7-816A-4257-AA60-8392E63C1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69" y="295288"/>
            <a:ext cx="11315157" cy="1207113"/>
          </a:xfrm>
          <a:prstGeom prst="rect">
            <a:avLst/>
          </a:prstGeom>
        </p:spPr>
      </p:pic>
      <p:sp>
        <p:nvSpPr>
          <p:cNvPr id="7" name="Text Box 2">
            <a:extLst>
              <a:ext uri="{FF2B5EF4-FFF2-40B4-BE49-F238E27FC236}">
                <a16:creationId xmlns:a16="http://schemas.microsoft.com/office/drawing/2014/main" id="{C9CE3006-3DA1-4EDA-916B-ED487B232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2052" y="5192762"/>
            <a:ext cx="550799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i="1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http://www.n-ram.co.uk/~/media/Files/N/NRAM-PLC/results-presentations/halfyearresults080801.pdf</a:t>
            </a:r>
            <a:endParaRPr lang="en-US" sz="1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3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AD77-AE97-42EE-867C-1294888E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ED3FB-77A4-4B6E-AB54-10F9F38EB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920940"/>
            <a:ext cx="10972440" cy="3977280"/>
          </a:xfrm>
        </p:spPr>
        <p:txBody>
          <a:bodyPr/>
          <a:lstStyle/>
          <a:p>
            <a:r>
              <a:rPr lang="en-US" sz="2000" dirty="0"/>
              <a:t>International finance markets are both a boon and a bane.</a:t>
            </a:r>
          </a:p>
          <a:p>
            <a:r>
              <a:rPr lang="en-US" sz="2000" dirty="0"/>
              <a:t>Though it provides great opportunities for growth, it also makes banks vulnerable to a number of economic and financial factors.</a:t>
            </a:r>
          </a:p>
          <a:p>
            <a:r>
              <a:rPr lang="en-US" sz="2000" dirty="0"/>
              <a:t>Low level of regulation results in more asymmetric information among the institutions.</a:t>
            </a:r>
          </a:p>
          <a:p>
            <a:r>
              <a:rPr lang="en-US" sz="2000" dirty="0"/>
              <a:t>Stricter rules and regulations regarding liquidity management are required.</a:t>
            </a:r>
          </a:p>
          <a:p>
            <a:r>
              <a:rPr lang="en-US" sz="2000" dirty="0"/>
              <a:t>Well structured rules by an international institution for a firm’s investment are required so as to limit risky behavior.</a:t>
            </a:r>
          </a:p>
        </p:txBody>
      </p:sp>
    </p:spTree>
    <p:extLst>
      <p:ext uri="{BB962C8B-B14F-4D97-AF65-F5344CB8AC3E}">
        <p14:creationId xmlns:p14="http://schemas.microsoft.com/office/powerpoint/2010/main" val="171321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172E-05CA-44A7-980F-BA93860CB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3016800"/>
            <a:ext cx="10972440" cy="1144800"/>
          </a:xfrm>
        </p:spPr>
        <p:txBody>
          <a:bodyPr/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7760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C89A-37BC-409A-9BEA-8224A64A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D4143-F0EC-4020-994A-E84E3693B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356100" algn="l"/>
              </a:tabLst>
            </a:pPr>
            <a:r>
              <a:rPr lang="en-US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https://www.washingtonpost.com/business/economy/a-guide-to-the-financial-crisis--10-years-later/2018/09/10/114b76ba-af10-11e8-a20b-5f4f84429666_story.html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356100" algn="l"/>
              </a:tabLst>
            </a:pPr>
            <a:r>
              <a:rPr lang="en-US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https://money.howstuffworks.com/personal-finance/banking/international-banking.htm#:~:text=An%20international%20bank%20is%20a,lending%20opportunities%2C%20to%20foreign%20clients.&amp;text=Companies%20do%20business%20with%20international,which%20can%20be%20quite%20costly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356100" algn="l"/>
              </a:tabLst>
            </a:pPr>
            <a:r>
              <a:rPr lang="en-US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https://www.investopedia.com/terms/i/internationalbond.asp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356100" algn="l"/>
              </a:tabLst>
            </a:pPr>
            <a:r>
              <a:rPr lang="en-US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[5]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Bleuel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Hans-H. (2009) : The German banking system and the global financial crisis: Causes, developments and policy responses, Düsseldorf Working Papers in Applied Management and Economics, No. 8,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Fachhochschule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Düsseldorf,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Fachbereich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Wirtschaft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Düsseldorf, 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http://nbn-resolving.de/urn:nbn:de:hbz:due62-opus-5116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356100" algn="l"/>
              </a:tabLst>
            </a:pPr>
            <a:r>
              <a:rPr lang="en-US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[6] 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https://spark.adobe.com/page/DAlRb7HdWiHqA/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356100" algn="l"/>
              </a:tabLst>
            </a:pPr>
            <a:r>
              <a:rPr lang="en-US" sz="16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[7] </a:t>
            </a:r>
            <a:r>
              <a:rPr lang="en-US" sz="1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https://www.chroniclelive.co.uk/business/business-news/northern-rock-anniversary-how-crisis-13614085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253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03901-1504-475F-896B-3C720B0B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8B85B-A70F-4CD3-AEC7-FCB935C3C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049" y="965327"/>
            <a:ext cx="10972440" cy="3977280"/>
          </a:xfrm>
        </p:spPr>
        <p:txBody>
          <a:bodyPr/>
          <a:lstStyle/>
          <a:p>
            <a:r>
              <a:rPr lang="en-US" dirty="0"/>
              <a:t>Basics of International financial markets</a:t>
            </a:r>
          </a:p>
          <a:p>
            <a:r>
              <a:rPr lang="en-US" dirty="0"/>
              <a:t>Some problems in international finance</a:t>
            </a:r>
          </a:p>
          <a:p>
            <a:r>
              <a:rPr lang="en-US" dirty="0"/>
              <a:t>US financial crisis effect on the European union countries with special reflection on Greece.</a:t>
            </a:r>
          </a:p>
          <a:p>
            <a:r>
              <a:rPr lang="en-US" dirty="0"/>
              <a:t>The case of Northern Rock Bank of UK.</a:t>
            </a:r>
          </a:p>
        </p:txBody>
      </p:sp>
    </p:spTree>
    <p:extLst>
      <p:ext uri="{BB962C8B-B14F-4D97-AF65-F5344CB8AC3E}">
        <p14:creationId xmlns:p14="http://schemas.microsoft.com/office/powerpoint/2010/main" val="3992887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6F05CD-69F9-4C34-B586-90D3977C81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3" y="1604520"/>
            <a:ext cx="5226652" cy="397728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A6BA9-4D33-4B79-90A7-27556C2D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DEEF9-BAC3-4710-BCB4-508434019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96" y="1604520"/>
            <a:ext cx="6530268" cy="3977280"/>
          </a:xfrm>
        </p:spPr>
        <p:txBody>
          <a:bodyPr/>
          <a:lstStyle/>
          <a:p>
            <a:r>
              <a:rPr lang="en-US" sz="2000" dirty="0"/>
              <a:t>Global financial Crisis is considered the worst economic downturn after the Great Depression of 1929.</a:t>
            </a:r>
          </a:p>
          <a:p>
            <a:r>
              <a:rPr lang="en-US" sz="2000" dirty="0"/>
              <a:t>Originating in US, it affected countries all around the world.</a:t>
            </a:r>
          </a:p>
          <a:p>
            <a:r>
              <a:rPr lang="en-US" sz="2000" dirty="0"/>
              <a:t>According to Moody’s Analytics the world lost 4% economic growth due to the crisis between mid-2008 and early-2009.</a:t>
            </a:r>
          </a:p>
          <a:p>
            <a:r>
              <a:rPr lang="en-US" sz="2000" dirty="0"/>
              <a:t>The high integration of the finance markets all across the world were a major factor in global effect of the crisis.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ED2B1A-30B3-4246-8445-FEB26F8A0E71}"/>
              </a:ext>
            </a:extLst>
          </p:cNvPr>
          <p:cNvSpPr/>
          <p:nvPr/>
        </p:nvSpPr>
        <p:spPr>
          <a:xfrm>
            <a:off x="9303798" y="1953087"/>
            <a:ext cx="1038687" cy="29828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39F44F-3B30-4698-946C-AEF430547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International(Int’l) Finance Markets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483622-6407-4BD4-9893-569E7A85B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976" y="930127"/>
            <a:ext cx="10789448" cy="4423418"/>
          </a:xfrm>
        </p:spPr>
        <p:txBody>
          <a:bodyPr/>
          <a:lstStyle/>
          <a:p>
            <a:r>
              <a:rPr lang="en-US" sz="2000" dirty="0"/>
              <a:t>An international bank (for e.g.: JPMorgan Chase) is a bank which offers international financial services such as loans, lending opportunities and payment account to foreign clients.</a:t>
            </a:r>
          </a:p>
          <a:p>
            <a:r>
              <a:rPr lang="en-US" sz="2000" dirty="0"/>
              <a:t>These are large scale banks with majority of funding backed by international money market instruments which includes: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Foreign Exchange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International Securities – International bonds (Eurobonds, foreign, global, brady), internationally traded equities, treasury bills, etc.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dirty="0"/>
              <a:t>International Loans – Interbank Loans etc.</a:t>
            </a:r>
          </a:p>
        </p:txBody>
      </p:sp>
    </p:spTree>
    <p:extLst>
      <p:ext uri="{BB962C8B-B14F-4D97-AF65-F5344CB8AC3E}">
        <p14:creationId xmlns:p14="http://schemas.microsoft.com/office/powerpoint/2010/main" val="329427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6E1D02-27F2-4CB7-B423-E5B33DF1D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90248"/>
              </p:ext>
            </p:extLst>
          </p:nvPr>
        </p:nvGraphicFramePr>
        <p:xfrm>
          <a:off x="5167787" y="570519"/>
          <a:ext cx="6616825" cy="4019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7E549C5-C052-4FFC-8E32-BCEA74E9D24D}"/>
              </a:ext>
            </a:extLst>
          </p:cNvPr>
          <p:cNvSpPr txBox="1"/>
          <p:nvPr/>
        </p:nvSpPr>
        <p:spPr>
          <a:xfrm>
            <a:off x="775748" y="2246038"/>
            <a:ext cx="42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Exchange Rate</a:t>
            </a:r>
            <a:endParaRPr lang="en-US" sz="12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11269D8-6C3C-4CED-AF16-836F1AF0F1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764995"/>
              </p:ext>
            </p:extLst>
          </p:nvPr>
        </p:nvGraphicFramePr>
        <p:xfrm>
          <a:off x="5167788" y="2476871"/>
          <a:ext cx="6616825" cy="4523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FA2535D-0EAA-4164-9F61-B379C8944DF8}"/>
              </a:ext>
            </a:extLst>
          </p:cNvPr>
          <p:cNvSpPr txBox="1"/>
          <p:nvPr/>
        </p:nvSpPr>
        <p:spPr>
          <a:xfrm>
            <a:off x="775748" y="4245215"/>
            <a:ext cx="42257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International debt (interbank loans, etc.)</a:t>
            </a:r>
            <a:endParaRPr lang="en-US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ADA33E-D7E5-4933-974F-05B7475DA29C}"/>
              </a:ext>
            </a:extLst>
          </p:cNvPr>
          <p:cNvSpPr txBox="1">
            <a:spLocks/>
          </p:cNvSpPr>
          <p:nvPr/>
        </p:nvSpPr>
        <p:spPr>
          <a:xfrm>
            <a:off x="609780" y="29756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Problems in Int’l Finance Markets</a:t>
            </a:r>
          </a:p>
        </p:txBody>
      </p:sp>
    </p:spTree>
    <p:extLst>
      <p:ext uri="{BB962C8B-B14F-4D97-AF65-F5344CB8AC3E}">
        <p14:creationId xmlns:p14="http://schemas.microsoft.com/office/powerpoint/2010/main" val="4001835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BADA33E-D7E5-4933-974F-05B7475DA29C}"/>
              </a:ext>
            </a:extLst>
          </p:cNvPr>
          <p:cNvSpPr txBox="1">
            <a:spLocks/>
          </p:cNvSpPr>
          <p:nvPr/>
        </p:nvSpPr>
        <p:spPr>
          <a:xfrm>
            <a:off x="609780" y="146692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Problems in Int’l Finance Markets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8140626-C011-46F6-B066-239AD7D6A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9707129"/>
              </p:ext>
            </p:extLst>
          </p:nvPr>
        </p:nvGraphicFramePr>
        <p:xfrm>
          <a:off x="5521911" y="408346"/>
          <a:ext cx="6356412" cy="4376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A35F963-97C5-4C9F-B984-9CC56379CD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9962893"/>
              </p:ext>
            </p:extLst>
          </p:nvPr>
        </p:nvGraphicFramePr>
        <p:xfrm>
          <a:off x="6310454" y="3341438"/>
          <a:ext cx="5271766" cy="3410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EF793A-3265-44F1-A0EC-241F7ED65AB8}"/>
              </a:ext>
            </a:extLst>
          </p:cNvPr>
          <p:cNvSpPr txBox="1"/>
          <p:nvPr/>
        </p:nvSpPr>
        <p:spPr>
          <a:xfrm>
            <a:off x="952960" y="4759157"/>
            <a:ext cx="42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Lack of coordination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38FFC2-FC7A-46C4-88C5-DE46B47E34C7}"/>
              </a:ext>
            </a:extLst>
          </p:cNvPr>
          <p:cNvSpPr txBox="1"/>
          <p:nvPr/>
        </p:nvSpPr>
        <p:spPr>
          <a:xfrm>
            <a:off x="952960" y="2323262"/>
            <a:ext cx="4225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Easy availability of credit</a:t>
            </a:r>
          </a:p>
        </p:txBody>
      </p:sp>
    </p:spTree>
    <p:extLst>
      <p:ext uri="{BB962C8B-B14F-4D97-AF65-F5344CB8AC3E}">
        <p14:creationId xmlns:p14="http://schemas.microsoft.com/office/powerpoint/2010/main" val="1821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3AD9-AD42-4A26-8947-4B09C23E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Europe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79570-0278-49A8-97AF-7F664AB54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256" y="690120"/>
            <a:ext cx="10345565" cy="5186898"/>
          </a:xfrm>
        </p:spPr>
        <p:txBody>
          <a:bodyPr/>
          <a:lstStyle/>
          <a:p>
            <a:r>
              <a:rPr lang="en-US" sz="2000" dirty="0"/>
              <a:t>The major banks like Northern Rock and </a:t>
            </a:r>
            <a:r>
              <a:rPr lang="en-US" sz="2000" dirty="0" err="1"/>
              <a:t>Deustche</a:t>
            </a:r>
            <a:r>
              <a:rPr lang="en-US" sz="2000" dirty="0"/>
              <a:t> </a:t>
            </a:r>
            <a:r>
              <a:rPr lang="en-US" sz="2000" dirty="0" err="1"/>
              <a:t>Industriebank</a:t>
            </a:r>
            <a:r>
              <a:rPr lang="en-US" sz="2000" dirty="0"/>
              <a:t> AG faced heavy losses due to now worthless asset-backed securities and CDOs. This deteriorated balance sheet of the banks and thus made it even harder to arrange funds.</a:t>
            </a:r>
          </a:p>
          <a:p>
            <a:pPr marL="50800" indent="0">
              <a:buNone/>
            </a:pPr>
            <a:endParaRPr lang="en-US" sz="2000" dirty="0"/>
          </a:p>
          <a:p>
            <a:r>
              <a:rPr lang="en-US" sz="2000" dirty="0"/>
              <a:t>Spain had an extra problem: lack of standard accounting practices made it easier for banks to hide losses. Asymmetric Information increased.</a:t>
            </a:r>
          </a:p>
          <a:p>
            <a:pPr marL="50800" indent="0">
              <a:buNone/>
            </a:pPr>
            <a:endParaRPr lang="en-US" sz="2000" dirty="0"/>
          </a:p>
          <a:p>
            <a:r>
              <a:rPr lang="en-US" sz="2000" dirty="0"/>
              <a:t>Ireland saw rapid economic growth between mid-1990s and mid-2000s. The growth was mainly funded by FDI. This boom led to a housing bubble and subsequent severe economic downturn with the crisis.</a:t>
            </a:r>
          </a:p>
        </p:txBody>
      </p:sp>
    </p:spTree>
    <p:extLst>
      <p:ext uri="{BB962C8B-B14F-4D97-AF65-F5344CB8AC3E}">
        <p14:creationId xmlns:p14="http://schemas.microsoft.com/office/powerpoint/2010/main" val="246163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ederal Institute for Vocational Education and Training (BIBB) - Germany">
            <a:extLst>
              <a:ext uri="{FF2B5EF4-FFF2-40B4-BE49-F238E27FC236}">
                <a16:creationId xmlns:a16="http://schemas.microsoft.com/office/drawing/2014/main" id="{0D5E82B4-9AE3-40D0-9F3D-88DC1FF0C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5"/>
          <a:stretch/>
        </p:blipFill>
        <p:spPr bwMode="auto">
          <a:xfrm>
            <a:off x="7626878" y="1418400"/>
            <a:ext cx="4324467" cy="42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2CF463-45D0-45F2-8F87-ADD3B87A3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80" y="770019"/>
            <a:ext cx="6647973" cy="4858424"/>
          </a:xfrm>
        </p:spPr>
        <p:txBody>
          <a:bodyPr/>
          <a:lstStyle/>
          <a:p>
            <a:r>
              <a:rPr lang="en-US" sz="2000" dirty="0"/>
              <a:t>Germany had a relatively robust banking structure (the three pillar structure) and a stable housing market. Allowing it to experience though a deep but relatively short spanned recession.</a:t>
            </a:r>
          </a:p>
          <a:p>
            <a:pPr lvl="1"/>
            <a:r>
              <a:rPr lang="en-US" sz="1600" dirty="0"/>
              <a:t>Private commercial banks like Deutsche Postbank AG, and </a:t>
            </a:r>
          </a:p>
          <a:p>
            <a:pPr lvl="1"/>
            <a:r>
              <a:rPr lang="en-US" sz="1600" dirty="0"/>
              <a:t>Regional banks like Saxony Bank which was involved in subprime crisis through an Irish subsidy faced huge losses.</a:t>
            </a:r>
          </a:p>
          <a:p>
            <a:pPr lvl="1"/>
            <a:endParaRPr lang="en-US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1F123B8-2E8E-4E38-AF95-3922F964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</p:spPr>
        <p:txBody>
          <a:bodyPr/>
          <a:lstStyle/>
          <a:p>
            <a:r>
              <a:rPr lang="en-US" dirty="0"/>
              <a:t>Effect on Europe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CD76BA-5D57-4C6F-AB74-0EC1C770432A}"/>
              </a:ext>
            </a:extLst>
          </p:cNvPr>
          <p:cNvSpPr/>
          <p:nvPr/>
        </p:nvSpPr>
        <p:spPr>
          <a:xfrm>
            <a:off x="10546672" y="3089429"/>
            <a:ext cx="1313895" cy="1740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0DF434-058A-4E75-9B04-F90BA02321DB}"/>
              </a:ext>
            </a:extLst>
          </p:cNvPr>
          <p:cNvSpPr/>
          <p:nvPr/>
        </p:nvSpPr>
        <p:spPr>
          <a:xfrm>
            <a:off x="7727491" y="3089428"/>
            <a:ext cx="1313895" cy="174002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C9CED-1EA5-4C23-A473-3A66FD2B36B1}"/>
              </a:ext>
            </a:extLst>
          </p:cNvPr>
          <p:cNvSpPr/>
          <p:nvPr/>
        </p:nvSpPr>
        <p:spPr>
          <a:xfrm>
            <a:off x="9132165" y="3089429"/>
            <a:ext cx="1313895" cy="1740023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77F4-3A21-4B28-BA6B-196FCAC0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Europe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1571E-D35D-4E79-9C20-E30DB896827F}"/>
              </a:ext>
            </a:extLst>
          </p:cNvPr>
          <p:cNvSpPr txBox="1"/>
          <p:nvPr/>
        </p:nvSpPr>
        <p:spPr>
          <a:xfrm>
            <a:off x="852255" y="1589103"/>
            <a:ext cx="4261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Birth of European Sovereign Debt Crisis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2936910-38EF-4866-AAA7-B1F193F3CE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62793"/>
              </p:ext>
            </p:extLst>
          </p:nvPr>
        </p:nvGraphicFramePr>
        <p:xfrm>
          <a:off x="1408995" y="2530136"/>
          <a:ext cx="4869954" cy="3570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ED9F1CC-6290-47D2-AEFC-EEDCE5974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949" y="2104006"/>
            <a:ext cx="5375532" cy="350224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D752ED-D28D-4772-B5EE-EFB6DE0E2774}"/>
              </a:ext>
            </a:extLst>
          </p:cNvPr>
          <p:cNvCxnSpPr>
            <a:cxnSpLocks/>
          </p:cNvCxnSpPr>
          <p:nvPr/>
        </p:nvCxnSpPr>
        <p:spPr>
          <a:xfrm flipV="1">
            <a:off x="8646850" y="2296989"/>
            <a:ext cx="0" cy="276453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15B4A2-B0B1-44DD-953C-ADD788B0978C}"/>
              </a:ext>
            </a:extLst>
          </p:cNvPr>
          <p:cNvCxnSpPr>
            <a:cxnSpLocks/>
          </p:cNvCxnSpPr>
          <p:nvPr/>
        </p:nvCxnSpPr>
        <p:spPr>
          <a:xfrm flipV="1">
            <a:off x="10156054" y="2373745"/>
            <a:ext cx="0" cy="268778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116612-7E57-4A8F-AF37-B68E3A7C943A}"/>
              </a:ext>
            </a:extLst>
          </p:cNvPr>
          <p:cNvCxnSpPr>
            <a:cxnSpLocks/>
          </p:cNvCxnSpPr>
          <p:nvPr/>
        </p:nvCxnSpPr>
        <p:spPr>
          <a:xfrm flipV="1">
            <a:off x="10866268" y="2373745"/>
            <a:ext cx="0" cy="268778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2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C2E1324-B040-4847-8551-85BA90619B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7579CF-D82B-447B-AD5C-4634652847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EC6E26-E2FC-494B-A9A4-97C0BDF7C2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A6A708-1794-4E6A-B16F-EDDC4B48F7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10B0005-AF50-44C2-9374-E10183B99B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9BB44FC-4F52-44CF-B6F8-254424EEE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B257BF0-26C8-47D0-9F44-C9101564B3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A191C04-2F04-4F33-A89A-3FE295A703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165CADD-0A0B-41C6-B1C1-CD813BA2CC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5960AF-0694-4223-842D-9988CA7CDA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75677B-0B50-45D2-961A-398DA25C85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1084</Words>
  <Application>Microsoft Office PowerPoint</Application>
  <PresentationFormat>Widescreen</PresentationFormat>
  <Paragraphs>87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Office Theme</vt:lpstr>
      <vt:lpstr>PowerPoint Presentation</vt:lpstr>
      <vt:lpstr>Overview</vt:lpstr>
      <vt:lpstr>Introduction</vt:lpstr>
      <vt:lpstr>International(Int’l) Finance Markets</vt:lpstr>
      <vt:lpstr>PowerPoint Presentation</vt:lpstr>
      <vt:lpstr>PowerPoint Presentation</vt:lpstr>
      <vt:lpstr>Effect on Europe</vt:lpstr>
      <vt:lpstr>Effect on Europe</vt:lpstr>
      <vt:lpstr>Effect on Europe</vt:lpstr>
      <vt:lpstr>The fall of Northern Rock Bank</vt:lpstr>
      <vt:lpstr>The fall of Northern Rock Bank</vt:lpstr>
      <vt:lpstr>PowerPoint Presentation</vt:lpstr>
      <vt:lpstr>Conclusion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Sarthak Dalmia</cp:lastModifiedBy>
  <cp:revision>33</cp:revision>
  <dcterms:modified xsi:type="dcterms:W3CDTF">2020-10-30T09:05:01Z</dcterms:modified>
</cp:coreProperties>
</file>