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543012A-659C-44CC-B53B-251F8F72CB7C}">
          <p14:sldIdLst>
            <p14:sldId id="298"/>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9"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45764"/>
          </a:xfrm>
        </p:spPr>
        <p:txBody>
          <a:bodyPr anchor="b">
            <a:normAutofit/>
          </a:bodyPr>
          <a:lstStyle/>
          <a:p>
            <a:r>
              <a:rPr lang="en-US" sz="4400" dirty="0">
                <a:solidFill>
                  <a:schemeClr val="tx1"/>
                </a:solidFill>
              </a:rPr>
              <a:t>Literature Review</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09333" y="4507545"/>
            <a:ext cx="3639199" cy="1086648"/>
          </a:xfrm>
        </p:spPr>
        <p:txBody>
          <a:bodyPr anchor="t">
            <a:normAutofit fontScale="40000" lnSpcReduction="20000"/>
          </a:bodyPr>
          <a:lstStyle/>
          <a:p>
            <a:pPr>
              <a:lnSpc>
                <a:spcPct val="100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Paper 1: Practical Distributed Programming in 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Paper 2: On the Validated Usage of the C++ Standard Template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Paper 3: Relaxing the One Definition Rule in Interpreted 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B049-3A70-4C63-B628-1323EBD43887}"/>
              </a:ext>
            </a:extLst>
          </p:cNvPr>
          <p:cNvSpPr>
            <a:spLocks noGrp="1"/>
          </p:cNvSpPr>
          <p:nvPr>
            <p:ph type="title"/>
          </p:nvPr>
        </p:nvSpPr>
        <p:spPr/>
        <p:txBody>
          <a:bodyPr>
            <a:noAutofit/>
          </a:bodyPr>
          <a:lstStyle/>
          <a:p>
            <a:pPr marL="457200" marR="0">
              <a:lnSpc>
                <a:spcPct val="107000"/>
              </a:lnSpc>
              <a:spcBef>
                <a:spcPts val="0"/>
              </a:spcBef>
              <a:spcAft>
                <a:spcPts val="800"/>
              </a:spcAft>
            </a:pPr>
            <a:r>
              <a:rPr lang="en-US" sz="4000" b="1" dirty="0">
                <a:effectLst/>
                <a:ea typeface="Calibri" panose="020F0502020204030204" pitchFamily="34" charset="0"/>
                <a:cs typeface="Times New Roman" panose="02020603050405020304" pitchFamily="18" charset="0"/>
              </a:rPr>
              <a:t>Paper 2: On the Validated Usage of the C++ Standard Template Library</a:t>
            </a:r>
            <a:endParaRPr lang="en-US" sz="4000" dirty="0"/>
          </a:p>
        </p:txBody>
      </p:sp>
      <p:sp>
        <p:nvSpPr>
          <p:cNvPr id="3" name="Content Placeholder 2">
            <a:extLst>
              <a:ext uri="{FF2B5EF4-FFF2-40B4-BE49-F238E27FC236}">
                <a16:creationId xmlns:a16="http://schemas.microsoft.com/office/drawing/2014/main" id="{94B00722-195D-46D4-8BBD-75E64A7AAE4C}"/>
              </a:ext>
            </a:extLst>
          </p:cNvPr>
          <p:cNvSpPr>
            <a:spLocks noGrp="1"/>
          </p:cNvSpPr>
          <p:nvPr>
            <p:ph idx="1"/>
          </p:nvPr>
        </p:nvSpPr>
        <p:spPr/>
        <p:txBody>
          <a:bodyPr>
            <a:normAutofit/>
          </a:bodyPr>
          <a:lstStyle/>
          <a:p>
            <a:r>
              <a:rPr lang="en-US" dirty="0">
                <a:latin typeface="LinLibertineT"/>
              </a:rPr>
              <a:t>The usage of C++ STL does not guarantee error-free code. Contrarily, incorrect application of the library may introduce new types of problems. Unfortunately, there is still a large number of properties that are tested neither at compilation-time nor at runtime.</a:t>
            </a:r>
          </a:p>
          <a:p>
            <a:pPr algn="l"/>
            <a:r>
              <a:rPr lang="en-US" sz="1800" b="0" i="0" u="none" strike="noStrike" baseline="0" dirty="0">
                <a:latin typeface="LinLibertineT"/>
              </a:rPr>
              <a:t>In this paper, we present approaches that analyze the usage of STL because it is clearly seen that only the compilation validation is not enough to realize the possible misusages. We take advantage of different techniques: </a:t>
            </a:r>
            <a:r>
              <a:rPr lang="en-US" sz="1800" b="1" i="0" u="none" strike="noStrike" baseline="0" dirty="0">
                <a:latin typeface="LinLibertineT"/>
              </a:rPr>
              <a:t>template metaprogramming</a:t>
            </a:r>
            <a:r>
              <a:rPr lang="en-US" sz="1800" b="0" i="0" u="none" strike="noStrike" baseline="0" dirty="0">
                <a:latin typeface="LinLibertineT"/>
              </a:rPr>
              <a:t>, </a:t>
            </a:r>
            <a:r>
              <a:rPr lang="en-US" sz="1800" b="1" i="0" u="none" strike="noStrike" baseline="0" dirty="0">
                <a:latin typeface="LinLibertineT"/>
              </a:rPr>
              <a:t>static analysis</a:t>
            </a:r>
            <a:r>
              <a:rPr lang="en-US" sz="1800" b="0" i="0" u="none" strike="noStrike" baseline="0" dirty="0">
                <a:latin typeface="LinLibertineT"/>
              </a:rPr>
              <a:t>, </a:t>
            </a:r>
            <a:r>
              <a:rPr lang="en-US" sz="1800" b="1" i="0" u="none" strike="noStrike" baseline="0" dirty="0">
                <a:latin typeface="LinLibertineT"/>
              </a:rPr>
              <a:t>debugger-based non-intrusive solution </a:t>
            </a:r>
            <a:r>
              <a:rPr lang="en-US" sz="1800" b="0" i="0" u="none" strike="noStrike" baseline="0" dirty="0">
                <a:latin typeface="LinLibertineT"/>
              </a:rPr>
              <a:t>and an </a:t>
            </a:r>
            <a:r>
              <a:rPr lang="en-US" sz="1800" b="1" i="0" u="none" strike="noStrike" baseline="0" dirty="0">
                <a:latin typeface="LinLibertineT"/>
              </a:rPr>
              <a:t>aspect-oriented method</a:t>
            </a:r>
            <a:r>
              <a:rPr lang="en-US" sz="1800" b="0" i="0" u="none" strike="noStrike" baseline="0" dirty="0">
                <a:latin typeface="LinLibertineT"/>
              </a:rPr>
              <a:t>.</a:t>
            </a:r>
            <a:endParaRPr lang="en-US" dirty="0">
              <a:latin typeface="LinLibertineT"/>
            </a:endParaRPr>
          </a:p>
        </p:txBody>
      </p:sp>
    </p:spTree>
    <p:extLst>
      <p:ext uri="{BB962C8B-B14F-4D97-AF65-F5344CB8AC3E}">
        <p14:creationId xmlns:p14="http://schemas.microsoft.com/office/powerpoint/2010/main" val="245092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9349EB-CEDA-4452-AD79-C735B62A1648}"/>
              </a:ext>
            </a:extLst>
          </p:cNvPr>
          <p:cNvPicPr>
            <a:picLocks noChangeAspect="1"/>
          </p:cNvPicPr>
          <p:nvPr/>
        </p:nvPicPr>
        <p:blipFill rotWithShape="1">
          <a:blip r:embed="rId2"/>
          <a:srcRect b="14083"/>
          <a:stretch/>
        </p:blipFill>
        <p:spPr>
          <a:xfrm>
            <a:off x="266113" y="5492666"/>
            <a:ext cx="5069286" cy="812401"/>
          </a:xfrm>
          <a:prstGeom prst="rect">
            <a:avLst/>
          </a:prstGeom>
        </p:spPr>
      </p:pic>
      <p:sp>
        <p:nvSpPr>
          <p:cNvPr id="2" name="Title 1">
            <a:extLst>
              <a:ext uri="{FF2B5EF4-FFF2-40B4-BE49-F238E27FC236}">
                <a16:creationId xmlns:a16="http://schemas.microsoft.com/office/drawing/2014/main" id="{E39EB180-5D0E-477E-AE81-0DF21906D4A1}"/>
              </a:ext>
            </a:extLst>
          </p:cNvPr>
          <p:cNvSpPr>
            <a:spLocks noGrp="1"/>
          </p:cNvSpPr>
          <p:nvPr>
            <p:ph type="title"/>
          </p:nvPr>
        </p:nvSpPr>
        <p:spPr/>
        <p:txBody>
          <a:bodyPr/>
          <a:lstStyle/>
          <a:p>
            <a:r>
              <a:rPr lang="en-US" dirty="0"/>
              <a:t>Metaprogramming</a:t>
            </a:r>
          </a:p>
        </p:txBody>
      </p:sp>
      <p:sp>
        <p:nvSpPr>
          <p:cNvPr id="3" name="Content Placeholder 2">
            <a:extLst>
              <a:ext uri="{FF2B5EF4-FFF2-40B4-BE49-F238E27FC236}">
                <a16:creationId xmlns:a16="http://schemas.microsoft.com/office/drawing/2014/main" id="{394D3569-66DC-482A-A3A2-223CC3ADFEFF}"/>
              </a:ext>
            </a:extLst>
          </p:cNvPr>
          <p:cNvSpPr>
            <a:spLocks noGrp="1"/>
          </p:cNvSpPr>
          <p:nvPr>
            <p:ph idx="1"/>
          </p:nvPr>
        </p:nvSpPr>
        <p:spPr>
          <a:xfrm>
            <a:off x="946278" y="1905485"/>
            <a:ext cx="10058400" cy="1574566"/>
          </a:xfrm>
        </p:spPr>
        <p:txBody>
          <a:bodyPr>
            <a:normAutofit/>
          </a:bodyPr>
          <a:lstStyle/>
          <a:p>
            <a:pPr algn="l"/>
            <a:r>
              <a:rPr lang="en-US" dirty="0">
                <a:latin typeface="LinLibertineT"/>
              </a:rPr>
              <a:t>This approach is based on the template construct of C++ which is able to evaluate Turing-complete checks at compilation time. </a:t>
            </a:r>
            <a:r>
              <a:rPr lang="en-US" sz="1800" dirty="0">
                <a:latin typeface="LinLibertineT"/>
              </a:rPr>
              <a:t>One</a:t>
            </a:r>
            <a:r>
              <a:rPr lang="en-US" sz="1800" b="0" i="0" u="none" strike="noStrike" baseline="0" dirty="0">
                <a:latin typeface="LinLibertineT"/>
              </a:rPr>
              <a:t> can modify the STL implementation to evaluate specific instantiations.</a:t>
            </a:r>
            <a:endParaRPr lang="en-US" dirty="0">
              <a:latin typeface="LinLibertineT"/>
            </a:endParaRPr>
          </a:p>
          <a:p>
            <a:pPr algn="l"/>
            <a:r>
              <a:rPr lang="en-US" dirty="0">
                <a:latin typeface="LinLibertineT"/>
              </a:rPr>
              <a:t>The template generates warning when it is instantiated and its template argument is highlighted in the warning diagnostics, </a:t>
            </a:r>
            <a:r>
              <a:rPr lang="en-US" sz="1800" b="0" i="0" u="none" strike="noStrike" baseline="0" dirty="0">
                <a:latin typeface="LinLibertineT"/>
              </a:rPr>
              <a:t>so new kind of warning requires a dummy type. For e.g.:</a:t>
            </a:r>
            <a:endParaRPr lang="en-US" dirty="0">
              <a:latin typeface="LinLibertineT"/>
            </a:endParaRPr>
          </a:p>
        </p:txBody>
      </p:sp>
      <p:pic>
        <p:nvPicPr>
          <p:cNvPr id="5" name="Picture 4">
            <a:extLst>
              <a:ext uri="{FF2B5EF4-FFF2-40B4-BE49-F238E27FC236}">
                <a16:creationId xmlns:a16="http://schemas.microsoft.com/office/drawing/2014/main" id="{E0C20113-339F-496C-B362-C8A73D2CAE06}"/>
              </a:ext>
            </a:extLst>
          </p:cNvPr>
          <p:cNvPicPr>
            <a:picLocks noChangeAspect="1"/>
          </p:cNvPicPr>
          <p:nvPr/>
        </p:nvPicPr>
        <p:blipFill>
          <a:blip r:embed="rId3"/>
          <a:stretch>
            <a:fillRect/>
          </a:stretch>
        </p:blipFill>
        <p:spPr>
          <a:xfrm>
            <a:off x="487862" y="3490738"/>
            <a:ext cx="3797614" cy="928306"/>
          </a:xfrm>
          <a:prstGeom prst="rect">
            <a:avLst/>
          </a:prstGeom>
        </p:spPr>
      </p:pic>
      <p:pic>
        <p:nvPicPr>
          <p:cNvPr id="7" name="Picture 6">
            <a:extLst>
              <a:ext uri="{FF2B5EF4-FFF2-40B4-BE49-F238E27FC236}">
                <a16:creationId xmlns:a16="http://schemas.microsoft.com/office/drawing/2014/main" id="{0C2FC8E5-C770-478F-91D5-A33E5A9EADE1}"/>
              </a:ext>
            </a:extLst>
          </p:cNvPr>
          <p:cNvPicPr>
            <a:picLocks noChangeAspect="1"/>
          </p:cNvPicPr>
          <p:nvPr/>
        </p:nvPicPr>
        <p:blipFill>
          <a:blip r:embed="rId4"/>
          <a:stretch>
            <a:fillRect/>
          </a:stretch>
        </p:blipFill>
        <p:spPr>
          <a:xfrm>
            <a:off x="417115" y="4429731"/>
            <a:ext cx="4238776" cy="1052248"/>
          </a:xfrm>
          <a:prstGeom prst="rect">
            <a:avLst/>
          </a:prstGeom>
        </p:spPr>
      </p:pic>
      <p:pic>
        <p:nvPicPr>
          <p:cNvPr id="11" name="Picture 10">
            <a:extLst>
              <a:ext uri="{FF2B5EF4-FFF2-40B4-BE49-F238E27FC236}">
                <a16:creationId xmlns:a16="http://schemas.microsoft.com/office/drawing/2014/main" id="{90B09DBA-E819-48D4-8498-24F1089A0DE6}"/>
              </a:ext>
            </a:extLst>
          </p:cNvPr>
          <p:cNvPicPr>
            <a:picLocks noChangeAspect="1"/>
          </p:cNvPicPr>
          <p:nvPr/>
        </p:nvPicPr>
        <p:blipFill>
          <a:blip r:embed="rId5"/>
          <a:stretch>
            <a:fillRect/>
          </a:stretch>
        </p:blipFill>
        <p:spPr>
          <a:xfrm>
            <a:off x="7169726" y="3429000"/>
            <a:ext cx="4605159" cy="2744235"/>
          </a:xfrm>
          <a:prstGeom prst="rect">
            <a:avLst/>
          </a:prstGeom>
        </p:spPr>
      </p:pic>
    </p:spTree>
    <p:extLst>
      <p:ext uri="{BB962C8B-B14F-4D97-AF65-F5344CB8AC3E}">
        <p14:creationId xmlns:p14="http://schemas.microsoft.com/office/powerpoint/2010/main" val="211422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4109-8F92-44E9-8039-D87D317747A5}"/>
              </a:ext>
            </a:extLst>
          </p:cNvPr>
          <p:cNvSpPr>
            <a:spLocks noGrp="1"/>
          </p:cNvSpPr>
          <p:nvPr>
            <p:ph type="title"/>
          </p:nvPr>
        </p:nvSpPr>
        <p:spPr/>
        <p:txBody>
          <a:bodyPr/>
          <a:lstStyle/>
          <a:p>
            <a:r>
              <a:rPr lang="en-US" dirty="0"/>
              <a:t>Static Analysis</a:t>
            </a:r>
          </a:p>
        </p:txBody>
      </p:sp>
      <p:sp>
        <p:nvSpPr>
          <p:cNvPr id="3" name="Content Placeholder 2">
            <a:extLst>
              <a:ext uri="{FF2B5EF4-FFF2-40B4-BE49-F238E27FC236}">
                <a16:creationId xmlns:a16="http://schemas.microsoft.com/office/drawing/2014/main" id="{794FD233-0BBD-459E-9425-4A97637C8ADF}"/>
              </a:ext>
            </a:extLst>
          </p:cNvPr>
          <p:cNvSpPr>
            <a:spLocks noGrp="1"/>
          </p:cNvSpPr>
          <p:nvPr>
            <p:ph idx="1"/>
          </p:nvPr>
        </p:nvSpPr>
        <p:spPr/>
        <p:txBody>
          <a:bodyPr>
            <a:normAutofit/>
          </a:bodyPr>
          <a:lstStyle/>
          <a:p>
            <a:r>
              <a:rPr lang="en-US" sz="1600" dirty="0">
                <a:latin typeface="LinLibertineT"/>
              </a:rPr>
              <a:t>Our approach is based on pattern matching on the abstract syntax tree (AST) of the analyzed program source code. The AST provides sufficient amount of information to answer several questions regarding the source code. Clang compiler infrastructure is used to do the above.</a:t>
            </a:r>
          </a:p>
          <a:p>
            <a:r>
              <a:rPr lang="en-US" sz="1600" dirty="0">
                <a:latin typeface="LinLibertineT"/>
              </a:rPr>
              <a:t>To collect the compilation arguments, fake compilers are used that logs the parameters and forwards them to a real compiler afterwards.</a:t>
            </a:r>
          </a:p>
          <a:p>
            <a:pPr algn="l"/>
            <a:r>
              <a:rPr lang="en-US" sz="1600" dirty="0">
                <a:latin typeface="LinLibertineT"/>
              </a:rPr>
              <a:t>After the AST is retrieved, the pattern matching process begins. Multiple patterns are matched lazily on the AST with only one traversal. The source positions for the matched nodes in the AST are collected. The source positions in the collected results are filtered based on exclude lists that contain the false positive matches. These exclude lists have to be maintained by the user of the tool. Afterwards, the positions are translated into user-friendly warning messages to emit. </a:t>
            </a:r>
          </a:p>
          <a:p>
            <a:endParaRPr lang="en-US" dirty="0">
              <a:latin typeface="LinLibertineT"/>
            </a:endParaRPr>
          </a:p>
        </p:txBody>
      </p:sp>
    </p:spTree>
    <p:extLst>
      <p:ext uri="{BB962C8B-B14F-4D97-AF65-F5344CB8AC3E}">
        <p14:creationId xmlns:p14="http://schemas.microsoft.com/office/powerpoint/2010/main" val="168528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3203-852A-44C8-A276-3B54CBC397F3}"/>
              </a:ext>
            </a:extLst>
          </p:cNvPr>
          <p:cNvSpPr>
            <a:spLocks noGrp="1"/>
          </p:cNvSpPr>
          <p:nvPr>
            <p:ph type="title"/>
          </p:nvPr>
        </p:nvSpPr>
        <p:spPr/>
        <p:txBody>
          <a:bodyPr/>
          <a:lstStyle/>
          <a:p>
            <a:r>
              <a:rPr lang="en-US" dirty="0"/>
              <a:t>Debugger Based run-time Validation</a:t>
            </a:r>
          </a:p>
        </p:txBody>
      </p:sp>
      <p:sp>
        <p:nvSpPr>
          <p:cNvPr id="3" name="Content Placeholder 2">
            <a:extLst>
              <a:ext uri="{FF2B5EF4-FFF2-40B4-BE49-F238E27FC236}">
                <a16:creationId xmlns:a16="http://schemas.microsoft.com/office/drawing/2014/main" id="{C4A1FC7F-2EAE-451F-86BE-9CA464E82A8A}"/>
              </a:ext>
            </a:extLst>
          </p:cNvPr>
          <p:cNvSpPr>
            <a:spLocks noGrp="1"/>
          </p:cNvSpPr>
          <p:nvPr>
            <p:ph idx="1"/>
          </p:nvPr>
        </p:nvSpPr>
        <p:spPr>
          <a:xfrm>
            <a:off x="1097280" y="2108201"/>
            <a:ext cx="5991417" cy="3760891"/>
          </a:xfrm>
        </p:spPr>
        <p:txBody>
          <a:bodyPr>
            <a:normAutofit fontScale="92500" lnSpcReduction="10000"/>
          </a:bodyPr>
          <a:lstStyle/>
          <a:p>
            <a:r>
              <a:rPr lang="en-US" dirty="0">
                <a:latin typeface="LinLibertineT"/>
              </a:rPr>
              <a:t>This approach is based on the gdb debugger tool. Breakpoints are setup on specific locations in the library and when the execution is suspended the intervals, iterators, the state of the containers, etc. are evaluated. After evaluation, one can continue the execution or indicate an error. Correct and convenient usage of gdb requires compilation with debug mode enabled.</a:t>
            </a:r>
          </a:p>
          <a:p>
            <a:r>
              <a:rPr lang="en-US" dirty="0">
                <a:latin typeface="LinLibertineT"/>
              </a:rPr>
              <a:t>In this case, debug information makes the application significantly slower.</a:t>
            </a:r>
          </a:p>
          <a:p>
            <a:r>
              <a:rPr lang="en-US" dirty="0">
                <a:latin typeface="LinLibertineT"/>
              </a:rPr>
              <a:t>However, the gdb scripts are not sophisticated properly, so an automation tool was developed to do the required steps properly.</a:t>
            </a:r>
          </a:p>
        </p:txBody>
      </p:sp>
      <p:pic>
        <p:nvPicPr>
          <p:cNvPr id="5" name="Picture 4">
            <a:extLst>
              <a:ext uri="{FF2B5EF4-FFF2-40B4-BE49-F238E27FC236}">
                <a16:creationId xmlns:a16="http://schemas.microsoft.com/office/drawing/2014/main" id="{DAE14D16-7E48-48EE-8AFB-CAE964A54913}"/>
              </a:ext>
            </a:extLst>
          </p:cNvPr>
          <p:cNvPicPr>
            <a:picLocks noChangeAspect="1"/>
          </p:cNvPicPr>
          <p:nvPr/>
        </p:nvPicPr>
        <p:blipFill>
          <a:blip r:embed="rId2"/>
          <a:stretch>
            <a:fillRect/>
          </a:stretch>
        </p:blipFill>
        <p:spPr>
          <a:xfrm>
            <a:off x="7858667" y="1916544"/>
            <a:ext cx="4333333" cy="3777027"/>
          </a:xfrm>
          <a:prstGeom prst="rect">
            <a:avLst/>
          </a:prstGeom>
        </p:spPr>
      </p:pic>
      <p:sp>
        <p:nvSpPr>
          <p:cNvPr id="7" name="TextBox 6">
            <a:extLst>
              <a:ext uri="{FF2B5EF4-FFF2-40B4-BE49-F238E27FC236}">
                <a16:creationId xmlns:a16="http://schemas.microsoft.com/office/drawing/2014/main" id="{EDB20037-2096-46D4-91F7-378C0D8CF390}"/>
              </a:ext>
            </a:extLst>
          </p:cNvPr>
          <p:cNvSpPr txBox="1"/>
          <p:nvPr/>
        </p:nvSpPr>
        <p:spPr>
          <a:xfrm>
            <a:off x="7193480" y="5695643"/>
            <a:ext cx="6094602" cy="523220"/>
          </a:xfrm>
          <a:prstGeom prst="rect">
            <a:avLst/>
          </a:prstGeom>
          <a:noFill/>
        </p:spPr>
        <p:txBody>
          <a:bodyPr wrap="square">
            <a:spAutoFit/>
          </a:bodyPr>
          <a:lstStyle/>
          <a:p>
            <a:pPr algn="l"/>
            <a:r>
              <a:rPr lang="en-US" sz="1400" b="1" i="0" u="none" strike="noStrike" baseline="0" dirty="0">
                <a:latin typeface="LinLibertineTB"/>
              </a:rPr>
              <a:t>Source code of the debugger script that checks</a:t>
            </a:r>
          </a:p>
          <a:p>
            <a:pPr algn="l"/>
            <a:r>
              <a:rPr lang="en-US" sz="1400" b="1" i="0" u="none" strike="noStrike" baseline="0" dirty="0">
                <a:latin typeface="LinLibertineTB"/>
              </a:rPr>
              <a:t>whether an interval is sorted (say for a function like lower_bound)</a:t>
            </a:r>
            <a:endParaRPr lang="en-US" sz="1400" b="1" dirty="0"/>
          </a:p>
        </p:txBody>
      </p:sp>
    </p:spTree>
    <p:extLst>
      <p:ext uri="{BB962C8B-B14F-4D97-AF65-F5344CB8AC3E}">
        <p14:creationId xmlns:p14="http://schemas.microsoft.com/office/powerpoint/2010/main" val="18379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A943-BFCA-4C68-8CA5-7DD6E1A3475D}"/>
              </a:ext>
            </a:extLst>
          </p:cNvPr>
          <p:cNvSpPr>
            <a:spLocks noGrp="1"/>
          </p:cNvSpPr>
          <p:nvPr>
            <p:ph type="title"/>
          </p:nvPr>
        </p:nvSpPr>
        <p:spPr/>
        <p:txBody>
          <a:bodyPr/>
          <a:lstStyle/>
          <a:p>
            <a:r>
              <a:rPr lang="en-US" dirty="0"/>
              <a:t>Aspect Oriented Approach</a:t>
            </a:r>
          </a:p>
        </p:txBody>
      </p:sp>
      <p:sp>
        <p:nvSpPr>
          <p:cNvPr id="3" name="Content Placeholder 2">
            <a:extLst>
              <a:ext uri="{FF2B5EF4-FFF2-40B4-BE49-F238E27FC236}">
                <a16:creationId xmlns:a16="http://schemas.microsoft.com/office/drawing/2014/main" id="{EDCF9529-61AA-4BC2-81E1-EC3CCEE338F6}"/>
              </a:ext>
            </a:extLst>
          </p:cNvPr>
          <p:cNvSpPr>
            <a:spLocks noGrp="1"/>
          </p:cNvSpPr>
          <p:nvPr>
            <p:ph idx="1"/>
          </p:nvPr>
        </p:nvSpPr>
        <p:spPr>
          <a:xfrm>
            <a:off x="1097280" y="2108202"/>
            <a:ext cx="10058400" cy="1831410"/>
          </a:xfrm>
        </p:spPr>
        <p:txBody>
          <a:bodyPr/>
          <a:lstStyle/>
          <a:p>
            <a:pPr algn="l"/>
            <a:r>
              <a:rPr lang="en-US" sz="1800" b="0" i="0" u="none" strike="noStrike" baseline="0" dirty="0">
                <a:latin typeface="LinLibertineT"/>
              </a:rPr>
              <a:t>The main idea behind this technique is to extend or modify the original program runtime behavior without changing the source code. It usually is done by adding extra source code just before the compilation. This extra source code is woven into original source code, but it is not changed physically.</a:t>
            </a:r>
          </a:p>
          <a:p>
            <a:pPr algn="l"/>
            <a:r>
              <a:rPr lang="en-US" dirty="0">
                <a:latin typeface="LinLibertineT"/>
              </a:rPr>
              <a:t>Here AspectC++ is used which transforms the original source and the defined aspects into a new source code which is standard C++ code and it can be compiled with C++ any compiler.</a:t>
            </a:r>
          </a:p>
        </p:txBody>
      </p:sp>
      <p:pic>
        <p:nvPicPr>
          <p:cNvPr id="5" name="Picture 4">
            <a:extLst>
              <a:ext uri="{FF2B5EF4-FFF2-40B4-BE49-F238E27FC236}">
                <a16:creationId xmlns:a16="http://schemas.microsoft.com/office/drawing/2014/main" id="{CDB190FD-1D7F-4BFE-AFC9-FA36722BCEF3}"/>
              </a:ext>
            </a:extLst>
          </p:cNvPr>
          <p:cNvPicPr>
            <a:picLocks noChangeAspect="1"/>
          </p:cNvPicPr>
          <p:nvPr/>
        </p:nvPicPr>
        <p:blipFill>
          <a:blip r:embed="rId2"/>
          <a:stretch>
            <a:fillRect/>
          </a:stretch>
        </p:blipFill>
        <p:spPr>
          <a:xfrm>
            <a:off x="1268749" y="3924540"/>
            <a:ext cx="3100894" cy="2237837"/>
          </a:xfrm>
          <a:prstGeom prst="rect">
            <a:avLst/>
          </a:prstGeom>
        </p:spPr>
      </p:pic>
      <p:pic>
        <p:nvPicPr>
          <p:cNvPr id="7" name="Picture 6">
            <a:extLst>
              <a:ext uri="{FF2B5EF4-FFF2-40B4-BE49-F238E27FC236}">
                <a16:creationId xmlns:a16="http://schemas.microsoft.com/office/drawing/2014/main" id="{DD32373F-C8FD-4D2F-99FC-35C3F2C944F9}"/>
              </a:ext>
            </a:extLst>
          </p:cNvPr>
          <p:cNvPicPr>
            <a:picLocks noChangeAspect="1"/>
          </p:cNvPicPr>
          <p:nvPr/>
        </p:nvPicPr>
        <p:blipFill>
          <a:blip r:embed="rId3"/>
          <a:stretch>
            <a:fillRect/>
          </a:stretch>
        </p:blipFill>
        <p:spPr>
          <a:xfrm>
            <a:off x="4999290" y="3885530"/>
            <a:ext cx="4174219" cy="2276847"/>
          </a:xfrm>
          <a:prstGeom prst="rect">
            <a:avLst/>
          </a:prstGeom>
        </p:spPr>
      </p:pic>
      <p:sp>
        <p:nvSpPr>
          <p:cNvPr id="8" name="TextBox 7">
            <a:extLst>
              <a:ext uri="{FF2B5EF4-FFF2-40B4-BE49-F238E27FC236}">
                <a16:creationId xmlns:a16="http://schemas.microsoft.com/office/drawing/2014/main" id="{DF7BD440-CB4C-41B6-9D9E-23B89FCC0613}"/>
              </a:ext>
            </a:extLst>
          </p:cNvPr>
          <p:cNvSpPr txBox="1"/>
          <p:nvPr/>
        </p:nvSpPr>
        <p:spPr>
          <a:xfrm>
            <a:off x="5418034" y="6147304"/>
            <a:ext cx="3332859" cy="307777"/>
          </a:xfrm>
          <a:prstGeom prst="rect">
            <a:avLst/>
          </a:prstGeom>
          <a:noFill/>
        </p:spPr>
        <p:txBody>
          <a:bodyPr wrap="square" rtlCol="0">
            <a:spAutoFit/>
          </a:bodyPr>
          <a:lstStyle/>
          <a:p>
            <a:r>
              <a:rPr lang="en-US" sz="1400" b="1" dirty="0"/>
              <a:t>AspectC example for the foobar() function</a:t>
            </a:r>
          </a:p>
        </p:txBody>
      </p:sp>
      <p:sp>
        <p:nvSpPr>
          <p:cNvPr id="9" name="TextBox 8">
            <a:extLst>
              <a:ext uri="{FF2B5EF4-FFF2-40B4-BE49-F238E27FC236}">
                <a16:creationId xmlns:a16="http://schemas.microsoft.com/office/drawing/2014/main" id="{EA1E1C5D-A0CC-4454-812F-F2EF200F1AFA}"/>
              </a:ext>
            </a:extLst>
          </p:cNvPr>
          <p:cNvSpPr txBox="1"/>
          <p:nvPr/>
        </p:nvSpPr>
        <p:spPr>
          <a:xfrm>
            <a:off x="1268749" y="6147305"/>
            <a:ext cx="3100894" cy="307777"/>
          </a:xfrm>
          <a:prstGeom prst="rect">
            <a:avLst/>
          </a:prstGeom>
          <a:noFill/>
        </p:spPr>
        <p:txBody>
          <a:bodyPr wrap="square" rtlCol="0">
            <a:spAutoFit/>
          </a:bodyPr>
          <a:lstStyle/>
          <a:p>
            <a:r>
              <a:rPr lang="en-US" sz="1400" b="1" dirty="0"/>
              <a:t>Example function foobar() and main().</a:t>
            </a:r>
          </a:p>
        </p:txBody>
      </p:sp>
      <p:sp>
        <p:nvSpPr>
          <p:cNvPr id="10" name="TextBox 9">
            <a:extLst>
              <a:ext uri="{FF2B5EF4-FFF2-40B4-BE49-F238E27FC236}">
                <a16:creationId xmlns:a16="http://schemas.microsoft.com/office/drawing/2014/main" id="{01711132-F30A-486B-B48F-55091DDCFB43}"/>
              </a:ext>
            </a:extLst>
          </p:cNvPr>
          <p:cNvSpPr txBox="1"/>
          <p:nvPr/>
        </p:nvSpPr>
        <p:spPr>
          <a:xfrm>
            <a:off x="9169637" y="3946386"/>
            <a:ext cx="2552344" cy="2215991"/>
          </a:xfrm>
          <a:prstGeom prst="rect">
            <a:avLst/>
          </a:prstGeom>
          <a:noFill/>
        </p:spPr>
        <p:txBody>
          <a:bodyPr wrap="square" rtlCol="0">
            <a:spAutoFit/>
          </a:bodyPr>
          <a:lstStyle/>
          <a:p>
            <a:pPr algn="l"/>
            <a:r>
              <a:rPr lang="en-US" sz="1800" b="0" i="0" u="none" strike="noStrike" baseline="0" dirty="0">
                <a:latin typeface="LinLibertineT"/>
              </a:rPr>
              <a:t>After applying the code using AspectC++, it prints an extra line “function called” after “42” on standard output.</a:t>
            </a:r>
            <a:endParaRPr lang="en-US" sz="1600" b="0" i="0" u="none" strike="noStrike" baseline="0" dirty="0">
              <a:latin typeface="LinLibertineT"/>
            </a:endParaRPr>
          </a:p>
          <a:p>
            <a:pPr algn="l"/>
            <a:r>
              <a:rPr lang="en-US" sz="1600" dirty="0">
                <a:latin typeface="LinLibertineT"/>
              </a:rPr>
              <a:t>(in real application error could be printed after condition checking)</a:t>
            </a:r>
            <a:endParaRPr lang="en-US" sz="1600" dirty="0"/>
          </a:p>
        </p:txBody>
      </p:sp>
    </p:spTree>
    <p:extLst>
      <p:ext uri="{BB962C8B-B14F-4D97-AF65-F5344CB8AC3E}">
        <p14:creationId xmlns:p14="http://schemas.microsoft.com/office/powerpoint/2010/main" val="341801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2A0F-7270-48EA-B8C1-ED4AFFE57C4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A89F88E4-2EE5-4813-AACD-F4D8F7FF960F}"/>
              </a:ext>
            </a:extLst>
          </p:cNvPr>
          <p:cNvSpPr>
            <a:spLocks noGrp="1"/>
          </p:cNvSpPr>
          <p:nvPr>
            <p:ph idx="1"/>
          </p:nvPr>
        </p:nvSpPr>
        <p:spPr/>
        <p:txBody>
          <a:bodyPr>
            <a:normAutofit fontScale="92500" lnSpcReduction="20000"/>
          </a:bodyPr>
          <a:lstStyle/>
          <a:p>
            <a:pPr algn="l"/>
            <a:r>
              <a:rPr lang="en-US" sz="1800" b="0" i="0" u="none" strike="noStrike" baseline="0" dirty="0">
                <a:latin typeface="LinLibertineT"/>
              </a:rPr>
              <a:t>For the evaluation of methods, we consider the following properties: </a:t>
            </a:r>
            <a:r>
              <a:rPr lang="en-US" sz="1800" b="1" i="0" u="none" strike="noStrike" baseline="0" dirty="0">
                <a:latin typeface="LinLibertineT"/>
              </a:rPr>
              <a:t>sophistication</a:t>
            </a:r>
            <a:r>
              <a:rPr lang="en-US" sz="1800" b="0" i="0" u="none" strike="noStrike" baseline="0" dirty="0">
                <a:latin typeface="LinLibertineT"/>
              </a:rPr>
              <a:t>,</a:t>
            </a:r>
            <a:r>
              <a:rPr lang="en-US" sz="1800" b="1" i="0" u="none" strike="noStrike" baseline="0" dirty="0">
                <a:latin typeface="LinLibertineT"/>
              </a:rPr>
              <a:t> intrusiveness</a:t>
            </a:r>
            <a:r>
              <a:rPr lang="en-US" sz="1800" b="0" i="0" u="none" strike="noStrike" baseline="0" dirty="0">
                <a:latin typeface="LinLibertineT"/>
              </a:rPr>
              <a:t>, </a:t>
            </a:r>
            <a:r>
              <a:rPr lang="en-US" sz="1800" b="1" i="0" u="none" strike="noStrike" baseline="0" dirty="0">
                <a:latin typeface="LinLibertineT"/>
              </a:rPr>
              <a:t>STL implementation specificity</a:t>
            </a:r>
            <a:r>
              <a:rPr lang="en-US" sz="1800" b="0" i="0" u="none" strike="noStrike" baseline="0" dirty="0">
                <a:latin typeface="LinLibertineT"/>
              </a:rPr>
              <a:t>, </a:t>
            </a:r>
            <a:r>
              <a:rPr lang="en-US" sz="1800" b="1" i="0" u="none" strike="noStrike" baseline="0" dirty="0">
                <a:latin typeface="LinLibertineT"/>
              </a:rPr>
              <a:t>applicability</a:t>
            </a:r>
            <a:r>
              <a:rPr lang="en-US" sz="1800" b="0" i="0" u="none" strike="noStrike" baseline="0" dirty="0">
                <a:latin typeface="LinLibertineT"/>
              </a:rPr>
              <a:t> and </a:t>
            </a:r>
            <a:r>
              <a:rPr lang="en-US" sz="1800" b="1" i="0" u="none" strike="noStrike" baseline="0" dirty="0">
                <a:latin typeface="LinLibertineT"/>
              </a:rPr>
              <a:t>general performance</a:t>
            </a:r>
            <a:r>
              <a:rPr lang="en-US" sz="1800" b="0" i="0" u="none" strike="noStrike" baseline="0" dirty="0">
                <a:latin typeface="LinLibertineT"/>
              </a:rPr>
              <a:t>.</a:t>
            </a:r>
          </a:p>
          <a:p>
            <a:pPr algn="l"/>
            <a:r>
              <a:rPr lang="en-US" sz="1800" b="1" i="0" u="none" strike="noStrike" baseline="0" dirty="0">
                <a:latin typeface="LinLibertineT"/>
              </a:rPr>
              <a:t>Sophistication</a:t>
            </a:r>
            <a:r>
              <a:rPr lang="en-US" sz="1800" b="0" i="0" u="none" strike="noStrike" baseline="0" dirty="0">
                <a:latin typeface="LinLibertineT"/>
              </a:rPr>
              <a:t> is an essential question regarding how many problems can be detected by the approach.</a:t>
            </a:r>
          </a:p>
          <a:p>
            <a:pPr algn="l"/>
            <a:r>
              <a:rPr lang="en-US" sz="1800" b="1" i="0" u="none" strike="noStrike" baseline="0" dirty="0">
                <a:latin typeface="LinLibertineT"/>
              </a:rPr>
              <a:t>Intrusiveness</a:t>
            </a:r>
            <a:r>
              <a:rPr lang="en-US" sz="1800" b="0" i="0" u="none" strike="noStrike" baseline="0" dirty="0">
                <a:latin typeface="LinLibertineT"/>
              </a:rPr>
              <a:t> defines whether a solution requires changes in the implementation of the STL. Non intrusive approaches are preferred to intrusive methods.</a:t>
            </a:r>
          </a:p>
          <a:p>
            <a:pPr algn="l"/>
            <a:r>
              <a:rPr lang="en-US" sz="1800" dirty="0">
                <a:latin typeface="LinLibertineT"/>
              </a:rPr>
              <a:t>P</a:t>
            </a:r>
            <a:r>
              <a:rPr lang="en-US" sz="1800" b="0" i="0" u="none" strike="noStrike" baseline="0" dirty="0">
                <a:latin typeface="LinLibertineT"/>
              </a:rPr>
              <a:t>referred methods do not need to know the actual implementation of the library as there are many. </a:t>
            </a:r>
            <a:r>
              <a:rPr lang="en-US" sz="1800" b="1" i="0" u="none" strike="noStrike" baseline="0" dirty="0">
                <a:latin typeface="LinLibertineT"/>
              </a:rPr>
              <a:t>STL implementation-specific</a:t>
            </a:r>
            <a:r>
              <a:rPr lang="en-US" sz="1800" b="0" i="0" u="none" strike="noStrike" baseline="0" dirty="0">
                <a:latin typeface="LinLibertineT"/>
              </a:rPr>
              <a:t> solutions are more complicated to port to a different platform.</a:t>
            </a:r>
          </a:p>
          <a:p>
            <a:pPr algn="l"/>
            <a:r>
              <a:rPr lang="en-US" sz="1800" b="1" i="0" u="none" strike="noStrike" baseline="0" dirty="0">
                <a:latin typeface="LinLibertineT"/>
              </a:rPr>
              <a:t>Applicability</a:t>
            </a:r>
            <a:r>
              <a:rPr lang="en-US" sz="1800" b="0" i="0" u="none" strike="noStrike" baseline="0" dirty="0">
                <a:latin typeface="LinLibertineT"/>
              </a:rPr>
              <a:t> defines what kinds of artifacts are supported with the proposed methods.</a:t>
            </a:r>
          </a:p>
          <a:p>
            <a:pPr algn="l"/>
            <a:r>
              <a:rPr lang="en-US" sz="1800" b="0" i="0" u="none" strike="noStrike" baseline="0" dirty="0">
                <a:latin typeface="LinLibertineT"/>
              </a:rPr>
              <a:t>Actual performance issues cannot be compared correctly because some approaches work at runtime(AOP, debugger based) and other approaches that validate at compilation time(static analysis, metaprogramming). However, we can compare the </a:t>
            </a:r>
            <a:r>
              <a:rPr lang="en-US" sz="1800" b="1" i="0" u="none" strike="noStrike" baseline="0" dirty="0">
                <a:latin typeface="LinLibertineT"/>
              </a:rPr>
              <a:t>general performance</a:t>
            </a:r>
            <a:r>
              <a:rPr lang="en-US" sz="1800" b="0" i="0" u="none" strike="noStrike" baseline="0" dirty="0">
                <a:latin typeface="LinLibertineT"/>
              </a:rPr>
              <a:t>.</a:t>
            </a:r>
            <a:endParaRPr lang="en-US" dirty="0">
              <a:latin typeface="LinLibertineT"/>
            </a:endParaRPr>
          </a:p>
          <a:p>
            <a:pPr algn="l"/>
            <a:endParaRPr lang="en-US" dirty="0">
              <a:latin typeface="LinLibertineT"/>
            </a:endParaRPr>
          </a:p>
        </p:txBody>
      </p:sp>
    </p:spTree>
    <p:extLst>
      <p:ext uri="{BB962C8B-B14F-4D97-AF65-F5344CB8AC3E}">
        <p14:creationId xmlns:p14="http://schemas.microsoft.com/office/powerpoint/2010/main" val="222687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5E3A-4718-4048-A53B-3316370F2F83}"/>
              </a:ext>
            </a:extLst>
          </p:cNvPr>
          <p:cNvSpPr>
            <a:spLocks noGrp="1"/>
          </p:cNvSpPr>
          <p:nvPr>
            <p:ph type="title"/>
          </p:nvPr>
        </p:nvSpPr>
        <p:spPr/>
        <p:txBody>
          <a:bodyPr/>
          <a:lstStyle/>
          <a:p>
            <a:r>
              <a:rPr lang="en-US" dirty="0"/>
              <a:t>Sophistication</a:t>
            </a:r>
          </a:p>
        </p:txBody>
      </p:sp>
      <p:sp>
        <p:nvSpPr>
          <p:cNvPr id="3" name="Content Placeholder 2">
            <a:extLst>
              <a:ext uri="{FF2B5EF4-FFF2-40B4-BE49-F238E27FC236}">
                <a16:creationId xmlns:a16="http://schemas.microsoft.com/office/drawing/2014/main" id="{193B6C87-7182-44CF-8B18-F9AA61559047}"/>
              </a:ext>
            </a:extLst>
          </p:cNvPr>
          <p:cNvSpPr>
            <a:spLocks noGrp="1"/>
          </p:cNvSpPr>
          <p:nvPr>
            <p:ph idx="1"/>
          </p:nvPr>
        </p:nvSpPr>
        <p:spPr>
          <a:xfrm>
            <a:off x="1097280" y="2108201"/>
            <a:ext cx="5513245" cy="3760891"/>
          </a:xfrm>
        </p:spPr>
        <p:txBody>
          <a:bodyPr/>
          <a:lstStyle/>
          <a:p>
            <a:r>
              <a:rPr lang="en-US" dirty="0">
                <a:latin typeface="LinLibertineT"/>
              </a:rPr>
              <a:t>Runtime approaches can detect more problems (as more info is known about the program).</a:t>
            </a:r>
          </a:p>
          <a:p>
            <a:r>
              <a:rPr lang="en-US" dirty="0">
                <a:latin typeface="LinLibertineT"/>
              </a:rPr>
              <a:t>Static analysis is more sophisticated than metaprogramming.</a:t>
            </a:r>
          </a:p>
          <a:p>
            <a:r>
              <a:rPr lang="en-US" dirty="0">
                <a:latin typeface="LinLibertineT"/>
              </a:rPr>
              <a:t>Validation based on the gdb is considered slightly more sophisticated than the aspect oriented approach as validations can be implemented in the former.</a:t>
            </a:r>
          </a:p>
        </p:txBody>
      </p:sp>
      <p:pic>
        <p:nvPicPr>
          <p:cNvPr id="5" name="Picture 4">
            <a:extLst>
              <a:ext uri="{FF2B5EF4-FFF2-40B4-BE49-F238E27FC236}">
                <a16:creationId xmlns:a16="http://schemas.microsoft.com/office/drawing/2014/main" id="{0CC86BA1-1F0F-424E-B717-2D3CFF61DA3E}"/>
              </a:ext>
            </a:extLst>
          </p:cNvPr>
          <p:cNvPicPr>
            <a:picLocks noChangeAspect="1"/>
          </p:cNvPicPr>
          <p:nvPr/>
        </p:nvPicPr>
        <p:blipFill>
          <a:blip r:embed="rId2"/>
          <a:stretch>
            <a:fillRect/>
          </a:stretch>
        </p:blipFill>
        <p:spPr>
          <a:xfrm>
            <a:off x="6686027" y="2367065"/>
            <a:ext cx="5328570" cy="3110945"/>
          </a:xfrm>
          <a:prstGeom prst="rect">
            <a:avLst/>
          </a:prstGeom>
        </p:spPr>
      </p:pic>
    </p:spTree>
    <p:extLst>
      <p:ext uri="{BB962C8B-B14F-4D97-AF65-F5344CB8AC3E}">
        <p14:creationId xmlns:p14="http://schemas.microsoft.com/office/powerpoint/2010/main" val="5198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0E6-0D60-4142-92D9-D21682A3F991}"/>
              </a:ext>
            </a:extLst>
          </p:cNvPr>
          <p:cNvSpPr>
            <a:spLocks noGrp="1"/>
          </p:cNvSpPr>
          <p:nvPr>
            <p:ph type="title"/>
          </p:nvPr>
        </p:nvSpPr>
        <p:spPr/>
        <p:txBody>
          <a:bodyPr/>
          <a:lstStyle/>
          <a:p>
            <a:r>
              <a:rPr lang="en-US" dirty="0"/>
              <a:t>Intrusiveness</a:t>
            </a:r>
          </a:p>
        </p:txBody>
      </p:sp>
      <p:sp>
        <p:nvSpPr>
          <p:cNvPr id="3" name="Content Placeholder 2">
            <a:extLst>
              <a:ext uri="{FF2B5EF4-FFF2-40B4-BE49-F238E27FC236}">
                <a16:creationId xmlns:a16="http://schemas.microsoft.com/office/drawing/2014/main" id="{6F3132B1-97CD-4038-B96E-BFCBE85BD7AC}"/>
              </a:ext>
            </a:extLst>
          </p:cNvPr>
          <p:cNvSpPr>
            <a:spLocks noGrp="1"/>
          </p:cNvSpPr>
          <p:nvPr>
            <p:ph idx="1"/>
          </p:nvPr>
        </p:nvSpPr>
        <p:spPr/>
        <p:txBody>
          <a:bodyPr/>
          <a:lstStyle/>
          <a:p>
            <a:r>
              <a:rPr lang="en-US" dirty="0">
                <a:latin typeface="LinLibertineT"/>
              </a:rPr>
              <a:t>Metaprogramming is intrusive (due to modification of STL implementation) whereas the rest are non-intrusive.</a:t>
            </a:r>
          </a:p>
          <a:p>
            <a:endParaRPr lang="en-US" dirty="0">
              <a:latin typeface="LinLibertineT"/>
            </a:endParaRPr>
          </a:p>
        </p:txBody>
      </p:sp>
    </p:spTree>
    <p:extLst>
      <p:ext uri="{BB962C8B-B14F-4D97-AF65-F5344CB8AC3E}">
        <p14:creationId xmlns:p14="http://schemas.microsoft.com/office/powerpoint/2010/main" val="414398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1608-D950-4443-A0F1-7546A30E3623}"/>
              </a:ext>
            </a:extLst>
          </p:cNvPr>
          <p:cNvSpPr>
            <a:spLocks noGrp="1"/>
          </p:cNvSpPr>
          <p:nvPr>
            <p:ph type="title"/>
          </p:nvPr>
        </p:nvSpPr>
        <p:spPr/>
        <p:txBody>
          <a:bodyPr/>
          <a:lstStyle/>
          <a:p>
            <a:r>
              <a:rPr lang="en-US" dirty="0"/>
              <a:t>STL-implementation specific</a:t>
            </a:r>
          </a:p>
        </p:txBody>
      </p:sp>
      <p:sp>
        <p:nvSpPr>
          <p:cNvPr id="3" name="Content Placeholder 2">
            <a:extLst>
              <a:ext uri="{FF2B5EF4-FFF2-40B4-BE49-F238E27FC236}">
                <a16:creationId xmlns:a16="http://schemas.microsoft.com/office/drawing/2014/main" id="{7A42CD6C-573C-4EE7-9B24-2ABBF8BFA548}"/>
              </a:ext>
            </a:extLst>
          </p:cNvPr>
          <p:cNvSpPr>
            <a:spLocks noGrp="1"/>
          </p:cNvSpPr>
          <p:nvPr>
            <p:ph idx="1"/>
          </p:nvPr>
        </p:nvSpPr>
        <p:spPr/>
        <p:txBody>
          <a:bodyPr/>
          <a:lstStyle/>
          <a:p>
            <a:r>
              <a:rPr lang="en-US" dirty="0">
                <a:latin typeface="LinLibertineT"/>
              </a:rPr>
              <a:t>Metaprogramming is implementation specific as it is intrusive.</a:t>
            </a:r>
          </a:p>
          <a:p>
            <a:r>
              <a:rPr lang="en-US" dirty="0">
                <a:latin typeface="LinLibertineT"/>
              </a:rPr>
              <a:t>As the checkers in static analysis are implemented regarding C++ standards it is not library-specific.</a:t>
            </a:r>
          </a:p>
          <a:p>
            <a:r>
              <a:rPr lang="en-US" dirty="0">
                <a:latin typeface="LinLibertineT"/>
              </a:rPr>
              <a:t>As the gdb requires line number of the source code library to insert breakpoints it is implementation specific.</a:t>
            </a:r>
          </a:p>
          <a:p>
            <a:r>
              <a:rPr lang="en-US" dirty="0">
                <a:latin typeface="LinLibertineT"/>
              </a:rPr>
              <a:t>Aspect oriented approach is not library specific and thus can be used with many STL implementations.</a:t>
            </a:r>
          </a:p>
        </p:txBody>
      </p:sp>
    </p:spTree>
    <p:extLst>
      <p:ext uri="{BB962C8B-B14F-4D97-AF65-F5344CB8AC3E}">
        <p14:creationId xmlns:p14="http://schemas.microsoft.com/office/powerpoint/2010/main" val="1161700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303D-494C-48FD-AEEB-F96F8888DD00}"/>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430CFC28-6054-41B5-9479-73DB63B22804}"/>
              </a:ext>
            </a:extLst>
          </p:cNvPr>
          <p:cNvSpPr>
            <a:spLocks noGrp="1"/>
          </p:cNvSpPr>
          <p:nvPr>
            <p:ph idx="1"/>
          </p:nvPr>
        </p:nvSpPr>
        <p:spPr/>
        <p:txBody>
          <a:bodyPr/>
          <a:lstStyle/>
          <a:p>
            <a:r>
              <a:rPr lang="en-US" dirty="0">
                <a:latin typeface="LinLibertineT"/>
              </a:rPr>
              <a:t>As metaprogram checkers are evaluated by template instantiation, only code actually compiled can be supported, and thus no template(header-only) libraries.</a:t>
            </a:r>
          </a:p>
          <a:p>
            <a:r>
              <a:rPr lang="en-US" dirty="0">
                <a:latin typeface="LinLibertineT"/>
              </a:rPr>
              <a:t>Static Analysis can be used source code no matter whether it is a code of a library or an application.</a:t>
            </a:r>
          </a:p>
          <a:p>
            <a:r>
              <a:rPr lang="en-US" dirty="0">
                <a:latin typeface="LinLibertineT"/>
              </a:rPr>
              <a:t>As debugger approach requires an entry point for execution, libraries are not supported.</a:t>
            </a:r>
          </a:p>
          <a:p>
            <a:r>
              <a:rPr lang="en-US" dirty="0">
                <a:latin typeface="LinLibertineT"/>
              </a:rPr>
              <a:t>The aspect oriented approach patches the library with runtime validations, it does not matter from where the STL functionalities are invoked.</a:t>
            </a:r>
          </a:p>
        </p:txBody>
      </p:sp>
    </p:spTree>
    <p:extLst>
      <p:ext uri="{BB962C8B-B14F-4D97-AF65-F5344CB8AC3E}">
        <p14:creationId xmlns:p14="http://schemas.microsoft.com/office/powerpoint/2010/main" val="218059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957700" cy="1450757"/>
          </a:xfrm>
        </p:spPr>
        <p:txBody>
          <a:bodyPr vert="horz" lIns="91440" tIns="45720" rIns="91440" bIns="45720" rtlCol="0">
            <a:normAutofit/>
          </a:bodyPr>
          <a:lstStyle/>
          <a:p>
            <a:r>
              <a:rPr lang="en-US" dirty="0"/>
              <a:t>Paper 1:</a:t>
            </a:r>
            <a:r>
              <a:rPr lang="en-US" sz="4800" dirty="0">
                <a:effectLst/>
                <a:ea typeface="Calibri" panose="020F0502020204030204" pitchFamily="34" charset="0"/>
                <a:cs typeface="Times New Roman" panose="02020603050405020304" pitchFamily="18" charset="0"/>
              </a:rPr>
              <a:t>Practical Distributed Programming in C++</a:t>
            </a:r>
            <a:endParaRPr lang="en-US" dirty="0"/>
          </a:p>
        </p:txBody>
      </p:sp>
      <p:sp>
        <p:nvSpPr>
          <p:cNvPr id="5" name="Content Placeholder 4">
            <a:extLst>
              <a:ext uri="{FF2B5EF4-FFF2-40B4-BE49-F238E27FC236}">
                <a16:creationId xmlns:a16="http://schemas.microsoft.com/office/drawing/2014/main" id="{B5F3A68E-C381-4C8B-9EAC-A18560B42E08}"/>
              </a:ext>
            </a:extLst>
          </p:cNvPr>
          <p:cNvSpPr>
            <a:spLocks noGrp="1"/>
          </p:cNvSpPr>
          <p:nvPr>
            <p:ph idx="1"/>
          </p:nvPr>
        </p:nvSpPr>
        <p:spPr/>
        <p:txBody>
          <a:bodyPr>
            <a:normAutofit/>
          </a:bodyPr>
          <a:lstStyle/>
          <a:p>
            <a:pPr>
              <a:buFont typeface="Arial" panose="020B0604020202020204" pitchFamily="34" charset="0"/>
              <a:buChar char="•"/>
            </a:pPr>
            <a:r>
              <a:rPr lang="en-US" dirty="0"/>
              <a:t> </a:t>
            </a:r>
            <a:r>
              <a:rPr lang="en-US" dirty="0">
                <a:latin typeface="LinLibertineT"/>
              </a:rPr>
              <a:t>The C++ language specification lacks support for distributed-memory platforms at higher levels of abstraction.</a:t>
            </a:r>
          </a:p>
          <a:p>
            <a:pPr>
              <a:buFont typeface="Arial" panose="020B0604020202020204" pitchFamily="34" charset="0"/>
              <a:buChar char="•"/>
            </a:pPr>
            <a:r>
              <a:rPr lang="en-US" dirty="0">
                <a:latin typeface="LinLibertineT"/>
              </a:rPr>
              <a:t>This work tackles this challenge by providing a direct path from single-thread to parallel for distributed systems, while keeping the syntax and semantic of the C++ language and STL.</a:t>
            </a:r>
          </a:p>
          <a:p>
            <a:pPr>
              <a:buFont typeface="Arial" panose="020B0604020202020204" pitchFamily="34" charset="0"/>
              <a:buChar char="•"/>
            </a:pPr>
            <a:r>
              <a:rPr lang="en-US" dirty="0">
                <a:latin typeface="LinLibertineT"/>
              </a:rPr>
              <a:t>This works contributions:</a:t>
            </a:r>
          </a:p>
          <a:p>
            <a:pPr lvl="1">
              <a:buFont typeface="Arial" panose="020B0604020202020204" pitchFamily="34" charset="0"/>
              <a:buChar char="•"/>
            </a:pPr>
            <a:r>
              <a:rPr lang="en-US" dirty="0">
                <a:latin typeface="LinLibertineT"/>
              </a:rPr>
              <a:t>Design and implementation of a stack for distributed programming in native C++, with STL-compliant distributed containers, iterators, and algorithms.</a:t>
            </a:r>
          </a:p>
          <a:p>
            <a:pPr lvl="1">
              <a:buFont typeface="Arial" panose="020B0604020202020204" pitchFamily="34" charset="0"/>
              <a:buChar char="•"/>
            </a:pPr>
            <a:r>
              <a:rPr lang="en-US" dirty="0">
                <a:latin typeface="LinLibertineT"/>
              </a:rPr>
              <a:t>a pattern-based formulation for several distributed STL algorithms, with sequential and parallel semantics expressed in terms of execution policies, endowed with optimizations for various categories of algorithms.</a:t>
            </a:r>
          </a:p>
          <a:p>
            <a:pPr lvl="1">
              <a:buFont typeface="Arial" panose="020B0604020202020204" pitchFamily="34" charset="0"/>
              <a:buChar char="•"/>
            </a:pPr>
            <a:r>
              <a:rPr lang="en-US" dirty="0">
                <a:latin typeface="LinLibertineT"/>
              </a:rPr>
              <a:t>a performance study on a preliminary implementation of the approach, backed by experimental evaluation.</a:t>
            </a: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BBF1-2BAA-41D4-BD98-BAB8C092AAA7}"/>
              </a:ext>
            </a:extLst>
          </p:cNvPr>
          <p:cNvSpPr>
            <a:spLocks noGrp="1"/>
          </p:cNvSpPr>
          <p:nvPr>
            <p:ph type="title"/>
          </p:nvPr>
        </p:nvSpPr>
        <p:spPr/>
        <p:txBody>
          <a:bodyPr/>
          <a:lstStyle/>
          <a:p>
            <a:r>
              <a:rPr lang="en-US" dirty="0"/>
              <a:t>General Performance</a:t>
            </a:r>
          </a:p>
        </p:txBody>
      </p:sp>
      <p:sp>
        <p:nvSpPr>
          <p:cNvPr id="3" name="Content Placeholder 2">
            <a:extLst>
              <a:ext uri="{FF2B5EF4-FFF2-40B4-BE49-F238E27FC236}">
                <a16:creationId xmlns:a16="http://schemas.microsoft.com/office/drawing/2014/main" id="{C7DD844D-1289-4D92-9181-09A7ECE22C33}"/>
              </a:ext>
            </a:extLst>
          </p:cNvPr>
          <p:cNvSpPr>
            <a:spLocks noGrp="1"/>
          </p:cNvSpPr>
          <p:nvPr>
            <p:ph idx="1"/>
          </p:nvPr>
        </p:nvSpPr>
        <p:spPr/>
        <p:txBody>
          <a:bodyPr/>
          <a:lstStyle/>
          <a:p>
            <a:pPr algn="l"/>
            <a:r>
              <a:rPr lang="en-US" dirty="0">
                <a:latin typeface="LinLibertineT"/>
              </a:rPr>
              <a:t>Metaprogramming is the best regarding the performance as it is </a:t>
            </a:r>
            <a:r>
              <a:rPr lang="en-US" sz="1800" b="0" i="0" u="none" strike="noStrike" baseline="0" dirty="0">
                <a:latin typeface="LinLibertineT"/>
              </a:rPr>
              <a:t>evaluated during the usual compilation process with some extraordinary template instantiations with no runtime overhead.</a:t>
            </a:r>
          </a:p>
          <a:p>
            <a:pPr algn="l"/>
            <a:r>
              <a:rPr lang="en-US" dirty="0">
                <a:latin typeface="LinLibertineT"/>
              </a:rPr>
              <a:t>Static analysis runs separately from the compilation, so it requires a new build process which makes the approach slow, but fortunately, it has no runtime overhead.</a:t>
            </a:r>
          </a:p>
          <a:p>
            <a:pPr algn="l"/>
            <a:r>
              <a:rPr lang="en-US" dirty="0">
                <a:latin typeface="LinLibertineT"/>
              </a:rPr>
              <a:t>Debug mode for compilation and execution means significant runtime overhead.</a:t>
            </a:r>
          </a:p>
          <a:p>
            <a:pPr algn="l"/>
            <a:r>
              <a:rPr lang="en-US" dirty="0">
                <a:latin typeface="LinLibertineT"/>
              </a:rPr>
              <a:t>The aspect-oriented solution uses static analysis technique to find the “breakpoints” that performs much better than gdb.</a:t>
            </a:r>
          </a:p>
        </p:txBody>
      </p:sp>
    </p:spTree>
    <p:extLst>
      <p:ext uri="{BB962C8B-B14F-4D97-AF65-F5344CB8AC3E}">
        <p14:creationId xmlns:p14="http://schemas.microsoft.com/office/powerpoint/2010/main" val="1264713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0A11-B863-421A-80CA-309F37E9F9B6}"/>
              </a:ext>
            </a:extLst>
          </p:cNvPr>
          <p:cNvSpPr>
            <a:spLocks noGrp="1"/>
          </p:cNvSpPr>
          <p:nvPr>
            <p:ph type="title"/>
          </p:nvPr>
        </p:nvSpPr>
        <p:spPr/>
        <p:txBody>
          <a:bodyPr/>
          <a:lstStyle/>
          <a:p>
            <a:r>
              <a:rPr lang="en-US" dirty="0"/>
              <a:t>Overall</a:t>
            </a:r>
          </a:p>
        </p:txBody>
      </p:sp>
      <p:sp>
        <p:nvSpPr>
          <p:cNvPr id="3" name="Content Placeholder 2">
            <a:extLst>
              <a:ext uri="{FF2B5EF4-FFF2-40B4-BE49-F238E27FC236}">
                <a16:creationId xmlns:a16="http://schemas.microsoft.com/office/drawing/2014/main" id="{031DD6A8-33DE-4416-AE92-F8ECCDB36327}"/>
              </a:ext>
            </a:extLst>
          </p:cNvPr>
          <p:cNvSpPr>
            <a:spLocks noGrp="1"/>
          </p:cNvSpPr>
          <p:nvPr>
            <p:ph idx="1"/>
          </p:nvPr>
        </p:nvSpPr>
        <p:spPr>
          <a:xfrm>
            <a:off x="1097280" y="2108201"/>
            <a:ext cx="4677877" cy="3844924"/>
          </a:xfrm>
        </p:spPr>
        <p:txBody>
          <a:bodyPr>
            <a:normAutofit lnSpcReduction="10000"/>
          </a:bodyPr>
          <a:lstStyle/>
          <a:p>
            <a:r>
              <a:rPr lang="en-US" sz="2000" dirty="0">
                <a:latin typeface="LinLibertineT"/>
              </a:rPr>
              <a:t>Runtime approaches do not generate false positive and true negative results, these tools report only when the problem actually occurs.</a:t>
            </a:r>
          </a:p>
          <a:p>
            <a:r>
              <a:rPr lang="en-US" sz="2000" dirty="0">
                <a:latin typeface="LinLibertineT"/>
              </a:rPr>
              <a:t>Runtime approaches are able to detect more problems, but static analyses are not so far.</a:t>
            </a:r>
          </a:p>
          <a:p>
            <a:pPr algn="l"/>
            <a:r>
              <a:rPr lang="en-US" sz="2000" dirty="0">
                <a:latin typeface="LinLibertineT"/>
              </a:rPr>
              <a:t>Runtime approaches are preferred during testing process </a:t>
            </a:r>
            <a:r>
              <a:rPr lang="en-US" sz="2000" b="0" i="0" u="none" strike="noStrike" baseline="0" dirty="0">
                <a:latin typeface="LinLibertineT"/>
              </a:rPr>
              <a:t>because they cause runtime overhead, unnecessary log messages and may cause changes in the execution.</a:t>
            </a:r>
            <a:endParaRPr lang="en-US" sz="2000" dirty="0">
              <a:latin typeface="LinLibertineT"/>
            </a:endParaRPr>
          </a:p>
        </p:txBody>
      </p:sp>
      <p:pic>
        <p:nvPicPr>
          <p:cNvPr id="5" name="Picture 4">
            <a:extLst>
              <a:ext uri="{FF2B5EF4-FFF2-40B4-BE49-F238E27FC236}">
                <a16:creationId xmlns:a16="http://schemas.microsoft.com/office/drawing/2014/main" id="{AAB03129-7727-4B07-B719-C6622B4954E4}"/>
              </a:ext>
            </a:extLst>
          </p:cNvPr>
          <p:cNvPicPr>
            <a:picLocks noChangeAspect="1"/>
          </p:cNvPicPr>
          <p:nvPr/>
        </p:nvPicPr>
        <p:blipFill rotWithShape="1">
          <a:blip r:embed="rId2"/>
          <a:srcRect l="4220" t="4566" r="1990" b="3229"/>
          <a:stretch/>
        </p:blipFill>
        <p:spPr>
          <a:xfrm>
            <a:off x="5775157" y="2502568"/>
            <a:ext cx="6416843" cy="3015916"/>
          </a:xfrm>
          <a:prstGeom prst="rect">
            <a:avLst/>
          </a:prstGeom>
        </p:spPr>
      </p:pic>
    </p:spTree>
    <p:extLst>
      <p:ext uri="{BB962C8B-B14F-4D97-AF65-F5344CB8AC3E}">
        <p14:creationId xmlns:p14="http://schemas.microsoft.com/office/powerpoint/2010/main" val="258320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E63D-F146-4B75-9DE6-4F49908FEA68}"/>
              </a:ext>
            </a:extLst>
          </p:cNvPr>
          <p:cNvSpPr>
            <a:spLocks noGrp="1"/>
          </p:cNvSpPr>
          <p:nvPr>
            <p:ph type="title"/>
          </p:nvPr>
        </p:nvSpPr>
        <p:spPr>
          <a:xfrm>
            <a:off x="895149" y="263529"/>
            <a:ext cx="10260531" cy="1450757"/>
          </a:xfrm>
        </p:spPr>
        <p:txBody>
          <a:bodyPr>
            <a:normAutofit fontScale="90000"/>
          </a:bodyPr>
          <a:lstStyle/>
          <a:p>
            <a:pPr marL="457200" marR="0">
              <a:lnSpc>
                <a:spcPct val="107000"/>
              </a:lnSpc>
              <a:spcBef>
                <a:spcPts val="0"/>
              </a:spcBef>
              <a:spcAft>
                <a:spcPts val="800"/>
              </a:spcAft>
            </a:pPr>
            <a:r>
              <a:rPr lang="en-US" sz="4800" b="1" dirty="0">
                <a:effectLst/>
                <a:ea typeface="Calibri" panose="020F0502020204030204" pitchFamily="34" charset="0"/>
                <a:cs typeface="Times New Roman" panose="02020603050405020304" pitchFamily="18" charset="0"/>
              </a:rPr>
              <a:t>Paper 3: Relaxing the One Definition Rule in Interpreted C++</a:t>
            </a:r>
            <a:endParaRPr lang="en-US" dirty="0"/>
          </a:p>
        </p:txBody>
      </p:sp>
      <p:sp>
        <p:nvSpPr>
          <p:cNvPr id="3" name="Content Placeholder 2">
            <a:extLst>
              <a:ext uri="{FF2B5EF4-FFF2-40B4-BE49-F238E27FC236}">
                <a16:creationId xmlns:a16="http://schemas.microsoft.com/office/drawing/2014/main" id="{C4079131-CB93-4445-AA80-6C93CC5F17F0}"/>
              </a:ext>
            </a:extLst>
          </p:cNvPr>
          <p:cNvSpPr>
            <a:spLocks noGrp="1"/>
          </p:cNvSpPr>
          <p:nvPr>
            <p:ph idx="1"/>
          </p:nvPr>
        </p:nvSpPr>
        <p:spPr/>
        <p:txBody>
          <a:bodyPr>
            <a:normAutofit fontScale="92500" lnSpcReduction="10000"/>
          </a:bodyPr>
          <a:lstStyle/>
          <a:p>
            <a:pPr algn="l"/>
            <a:r>
              <a:rPr lang="en-US" sz="1800" b="0" i="0" u="none" strike="noStrike" baseline="0" dirty="0">
                <a:latin typeface="LinLibertineT"/>
              </a:rPr>
              <a:t>Interpreting C++ presumes a single ever growing translation unit that define away some of the ODR use-cases. Therefore, it may well be desirable to relax the ODR and, consequently, to support the ability of developers to override any existing definition for a given declaration. </a:t>
            </a:r>
          </a:p>
          <a:p>
            <a:pPr algn="l"/>
            <a:r>
              <a:rPr lang="en-US" sz="1800" b="0" i="0" u="none" strike="noStrike" baseline="0" dirty="0">
                <a:latin typeface="LinLibertineT"/>
              </a:rPr>
              <a:t>In this paper, Cling, a Clang/LLVM-based C++ interpreter, is extended to enable redefinitions of C++ entities at the prompt. </a:t>
            </a:r>
          </a:p>
          <a:p>
            <a:r>
              <a:rPr lang="en-US" sz="1800" b="0" i="0" u="none" strike="noStrike" baseline="0" dirty="0">
                <a:latin typeface="LinLibertineT"/>
              </a:rPr>
              <a:t>To achieve this, top-level declarations are nested into inline namespaces and the translation unit lookup table is adjusted to invalidate previous definitions that would otherwise result in ambiguities. </a:t>
            </a:r>
          </a:p>
          <a:p>
            <a:r>
              <a:rPr lang="en-US" sz="1800" b="0" i="0" u="none" strike="noStrike" baseline="0" dirty="0">
                <a:latin typeface="LinLibertineT"/>
              </a:rPr>
              <a:t>Formally, this technique refactors the code to an equivalent that does not violate the ODR, as each definition is nested in a different namespace.</a:t>
            </a:r>
          </a:p>
          <a:p>
            <a:r>
              <a:rPr lang="en-US" sz="1800" b="0" i="0" u="none" strike="noStrike" baseline="0" dirty="0">
                <a:latin typeface="LinLibertineT"/>
              </a:rPr>
              <a:t>Furthermore, any previous definition that has been shadowed is still accessible by means of its fully-qualified name.</a:t>
            </a:r>
            <a:endParaRPr lang="en-US" dirty="0"/>
          </a:p>
        </p:txBody>
      </p:sp>
    </p:spTree>
    <p:extLst>
      <p:ext uri="{BB962C8B-B14F-4D97-AF65-F5344CB8AC3E}">
        <p14:creationId xmlns:p14="http://schemas.microsoft.com/office/powerpoint/2010/main" val="22188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EA2D-CFD5-49F1-BBF8-BF0FC106D6F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985EBD9-8890-438E-BEC2-949DA432CABD}"/>
              </a:ext>
            </a:extLst>
          </p:cNvPr>
          <p:cNvSpPr>
            <a:spLocks noGrp="1"/>
          </p:cNvSpPr>
          <p:nvPr>
            <p:ph idx="1"/>
          </p:nvPr>
        </p:nvSpPr>
        <p:spPr>
          <a:xfrm>
            <a:off x="1097280" y="2108201"/>
            <a:ext cx="10058400" cy="2855685"/>
          </a:xfrm>
        </p:spPr>
        <p:txBody>
          <a:bodyPr>
            <a:normAutofit lnSpcReduction="10000"/>
          </a:bodyPr>
          <a:lstStyle/>
          <a:p>
            <a:pPr algn="l"/>
            <a:r>
              <a:rPr lang="en-US" sz="1800" b="0" i="0" u="none" strike="noStrike" baseline="0" dirty="0">
                <a:solidFill>
                  <a:srgbClr val="000000"/>
                </a:solidFill>
                <a:latin typeface="LinLibertineT"/>
              </a:rPr>
              <a:t>ROOT Project:</a:t>
            </a:r>
          </a:p>
          <a:p>
            <a:pPr lvl="1"/>
            <a:r>
              <a:rPr lang="en-US" sz="1600" b="0" i="0" u="none" strike="noStrike" baseline="0" dirty="0">
                <a:solidFill>
                  <a:srgbClr val="000000"/>
                </a:solidFill>
                <a:latin typeface="LinLibertineT"/>
              </a:rPr>
              <a:t>ROOT is a cross-platform C++ framework for data processing in the high-energy physics area, developed mostly at CERN. The Cling interpreter is used is part of the ROOT project.</a:t>
            </a:r>
          </a:p>
          <a:p>
            <a:pPr lvl="1"/>
            <a:r>
              <a:rPr lang="en-US" sz="1600" b="0" i="0" u="none" strike="noStrike" baseline="0" dirty="0">
                <a:solidFill>
                  <a:srgbClr val="000000"/>
                </a:solidFill>
                <a:latin typeface="LinLibertineT"/>
              </a:rPr>
              <a:t>It has a data model to store data, statistics and data analysis libraries, visualization tools and an interactive C++ interpreter, Cling.</a:t>
            </a:r>
          </a:p>
          <a:p>
            <a:pPr lvl="1"/>
            <a:r>
              <a:rPr lang="en-US" sz="1600" dirty="0">
                <a:solidFill>
                  <a:srgbClr val="000000"/>
                </a:solidFill>
                <a:latin typeface="LinLibertineT"/>
              </a:rPr>
              <a:t>It also provides bindings for other languages such as Python, R and Mathematica</a:t>
            </a:r>
            <a:endParaRPr lang="en-US" sz="1600" b="0" i="0" u="none" strike="noStrike" baseline="0" dirty="0">
              <a:solidFill>
                <a:srgbClr val="000000"/>
              </a:solidFill>
              <a:latin typeface="LinLibertineT"/>
            </a:endParaRPr>
          </a:p>
          <a:p>
            <a:r>
              <a:rPr lang="en-US" sz="1800" dirty="0">
                <a:solidFill>
                  <a:srgbClr val="000000"/>
                </a:solidFill>
                <a:latin typeface="LinLibertineT"/>
              </a:rPr>
              <a:t>Cling:</a:t>
            </a:r>
          </a:p>
          <a:p>
            <a:pPr lvl="1"/>
            <a:r>
              <a:rPr lang="en-US" sz="1600" b="0" i="0" u="none" strike="noStrike" baseline="0" dirty="0">
                <a:latin typeface="LinLibertineT"/>
              </a:rPr>
              <a:t>Cling leverages the Clang/LLVM infrastructure for parsing and code generation, meaning that it only has to deal with issues derived of C++ interpretation.</a:t>
            </a:r>
          </a:p>
          <a:p>
            <a:pPr algn="l"/>
            <a:endParaRPr lang="en-US" dirty="0"/>
          </a:p>
        </p:txBody>
      </p:sp>
      <p:pic>
        <p:nvPicPr>
          <p:cNvPr id="5" name="Picture 4">
            <a:extLst>
              <a:ext uri="{FF2B5EF4-FFF2-40B4-BE49-F238E27FC236}">
                <a16:creationId xmlns:a16="http://schemas.microsoft.com/office/drawing/2014/main" id="{214004FA-61FF-4B8F-96E0-A587619B06EE}"/>
              </a:ext>
            </a:extLst>
          </p:cNvPr>
          <p:cNvPicPr>
            <a:picLocks noChangeAspect="1"/>
          </p:cNvPicPr>
          <p:nvPr/>
        </p:nvPicPr>
        <p:blipFill>
          <a:blip r:embed="rId2"/>
          <a:stretch>
            <a:fillRect/>
          </a:stretch>
        </p:blipFill>
        <p:spPr>
          <a:xfrm>
            <a:off x="7539788" y="4720364"/>
            <a:ext cx="4652211" cy="1228725"/>
          </a:xfrm>
          <a:prstGeom prst="rect">
            <a:avLst/>
          </a:prstGeom>
        </p:spPr>
      </p:pic>
      <p:sp>
        <p:nvSpPr>
          <p:cNvPr id="7" name="Content Placeholder 2">
            <a:extLst>
              <a:ext uri="{FF2B5EF4-FFF2-40B4-BE49-F238E27FC236}">
                <a16:creationId xmlns:a16="http://schemas.microsoft.com/office/drawing/2014/main" id="{42E9328C-1928-43A3-9B0B-D574D11FB9A8}"/>
              </a:ext>
            </a:extLst>
          </p:cNvPr>
          <p:cNvSpPr txBox="1">
            <a:spLocks/>
          </p:cNvSpPr>
          <p:nvPr/>
        </p:nvSpPr>
        <p:spPr>
          <a:xfrm>
            <a:off x="1097280" y="4303103"/>
            <a:ext cx="6760143" cy="285568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1800" dirty="0">
              <a:solidFill>
                <a:srgbClr val="000000"/>
              </a:solidFill>
              <a:latin typeface="LinLibertineT"/>
            </a:endParaRPr>
          </a:p>
          <a:p>
            <a:pPr lvl="1"/>
            <a:r>
              <a:rPr lang="en-US" sz="1600" dirty="0">
                <a:latin typeface="LinLibertineT"/>
              </a:rPr>
              <a:t>If input line cannot be proved to be valid, it will be wrapped in a uniquely- named function</a:t>
            </a:r>
          </a:p>
          <a:p>
            <a:pPr lvl="1"/>
            <a:r>
              <a:rPr lang="en-US" sz="1600" dirty="0">
                <a:latin typeface="LinLibertineT"/>
              </a:rPr>
              <a:t>After turning the code into valid C++ code it is normally parsed by Clang.</a:t>
            </a:r>
          </a:p>
          <a:p>
            <a:pPr lvl="1"/>
            <a:r>
              <a:rPr lang="en-US" sz="1600" dirty="0">
                <a:latin typeface="LinLibertineT"/>
              </a:rPr>
              <a:t>The resulting AST may be transformed with additional transformation blocks (which are executed after the AST is created) to support the Cling features.</a:t>
            </a:r>
          </a:p>
          <a:p>
            <a:pPr lvl="1"/>
            <a:r>
              <a:rPr lang="en-US" sz="1600" dirty="0">
                <a:latin typeface="LinLibertineT"/>
              </a:rPr>
              <a:t>Lastly the LLVM does the just-in-time compilation and execution.</a:t>
            </a:r>
          </a:p>
          <a:p>
            <a:endParaRPr lang="en-US" dirty="0"/>
          </a:p>
        </p:txBody>
      </p:sp>
    </p:spTree>
    <p:extLst>
      <p:ext uri="{BB962C8B-B14F-4D97-AF65-F5344CB8AC3E}">
        <p14:creationId xmlns:p14="http://schemas.microsoft.com/office/powerpoint/2010/main" val="319321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F855-9F0C-4EAA-92F7-A1B8117ADFB2}"/>
              </a:ext>
            </a:extLst>
          </p:cNvPr>
          <p:cNvSpPr>
            <a:spLocks noGrp="1"/>
          </p:cNvSpPr>
          <p:nvPr>
            <p:ph type="title"/>
          </p:nvPr>
        </p:nvSpPr>
        <p:spPr/>
        <p:txBody>
          <a:bodyPr/>
          <a:lstStyle/>
          <a:p>
            <a:r>
              <a:rPr lang="en-US" dirty="0"/>
              <a:t>Proposal for Entity Redefinition</a:t>
            </a:r>
          </a:p>
        </p:txBody>
      </p:sp>
      <p:sp>
        <p:nvSpPr>
          <p:cNvPr id="3" name="Content Placeholder 2">
            <a:extLst>
              <a:ext uri="{FF2B5EF4-FFF2-40B4-BE49-F238E27FC236}">
                <a16:creationId xmlns:a16="http://schemas.microsoft.com/office/drawing/2014/main" id="{5BBF5503-CE4F-4D70-AC37-4A03789A51AC}"/>
              </a:ext>
            </a:extLst>
          </p:cNvPr>
          <p:cNvSpPr>
            <a:spLocks noGrp="1"/>
          </p:cNvSpPr>
          <p:nvPr>
            <p:ph idx="1"/>
          </p:nvPr>
        </p:nvSpPr>
        <p:spPr/>
        <p:txBody>
          <a:bodyPr>
            <a:normAutofit fontScale="92500" lnSpcReduction="10000"/>
          </a:bodyPr>
          <a:lstStyle/>
          <a:p>
            <a:r>
              <a:rPr lang="en-US" sz="1800" dirty="0">
                <a:latin typeface="LinLibertineT"/>
              </a:rPr>
              <a:t>The described procedure relies on nesting each redeclaration into its own scope by using C++ inline named namespaces.</a:t>
            </a:r>
          </a:p>
          <a:p>
            <a:pPr algn="l"/>
            <a:r>
              <a:rPr lang="en-US" sz="1800" dirty="0">
                <a:latin typeface="LinLibertineT"/>
              </a:rPr>
              <a:t>M</a:t>
            </a:r>
            <a:r>
              <a:rPr lang="en-US" sz="1800" b="0" i="0" u="none" strike="noStrike" baseline="0" dirty="0">
                <a:latin typeface="LinLibertineT"/>
              </a:rPr>
              <a:t>embers of an inline namespace can be accessed as if they are members of the enclosing namespace, i.e. names introduced by such namespace “leak” to the enclosing scope. If a name is made available in the enclosing scope through more than one inline namespace, unqualified lookup for the given name is ambiguous. Manually adjusting the lookup table rectifies this is situation.</a:t>
            </a:r>
          </a:p>
          <a:p>
            <a:pPr algn="l"/>
            <a:r>
              <a:rPr lang="en-US" sz="1800" b="1" dirty="0">
                <a:latin typeface="LinLibertineT"/>
              </a:rPr>
              <a:t>Cases and Exceptions:</a:t>
            </a:r>
          </a:p>
          <a:p>
            <a:pPr lvl="1"/>
            <a:r>
              <a:rPr lang="en-US" dirty="0">
                <a:latin typeface="LinLibertineT"/>
              </a:rPr>
              <a:t>Only named declarations that are definitions, or that may be defined later, i.e. forward declarations, should be moved into a namespace.</a:t>
            </a:r>
          </a:p>
          <a:p>
            <a:pPr lvl="1"/>
            <a:r>
              <a:rPr lang="en-US" dirty="0">
                <a:latin typeface="LinLibertineT"/>
              </a:rPr>
              <a:t>Declarations with the </a:t>
            </a:r>
            <a:r>
              <a:rPr lang="en-US" b="1" dirty="0">
                <a:latin typeface="LinLibertineT"/>
              </a:rPr>
              <a:t>using-directive </a:t>
            </a:r>
            <a:r>
              <a:rPr lang="en-US" dirty="0">
                <a:latin typeface="LinLibertineT"/>
              </a:rPr>
              <a:t>(e.g., using namespace std;) and </a:t>
            </a:r>
            <a:r>
              <a:rPr lang="en-US" b="1" dirty="0">
                <a:latin typeface="LinLibertineT"/>
              </a:rPr>
              <a:t>using-declaration </a:t>
            </a:r>
            <a:r>
              <a:rPr lang="en-US" dirty="0">
                <a:latin typeface="LinLibertineT"/>
              </a:rPr>
              <a:t>(e.g., using std::vector;) are excluded from any of the aforementioned transformation since issuing twice a using-directive in a given scope does not pose any problem.</a:t>
            </a:r>
          </a:p>
        </p:txBody>
      </p:sp>
    </p:spTree>
    <p:extLst>
      <p:ext uri="{BB962C8B-B14F-4D97-AF65-F5344CB8AC3E}">
        <p14:creationId xmlns:p14="http://schemas.microsoft.com/office/powerpoint/2010/main" val="3612430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61F0DB8-9ECB-4DC2-AC7D-CAFEBD6ACFE8}"/>
              </a:ext>
            </a:extLst>
          </p:cNvPr>
          <p:cNvSpPr txBox="1">
            <a:spLocks/>
          </p:cNvSpPr>
          <p:nvPr/>
        </p:nvSpPr>
        <p:spPr>
          <a:xfrm>
            <a:off x="167779" y="117447"/>
            <a:ext cx="11895589" cy="6274964"/>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b="1" dirty="0">
                <a:latin typeface="LinLibertineT"/>
              </a:rPr>
              <a:t>Invalidation of Ambiguous Unqualified Names:</a:t>
            </a:r>
          </a:p>
          <a:p>
            <a:pPr lvl="1"/>
            <a:r>
              <a:rPr lang="en-US" sz="1800" dirty="0">
                <a:latin typeface="LinLibertineT"/>
              </a:rPr>
              <a:t>Target top-level declarations are enclosed in inline namespaces, but as enclosing namespaces have the inline namespace's members visible to them, declared names still can be accessed as if they were not part of any namespace.</a:t>
            </a:r>
          </a:p>
          <a:p>
            <a:pPr lvl="1"/>
            <a:r>
              <a:rPr lang="en-US" sz="1800" dirty="0">
                <a:latin typeface="LinLibertineT"/>
              </a:rPr>
              <a:t>If the same name is “leaked” to the enclosing scope via multiple inline namespaces then ambiguity will arise.</a:t>
            </a:r>
          </a:p>
          <a:p>
            <a:pPr lvl="1"/>
            <a:r>
              <a:rPr lang="en-US" sz="1800" b="1" dirty="0">
                <a:latin typeface="LinLibertineT"/>
              </a:rPr>
              <a:t>Resolving Ambiguity:</a:t>
            </a:r>
          </a:p>
          <a:p>
            <a:pPr lvl="2"/>
            <a:r>
              <a:rPr lang="en-US" sz="1400" dirty="0">
                <a:latin typeface="LinLibertineT"/>
              </a:rPr>
              <a:t>Each declared name in inline namespaces are made visible in not only the namespace lookup table but also the enclosing (or translation unit) lookup table.</a:t>
            </a:r>
          </a:p>
          <a:p>
            <a:pPr lvl="2"/>
            <a:r>
              <a:rPr lang="en-US" sz="1400" dirty="0">
                <a:latin typeface="LinLibertineT"/>
              </a:rPr>
              <a:t>Thus existing entries in the TU lookup table with same name have to be removed, except for the entries which can be considered as overloaded. </a:t>
            </a:r>
          </a:p>
          <a:p>
            <a:pPr lvl="2"/>
            <a:r>
              <a:rPr lang="en-US" sz="1400" dirty="0">
                <a:latin typeface="LinLibertineT"/>
              </a:rPr>
              <a:t>Also, as the enumerators introduced by unscoped enumeration are reachable from TU scope they too have to be invalidated.</a:t>
            </a:r>
          </a:p>
          <a:p>
            <a:pPr lvl="2"/>
            <a:r>
              <a:rPr lang="en-US" sz="1400" dirty="0">
                <a:latin typeface="LinLibertineT"/>
              </a:rPr>
              <a:t>Next, further non-definition declarations of the same name are discarded to avoid ambiguity.</a:t>
            </a:r>
          </a:p>
          <a:p>
            <a:pPr lvl="1"/>
            <a:r>
              <a:rPr lang="en-US" sz="1800" b="1" dirty="0">
                <a:latin typeface="LinLibertineT"/>
              </a:rPr>
              <a:t>Exceptions: Overloads, Unscoped Enumerations, etc. </a:t>
            </a:r>
            <a:r>
              <a:rPr lang="en-US" sz="1800" dirty="0">
                <a:latin typeface="LinLibertineT"/>
              </a:rPr>
              <a:t>Some particular cases require either to preserve existing lookup table entries, or to invalidate additional ones, namely:</a:t>
            </a:r>
          </a:p>
          <a:p>
            <a:pPr lvl="2"/>
            <a:r>
              <a:rPr lang="en-US" sz="1400" dirty="0">
                <a:latin typeface="LinLibertineT"/>
              </a:rPr>
              <a:t>Function Overloads: Overloaded functions are not ambiguous as compiler is able to distinguish between them, thus they need not be removed.</a:t>
            </a:r>
          </a:p>
          <a:p>
            <a:pPr lvl="2"/>
            <a:r>
              <a:rPr lang="en-US" sz="1400" dirty="0">
                <a:latin typeface="LinLibertineT"/>
              </a:rPr>
              <a:t>Unscoped Enumerations: An unscoped enumeration is a transparent context, i.e. enumerators are made visible in the parent context. Because declared enumerators are made visible in the enclosing inline namespace, and therefore in the translation unit, the removal of all those names from the TU lookup table shall also be considered.</a:t>
            </a:r>
          </a:p>
          <a:p>
            <a:pPr lvl="2"/>
            <a:r>
              <a:rPr lang="en-US" sz="1400" dirty="0">
                <a:latin typeface="LinLibertineT"/>
              </a:rPr>
              <a:t>Declaration after definition: Any non-definition declaration that comes after a definition is ignored, e.g. </a:t>
            </a:r>
          </a:p>
          <a:p>
            <a:pPr lvl="2"/>
            <a:endParaRPr lang="en-US" dirty="0">
              <a:latin typeface="LinLibertineT"/>
            </a:endParaRPr>
          </a:p>
          <a:p>
            <a:pPr lvl="1"/>
            <a:endParaRPr lang="en-US" dirty="0">
              <a:latin typeface="LinLibertineT"/>
            </a:endParaRPr>
          </a:p>
          <a:p>
            <a:pPr lvl="1"/>
            <a:endParaRPr lang="en-US" b="1" dirty="0">
              <a:latin typeface="LinLibertineT"/>
            </a:endParaRPr>
          </a:p>
          <a:p>
            <a:pPr lvl="1"/>
            <a:endParaRPr lang="en-US" b="1" dirty="0"/>
          </a:p>
        </p:txBody>
      </p:sp>
      <p:pic>
        <p:nvPicPr>
          <p:cNvPr id="6" name="Picture 5">
            <a:extLst>
              <a:ext uri="{FF2B5EF4-FFF2-40B4-BE49-F238E27FC236}">
                <a16:creationId xmlns:a16="http://schemas.microsoft.com/office/drawing/2014/main" id="{A76B1198-7FC9-4ADA-87CB-E493C276D2D9}"/>
              </a:ext>
            </a:extLst>
          </p:cNvPr>
          <p:cNvPicPr>
            <a:picLocks noChangeAspect="1"/>
          </p:cNvPicPr>
          <p:nvPr/>
        </p:nvPicPr>
        <p:blipFill>
          <a:blip r:embed="rId2"/>
          <a:stretch>
            <a:fillRect/>
          </a:stretch>
        </p:blipFill>
        <p:spPr>
          <a:xfrm>
            <a:off x="4823145" y="5326223"/>
            <a:ext cx="1790700" cy="400050"/>
          </a:xfrm>
          <a:prstGeom prst="rect">
            <a:avLst/>
          </a:prstGeom>
        </p:spPr>
      </p:pic>
    </p:spTree>
    <p:extLst>
      <p:ext uri="{BB962C8B-B14F-4D97-AF65-F5344CB8AC3E}">
        <p14:creationId xmlns:p14="http://schemas.microsoft.com/office/powerpoint/2010/main" val="275202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69FF-F933-42C3-B680-3BD0624C3CD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835DFE5-0AA1-4D86-9541-EAB34C2C8531}"/>
              </a:ext>
            </a:extLst>
          </p:cNvPr>
          <p:cNvSpPr>
            <a:spLocks noGrp="1"/>
          </p:cNvSpPr>
          <p:nvPr>
            <p:ph idx="1"/>
          </p:nvPr>
        </p:nvSpPr>
        <p:spPr>
          <a:xfrm>
            <a:off x="1097280" y="2150146"/>
            <a:ext cx="10058400" cy="3760891"/>
          </a:xfrm>
        </p:spPr>
        <p:txBody>
          <a:bodyPr>
            <a:normAutofit/>
          </a:bodyPr>
          <a:lstStyle/>
          <a:p>
            <a:r>
              <a:rPr lang="en-US" dirty="0">
                <a:latin typeface="LinLibertineT"/>
              </a:rPr>
              <a:t>As mentioned before, Cling’s architecture allows for AST transformation before the JIT compilation takes place, all the additional handling required for supporting redefinition has been fitted in the new DefinitionShadower AST transformer. (run after AST but before existing DeclExtractor Transformer)</a:t>
            </a:r>
          </a:p>
          <a:p>
            <a:r>
              <a:rPr lang="en-US" b="1" dirty="0">
                <a:latin typeface="LinLibertineT"/>
              </a:rPr>
              <a:t>The DefinitionShadower AST Transformer:</a:t>
            </a:r>
          </a:p>
          <a:p>
            <a:pPr lvl="1"/>
            <a:r>
              <a:rPr lang="en-US" b="1" dirty="0">
                <a:latin typeface="LinLibertineT"/>
              </a:rPr>
              <a:t>Namespacing top-level declarations:</a:t>
            </a:r>
          </a:p>
          <a:p>
            <a:pPr lvl="2">
              <a:buChar char="•"/>
            </a:pPr>
            <a:r>
              <a:rPr lang="en-US" dirty="0"/>
              <a:t>Creates “if needed” namespace declaration (say DefinitionShadowerNS) and adds it to the TU declaration list.</a:t>
            </a:r>
          </a:p>
          <a:p>
            <a:pPr lvl="2">
              <a:buChar char="•"/>
            </a:pPr>
            <a:r>
              <a:rPr lang="en-US" dirty="0"/>
              <a:t>Removes declared names from the existing TU declaration list.</a:t>
            </a:r>
          </a:p>
          <a:p>
            <a:pPr lvl="2">
              <a:buChar char="•"/>
            </a:pPr>
            <a:r>
              <a:rPr lang="en-US" dirty="0"/>
              <a:t>Sets context of the declaration to the DefinitionShadowerNS.</a:t>
            </a:r>
          </a:p>
          <a:p>
            <a:pPr lvl="2">
              <a:buChar char="•"/>
            </a:pPr>
            <a:r>
              <a:rPr lang="en-US" dirty="0"/>
              <a:t>Adds it to the DefinitionShadowerNS declaration list.</a:t>
            </a:r>
            <a:endParaRPr lang="en-US" b="1" dirty="0">
              <a:latin typeface="LinLibertineT"/>
            </a:endParaRPr>
          </a:p>
        </p:txBody>
      </p:sp>
      <p:sp>
        <p:nvSpPr>
          <p:cNvPr id="11" name="Rectangle 10">
            <a:extLst>
              <a:ext uri="{FF2B5EF4-FFF2-40B4-BE49-F238E27FC236}">
                <a16:creationId xmlns:a16="http://schemas.microsoft.com/office/drawing/2014/main" id="{7B2361D2-B6AC-4595-8F06-4F4B6419B14D}"/>
              </a:ext>
            </a:extLst>
          </p:cNvPr>
          <p:cNvSpPr/>
          <p:nvPr/>
        </p:nvSpPr>
        <p:spPr>
          <a:xfrm>
            <a:off x="1331496" y="4030591"/>
            <a:ext cx="10060754" cy="1323439"/>
          </a:xfrm>
          <a:prstGeom prst="rect">
            <a:avLst/>
          </a:prstGeom>
        </p:spPr>
        <p:txBody>
          <a:bodyPr/>
          <a:lstStyle/>
          <a:p>
            <a:pPr lvl="0">
              <a:buChar char="•"/>
            </a:pPr>
            <a:endParaRPr lang="en-US" dirty="0"/>
          </a:p>
        </p:txBody>
      </p:sp>
    </p:spTree>
    <p:extLst>
      <p:ext uri="{BB962C8B-B14F-4D97-AF65-F5344CB8AC3E}">
        <p14:creationId xmlns:p14="http://schemas.microsoft.com/office/powerpoint/2010/main" val="280512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CC2B2EE-FFBD-4679-BAB3-E565EA8419A6}"/>
              </a:ext>
            </a:extLst>
          </p:cNvPr>
          <p:cNvSpPr txBox="1">
            <a:spLocks/>
          </p:cNvSpPr>
          <p:nvPr/>
        </p:nvSpPr>
        <p:spPr>
          <a:xfrm>
            <a:off x="112295" y="112296"/>
            <a:ext cx="11919284" cy="6224336"/>
          </a:xfrm>
          <a:prstGeom prst="rect">
            <a:avLst/>
          </a:prstGeom>
        </p:spPr>
        <p:txBody>
          <a:bodyPr>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endParaRPr lang="en-US" b="1" dirty="0">
              <a:latin typeface="LinLibertineT"/>
            </a:endParaRPr>
          </a:p>
          <a:p>
            <a:pPr lvl="1"/>
            <a:r>
              <a:rPr lang="en-US" b="1" dirty="0">
                <a:latin typeface="LinLibertineT"/>
              </a:rPr>
              <a:t>Adjusting the TU lookup table (second step in previous point)</a:t>
            </a:r>
          </a:p>
          <a:p>
            <a:pPr lvl="2"/>
            <a:r>
              <a:rPr lang="en-US" dirty="0">
                <a:latin typeface="LinLibertineT"/>
              </a:rPr>
              <a:t>Lookup the given name in TU and iterate through results, skipping over non-definitions.</a:t>
            </a:r>
          </a:p>
          <a:p>
            <a:pPr lvl="2"/>
            <a:r>
              <a:rPr lang="en-US" dirty="0">
                <a:latin typeface="LinLibertineT"/>
              </a:rPr>
              <a:t>Candidates are checked for overloading, if so they are kept otherwise removed from the TU lookup table.</a:t>
            </a:r>
          </a:p>
          <a:p>
            <a:pPr lvl="2"/>
            <a:r>
              <a:rPr lang="en-US" dirty="0">
                <a:latin typeface="LinLibertineT"/>
              </a:rPr>
              <a:t>Invalidate any previous definitions of enumerators (as they are visible in TU).</a:t>
            </a:r>
          </a:p>
          <a:p>
            <a:pPr lvl="2"/>
            <a:r>
              <a:rPr lang="en-US" b="1" u="sng" dirty="0">
                <a:latin typeface="LinLibertineT"/>
              </a:rPr>
              <a:t>Note: T</a:t>
            </a:r>
            <a:r>
              <a:rPr lang="en-US" u="sng" dirty="0">
                <a:latin typeface="LinLibertineT"/>
              </a:rPr>
              <a:t>he shadowed names are removed from TU lookup list only, they are still present in their namespace list so they are still accessible via qualified lookup e.g. </a:t>
            </a:r>
            <a:r>
              <a:rPr lang="en-US" dirty="0">
                <a:latin typeface="LinLibertineT"/>
              </a:rPr>
              <a:t>__cling_N50::decl.</a:t>
            </a:r>
          </a:p>
          <a:p>
            <a:r>
              <a:rPr lang="en-US" b="1" dirty="0">
                <a:latin typeface="LinLibertineT"/>
              </a:rPr>
              <a:t>Enabling/Disabling the New Transformation</a:t>
            </a:r>
          </a:p>
          <a:p>
            <a:pPr lvl="1"/>
            <a:r>
              <a:rPr lang="en-US" dirty="0">
                <a:latin typeface="LinLibertineT"/>
              </a:rPr>
              <a:t>The AST transformer may be turned on/off by using EnableShadowing compilation option.</a:t>
            </a:r>
          </a:p>
          <a:p>
            <a:pPr lvl="1"/>
            <a:r>
              <a:rPr lang="en-US" dirty="0">
                <a:latin typeface="LinLibertineT"/>
              </a:rPr>
              <a:t>If EnableShadowing is set to 0 raw input mode is enabled, otherwise valid named top-level declarations are transformed except for following cases:</a:t>
            </a:r>
          </a:p>
          <a:p>
            <a:pPr lvl="2"/>
            <a:r>
              <a:rPr lang="en-US" dirty="0">
                <a:latin typeface="LinLibertineT"/>
              </a:rPr>
              <a:t>Shadowing is enabled for declarations parsed from an input line, thus #include files are not included.</a:t>
            </a:r>
          </a:p>
          <a:p>
            <a:pPr lvl="2"/>
            <a:r>
              <a:rPr lang="en-US" dirty="0">
                <a:latin typeface="LinLibertineT"/>
              </a:rPr>
              <a:t>UsingDirectiveDecl and UsingDecl are not transformed.</a:t>
            </a:r>
          </a:p>
          <a:p>
            <a:pPr lvl="2"/>
            <a:r>
              <a:rPr lang="en-US" dirty="0">
                <a:latin typeface="LinLibertineT"/>
              </a:rPr>
              <a:t>Shadowing namespace members is currently not supported.</a:t>
            </a:r>
          </a:p>
          <a:p>
            <a:pPr lvl="2"/>
            <a:r>
              <a:rPr lang="en-US" dirty="0">
                <a:latin typeface="LinLibertineT"/>
              </a:rPr>
              <a:t>Cling copies input lines in a distinct virtual file and starts parsing it. Consequently, at end of file, it emits pending template instantiations. These instantiations are fed through AST transforms as top-level declarations, and should be ignored by DefinitionShadower.</a:t>
            </a:r>
          </a:p>
          <a:p>
            <a:r>
              <a:rPr lang="en-US" b="1" dirty="0">
                <a:latin typeface="LinLibertineT"/>
              </a:rPr>
              <a:t>Limitations</a:t>
            </a:r>
          </a:p>
          <a:p>
            <a:pPr lvl="1"/>
            <a:r>
              <a:rPr lang="en-US" dirty="0">
                <a:latin typeface="LinLibertineT"/>
              </a:rPr>
              <a:t>Shadowing a global object does not free the storage occupied by it  as even though it cannot be found via lookup table, the memory it referred to is still allocated. Also these objects can be referenced using there qualified name.</a:t>
            </a:r>
          </a:p>
          <a:p>
            <a:pPr lvl="1"/>
            <a:r>
              <a:rPr lang="en-US" dirty="0">
                <a:latin typeface="LinLibertineT"/>
              </a:rPr>
              <a:t>Type introspection in C++ during runtime might be a problem as nesting type declarations into a namespace changes the qualified name of types </a:t>
            </a:r>
          </a:p>
          <a:p>
            <a:pPr marL="384048" lvl="2" indent="0">
              <a:buNone/>
            </a:pPr>
            <a:r>
              <a:rPr lang="en-US" dirty="0">
                <a:latin typeface="LinLibertineT"/>
              </a:rPr>
              <a:t> </a:t>
            </a:r>
            <a:r>
              <a:rPr lang="en-US" b="1" dirty="0">
                <a:latin typeface="LinLibertineT"/>
              </a:rPr>
              <a:t> </a:t>
            </a:r>
          </a:p>
        </p:txBody>
      </p:sp>
    </p:spTree>
    <p:extLst>
      <p:ext uri="{BB962C8B-B14F-4D97-AF65-F5344CB8AC3E}">
        <p14:creationId xmlns:p14="http://schemas.microsoft.com/office/powerpoint/2010/main" val="206941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B537-BB8C-4C85-B1BA-B47E283AEA0A}"/>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79320711-89BF-4B61-B97A-A0022E2F098B}"/>
              </a:ext>
            </a:extLst>
          </p:cNvPr>
          <p:cNvSpPr>
            <a:spLocks noGrp="1"/>
          </p:cNvSpPr>
          <p:nvPr>
            <p:ph idx="1"/>
          </p:nvPr>
        </p:nvSpPr>
        <p:spPr>
          <a:xfrm>
            <a:off x="1097280" y="2108201"/>
            <a:ext cx="6330215" cy="4228431"/>
          </a:xfrm>
        </p:spPr>
        <p:txBody>
          <a:bodyPr>
            <a:normAutofit fontScale="92500" lnSpcReduction="20000"/>
          </a:bodyPr>
          <a:lstStyle/>
          <a:p>
            <a:r>
              <a:rPr lang="en-US" dirty="0">
                <a:latin typeface="LinLibertineT"/>
              </a:rPr>
              <a:t>The paper does provide an extensive set of examples with associated AST and TU lookup table for verification but due to lack of space it has been skipped.</a:t>
            </a:r>
          </a:p>
          <a:p>
            <a:r>
              <a:rPr lang="en-US" dirty="0">
                <a:latin typeface="LinLibertineT"/>
              </a:rPr>
              <a:t>Overhead is also calculated for the transformations performed</a:t>
            </a:r>
          </a:p>
          <a:p>
            <a:pPr lvl="1"/>
            <a:r>
              <a:rPr lang="en-US" dirty="0">
                <a:latin typeface="LinLibertineT"/>
              </a:rPr>
              <a:t>For function and class definition tests both incur 4-52% overhead with Shadowing enabled vs disabled and the time have a positive trend with the number of declarations.</a:t>
            </a:r>
          </a:p>
          <a:p>
            <a:pPr lvl="1"/>
            <a:r>
              <a:rPr lang="en-US" dirty="0">
                <a:latin typeface="LinLibertineT"/>
              </a:rPr>
              <a:t>Tests for variables still increases time with increasing declaration but exhibits much higher runtimes with smaller overhead ranging 2-13% with Shadowing enabled. Can be attributed to the fact that wrapper functions need to be generated around variable declarations.</a:t>
            </a:r>
          </a:p>
          <a:p>
            <a:pPr lvl="1"/>
            <a:r>
              <a:rPr lang="en-US" dirty="0">
                <a:latin typeface="LinLibertineT"/>
              </a:rPr>
              <a:t>With the –noruntime command the overhead reduces to -28-15% with Shadow version being faster in some cases.</a:t>
            </a:r>
          </a:p>
          <a:p>
            <a:r>
              <a:rPr lang="en-US" dirty="0">
                <a:latin typeface="LinLibertineT"/>
              </a:rPr>
              <a:t>The proposed technique is working is currently being used by domain experts at CERN.</a:t>
            </a:r>
          </a:p>
        </p:txBody>
      </p:sp>
      <p:pic>
        <p:nvPicPr>
          <p:cNvPr id="5" name="Picture 4">
            <a:extLst>
              <a:ext uri="{FF2B5EF4-FFF2-40B4-BE49-F238E27FC236}">
                <a16:creationId xmlns:a16="http://schemas.microsoft.com/office/drawing/2014/main" id="{68FA7C02-16E8-45E3-A119-9212EC2F542E}"/>
              </a:ext>
            </a:extLst>
          </p:cNvPr>
          <p:cNvPicPr>
            <a:picLocks noChangeAspect="1"/>
          </p:cNvPicPr>
          <p:nvPr/>
        </p:nvPicPr>
        <p:blipFill>
          <a:blip r:embed="rId2"/>
          <a:stretch>
            <a:fillRect/>
          </a:stretch>
        </p:blipFill>
        <p:spPr>
          <a:xfrm>
            <a:off x="7582401" y="2021607"/>
            <a:ext cx="1976687" cy="1875422"/>
          </a:xfrm>
          <a:prstGeom prst="rect">
            <a:avLst/>
          </a:prstGeom>
        </p:spPr>
      </p:pic>
      <p:pic>
        <p:nvPicPr>
          <p:cNvPr id="7" name="Picture 6">
            <a:extLst>
              <a:ext uri="{FF2B5EF4-FFF2-40B4-BE49-F238E27FC236}">
                <a16:creationId xmlns:a16="http://schemas.microsoft.com/office/drawing/2014/main" id="{A2A4EBED-F401-40FF-B6D7-1A603C287BEC}"/>
              </a:ext>
            </a:extLst>
          </p:cNvPr>
          <p:cNvPicPr>
            <a:picLocks noChangeAspect="1"/>
          </p:cNvPicPr>
          <p:nvPr/>
        </p:nvPicPr>
        <p:blipFill>
          <a:blip r:embed="rId3"/>
          <a:stretch>
            <a:fillRect/>
          </a:stretch>
        </p:blipFill>
        <p:spPr>
          <a:xfrm>
            <a:off x="9911555" y="2108201"/>
            <a:ext cx="1993692" cy="1875422"/>
          </a:xfrm>
          <a:prstGeom prst="rect">
            <a:avLst/>
          </a:prstGeom>
        </p:spPr>
      </p:pic>
      <p:pic>
        <p:nvPicPr>
          <p:cNvPr id="9" name="Picture 8">
            <a:extLst>
              <a:ext uri="{FF2B5EF4-FFF2-40B4-BE49-F238E27FC236}">
                <a16:creationId xmlns:a16="http://schemas.microsoft.com/office/drawing/2014/main" id="{021D2D61-1B4D-4DFA-8C4B-50BD5C78B7E7}"/>
              </a:ext>
            </a:extLst>
          </p:cNvPr>
          <p:cNvPicPr>
            <a:picLocks noChangeAspect="1"/>
          </p:cNvPicPr>
          <p:nvPr/>
        </p:nvPicPr>
        <p:blipFill>
          <a:blip r:embed="rId4"/>
          <a:stretch>
            <a:fillRect/>
          </a:stretch>
        </p:blipFill>
        <p:spPr>
          <a:xfrm>
            <a:off x="7671175" y="4181276"/>
            <a:ext cx="2240380" cy="2127000"/>
          </a:xfrm>
          <a:prstGeom prst="rect">
            <a:avLst/>
          </a:prstGeom>
        </p:spPr>
      </p:pic>
      <p:sp>
        <p:nvSpPr>
          <p:cNvPr id="10" name="TextBox 9">
            <a:extLst>
              <a:ext uri="{FF2B5EF4-FFF2-40B4-BE49-F238E27FC236}">
                <a16:creationId xmlns:a16="http://schemas.microsoft.com/office/drawing/2014/main" id="{73DD487F-4BFA-4DF4-A258-1117FB452D66}"/>
              </a:ext>
            </a:extLst>
          </p:cNvPr>
          <p:cNvSpPr txBox="1"/>
          <p:nvPr/>
        </p:nvSpPr>
        <p:spPr>
          <a:xfrm>
            <a:off x="9921213" y="4462943"/>
            <a:ext cx="2072080" cy="461665"/>
          </a:xfrm>
          <a:prstGeom prst="rect">
            <a:avLst/>
          </a:prstGeom>
          <a:noFill/>
        </p:spPr>
        <p:txBody>
          <a:bodyPr wrap="square" rtlCol="0">
            <a:spAutoFit/>
          </a:bodyPr>
          <a:lstStyle/>
          <a:p>
            <a:r>
              <a:rPr lang="en-US" sz="1200" dirty="0">
                <a:latin typeface="LinLibertineT"/>
              </a:rPr>
              <a:t>Y axis: time</a:t>
            </a:r>
          </a:p>
          <a:p>
            <a:r>
              <a:rPr lang="en-US" sz="1200" dirty="0">
                <a:latin typeface="LinLibertineT"/>
              </a:rPr>
              <a:t>X axis: number of declarations</a:t>
            </a:r>
          </a:p>
        </p:txBody>
      </p:sp>
    </p:spTree>
    <p:extLst>
      <p:ext uri="{BB962C8B-B14F-4D97-AF65-F5344CB8AC3E}">
        <p14:creationId xmlns:p14="http://schemas.microsoft.com/office/powerpoint/2010/main" val="36198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D985-8143-454A-9444-754D8D5BD0C9}"/>
              </a:ext>
            </a:extLst>
          </p:cNvPr>
          <p:cNvSpPr>
            <a:spLocks noGrp="1"/>
          </p:cNvSpPr>
          <p:nvPr>
            <p:ph type="title"/>
          </p:nvPr>
        </p:nvSpPr>
        <p:spPr/>
        <p:txBody>
          <a:bodyPr/>
          <a:lstStyle/>
          <a:p>
            <a:r>
              <a:rPr lang="en-US" dirty="0"/>
              <a:t>Distributed Computing and memory systems</a:t>
            </a:r>
          </a:p>
        </p:txBody>
      </p:sp>
      <p:sp>
        <p:nvSpPr>
          <p:cNvPr id="3" name="Content Placeholder 2">
            <a:extLst>
              <a:ext uri="{FF2B5EF4-FFF2-40B4-BE49-F238E27FC236}">
                <a16:creationId xmlns:a16="http://schemas.microsoft.com/office/drawing/2014/main" id="{E267EBAB-8CB7-450D-8911-494BE60ADD62}"/>
              </a:ext>
            </a:extLst>
          </p:cNvPr>
          <p:cNvSpPr>
            <a:spLocks noGrp="1"/>
          </p:cNvSpPr>
          <p:nvPr>
            <p:ph idx="1"/>
          </p:nvPr>
        </p:nvSpPr>
        <p:spPr/>
        <p:txBody>
          <a:bodyPr/>
          <a:lstStyle/>
          <a:p>
            <a:pPr>
              <a:buFont typeface="Arial" panose="020B0604020202020204" pitchFamily="34" charset="0"/>
              <a:buChar char="•"/>
            </a:pPr>
            <a:r>
              <a:rPr lang="en-US" b="0" i="0" dirty="0">
                <a:solidFill>
                  <a:srgbClr val="000000"/>
                </a:solidFill>
                <a:effectLst/>
                <a:latin typeface="LinLibertineT"/>
              </a:rPr>
              <a:t>Distributed memory parallel systems consist of a set of processing nodes interconnected by a high-speed network. Each node consists of a processor and local memory. In the case of a non-shared, distributed memory system, each processor only has access to its local memory and a message system is used to move data across the network between processors.</a:t>
            </a:r>
          </a:p>
          <a:p>
            <a:pPr>
              <a:buFont typeface="Arial" panose="020B0604020202020204" pitchFamily="34" charset="0"/>
              <a:buChar char="•"/>
            </a:pPr>
            <a:r>
              <a:rPr lang="en-US" b="1" dirty="0">
                <a:solidFill>
                  <a:srgbClr val="202124"/>
                </a:solidFill>
                <a:latin typeface="LinLibertineT"/>
              </a:rPr>
              <a:t>D</a:t>
            </a:r>
            <a:r>
              <a:rPr lang="en-US" b="1" i="0" dirty="0">
                <a:solidFill>
                  <a:srgbClr val="202124"/>
                </a:solidFill>
                <a:effectLst/>
                <a:latin typeface="LinLibertineT"/>
              </a:rPr>
              <a:t>istributed shared memory</a:t>
            </a:r>
            <a:r>
              <a:rPr lang="en-US" b="0" i="0" dirty="0">
                <a:solidFill>
                  <a:srgbClr val="202124"/>
                </a:solidFill>
                <a:effectLst/>
                <a:latin typeface="LinLibertineT"/>
              </a:rPr>
              <a:t> (DSM) is a form of </a:t>
            </a:r>
            <a:r>
              <a:rPr lang="en-US" b="1" i="0" dirty="0">
                <a:solidFill>
                  <a:srgbClr val="202124"/>
                </a:solidFill>
                <a:effectLst/>
                <a:latin typeface="LinLibertineT"/>
              </a:rPr>
              <a:t>memory</a:t>
            </a:r>
            <a:r>
              <a:rPr lang="en-US" b="0" i="0" dirty="0">
                <a:solidFill>
                  <a:srgbClr val="202124"/>
                </a:solidFill>
                <a:effectLst/>
                <a:latin typeface="LinLibertineT"/>
              </a:rPr>
              <a:t> architecture where physically separated memories can be addressed as one logically </a:t>
            </a:r>
            <a:r>
              <a:rPr lang="en-US" b="1" i="0" dirty="0">
                <a:solidFill>
                  <a:srgbClr val="202124"/>
                </a:solidFill>
                <a:effectLst/>
                <a:latin typeface="LinLibertineT"/>
              </a:rPr>
              <a:t>shared</a:t>
            </a:r>
            <a:r>
              <a:rPr lang="en-US" b="0" i="0" dirty="0">
                <a:solidFill>
                  <a:srgbClr val="202124"/>
                </a:solidFill>
                <a:effectLst/>
                <a:latin typeface="LinLibertineT"/>
              </a:rPr>
              <a:t> address space.</a:t>
            </a:r>
            <a:endParaRPr lang="en-US" dirty="0">
              <a:latin typeface="LinLibertineT"/>
            </a:endParaRPr>
          </a:p>
        </p:txBody>
      </p:sp>
      <p:pic>
        <p:nvPicPr>
          <p:cNvPr id="6" name="Picture 5">
            <a:extLst>
              <a:ext uri="{FF2B5EF4-FFF2-40B4-BE49-F238E27FC236}">
                <a16:creationId xmlns:a16="http://schemas.microsoft.com/office/drawing/2014/main" id="{397B7E31-23EE-45BD-B82B-4972D65D9411}"/>
              </a:ext>
            </a:extLst>
          </p:cNvPr>
          <p:cNvPicPr>
            <a:picLocks noChangeAspect="1"/>
          </p:cNvPicPr>
          <p:nvPr/>
        </p:nvPicPr>
        <p:blipFill>
          <a:blip r:embed="rId2"/>
          <a:stretch>
            <a:fillRect/>
          </a:stretch>
        </p:blipFill>
        <p:spPr>
          <a:xfrm>
            <a:off x="3271707" y="4320427"/>
            <a:ext cx="6024414" cy="2250970"/>
          </a:xfrm>
          <a:prstGeom prst="rect">
            <a:avLst/>
          </a:prstGeom>
        </p:spPr>
      </p:pic>
    </p:spTree>
    <p:extLst>
      <p:ext uri="{BB962C8B-B14F-4D97-AF65-F5344CB8AC3E}">
        <p14:creationId xmlns:p14="http://schemas.microsoft.com/office/powerpoint/2010/main" val="185752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DB67-67B9-48B6-A889-8F3E856168EC}"/>
              </a:ext>
            </a:extLst>
          </p:cNvPr>
          <p:cNvSpPr>
            <a:spLocks noGrp="1"/>
          </p:cNvSpPr>
          <p:nvPr>
            <p:ph type="title"/>
          </p:nvPr>
        </p:nvSpPr>
        <p:spPr/>
        <p:txBody>
          <a:bodyPr/>
          <a:lstStyle/>
          <a:p>
            <a:r>
              <a:rPr lang="en-US" dirty="0"/>
              <a:t>Distributed Containers</a:t>
            </a:r>
          </a:p>
        </p:txBody>
      </p:sp>
      <p:sp>
        <p:nvSpPr>
          <p:cNvPr id="3" name="Content Placeholder 2">
            <a:extLst>
              <a:ext uri="{FF2B5EF4-FFF2-40B4-BE49-F238E27FC236}">
                <a16:creationId xmlns:a16="http://schemas.microsoft.com/office/drawing/2014/main" id="{A013299F-5AF8-4534-BD5C-F2AFE902A72F}"/>
              </a:ext>
            </a:extLst>
          </p:cNvPr>
          <p:cNvSpPr>
            <a:spLocks noGrp="1"/>
          </p:cNvSpPr>
          <p:nvPr>
            <p:ph idx="1"/>
          </p:nvPr>
        </p:nvSpPr>
        <p:spPr/>
        <p:txBody>
          <a:bodyPr>
            <a:normAutofit/>
          </a:bodyPr>
          <a:lstStyle/>
          <a:p>
            <a:pPr>
              <a:buFont typeface="Arial" panose="020B0604020202020204" pitchFamily="34" charset="0"/>
              <a:buChar char="•"/>
            </a:pPr>
            <a:r>
              <a:rPr lang="en-US" sz="2200" dirty="0">
                <a:latin typeface="LinLibertineT"/>
              </a:rPr>
              <a:t>Distributed Iterators:</a:t>
            </a:r>
          </a:p>
          <a:p>
            <a:pPr lvl="1">
              <a:buFont typeface="Arial" panose="020B0604020202020204" pitchFamily="34" charset="0"/>
              <a:buChar char="•"/>
            </a:pPr>
            <a:r>
              <a:rPr lang="en-US" sz="1900" dirty="0">
                <a:latin typeface="LinLibertineT"/>
              </a:rPr>
              <a:t>Distributed iterators have std::iterator type and preserve the semantics of STL iterators.</a:t>
            </a:r>
          </a:p>
          <a:p>
            <a:pPr lvl="1">
              <a:buFont typeface="Arial" panose="020B0604020202020204" pitchFamily="34" charset="0"/>
              <a:buChar char="•"/>
            </a:pPr>
            <a:r>
              <a:rPr lang="en-US" sz="1900" dirty="0">
                <a:latin typeface="LinLibertineT"/>
              </a:rPr>
              <a:t>STL algorithms operate on ranges (i.e., sub-collections). A range is specified as a pair (b, e) of iterators, denoting the range r = [b, e) where r is referred to as a distributed range if b and e are distributed iterators.</a:t>
            </a:r>
          </a:p>
          <a:p>
            <a:pPr lvl="1">
              <a:buFont typeface="Arial" panose="020B0604020202020204" pitchFamily="34" charset="0"/>
              <a:buChar char="•"/>
            </a:pPr>
            <a:r>
              <a:rPr lang="en-US" sz="1900" dirty="0">
                <a:latin typeface="LinLibertineT"/>
              </a:rPr>
              <a:t>Replacing std::&lt;container&gt; with </a:t>
            </a:r>
            <a:r>
              <a:rPr lang="en-US" sz="1900" dirty="0" err="1">
                <a:latin typeface="LinLibertineT"/>
              </a:rPr>
              <a:t>dstd</a:t>
            </a:r>
            <a:r>
              <a:rPr lang="en-US" sz="1900" dirty="0">
                <a:latin typeface="LinLibertineT"/>
              </a:rPr>
              <a:t>::&lt;container&gt; results in a distributed implementation with distributed iterators and algorithms.</a:t>
            </a:r>
          </a:p>
          <a:p>
            <a:pPr lvl="1">
              <a:buFont typeface="Arial" panose="020B0604020202020204" pitchFamily="34" charset="0"/>
              <a:buChar char="•"/>
            </a:pPr>
            <a:r>
              <a:rPr lang="en-US" sz="1900" dirty="0">
                <a:latin typeface="LinLibertineT"/>
              </a:rPr>
              <a:t>Dereferencing a distributed iterator produces a distributed reference.</a:t>
            </a:r>
          </a:p>
          <a:p>
            <a:pPr lvl="1">
              <a:buFont typeface="Arial" panose="020B0604020202020204" pitchFamily="34" charset="0"/>
              <a:buChar char="•"/>
            </a:pPr>
            <a:r>
              <a:rPr lang="en-US" sz="1900" dirty="0">
                <a:latin typeface="LinLibertineT"/>
              </a:rPr>
              <a:t>A distributed reference has the same semantics as a regular reference. However, semantics of dot-based syntax could not be mirrored due to C++ limitation of no overloading of dot operator</a:t>
            </a:r>
            <a:r>
              <a:rPr lang="en-US" sz="1900" dirty="0"/>
              <a:t>.</a:t>
            </a:r>
          </a:p>
        </p:txBody>
      </p:sp>
    </p:spTree>
    <p:extLst>
      <p:ext uri="{BB962C8B-B14F-4D97-AF65-F5344CB8AC3E}">
        <p14:creationId xmlns:p14="http://schemas.microsoft.com/office/powerpoint/2010/main" val="349539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026049E-AF1B-42CF-A37D-166CABA41681}"/>
              </a:ext>
            </a:extLst>
          </p:cNvPr>
          <p:cNvSpPr txBox="1">
            <a:spLocks/>
          </p:cNvSpPr>
          <p:nvPr/>
        </p:nvSpPr>
        <p:spPr>
          <a:xfrm>
            <a:off x="142613" y="151003"/>
            <a:ext cx="11895589" cy="6375632"/>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000" dirty="0">
                <a:latin typeface="LinLibertineT"/>
              </a:rPr>
              <a:t>Local iterators:</a:t>
            </a:r>
          </a:p>
          <a:p>
            <a:pPr lvl="1">
              <a:buFont typeface="Arial" panose="020B0604020202020204" pitchFamily="34" charset="0"/>
              <a:buChar char="•"/>
            </a:pPr>
            <a:r>
              <a:rPr lang="en-US" sz="1800" dirty="0">
                <a:latin typeface="LinLibertineT"/>
              </a:rPr>
              <a:t>Valid only on the corresponding locality and provide direct access to the underlying data, with no need for any translation.</a:t>
            </a:r>
          </a:p>
          <a:p>
            <a:pPr lvl="1">
              <a:buFont typeface="Arial" panose="020B0604020202020204" pitchFamily="34" charset="0"/>
              <a:buChar char="•"/>
            </a:pPr>
            <a:r>
              <a:rPr lang="en-US" sz="1800" dirty="0">
                <a:latin typeface="LinLibertineT"/>
              </a:rPr>
              <a:t>To avoid the overhead associated with direct dereferencing of distributed iterators (due to translation logic involved </a:t>
            </a:r>
            <a:r>
              <a:rPr lang="en-US" sz="1800" b="0" i="0" u="none" strike="noStrike" baseline="0" dirty="0">
                <a:latin typeface="LinLibertineT"/>
              </a:rPr>
              <a:t>to identify the locality to which the value is physically mapped).</a:t>
            </a:r>
            <a:endParaRPr lang="en-US" sz="3200" dirty="0">
              <a:latin typeface="LinLibertineT"/>
            </a:endParaRPr>
          </a:p>
          <a:p>
            <a:pPr>
              <a:buFont typeface="Arial" panose="020B0604020202020204" pitchFamily="34" charset="0"/>
              <a:buChar char="•"/>
            </a:pPr>
            <a:r>
              <a:rPr lang="en-US" sz="2000" dirty="0">
                <a:latin typeface="LinLibertineT"/>
              </a:rPr>
              <a:t>Lazy References: distributed reference allows accessing the value in a lazy manner</a:t>
            </a:r>
          </a:p>
          <a:p>
            <a:pPr lvl="1">
              <a:buFont typeface="Arial" panose="020B0604020202020204" pitchFamily="34" charset="0"/>
              <a:buChar char="•"/>
            </a:pPr>
            <a:r>
              <a:rPr lang="en-US" sz="1800" dirty="0">
                <a:latin typeface="LinLibertineT"/>
              </a:rPr>
              <a:t>When a distributed reference appears as left side operand of an assignment, a write-access is triggered to the referenced location; conversely, if is being casted to its referenced value (e.g., it appears as right-side operand), a read-access is triggered instead.</a:t>
            </a:r>
          </a:p>
          <a:p>
            <a:pPr lvl="1">
              <a:buFont typeface="Arial" panose="020B0604020202020204" pitchFamily="34" charset="0"/>
              <a:buChar char="•"/>
            </a:pPr>
            <a:r>
              <a:rPr lang="en-US" sz="1800" dirty="0">
                <a:latin typeface="LinLibertineT"/>
              </a:rPr>
              <a:t>Though now overhead is there as remote operations are triggered synchronously.</a:t>
            </a:r>
          </a:p>
          <a:p>
            <a:pPr lvl="1">
              <a:buFont typeface="Arial" panose="020B0604020202020204" pitchFamily="34" charset="0"/>
              <a:buChar char="•"/>
            </a:pPr>
            <a:r>
              <a:rPr lang="en-US" sz="1800" dirty="0">
                <a:latin typeface="LinLibertineT"/>
              </a:rPr>
              <a:t>This is tackled by the use of value caching in iterators over associative containers (e.g.: maps, sets).</a:t>
            </a:r>
          </a:p>
          <a:p>
            <a:pPr>
              <a:buFont typeface="Arial" panose="020B0604020202020204" pitchFamily="34" charset="0"/>
              <a:buChar char="•"/>
            </a:pPr>
            <a:r>
              <a:rPr lang="en-US" sz="2000" dirty="0">
                <a:latin typeface="LinLibertineT"/>
              </a:rPr>
              <a:t>Iterators Arithmetic:</a:t>
            </a:r>
          </a:p>
          <a:p>
            <a:pPr lvl="1">
              <a:buFont typeface="Arial" panose="020B0604020202020204" pitchFamily="34" charset="0"/>
              <a:buChar char="•"/>
            </a:pPr>
            <a:r>
              <a:rPr lang="en-US" sz="1800" dirty="0">
                <a:latin typeface="LinLibertineT"/>
              </a:rPr>
              <a:t>Contiguous containers:</a:t>
            </a:r>
          </a:p>
          <a:p>
            <a:pPr lvl="2">
              <a:buFont typeface="Arial" panose="020B0604020202020204" pitchFamily="34" charset="0"/>
              <a:buChar char="•"/>
            </a:pPr>
            <a:r>
              <a:rPr lang="en-US" sz="1200" dirty="0">
                <a:latin typeface="LinLibertineT"/>
              </a:rPr>
              <a:t>Iterator arithmetic can be resolved locally, without triggering remote tasks.</a:t>
            </a:r>
          </a:p>
          <a:p>
            <a:pPr lvl="2">
              <a:buFont typeface="Arial" panose="020B0604020202020204" pitchFamily="34" charset="0"/>
              <a:buChar char="•"/>
            </a:pPr>
            <a:r>
              <a:rPr lang="en-US" sz="1200" dirty="0">
                <a:latin typeface="LinLibertineT"/>
              </a:rPr>
              <a:t>Since the data distribution across the localities is fixed for the underlying data structure, it is possible to identify the locality where the data resides as a function of the position referenced by the iterator.</a:t>
            </a:r>
          </a:p>
          <a:p>
            <a:pPr lvl="1">
              <a:buFont typeface="Arial" panose="020B0604020202020204" pitchFamily="34" charset="0"/>
              <a:buChar char="•"/>
            </a:pPr>
            <a:r>
              <a:rPr lang="en-US" sz="1800" dirty="0">
                <a:latin typeface="LinLibertineT"/>
              </a:rPr>
              <a:t>Associative Containers:</a:t>
            </a:r>
          </a:p>
          <a:p>
            <a:pPr lvl="2">
              <a:buFont typeface="Arial" panose="020B0604020202020204" pitchFamily="34" charset="0"/>
              <a:buChar char="•"/>
            </a:pPr>
            <a:r>
              <a:rPr lang="en-US" sz="1200" dirty="0">
                <a:latin typeface="LinLibertineT"/>
              </a:rPr>
              <a:t>As the underlying data structures adopts a storage based on linked lists, their structure might change over time. Hence remote tasks might be triggered to the locality in which the next item resides.</a:t>
            </a:r>
          </a:p>
        </p:txBody>
      </p:sp>
    </p:spTree>
    <p:extLst>
      <p:ext uri="{BB962C8B-B14F-4D97-AF65-F5344CB8AC3E}">
        <p14:creationId xmlns:p14="http://schemas.microsoft.com/office/powerpoint/2010/main" val="349689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80C9-0F12-48BF-87D8-CFD19A960176}"/>
              </a:ext>
            </a:extLst>
          </p:cNvPr>
          <p:cNvSpPr>
            <a:spLocks noGrp="1"/>
          </p:cNvSpPr>
          <p:nvPr>
            <p:ph type="title"/>
          </p:nvPr>
        </p:nvSpPr>
        <p:spPr/>
        <p:txBody>
          <a:bodyPr/>
          <a:lstStyle/>
          <a:p>
            <a:r>
              <a:rPr lang="en-US" dirty="0"/>
              <a:t>Distributed Algorithms</a:t>
            </a:r>
          </a:p>
        </p:txBody>
      </p:sp>
      <p:sp>
        <p:nvSpPr>
          <p:cNvPr id="3" name="Content Placeholder 2">
            <a:extLst>
              <a:ext uri="{FF2B5EF4-FFF2-40B4-BE49-F238E27FC236}">
                <a16:creationId xmlns:a16="http://schemas.microsoft.com/office/drawing/2014/main" id="{20A0D5B3-61D4-4069-A79B-F986C31AA7BE}"/>
              </a:ext>
            </a:extLst>
          </p:cNvPr>
          <p:cNvSpPr>
            <a:spLocks noGrp="1"/>
          </p:cNvSpPr>
          <p:nvPr>
            <p:ph idx="1"/>
          </p:nvPr>
        </p:nvSpPr>
        <p:spPr/>
        <p:txBody>
          <a:bodyPr/>
          <a:lstStyle/>
          <a:p>
            <a:pPr>
              <a:buFont typeface="Arial" panose="020B0604020202020204" pitchFamily="34" charset="0"/>
              <a:buChar char="•"/>
            </a:pPr>
            <a:r>
              <a:rPr lang="en-US" dirty="0">
                <a:latin typeface="LinLibertineT"/>
              </a:rPr>
              <a:t> Naively passing distributed ranges to STL algorithms would result in performance penalties due to fine-grained (remote) read-write dereferencing. In C++17, this problem has been addressed for shared-memory platforms through the introduction of execution policies.</a:t>
            </a:r>
          </a:p>
          <a:p>
            <a:pPr>
              <a:buFont typeface="Arial" panose="020B0604020202020204" pitchFamily="34" charset="0"/>
              <a:buChar char="•"/>
            </a:pPr>
            <a:r>
              <a:rPr lang="en-US" dirty="0">
                <a:latin typeface="LinLibertineT"/>
              </a:rPr>
              <a:t>This approach is mirrored to introduce two execution policies: distributed-parallel and distributed-sequential which provide parallel and sequential semantics for distributed algorithms respectively.</a:t>
            </a:r>
          </a:p>
          <a:p>
            <a:pPr>
              <a:buFont typeface="Arial" panose="020B0604020202020204" pitchFamily="34" charset="0"/>
              <a:buChar char="•"/>
            </a:pPr>
            <a:r>
              <a:rPr lang="en-US" dirty="0">
                <a:latin typeface="LinLibertineT"/>
              </a:rPr>
              <a:t>Single Range Access:</a:t>
            </a:r>
          </a:p>
          <a:p>
            <a:pPr lvl="1">
              <a:buFont typeface="Arial" panose="020B0604020202020204" pitchFamily="34" charset="0"/>
              <a:buChar char="•"/>
            </a:pPr>
            <a:r>
              <a:rPr lang="en-US" dirty="0">
                <a:latin typeface="LinLibertineT"/>
              </a:rPr>
              <a:t>Under both execution policies, perfect partitioning can be exploited to guarantee that each locality </a:t>
            </a:r>
            <a:r>
              <a:rPr lang="en-US" i="1" dirty="0">
                <a:latin typeface="LinLibertineT"/>
              </a:rPr>
              <a:t>l</a:t>
            </a:r>
            <a:r>
              <a:rPr lang="en-US" dirty="0">
                <a:latin typeface="LinLibertineT"/>
              </a:rPr>
              <a:t> works on a portion </a:t>
            </a:r>
            <a:r>
              <a:rPr lang="en-US" i="1" dirty="0" err="1">
                <a:latin typeface="LinLibertineT"/>
              </a:rPr>
              <a:t>rl</a:t>
            </a:r>
            <a:r>
              <a:rPr lang="en-US" dirty="0">
                <a:latin typeface="LinLibertineT"/>
              </a:rPr>
              <a:t> of the input range that is located at </a:t>
            </a:r>
            <a:r>
              <a:rPr lang="en-US" i="1" dirty="0">
                <a:latin typeface="LinLibertineT"/>
              </a:rPr>
              <a:t>l</a:t>
            </a:r>
            <a:r>
              <a:rPr lang="en-US" dirty="0">
                <a:latin typeface="LinLibertineT"/>
              </a:rPr>
              <a:t> , avoiding any remote access.</a:t>
            </a:r>
          </a:p>
          <a:p>
            <a:pPr marL="0" indent="0">
              <a:buNone/>
            </a:pPr>
            <a:endParaRPr lang="en-US" dirty="0">
              <a:latin typeface="LinLibertineT"/>
            </a:endParaRPr>
          </a:p>
        </p:txBody>
      </p:sp>
    </p:spTree>
    <p:extLst>
      <p:ext uri="{BB962C8B-B14F-4D97-AF65-F5344CB8AC3E}">
        <p14:creationId xmlns:p14="http://schemas.microsoft.com/office/powerpoint/2010/main" val="243141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35454F0-48FB-4515-8AC2-42AA83E3127D}"/>
              </a:ext>
            </a:extLst>
          </p:cNvPr>
          <p:cNvSpPr txBox="1">
            <a:spLocks/>
          </p:cNvSpPr>
          <p:nvPr/>
        </p:nvSpPr>
        <p:spPr>
          <a:xfrm>
            <a:off x="142613" y="159391"/>
            <a:ext cx="11845255" cy="6132352"/>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latin typeface="LinLibertineT"/>
              </a:rPr>
              <a:t>Multi Range Access:</a:t>
            </a:r>
          </a:p>
          <a:p>
            <a:pPr lvl="1">
              <a:buFont typeface="Arial" panose="020B0604020202020204" pitchFamily="34" charset="0"/>
              <a:buChar char="•"/>
            </a:pPr>
            <a:r>
              <a:rPr lang="en-US" dirty="0">
                <a:latin typeface="LinLibertineT"/>
              </a:rPr>
              <a:t>multi-range algorithms do not guarantee that all the sub-ranges accessed by a locality </a:t>
            </a:r>
            <a:r>
              <a:rPr lang="en-US" i="1" dirty="0">
                <a:latin typeface="LinLibertineT"/>
              </a:rPr>
              <a:t>l</a:t>
            </a:r>
            <a:r>
              <a:rPr lang="en-US" dirty="0">
                <a:latin typeface="LinLibertineT"/>
              </a:rPr>
              <a:t> during the computation are co-located in </a:t>
            </a:r>
            <a:r>
              <a:rPr lang="en-US" i="1" dirty="0">
                <a:latin typeface="LinLibertineT"/>
              </a:rPr>
              <a:t>l</a:t>
            </a:r>
            <a:r>
              <a:rPr lang="en-US" dirty="0">
                <a:latin typeface="LinLibertineT"/>
              </a:rPr>
              <a:t>.</a:t>
            </a:r>
          </a:p>
          <a:p>
            <a:pPr lvl="1">
              <a:buFont typeface="Arial" panose="020B0604020202020204" pitchFamily="34" charset="0"/>
              <a:buChar char="•"/>
            </a:pPr>
            <a:r>
              <a:rPr lang="en-US" dirty="0">
                <a:latin typeface="LinLibertineT"/>
              </a:rPr>
              <a:t>Optimizations to tackle the issue:</a:t>
            </a:r>
          </a:p>
          <a:p>
            <a:pPr lvl="2">
              <a:buFont typeface="Arial" panose="020B0604020202020204" pitchFamily="34" charset="0"/>
              <a:buChar char="•"/>
            </a:pPr>
            <a:r>
              <a:rPr lang="en-US" dirty="0">
                <a:latin typeface="LinLibertineT"/>
              </a:rPr>
              <a:t>LOCAL-ASSIGN :  to avoid the overhead associated to accessing distributed iterators over node-local sub-portions</a:t>
            </a:r>
          </a:p>
          <a:p>
            <a:pPr lvl="2">
              <a:buFont typeface="Arial" panose="020B0604020202020204" pitchFamily="34" charset="0"/>
              <a:buChar char="•"/>
            </a:pPr>
            <a:r>
              <a:rPr lang="en-US" dirty="0">
                <a:latin typeface="LinLibertineT"/>
              </a:rPr>
              <a:t>ASYNC-REMOTE-ASSIGN : to hide the latency associated with remote output operations over physically contiguous memory blocks (e.g., arrays), through asynchronous, block-wise remote memory copying; </a:t>
            </a:r>
          </a:p>
          <a:p>
            <a:pPr lvl="2">
              <a:buFont typeface="Arial" panose="020B0604020202020204" pitchFamily="34" charset="0"/>
              <a:buChar char="•"/>
            </a:pPr>
            <a:r>
              <a:rPr lang="en-US" dirty="0">
                <a:latin typeface="LinLibertineT"/>
              </a:rPr>
              <a:t>ASYNC-INSERT : based on asynchronous insertions through buffered insert-iterators, to mitigate latency even when no assumptions can be made about the data layout (e.g., associative maps).</a:t>
            </a:r>
          </a:p>
        </p:txBody>
      </p:sp>
    </p:spTree>
    <p:extLst>
      <p:ext uri="{BB962C8B-B14F-4D97-AF65-F5344CB8AC3E}">
        <p14:creationId xmlns:p14="http://schemas.microsoft.com/office/powerpoint/2010/main" val="280173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1074-7D51-454E-8D03-EC3CB5FA7769}"/>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BB790E90-1984-4DA8-96E5-FD6FC427CE5F}"/>
              </a:ext>
            </a:extLst>
          </p:cNvPr>
          <p:cNvSpPr>
            <a:spLocks noGrp="1"/>
          </p:cNvSpPr>
          <p:nvPr>
            <p:ph idx="1"/>
          </p:nvPr>
        </p:nvSpPr>
        <p:spPr>
          <a:xfrm>
            <a:off x="1097281" y="2150146"/>
            <a:ext cx="4998720" cy="3760891"/>
          </a:xfrm>
        </p:spPr>
        <p:txBody>
          <a:bodyPr>
            <a:normAutofit/>
          </a:bodyPr>
          <a:lstStyle/>
          <a:p>
            <a:pPr>
              <a:buFont typeface="Arial" panose="020B0604020202020204" pitchFamily="34" charset="0"/>
              <a:buChar char="•"/>
            </a:pPr>
            <a:r>
              <a:rPr lang="en-US" dirty="0">
                <a:latin typeface="LinLibertineT"/>
              </a:rPr>
              <a:t>Single Range Algorithms: </a:t>
            </a:r>
          </a:p>
          <a:p>
            <a:pPr lvl="1">
              <a:buFont typeface="Arial" panose="020B0604020202020204" pitchFamily="34" charset="0"/>
              <a:buChar char="•"/>
            </a:pPr>
            <a:r>
              <a:rPr lang="en-US" sz="1600" dirty="0">
                <a:latin typeface="LinLibertineT"/>
              </a:rPr>
              <a:t>Distributed-sequential execution times are comparable with STL executions and distributed-parallel executions scale linearly with the number of localities.</a:t>
            </a:r>
          </a:p>
          <a:p>
            <a:pPr lvl="1">
              <a:buFont typeface="Arial" panose="020B0604020202020204" pitchFamily="34" charset="0"/>
              <a:buChar char="•"/>
            </a:pPr>
            <a:r>
              <a:rPr lang="en-US" sz="1600" b="0" i="0" u="none" strike="noStrike" baseline="0" dirty="0">
                <a:latin typeface="LinLibertineT"/>
              </a:rPr>
              <a:t>STL algorithms are slower than their distributed one-locality counterpart (e.g., reduce on sets), yielding super-linear speedup in the distributed-parallel policy.</a:t>
            </a:r>
          </a:p>
          <a:p>
            <a:pPr marL="201168" lvl="1" indent="0">
              <a:buNone/>
            </a:pPr>
            <a:endParaRPr lang="en-US" dirty="0">
              <a:latin typeface="LinLibertineT"/>
            </a:endParaRPr>
          </a:p>
          <a:p>
            <a:pPr>
              <a:buFont typeface="Arial" panose="020B0604020202020204" pitchFamily="34" charset="0"/>
              <a:buChar char="•"/>
            </a:pPr>
            <a:endParaRPr lang="en-US" dirty="0">
              <a:latin typeface="LinLibertineT"/>
            </a:endParaRPr>
          </a:p>
          <a:p>
            <a:pPr lvl="1">
              <a:buFont typeface="Arial" panose="020B0604020202020204" pitchFamily="34" charset="0"/>
              <a:buChar char="•"/>
            </a:pPr>
            <a:endParaRPr lang="en-US" dirty="0">
              <a:latin typeface="LinLibertineT"/>
            </a:endParaRPr>
          </a:p>
        </p:txBody>
      </p:sp>
      <p:pic>
        <p:nvPicPr>
          <p:cNvPr id="9" name="Picture 8">
            <a:extLst>
              <a:ext uri="{FF2B5EF4-FFF2-40B4-BE49-F238E27FC236}">
                <a16:creationId xmlns:a16="http://schemas.microsoft.com/office/drawing/2014/main" id="{599E83DE-4776-4190-B9E9-C05BCB137B2C}"/>
              </a:ext>
            </a:extLst>
          </p:cNvPr>
          <p:cNvPicPr>
            <a:picLocks noChangeAspect="1"/>
          </p:cNvPicPr>
          <p:nvPr/>
        </p:nvPicPr>
        <p:blipFill>
          <a:blip r:embed="rId2"/>
          <a:stretch>
            <a:fillRect/>
          </a:stretch>
        </p:blipFill>
        <p:spPr>
          <a:xfrm>
            <a:off x="7667537" y="1953490"/>
            <a:ext cx="4048495" cy="4260779"/>
          </a:xfrm>
          <a:prstGeom prst="rect">
            <a:avLst/>
          </a:prstGeom>
        </p:spPr>
      </p:pic>
      <p:sp>
        <p:nvSpPr>
          <p:cNvPr id="11" name="TextBox 10">
            <a:extLst>
              <a:ext uri="{FF2B5EF4-FFF2-40B4-BE49-F238E27FC236}">
                <a16:creationId xmlns:a16="http://schemas.microsoft.com/office/drawing/2014/main" id="{F8DA2F37-A668-4E38-A1D1-C4B4C6666E8E}"/>
              </a:ext>
            </a:extLst>
          </p:cNvPr>
          <p:cNvSpPr txBox="1"/>
          <p:nvPr/>
        </p:nvSpPr>
        <p:spPr>
          <a:xfrm>
            <a:off x="4355982" y="5599402"/>
            <a:ext cx="4452457" cy="830997"/>
          </a:xfrm>
          <a:prstGeom prst="rect">
            <a:avLst/>
          </a:prstGeom>
          <a:noFill/>
        </p:spPr>
        <p:txBody>
          <a:bodyPr wrap="square">
            <a:spAutoFit/>
          </a:bodyPr>
          <a:lstStyle/>
          <a:p>
            <a:r>
              <a:rPr lang="en-US" sz="1200" b="1" dirty="0">
                <a:latin typeface="LinLibertineT"/>
              </a:rPr>
              <a:t>Performance of single-range distributed algorithms</a:t>
            </a:r>
          </a:p>
          <a:p>
            <a:r>
              <a:rPr lang="en-US" sz="1200" b="1" dirty="0">
                <a:latin typeface="LinLibertineT"/>
              </a:rPr>
              <a:t>over containers with 10^9 items, with respect to std executions.</a:t>
            </a:r>
          </a:p>
          <a:p>
            <a:r>
              <a:rPr lang="en-US" sz="1200" b="1" dirty="0">
                <a:latin typeface="LinLibertineT"/>
              </a:rPr>
              <a:t>Note that the assignment-based generate algorithm</a:t>
            </a:r>
          </a:p>
          <a:p>
            <a:r>
              <a:rPr lang="en-US" sz="1200" b="1" dirty="0">
                <a:latin typeface="LinLibertineT"/>
              </a:rPr>
              <a:t>on sets is missing, as prescribed by the STL specification.</a:t>
            </a:r>
          </a:p>
        </p:txBody>
      </p:sp>
    </p:spTree>
    <p:extLst>
      <p:ext uri="{BB962C8B-B14F-4D97-AF65-F5344CB8AC3E}">
        <p14:creationId xmlns:p14="http://schemas.microsoft.com/office/powerpoint/2010/main" val="377536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76D746D-B1E4-4575-BA88-A74050ECAA10}"/>
              </a:ext>
            </a:extLst>
          </p:cNvPr>
          <p:cNvSpPr txBox="1">
            <a:spLocks/>
          </p:cNvSpPr>
          <p:nvPr/>
        </p:nvSpPr>
        <p:spPr>
          <a:xfrm>
            <a:off x="184558" y="109058"/>
            <a:ext cx="6157519" cy="580198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latin typeface="LinLibertineT"/>
              </a:rPr>
              <a:t>Multi Range Algorithms:</a:t>
            </a:r>
          </a:p>
          <a:p>
            <a:pPr lvl="1">
              <a:buFont typeface="Arial" panose="020B0604020202020204" pitchFamily="34" charset="0"/>
              <a:buChar char="•"/>
            </a:pPr>
            <a:r>
              <a:rPr lang="en-US" dirty="0">
                <a:latin typeface="LinLibertineT"/>
              </a:rPr>
              <a:t>Since the performance depends on the physical distribution of the output range over the involved localities, we consider two boundary conditions. In the aligned case, all the output operations are directed to the same locality that originates the operation, thus no task is executed remotely. Conversely, in the unaligned case, all the output operations are directed to a different locality, turning into remote tasks.</a:t>
            </a:r>
          </a:p>
          <a:p>
            <a:pPr lvl="1">
              <a:buFont typeface="Arial" panose="020B0604020202020204" pitchFamily="34" charset="0"/>
              <a:buChar char="•"/>
            </a:pPr>
            <a:r>
              <a:rPr lang="en-US" dirty="0">
                <a:latin typeface="LinLibertineT"/>
              </a:rPr>
              <a:t>Larger gains can be observed when optimizing against remote task executions in the unaligned cases, whereas the improvement fades out on small containers when increasing parallelism.</a:t>
            </a:r>
          </a:p>
          <a:p>
            <a:pPr lvl="1">
              <a:buFont typeface="Arial" panose="020B0604020202020204" pitchFamily="34" charset="0"/>
              <a:buChar char="•"/>
            </a:pPr>
            <a:r>
              <a:rPr lang="en-US" dirty="0">
                <a:latin typeface="LinLibertineT"/>
              </a:rPr>
              <a:t>On set ranges, Async-Insert prevents the latency induced by remote accesses to grow with the number of localities and the result holds also in the unaligned case.</a:t>
            </a:r>
          </a:p>
          <a:p>
            <a:pPr lvl="1">
              <a:buFont typeface="Arial" panose="020B0604020202020204" pitchFamily="34" charset="0"/>
              <a:buChar char="•"/>
            </a:pPr>
            <a:r>
              <a:rPr lang="en-US" dirty="0">
                <a:latin typeface="LinLibertineT"/>
              </a:rPr>
              <a:t>Async-Remote-Assign effectively reduces the slowdown. The scaling provided by parallel executions is almost ideal in all cases covered by Local-Assign and Async-Insert, and still proportional to the number of localities with Async-Remote-Assign.</a:t>
            </a:r>
          </a:p>
          <a:p>
            <a:pPr lvl="1">
              <a:buFont typeface="Arial" panose="020B0604020202020204" pitchFamily="34" charset="0"/>
              <a:buChar char="•"/>
            </a:pPr>
            <a:endParaRPr lang="en-US" dirty="0">
              <a:latin typeface="LinLibertineT"/>
            </a:endParaRPr>
          </a:p>
          <a:p>
            <a:pPr>
              <a:buFont typeface="Arial" panose="020B0604020202020204" pitchFamily="34" charset="0"/>
              <a:buChar char="•"/>
            </a:pPr>
            <a:endParaRPr lang="en-US" dirty="0">
              <a:latin typeface="LinLibertineT"/>
            </a:endParaRPr>
          </a:p>
          <a:p>
            <a:pPr lvl="1">
              <a:buFont typeface="Arial" panose="020B0604020202020204" pitchFamily="34" charset="0"/>
              <a:buChar char="•"/>
            </a:pPr>
            <a:endParaRPr lang="en-US" dirty="0">
              <a:latin typeface="LinLibertineT"/>
            </a:endParaRPr>
          </a:p>
        </p:txBody>
      </p:sp>
      <p:pic>
        <p:nvPicPr>
          <p:cNvPr id="5" name="Picture 4">
            <a:extLst>
              <a:ext uri="{FF2B5EF4-FFF2-40B4-BE49-F238E27FC236}">
                <a16:creationId xmlns:a16="http://schemas.microsoft.com/office/drawing/2014/main" id="{F019755C-23B8-4E35-A344-B1EADB8CD99C}"/>
              </a:ext>
            </a:extLst>
          </p:cNvPr>
          <p:cNvPicPr>
            <a:picLocks noChangeAspect="1"/>
          </p:cNvPicPr>
          <p:nvPr/>
        </p:nvPicPr>
        <p:blipFill>
          <a:blip r:embed="rId2"/>
          <a:stretch>
            <a:fillRect/>
          </a:stretch>
        </p:blipFill>
        <p:spPr>
          <a:xfrm>
            <a:off x="6792877" y="109057"/>
            <a:ext cx="4260334" cy="3919447"/>
          </a:xfrm>
          <a:prstGeom prst="rect">
            <a:avLst/>
          </a:prstGeom>
        </p:spPr>
      </p:pic>
      <p:sp>
        <p:nvSpPr>
          <p:cNvPr id="6" name="TextBox 5">
            <a:extLst>
              <a:ext uri="{FF2B5EF4-FFF2-40B4-BE49-F238E27FC236}">
                <a16:creationId xmlns:a16="http://schemas.microsoft.com/office/drawing/2014/main" id="{47A1E525-A595-40FF-BF65-580E5564CBF1}"/>
              </a:ext>
            </a:extLst>
          </p:cNvPr>
          <p:cNvSpPr txBox="1"/>
          <p:nvPr/>
        </p:nvSpPr>
        <p:spPr>
          <a:xfrm>
            <a:off x="7659442" y="4028504"/>
            <a:ext cx="3246245" cy="769441"/>
          </a:xfrm>
          <a:prstGeom prst="rect">
            <a:avLst/>
          </a:prstGeom>
          <a:noFill/>
        </p:spPr>
        <p:txBody>
          <a:bodyPr wrap="square">
            <a:spAutoFit/>
          </a:bodyPr>
          <a:lstStyle/>
          <a:p>
            <a:r>
              <a:rPr lang="en-US" sz="1100" b="1" dirty="0"/>
              <a:t>Optimized distributed-parallel transform: Local-</a:t>
            </a:r>
          </a:p>
          <a:p>
            <a:r>
              <a:rPr lang="en-US" sz="1100" b="1" dirty="0"/>
              <a:t>Assign (aligned array ranges), Async-Remote-Assign (unaligned array ranges), and Async-Insert (set ranges)</a:t>
            </a:r>
          </a:p>
        </p:txBody>
      </p:sp>
    </p:spTree>
    <p:extLst>
      <p:ext uri="{BB962C8B-B14F-4D97-AF65-F5344CB8AC3E}">
        <p14:creationId xmlns:p14="http://schemas.microsoft.com/office/powerpoint/2010/main" val="15314439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{CB39949A-4B00-49A1-9B4A-EE2B3E45E73E}tf22712842_win32</Template>
  <TotalTime>782</TotalTime>
  <Words>3628</Words>
  <Application>Microsoft Office PowerPoint</Application>
  <PresentationFormat>Widescreen</PresentationFormat>
  <Paragraphs>189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Bookman Old Style</vt:lpstr>
      <vt:lpstr>Calibri</vt:lpstr>
      <vt:lpstr>Franklin Gothic Book</vt:lpstr>
      <vt:lpstr>LinLibertineT</vt:lpstr>
      <vt:lpstr>LinLibertineTB</vt:lpstr>
      <vt:lpstr>1_RetrospectVTI</vt:lpstr>
      <vt:lpstr>Literature Review</vt:lpstr>
      <vt:lpstr>Paper 1:Practical Distributed Programming in C++</vt:lpstr>
      <vt:lpstr>Distributed Computing and memory systems</vt:lpstr>
      <vt:lpstr>Distributed Containers</vt:lpstr>
      <vt:lpstr>PowerPoint Presentation</vt:lpstr>
      <vt:lpstr>Distributed Algorithms</vt:lpstr>
      <vt:lpstr>PowerPoint Presentation</vt:lpstr>
      <vt:lpstr>Experimental Results</vt:lpstr>
      <vt:lpstr>PowerPoint Presentation</vt:lpstr>
      <vt:lpstr>Paper 2: On the Validated Usage of the C++ Standard Template Library</vt:lpstr>
      <vt:lpstr>Metaprogramming</vt:lpstr>
      <vt:lpstr>Static Analysis</vt:lpstr>
      <vt:lpstr>Debugger Based run-time Validation</vt:lpstr>
      <vt:lpstr>Aspect Oriented Approach</vt:lpstr>
      <vt:lpstr>Evaluation</vt:lpstr>
      <vt:lpstr>Sophistication</vt:lpstr>
      <vt:lpstr>Intrusiveness</vt:lpstr>
      <vt:lpstr>STL-implementation specific</vt:lpstr>
      <vt:lpstr>Applicability</vt:lpstr>
      <vt:lpstr>General Performance</vt:lpstr>
      <vt:lpstr>Overall</vt:lpstr>
      <vt:lpstr>Paper 3: Relaxing the One Definition Rule in Interpreted C++</vt:lpstr>
      <vt:lpstr>Background</vt:lpstr>
      <vt:lpstr>Proposal for Entity Redefinition</vt:lpstr>
      <vt:lpstr>PowerPoint Presentation</vt:lpstr>
      <vt:lpstr>Implementation</vt:lpstr>
      <vt:lpstr>PowerPoint Presentation</vt:lpstr>
      <vt:lpstr>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Papers</dc:title>
  <dc:creator>Sarthak Dalmia</dc:creator>
  <cp:lastModifiedBy>Sarthak Dalmia</cp:lastModifiedBy>
  <cp:revision>2</cp:revision>
  <dcterms:created xsi:type="dcterms:W3CDTF">2021-07-18T05:38:48Z</dcterms:created>
  <dcterms:modified xsi:type="dcterms:W3CDTF">2021-07-18T21:56:07Z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