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9" d="100"/>
          <a:sy n="89" d="100"/>
        </p:scale>
        <p:origin x="-616"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2/27/2019</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2/27/2019</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2/27/2019</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57200" y="205740"/>
            <a:ext cx="8229600" cy="82296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2/27/2019</a:t>
            </a:fld>
            <a:endParaRPr lang="en-US" dirty="0"/>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e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851"/>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FFB600"/>
          </a:solidFill>
        </p:spPr>
        <p:txBody>
          <a:bodyPr wrap="square" lIns="0" tIns="0" rIns="0" bIns="0" rtlCol="0"/>
          <a:lstStyle/>
          <a:p>
            <a:endParaRPr dirty="0"/>
          </a:p>
        </p:txBody>
      </p:sp>
      <p:sp>
        <p:nvSpPr>
          <p:cNvPr id="3" name="object 3"/>
          <p:cNvSpPr/>
          <p:nvPr/>
        </p:nvSpPr>
        <p:spPr>
          <a:xfrm>
            <a:off x="390734" y="379876"/>
            <a:ext cx="8362950" cy="4384040"/>
          </a:xfrm>
          <a:custGeom>
            <a:avLst/>
            <a:gdLst/>
            <a:ahLst/>
            <a:cxnLst/>
            <a:rect l="l" t="t" r="r" b="b"/>
            <a:pathLst>
              <a:path w="8362950" h="4384040">
                <a:moveTo>
                  <a:pt x="7406900" y="0"/>
                </a:moveTo>
                <a:lnTo>
                  <a:pt x="387214" y="0"/>
                </a:lnTo>
                <a:lnTo>
                  <a:pt x="346384" y="1784"/>
                </a:lnTo>
                <a:lnTo>
                  <a:pt x="309066" y="7117"/>
                </a:lnTo>
                <a:lnTo>
                  <a:pt x="271781" y="17777"/>
                </a:lnTo>
                <a:lnTo>
                  <a:pt x="202512" y="46189"/>
                </a:lnTo>
                <a:lnTo>
                  <a:pt x="140327" y="88807"/>
                </a:lnTo>
                <a:lnTo>
                  <a:pt x="88807" y="140327"/>
                </a:lnTo>
                <a:lnTo>
                  <a:pt x="46189" y="202509"/>
                </a:lnTo>
                <a:lnTo>
                  <a:pt x="17779" y="271779"/>
                </a:lnTo>
                <a:lnTo>
                  <a:pt x="7117" y="309066"/>
                </a:lnTo>
                <a:lnTo>
                  <a:pt x="0" y="387211"/>
                </a:lnTo>
                <a:lnTo>
                  <a:pt x="0" y="3996514"/>
                </a:lnTo>
                <a:lnTo>
                  <a:pt x="1787" y="4037364"/>
                </a:lnTo>
                <a:lnTo>
                  <a:pt x="17779" y="4111964"/>
                </a:lnTo>
                <a:lnTo>
                  <a:pt x="46189" y="4181214"/>
                </a:lnTo>
                <a:lnTo>
                  <a:pt x="88807" y="4243413"/>
                </a:lnTo>
                <a:lnTo>
                  <a:pt x="140327" y="4294938"/>
                </a:lnTo>
                <a:lnTo>
                  <a:pt x="202512" y="4337538"/>
                </a:lnTo>
                <a:lnTo>
                  <a:pt x="271781" y="4365963"/>
                </a:lnTo>
                <a:lnTo>
                  <a:pt x="309066" y="4376613"/>
                </a:lnTo>
                <a:lnTo>
                  <a:pt x="387214" y="4383738"/>
                </a:lnTo>
                <a:lnTo>
                  <a:pt x="7975298" y="4383738"/>
                </a:lnTo>
                <a:lnTo>
                  <a:pt x="8016123" y="4381938"/>
                </a:lnTo>
                <a:lnTo>
                  <a:pt x="8090723" y="4365963"/>
                </a:lnTo>
                <a:lnTo>
                  <a:pt x="8159998" y="4337538"/>
                </a:lnTo>
                <a:lnTo>
                  <a:pt x="8222173" y="4294938"/>
                </a:lnTo>
                <a:lnTo>
                  <a:pt x="8273698" y="4243413"/>
                </a:lnTo>
                <a:lnTo>
                  <a:pt x="8316323" y="4181214"/>
                </a:lnTo>
                <a:lnTo>
                  <a:pt x="8344723" y="4111964"/>
                </a:lnTo>
                <a:lnTo>
                  <a:pt x="8355398" y="4074664"/>
                </a:lnTo>
                <a:lnTo>
                  <a:pt x="8362523" y="3996514"/>
                </a:lnTo>
                <a:lnTo>
                  <a:pt x="8362523" y="955613"/>
                </a:lnTo>
              </a:path>
            </a:pathLst>
          </a:custGeom>
          <a:ln w="19049">
            <a:solidFill>
              <a:srgbClr val="FFFFFF"/>
            </a:solidFill>
          </a:ln>
        </p:spPr>
        <p:txBody>
          <a:bodyPr wrap="square" lIns="0" tIns="0" rIns="0" bIns="0" rtlCol="0"/>
          <a:lstStyle/>
          <a:p>
            <a:endParaRPr dirty="0"/>
          </a:p>
        </p:txBody>
      </p:sp>
      <p:sp>
        <p:nvSpPr>
          <p:cNvPr id="9" name="object 9"/>
          <p:cNvSpPr/>
          <p:nvPr/>
        </p:nvSpPr>
        <p:spPr>
          <a:xfrm>
            <a:off x="626326" y="1241950"/>
            <a:ext cx="2274736" cy="178592"/>
          </a:xfrm>
          <a:prstGeom prst="rect">
            <a:avLst/>
          </a:prstGeom>
          <a:blipFill>
            <a:blip r:embed="rId2" cstate="print"/>
            <a:stretch>
              <a:fillRect/>
            </a:stretch>
          </a:blipFill>
        </p:spPr>
        <p:txBody>
          <a:bodyPr wrap="square" lIns="0" tIns="0" rIns="0" bIns="0" rtlCol="0"/>
          <a:lstStyle/>
          <a:p>
            <a:endParaRPr dirty="0"/>
          </a:p>
        </p:txBody>
      </p:sp>
      <p:sp>
        <p:nvSpPr>
          <p:cNvPr id="17" name="object 17"/>
          <p:cNvSpPr txBox="1"/>
          <p:nvPr/>
        </p:nvSpPr>
        <p:spPr>
          <a:xfrm>
            <a:off x="2726474" y="3964781"/>
            <a:ext cx="1596991" cy="684803"/>
          </a:xfrm>
          <a:prstGeom prst="rect">
            <a:avLst/>
          </a:prstGeom>
        </p:spPr>
        <p:txBody>
          <a:bodyPr vert="horz" wrap="square" lIns="0" tIns="12700" rIns="0" bIns="0" rtlCol="0">
            <a:spAutoFit/>
          </a:bodyPr>
          <a:lstStyle/>
          <a:p>
            <a:pPr marL="12700">
              <a:lnSpc>
                <a:spcPct val="100000"/>
              </a:lnSpc>
              <a:spcBef>
                <a:spcPts val="100"/>
              </a:spcBef>
            </a:pPr>
            <a:r>
              <a:rPr lang="en-US" sz="1400" b="1" dirty="0" smtClean="0">
                <a:solidFill>
                  <a:srgbClr val="FFFFFF"/>
                </a:solidFill>
                <a:latin typeface="Arial"/>
                <a:cs typeface="Arial"/>
              </a:rPr>
              <a:t>Adarsh</a:t>
            </a:r>
            <a:r>
              <a:rPr lang="en-US" sz="1400" b="1" dirty="0" smtClean="0">
                <a:solidFill>
                  <a:srgbClr val="FFFFFF"/>
                </a:solidFill>
                <a:latin typeface="Arial"/>
                <a:cs typeface="Arial"/>
              </a:rPr>
              <a:t> </a:t>
            </a:r>
            <a:r>
              <a:rPr lang="en-US" sz="1400" b="1" dirty="0" smtClean="0">
                <a:solidFill>
                  <a:srgbClr val="FFFFFF"/>
                </a:solidFill>
                <a:latin typeface="Arial"/>
                <a:cs typeface="Arial"/>
              </a:rPr>
              <a:t>Shinde</a:t>
            </a:r>
            <a:endParaRPr lang="en-US" sz="1400" b="1" dirty="0" smtClean="0">
              <a:solidFill>
                <a:srgbClr val="FFFFFF"/>
              </a:solidFill>
              <a:latin typeface="Arial"/>
              <a:cs typeface="Arial"/>
            </a:endParaRPr>
          </a:p>
          <a:p>
            <a:pPr marL="12700">
              <a:lnSpc>
                <a:spcPct val="100000"/>
              </a:lnSpc>
              <a:spcBef>
                <a:spcPts val="100"/>
              </a:spcBef>
            </a:pPr>
            <a:r>
              <a:rPr lang="en-US" sz="1400" b="1" dirty="0" smtClean="0">
                <a:solidFill>
                  <a:srgbClr val="FFFFFF"/>
                </a:solidFill>
                <a:latin typeface="Arial"/>
                <a:cs typeface="Arial"/>
              </a:rPr>
              <a:t>Sarthak</a:t>
            </a:r>
            <a:r>
              <a:rPr lang="en-US" sz="1400" b="1" dirty="0" smtClean="0">
                <a:solidFill>
                  <a:srgbClr val="FFFFFF"/>
                </a:solidFill>
                <a:latin typeface="Arial"/>
                <a:cs typeface="Arial"/>
              </a:rPr>
              <a:t> </a:t>
            </a:r>
            <a:r>
              <a:rPr lang="en-US" sz="1400" b="1" dirty="0" smtClean="0">
                <a:solidFill>
                  <a:srgbClr val="FFFFFF"/>
                </a:solidFill>
                <a:latin typeface="Arial"/>
                <a:cs typeface="Arial"/>
              </a:rPr>
              <a:t>Gagdani</a:t>
            </a:r>
            <a:endParaRPr lang="en-US" sz="1400" b="1" dirty="0" smtClean="0">
              <a:solidFill>
                <a:srgbClr val="FFFFFF"/>
              </a:solidFill>
              <a:latin typeface="Arial"/>
              <a:cs typeface="Arial"/>
            </a:endParaRPr>
          </a:p>
          <a:p>
            <a:pPr marL="12700">
              <a:lnSpc>
                <a:spcPct val="100000"/>
              </a:lnSpc>
              <a:spcBef>
                <a:spcPts val="100"/>
              </a:spcBef>
            </a:pPr>
            <a:r>
              <a:rPr lang="en-US" sz="1400" b="1" dirty="0" smtClean="0">
                <a:solidFill>
                  <a:srgbClr val="FFFFFF"/>
                </a:solidFill>
                <a:latin typeface="Arial"/>
                <a:cs typeface="Arial"/>
              </a:rPr>
              <a:t>Anurag</a:t>
            </a:r>
            <a:r>
              <a:rPr lang="en-US" sz="1400" b="1" dirty="0" smtClean="0">
                <a:solidFill>
                  <a:srgbClr val="FFFFFF"/>
                </a:solidFill>
                <a:latin typeface="Arial"/>
                <a:cs typeface="Arial"/>
              </a:rPr>
              <a:t> </a:t>
            </a:r>
            <a:r>
              <a:rPr lang="en-US" sz="1400" b="1" dirty="0" smtClean="0">
                <a:solidFill>
                  <a:srgbClr val="FFFFFF"/>
                </a:solidFill>
                <a:latin typeface="Arial"/>
                <a:cs typeface="Arial"/>
              </a:rPr>
              <a:t>Wani</a:t>
            </a:r>
            <a:endParaRPr sz="1400" dirty="0">
              <a:latin typeface="Arial"/>
              <a:cs typeface="Arial"/>
            </a:endParaRP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3168" y="523300"/>
            <a:ext cx="2740516" cy="595206"/>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6600" y="3215196"/>
            <a:ext cx="1244759" cy="1446612"/>
          </a:xfrm>
          <a:prstGeom prst="rect">
            <a:avLst/>
          </a:prstGeom>
        </p:spPr>
      </p:pic>
      <p:sp>
        <p:nvSpPr>
          <p:cNvPr id="26" name="object 17"/>
          <p:cNvSpPr txBox="1"/>
          <p:nvPr/>
        </p:nvSpPr>
        <p:spPr>
          <a:xfrm>
            <a:off x="2726474" y="3571995"/>
            <a:ext cx="3502437" cy="228268"/>
          </a:xfrm>
          <a:prstGeom prst="rect">
            <a:avLst/>
          </a:prstGeom>
        </p:spPr>
        <p:txBody>
          <a:bodyPr vert="horz" wrap="square" lIns="0" tIns="12700" rIns="0" bIns="0" rtlCol="0">
            <a:spAutoFit/>
          </a:bodyPr>
          <a:lstStyle/>
          <a:p>
            <a:pPr marL="12700">
              <a:lnSpc>
                <a:spcPct val="100000"/>
              </a:lnSpc>
              <a:spcBef>
                <a:spcPts val="100"/>
              </a:spcBef>
            </a:pPr>
            <a:r>
              <a:rPr lang="en-US" sz="1400" b="1" dirty="0" smtClean="0">
                <a:solidFill>
                  <a:srgbClr val="FFFFFF"/>
                </a:solidFill>
                <a:latin typeface="Arial"/>
                <a:cs typeface="Arial"/>
              </a:rPr>
              <a:t>MIT </a:t>
            </a:r>
            <a:r>
              <a:rPr lang="en-US" sz="1400" b="1" dirty="0" smtClean="0">
                <a:solidFill>
                  <a:srgbClr val="FFFFFF"/>
                </a:solidFill>
                <a:latin typeface="Arial"/>
                <a:cs typeface="Arial"/>
              </a:rPr>
              <a:t>Pune_Creators</a:t>
            </a:r>
            <a:r>
              <a:rPr lang="en-US" sz="1400" b="1" dirty="0" smtClean="0">
                <a:solidFill>
                  <a:srgbClr val="FFFFFF"/>
                </a:solidFill>
                <a:latin typeface="Arial"/>
                <a:cs typeface="Arial"/>
              </a:rPr>
              <a:t> for Society</a:t>
            </a:r>
            <a:endParaRPr sz="1400" dirty="0">
              <a:latin typeface="Arial"/>
              <a:cs typeface="Arial"/>
            </a:endParaRPr>
          </a:p>
        </p:txBody>
      </p:sp>
      <p:sp>
        <p:nvSpPr>
          <p:cNvPr id="27" name="TextBox 26"/>
          <p:cNvSpPr txBox="1"/>
          <p:nvPr/>
        </p:nvSpPr>
        <p:spPr>
          <a:xfrm>
            <a:off x="2984534" y="1181086"/>
            <a:ext cx="5473666" cy="646331"/>
          </a:xfrm>
          <a:prstGeom prst="rect">
            <a:avLst/>
          </a:prstGeom>
          <a:noFill/>
        </p:spPr>
        <p:txBody>
          <a:bodyPr wrap="square" rtlCol="0">
            <a:spAutoFit/>
          </a:bodyPr>
          <a:lstStyle/>
          <a:p>
            <a:r>
              <a:rPr lang="en-US" b="1" dirty="0" smtClean="0">
                <a:solidFill>
                  <a:schemeClr val="bg1"/>
                </a:solidFill>
                <a:latin typeface="Myriad Hebrew" pitchFamily="50" charset="-79"/>
                <a:cs typeface="Myriad Hebrew" pitchFamily="50" charset="-79"/>
              </a:rPr>
              <a:t>Affordable Web Application Camera System to monitor footfall count in shops/stores.</a:t>
            </a:r>
            <a:endParaRPr lang="en-US" b="1" dirty="0">
              <a:solidFill>
                <a:schemeClr val="bg1"/>
              </a:solidFill>
              <a:latin typeface="Myriad Hebrew" pitchFamily="50" charset="-79"/>
              <a:cs typeface="Myriad Hebrew" pitchFamily="50" charset="-79"/>
            </a:endParaRPr>
          </a:p>
        </p:txBody>
      </p:sp>
      <p:sp>
        <p:nvSpPr>
          <p:cNvPr id="28" name="TextBox 27"/>
          <p:cNvSpPr txBox="1"/>
          <p:nvPr/>
        </p:nvSpPr>
        <p:spPr>
          <a:xfrm>
            <a:off x="533400" y="3886184"/>
            <a:ext cx="2193074" cy="400110"/>
          </a:xfrm>
          <a:prstGeom prst="rect">
            <a:avLst/>
          </a:prstGeom>
          <a:noFill/>
        </p:spPr>
        <p:txBody>
          <a:bodyPr wrap="square" rtlCol="0">
            <a:spAutoFit/>
          </a:bodyPr>
          <a:lstStyle/>
          <a:p>
            <a:r>
              <a:rPr lang="en-US" sz="2000" b="1" dirty="0" smtClean="0">
                <a:solidFill>
                  <a:schemeClr val="bg1"/>
                </a:solidFill>
                <a:latin typeface="Trebuchet MS" pitchFamily="34" charset="0"/>
              </a:rPr>
              <a:t>Team Members :</a:t>
            </a:r>
            <a:endParaRPr lang="en-US" sz="2000" b="1" dirty="0">
              <a:solidFill>
                <a:schemeClr val="bg1"/>
              </a:solidFill>
              <a:latin typeface="Trebuchet MS" pitchFamily="34" charset="0"/>
            </a:endParaRPr>
          </a:p>
        </p:txBody>
      </p:sp>
      <p:sp>
        <p:nvSpPr>
          <p:cNvPr id="29" name="TextBox 28"/>
          <p:cNvSpPr txBox="1"/>
          <p:nvPr/>
        </p:nvSpPr>
        <p:spPr>
          <a:xfrm>
            <a:off x="526310" y="1834561"/>
            <a:ext cx="7908074" cy="1600438"/>
          </a:xfrm>
          <a:prstGeom prst="rect">
            <a:avLst/>
          </a:prstGeom>
          <a:noFill/>
        </p:spPr>
        <p:txBody>
          <a:bodyPr wrap="square" rtlCol="0">
            <a:spAutoFit/>
          </a:bodyPr>
          <a:lstStyle/>
          <a:p>
            <a:r>
              <a:rPr lang="en-US" sz="1400" dirty="0">
                <a:solidFill>
                  <a:schemeClr val="bg1"/>
                </a:solidFill>
                <a:latin typeface="Myriad Hebrew" pitchFamily="50" charset="-79"/>
                <a:cs typeface="Myriad Hebrew" pitchFamily="50" charset="-79"/>
              </a:rPr>
              <a:t>Today the number of footfalls into a showroom is captured by the Sales Executives manually in a register or quotation book. How much of the footfalls are captured is at the discretion of the sales executive. In addition, no information about the prospect is captured like his demographic profile etc. hence it becomes difficult to make any meaningful analysis of leakages. Even if an app is provided to the sales executive to capture all footfalls, it is at his discretion whether to use it or </a:t>
            </a:r>
            <a:r>
              <a:rPr lang="en-US" sz="1400" dirty="0" smtClean="0">
                <a:solidFill>
                  <a:schemeClr val="bg1"/>
                </a:solidFill>
                <a:latin typeface="Myriad Hebrew" pitchFamily="50" charset="-79"/>
                <a:cs typeface="Myriad Hebrew" pitchFamily="50" charset="-79"/>
              </a:rPr>
              <a:t>not . </a:t>
            </a:r>
            <a:r>
              <a:rPr lang="en-US" sz="1400" dirty="0">
                <a:solidFill>
                  <a:schemeClr val="bg1"/>
                </a:solidFill>
                <a:latin typeface="Myriad Hebrew" pitchFamily="50" charset="-79"/>
                <a:cs typeface="Myriad Hebrew" pitchFamily="50" charset="-79"/>
              </a:rPr>
              <a:t>Other technologies like infra-red based </a:t>
            </a:r>
            <a:r>
              <a:rPr lang="en-US" sz="1400" dirty="0" smtClean="0">
                <a:solidFill>
                  <a:schemeClr val="bg1"/>
                </a:solidFill>
                <a:latin typeface="Myriad Hebrew" pitchFamily="50" charset="-79"/>
                <a:cs typeface="Myriad Hebrew" pitchFamily="50" charset="-79"/>
              </a:rPr>
              <a:t>sensors are </a:t>
            </a:r>
            <a:r>
              <a:rPr lang="en-US" sz="1400" dirty="0">
                <a:solidFill>
                  <a:schemeClr val="bg1"/>
                </a:solidFill>
                <a:latin typeface="Myriad Hebrew" pitchFamily="50" charset="-79"/>
                <a:cs typeface="Myriad Hebrew" pitchFamily="50" charset="-79"/>
              </a:rPr>
              <a:t>not efficient and such systems becomes useless in the event of group entries, multiple entries, employees' movements etc.</a:t>
            </a:r>
          </a:p>
        </p:txBody>
      </p:sp>
      <p:sp>
        <p:nvSpPr>
          <p:cNvPr id="30" name="TextBox 29"/>
          <p:cNvSpPr txBox="1"/>
          <p:nvPr/>
        </p:nvSpPr>
        <p:spPr>
          <a:xfrm>
            <a:off x="547687" y="3486074"/>
            <a:ext cx="2193074" cy="400110"/>
          </a:xfrm>
          <a:prstGeom prst="rect">
            <a:avLst/>
          </a:prstGeom>
          <a:noFill/>
        </p:spPr>
        <p:txBody>
          <a:bodyPr wrap="square" rtlCol="0">
            <a:spAutoFit/>
          </a:bodyPr>
          <a:lstStyle/>
          <a:p>
            <a:r>
              <a:rPr lang="en-US" sz="2000" b="1" dirty="0" smtClean="0">
                <a:solidFill>
                  <a:schemeClr val="bg1"/>
                </a:solidFill>
                <a:latin typeface="Trebuchet MS" pitchFamily="34" charset="0"/>
              </a:rPr>
              <a:t>Team Name      :</a:t>
            </a:r>
            <a:endParaRPr lang="en-US" sz="2000" b="1" dirty="0">
              <a:solidFill>
                <a:schemeClr val="bg1"/>
              </a:solidFill>
              <a:latin typeface="Trebuchet MS"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209" y="369831"/>
            <a:ext cx="8381573" cy="440330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8831725" y="4822679"/>
            <a:ext cx="90189" cy="102691"/>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498756" y="1628803"/>
            <a:ext cx="4000459" cy="1506074"/>
          </a:xfrm>
          <a:prstGeom prst="rect">
            <a:avLst/>
          </a:prstGeom>
          <a:blipFill>
            <a:blip r:embed="rId4" cstate="print"/>
            <a:stretch>
              <a:fillRect/>
            </a:stretch>
          </a:blipFill>
        </p:spPr>
        <p:txBody>
          <a:bodyPr wrap="square" lIns="0" tIns="0" rIns="0" bIns="0" rtlCol="0"/>
          <a:lstStyle/>
          <a:p>
            <a:endParaRPr dirty="0"/>
          </a:p>
        </p:txBody>
      </p:sp>
      <p:sp>
        <p:nvSpPr>
          <p:cNvPr id="5" name="object 5"/>
          <p:cNvSpPr txBox="1"/>
          <p:nvPr/>
        </p:nvSpPr>
        <p:spPr>
          <a:xfrm>
            <a:off x="598141" y="3186731"/>
            <a:ext cx="5030747" cy="1479892"/>
          </a:xfrm>
          <a:prstGeom prst="rect">
            <a:avLst/>
          </a:prstGeom>
        </p:spPr>
        <p:txBody>
          <a:bodyPr vert="horz" wrap="square" lIns="0" tIns="20320" rIns="0" bIns="0" rtlCol="0">
            <a:spAutoFit/>
          </a:bodyPr>
          <a:lstStyle/>
          <a:p>
            <a:pPr marL="12700" marR="5080">
              <a:lnSpc>
                <a:spcPts val="1420"/>
              </a:lnSpc>
              <a:spcBef>
                <a:spcPts val="160"/>
              </a:spcBef>
            </a:pPr>
            <a:r>
              <a:rPr sz="1200" b="1" spc="-10" dirty="0">
                <a:solidFill>
                  <a:srgbClr val="424242"/>
                </a:solidFill>
                <a:latin typeface="Arial"/>
                <a:cs typeface="Arial"/>
              </a:rPr>
              <a:t>Our </a:t>
            </a:r>
            <a:r>
              <a:rPr sz="1200" b="1" dirty="0">
                <a:solidFill>
                  <a:srgbClr val="424242"/>
                </a:solidFill>
                <a:latin typeface="Arial"/>
                <a:cs typeface="Arial"/>
              </a:rPr>
              <a:t>System </a:t>
            </a:r>
            <a:r>
              <a:rPr sz="1200" spc="-15" dirty="0">
                <a:solidFill>
                  <a:srgbClr val="424242"/>
                </a:solidFill>
                <a:latin typeface="Trebuchet MS"/>
                <a:cs typeface="Trebuchet MS"/>
              </a:rPr>
              <a:t>will </a:t>
            </a:r>
            <a:r>
              <a:rPr sz="1200" spc="-10" dirty="0">
                <a:solidFill>
                  <a:srgbClr val="424242"/>
                </a:solidFill>
                <a:latin typeface="Trebuchet MS"/>
                <a:cs typeface="Trebuchet MS"/>
              </a:rPr>
              <a:t>identify </a:t>
            </a:r>
            <a:r>
              <a:rPr sz="1200" spc="5" dirty="0" smtClean="0">
                <a:solidFill>
                  <a:srgbClr val="424242"/>
                </a:solidFill>
                <a:latin typeface="Trebuchet MS"/>
                <a:cs typeface="Trebuchet MS"/>
              </a:rPr>
              <a:t>the</a:t>
            </a:r>
            <a:r>
              <a:rPr lang="en-US" sz="1200" spc="5" dirty="0" smtClean="0">
                <a:solidFill>
                  <a:srgbClr val="424242"/>
                </a:solidFill>
                <a:latin typeface="Trebuchet MS"/>
                <a:cs typeface="Trebuchet MS"/>
              </a:rPr>
              <a:t> face of the person and check that in the employee face database if the person is detected as an employee the footfall will not be counted if the face is not found in database then the person is considered as customer and footfall is incremented</a:t>
            </a:r>
            <a:r>
              <a:rPr sz="1200" spc="5" dirty="0" smtClean="0">
                <a:solidFill>
                  <a:srgbClr val="424242"/>
                </a:solidFill>
                <a:latin typeface="Trebuchet MS"/>
                <a:cs typeface="Trebuchet MS"/>
              </a:rPr>
              <a:t>.</a:t>
            </a:r>
            <a:endParaRPr sz="1200" dirty="0">
              <a:latin typeface="Trebuchet MS"/>
              <a:cs typeface="Trebuchet MS"/>
            </a:endParaRPr>
          </a:p>
          <a:p>
            <a:pPr>
              <a:lnSpc>
                <a:spcPct val="100000"/>
              </a:lnSpc>
              <a:spcBef>
                <a:spcPts val="50"/>
              </a:spcBef>
            </a:pPr>
            <a:endParaRPr sz="1150" dirty="0">
              <a:latin typeface="Times New Roman"/>
              <a:cs typeface="Times New Roman"/>
            </a:endParaRPr>
          </a:p>
          <a:p>
            <a:pPr marL="12700">
              <a:lnSpc>
                <a:spcPts val="1430"/>
              </a:lnSpc>
            </a:pPr>
            <a:r>
              <a:rPr lang="en-US" sz="1200" spc="40" dirty="0" smtClean="0">
                <a:solidFill>
                  <a:srgbClr val="424242"/>
                </a:solidFill>
                <a:latin typeface="Trebuchet MS"/>
                <a:cs typeface="Trebuchet MS"/>
              </a:rPr>
              <a:t>Our web system provides analytics tools to analyze footfall count</a:t>
            </a:r>
          </a:p>
          <a:p>
            <a:pPr marL="12700">
              <a:lnSpc>
                <a:spcPts val="1430"/>
              </a:lnSpc>
            </a:pPr>
            <a:r>
              <a:rPr lang="en-US" sz="1200" spc="40" dirty="0" smtClean="0">
                <a:solidFill>
                  <a:srgbClr val="424242"/>
                </a:solidFill>
                <a:latin typeface="Trebuchet MS"/>
                <a:cs typeface="Trebuchet MS"/>
              </a:rPr>
              <a:t>Also reports can be generated accordingly.</a:t>
            </a:r>
            <a:endParaRPr sz="1200" dirty="0">
              <a:latin typeface="Trebuchet MS"/>
              <a:cs typeface="Trebuchet MS"/>
            </a:endParaRPr>
          </a:p>
          <a:p>
            <a:pPr>
              <a:lnSpc>
                <a:spcPct val="100000"/>
              </a:lnSpc>
              <a:spcBef>
                <a:spcPts val="35"/>
              </a:spcBef>
            </a:pPr>
            <a:endParaRPr sz="1250" dirty="0">
              <a:latin typeface="Times New Roman"/>
              <a:cs typeface="Times New Roman"/>
            </a:endParaRPr>
          </a:p>
        </p:txBody>
      </p:sp>
      <p:sp>
        <p:nvSpPr>
          <p:cNvPr id="6" name="object 6"/>
          <p:cNvSpPr/>
          <p:nvPr/>
        </p:nvSpPr>
        <p:spPr>
          <a:xfrm>
            <a:off x="4911140" y="1581896"/>
            <a:ext cx="3895417" cy="3245843"/>
          </a:xfrm>
          <a:prstGeom prst="rect">
            <a:avLst/>
          </a:prstGeom>
          <a:blipFill>
            <a:blip r:embed="rId5" cstate="print"/>
            <a:stretch>
              <a:fillRect/>
            </a:stretch>
          </a:blipFill>
        </p:spPr>
        <p:txBody>
          <a:bodyPr wrap="square" lIns="0" tIns="0" rIns="0" bIns="0" rtlCol="0"/>
          <a:lstStyle/>
          <a:p>
            <a:endParaRPr dirty="0"/>
          </a:p>
        </p:txBody>
      </p:sp>
      <p:sp>
        <p:nvSpPr>
          <p:cNvPr id="7" name="object 7"/>
          <p:cNvSpPr txBox="1"/>
          <p:nvPr/>
        </p:nvSpPr>
        <p:spPr>
          <a:xfrm>
            <a:off x="587592" y="915052"/>
            <a:ext cx="7630795" cy="1505540"/>
          </a:xfrm>
          <a:prstGeom prst="rect">
            <a:avLst/>
          </a:prstGeom>
        </p:spPr>
        <p:txBody>
          <a:bodyPr vert="horz" wrap="square" lIns="0" tIns="20320" rIns="0" bIns="0" rtlCol="0">
            <a:spAutoFit/>
          </a:bodyPr>
          <a:lstStyle/>
          <a:p>
            <a:pPr marL="12700" marR="5080">
              <a:lnSpc>
                <a:spcPts val="1420"/>
              </a:lnSpc>
              <a:spcBef>
                <a:spcPts val="160"/>
              </a:spcBef>
            </a:pPr>
            <a:r>
              <a:rPr sz="1200" spc="100" dirty="0">
                <a:solidFill>
                  <a:srgbClr val="424242"/>
                </a:solidFill>
                <a:latin typeface="Trebuchet MS"/>
                <a:cs typeface="Trebuchet MS"/>
              </a:rPr>
              <a:t>A </a:t>
            </a:r>
            <a:r>
              <a:rPr lang="en-US" sz="1200" spc="100" dirty="0" smtClean="0">
                <a:solidFill>
                  <a:srgbClr val="424242"/>
                </a:solidFill>
                <a:latin typeface="Trebuchet MS"/>
                <a:cs typeface="Trebuchet MS"/>
              </a:rPr>
              <a:t>web</a:t>
            </a:r>
            <a:r>
              <a:rPr sz="1200" spc="30" dirty="0" smtClean="0">
                <a:solidFill>
                  <a:srgbClr val="424242"/>
                </a:solidFill>
                <a:latin typeface="Trebuchet MS"/>
                <a:cs typeface="Trebuchet MS"/>
              </a:rPr>
              <a:t> </a:t>
            </a:r>
            <a:r>
              <a:rPr sz="1200" spc="5" dirty="0">
                <a:solidFill>
                  <a:srgbClr val="424242"/>
                </a:solidFill>
                <a:latin typeface="Trebuchet MS"/>
                <a:cs typeface="Trebuchet MS"/>
              </a:rPr>
              <a:t>application </a:t>
            </a:r>
            <a:r>
              <a:rPr sz="1200" spc="30" dirty="0">
                <a:solidFill>
                  <a:srgbClr val="424242"/>
                </a:solidFill>
                <a:latin typeface="Trebuchet MS"/>
                <a:cs typeface="Trebuchet MS"/>
              </a:rPr>
              <a:t>which </a:t>
            </a:r>
            <a:r>
              <a:rPr sz="1200" spc="20" dirty="0" smtClean="0">
                <a:solidFill>
                  <a:srgbClr val="424242"/>
                </a:solidFill>
                <a:latin typeface="Trebuchet MS"/>
                <a:cs typeface="Trebuchet MS"/>
              </a:rPr>
              <a:t>monitors</a:t>
            </a:r>
            <a:r>
              <a:rPr lang="en-US" sz="1200" dirty="0" smtClean="0">
                <a:solidFill>
                  <a:srgbClr val="424242"/>
                </a:solidFill>
                <a:latin typeface="Trebuchet MS"/>
                <a:cs typeface="Trebuchet MS"/>
              </a:rPr>
              <a:t> footfall count for a shop/store</a:t>
            </a:r>
            <a:r>
              <a:rPr sz="1200" spc="-40" dirty="0" smtClean="0">
                <a:solidFill>
                  <a:srgbClr val="424242"/>
                </a:solidFill>
                <a:latin typeface="Trebuchet MS"/>
                <a:cs typeface="Trebuchet MS"/>
              </a:rPr>
              <a:t>. </a:t>
            </a:r>
            <a:r>
              <a:rPr sz="1200" spc="25" dirty="0">
                <a:solidFill>
                  <a:srgbClr val="424242"/>
                </a:solidFill>
                <a:latin typeface="Trebuchet MS"/>
                <a:cs typeface="Trebuchet MS"/>
              </a:rPr>
              <a:t>There </a:t>
            </a:r>
            <a:r>
              <a:rPr sz="1200" spc="-15" dirty="0">
                <a:solidFill>
                  <a:srgbClr val="424242"/>
                </a:solidFill>
                <a:latin typeface="Trebuchet MS"/>
                <a:cs typeface="Trebuchet MS"/>
              </a:rPr>
              <a:t>will </a:t>
            </a:r>
            <a:r>
              <a:rPr sz="1200" spc="60" dirty="0">
                <a:solidFill>
                  <a:srgbClr val="424242"/>
                </a:solidFill>
                <a:latin typeface="Trebuchet MS"/>
                <a:cs typeface="Trebuchet MS"/>
              </a:rPr>
              <a:t>be </a:t>
            </a:r>
            <a:r>
              <a:rPr sz="1200" spc="30" dirty="0">
                <a:solidFill>
                  <a:srgbClr val="424242"/>
                </a:solidFill>
                <a:latin typeface="Trebuchet MS"/>
                <a:cs typeface="Trebuchet MS"/>
              </a:rPr>
              <a:t>an </a:t>
            </a:r>
            <a:r>
              <a:rPr sz="1200" b="1" spc="-5" dirty="0">
                <a:solidFill>
                  <a:srgbClr val="424242"/>
                </a:solidFill>
                <a:latin typeface="Arial"/>
                <a:cs typeface="Arial"/>
              </a:rPr>
              <a:t>Admin </a:t>
            </a:r>
            <a:r>
              <a:rPr sz="1200" b="1" spc="-10" dirty="0">
                <a:solidFill>
                  <a:srgbClr val="424242"/>
                </a:solidFill>
                <a:latin typeface="Arial"/>
                <a:cs typeface="Arial"/>
              </a:rPr>
              <a:t>Login  </a:t>
            </a:r>
            <a:r>
              <a:rPr sz="1200" b="1" spc="5" dirty="0">
                <a:solidFill>
                  <a:srgbClr val="424242"/>
                </a:solidFill>
                <a:latin typeface="Arial"/>
                <a:cs typeface="Arial"/>
              </a:rPr>
              <a:t>(Secretary</a:t>
            </a:r>
            <a:r>
              <a:rPr sz="1200" b="1" spc="5" dirty="0" smtClean="0">
                <a:solidFill>
                  <a:srgbClr val="424242"/>
                </a:solidFill>
                <a:latin typeface="Arial"/>
                <a:cs typeface="Arial"/>
              </a:rPr>
              <a:t>)</a:t>
            </a:r>
            <a:r>
              <a:rPr lang="en-US" sz="1200" b="1" spc="-25" dirty="0">
                <a:solidFill>
                  <a:srgbClr val="424242"/>
                </a:solidFill>
                <a:latin typeface="Arial"/>
                <a:cs typeface="Arial"/>
              </a:rPr>
              <a:t> </a:t>
            </a:r>
            <a:r>
              <a:rPr sz="1200" spc="-45" dirty="0" smtClean="0">
                <a:solidFill>
                  <a:srgbClr val="424242"/>
                </a:solidFill>
                <a:latin typeface="Trebuchet MS"/>
                <a:cs typeface="Trebuchet MS"/>
              </a:rPr>
              <a:t>.</a:t>
            </a:r>
            <a:r>
              <a:rPr sz="1200" spc="-50" dirty="0" smtClean="0">
                <a:solidFill>
                  <a:srgbClr val="424242"/>
                </a:solidFill>
                <a:latin typeface="Trebuchet MS"/>
                <a:cs typeface="Trebuchet MS"/>
              </a:rPr>
              <a:t> </a:t>
            </a:r>
            <a:r>
              <a:rPr lang="en-US" sz="1200" spc="55" dirty="0" smtClean="0">
                <a:solidFill>
                  <a:srgbClr val="424242"/>
                </a:solidFill>
                <a:latin typeface="Trebuchet MS"/>
                <a:cs typeface="Trebuchet MS"/>
              </a:rPr>
              <a:t>Admin</a:t>
            </a:r>
            <a:r>
              <a:rPr sz="1200" spc="-50" dirty="0" smtClean="0">
                <a:solidFill>
                  <a:srgbClr val="424242"/>
                </a:solidFill>
                <a:latin typeface="Trebuchet MS"/>
                <a:cs typeface="Trebuchet MS"/>
              </a:rPr>
              <a:t> </a:t>
            </a:r>
            <a:r>
              <a:rPr sz="1200" spc="40" dirty="0">
                <a:solidFill>
                  <a:srgbClr val="424242"/>
                </a:solidFill>
                <a:latin typeface="Trebuchet MS"/>
                <a:cs typeface="Trebuchet MS"/>
              </a:rPr>
              <a:t>can</a:t>
            </a:r>
            <a:r>
              <a:rPr sz="1200" spc="-55" dirty="0">
                <a:solidFill>
                  <a:srgbClr val="424242"/>
                </a:solidFill>
                <a:latin typeface="Trebuchet MS"/>
                <a:cs typeface="Trebuchet MS"/>
              </a:rPr>
              <a:t> </a:t>
            </a:r>
            <a:r>
              <a:rPr sz="1200" spc="40" dirty="0">
                <a:solidFill>
                  <a:srgbClr val="424242"/>
                </a:solidFill>
                <a:latin typeface="Trebuchet MS"/>
                <a:cs typeface="Trebuchet MS"/>
              </a:rPr>
              <a:t>add/delete</a:t>
            </a:r>
            <a:r>
              <a:rPr sz="1200" spc="-50" dirty="0">
                <a:solidFill>
                  <a:srgbClr val="424242"/>
                </a:solidFill>
                <a:latin typeface="Trebuchet MS"/>
                <a:cs typeface="Trebuchet MS"/>
              </a:rPr>
              <a:t> </a:t>
            </a:r>
            <a:r>
              <a:rPr lang="en-US" sz="1200" spc="30" dirty="0" smtClean="0">
                <a:solidFill>
                  <a:srgbClr val="424242"/>
                </a:solidFill>
                <a:latin typeface="Trebuchet MS"/>
                <a:cs typeface="Trebuchet MS"/>
              </a:rPr>
              <a:t>employees</a:t>
            </a:r>
            <a:r>
              <a:rPr sz="1200" spc="-50" dirty="0" smtClean="0">
                <a:solidFill>
                  <a:srgbClr val="424242"/>
                </a:solidFill>
                <a:latin typeface="Trebuchet MS"/>
                <a:cs typeface="Trebuchet MS"/>
              </a:rPr>
              <a:t> </a:t>
            </a:r>
            <a:r>
              <a:rPr sz="1200" spc="15" dirty="0">
                <a:solidFill>
                  <a:srgbClr val="424242"/>
                </a:solidFill>
                <a:latin typeface="Trebuchet MS"/>
                <a:cs typeface="Trebuchet MS"/>
              </a:rPr>
              <a:t>accordingly,</a:t>
            </a:r>
            <a:r>
              <a:rPr sz="1200" spc="-50" dirty="0">
                <a:solidFill>
                  <a:srgbClr val="424242"/>
                </a:solidFill>
                <a:latin typeface="Trebuchet MS"/>
                <a:cs typeface="Trebuchet MS"/>
              </a:rPr>
              <a:t> </a:t>
            </a:r>
            <a:r>
              <a:rPr lang="en-US" sz="1200" spc="-10" dirty="0" smtClean="0">
                <a:solidFill>
                  <a:srgbClr val="424242"/>
                </a:solidFill>
                <a:latin typeface="Trebuchet MS"/>
                <a:cs typeface="Trebuchet MS"/>
              </a:rPr>
              <a:t>so employees are not counted in footfall count</a:t>
            </a:r>
            <a:r>
              <a:rPr sz="1200" spc="5" dirty="0" smtClean="0">
                <a:solidFill>
                  <a:srgbClr val="424242"/>
                </a:solidFill>
                <a:latin typeface="Trebuchet MS"/>
                <a:cs typeface="Trebuchet MS"/>
              </a:rPr>
              <a:t>.</a:t>
            </a:r>
            <a:endParaRPr sz="1200" dirty="0">
              <a:latin typeface="Trebuchet MS"/>
              <a:cs typeface="Trebuchet MS"/>
            </a:endParaRPr>
          </a:p>
          <a:p>
            <a:pPr marL="12700" marR="19685">
              <a:lnSpc>
                <a:spcPts val="1420"/>
              </a:lnSpc>
              <a:spcBef>
                <a:spcPts val="15"/>
              </a:spcBef>
            </a:pPr>
            <a:r>
              <a:rPr sz="1200" spc="55" dirty="0">
                <a:solidFill>
                  <a:srgbClr val="424242"/>
                </a:solidFill>
                <a:latin typeface="Trebuchet MS"/>
                <a:cs typeface="Trebuchet MS"/>
              </a:rPr>
              <a:t>Whenever</a:t>
            </a:r>
            <a:r>
              <a:rPr sz="1200" spc="-55" dirty="0">
                <a:solidFill>
                  <a:srgbClr val="424242"/>
                </a:solidFill>
                <a:latin typeface="Trebuchet MS"/>
                <a:cs typeface="Trebuchet MS"/>
              </a:rPr>
              <a:t> </a:t>
            </a:r>
            <a:r>
              <a:rPr sz="1200" spc="20" dirty="0">
                <a:solidFill>
                  <a:srgbClr val="424242"/>
                </a:solidFill>
                <a:latin typeface="Trebuchet MS"/>
                <a:cs typeface="Trebuchet MS"/>
              </a:rPr>
              <a:t>a</a:t>
            </a:r>
            <a:r>
              <a:rPr sz="1200" spc="-50" dirty="0">
                <a:solidFill>
                  <a:srgbClr val="424242"/>
                </a:solidFill>
                <a:latin typeface="Trebuchet MS"/>
                <a:cs typeface="Trebuchet MS"/>
              </a:rPr>
              <a:t> </a:t>
            </a:r>
            <a:r>
              <a:rPr lang="en-US" sz="1200" spc="20" dirty="0" smtClean="0">
                <a:solidFill>
                  <a:srgbClr val="424242"/>
                </a:solidFill>
                <a:latin typeface="Trebuchet MS"/>
                <a:cs typeface="Trebuchet MS"/>
              </a:rPr>
              <a:t>person</a:t>
            </a:r>
            <a:r>
              <a:rPr sz="1200" spc="-50" dirty="0" smtClean="0">
                <a:solidFill>
                  <a:srgbClr val="424242"/>
                </a:solidFill>
                <a:latin typeface="Trebuchet MS"/>
                <a:cs typeface="Trebuchet MS"/>
              </a:rPr>
              <a:t> </a:t>
            </a:r>
            <a:r>
              <a:rPr sz="1200" dirty="0" smtClean="0">
                <a:solidFill>
                  <a:srgbClr val="424242"/>
                </a:solidFill>
                <a:latin typeface="Trebuchet MS"/>
                <a:cs typeface="Trebuchet MS"/>
              </a:rPr>
              <a:t>enters,</a:t>
            </a:r>
            <a:r>
              <a:rPr sz="1200" spc="-55" dirty="0" smtClean="0">
                <a:solidFill>
                  <a:srgbClr val="424242"/>
                </a:solidFill>
                <a:latin typeface="Trebuchet MS"/>
                <a:cs typeface="Trebuchet MS"/>
              </a:rPr>
              <a:t> </a:t>
            </a:r>
            <a:r>
              <a:rPr sz="1200" spc="30" dirty="0">
                <a:solidFill>
                  <a:srgbClr val="424242"/>
                </a:solidFill>
                <a:latin typeface="Trebuchet MS"/>
                <a:cs typeface="Trebuchet MS"/>
              </a:rPr>
              <a:t>an</a:t>
            </a:r>
            <a:r>
              <a:rPr sz="1200" spc="-50" dirty="0">
                <a:solidFill>
                  <a:srgbClr val="424242"/>
                </a:solidFill>
                <a:latin typeface="Trebuchet MS"/>
                <a:cs typeface="Trebuchet MS"/>
              </a:rPr>
              <a:t> </a:t>
            </a:r>
            <a:r>
              <a:rPr lang="en-US" sz="1200" b="1" spc="-55" dirty="0" smtClean="0">
                <a:solidFill>
                  <a:srgbClr val="424242"/>
                </a:solidFill>
                <a:latin typeface="Arial"/>
                <a:cs typeface="Arial"/>
              </a:rPr>
              <a:t>FR</a:t>
            </a:r>
            <a:r>
              <a:rPr sz="1200" b="1" spc="-20" dirty="0" smtClean="0">
                <a:solidFill>
                  <a:srgbClr val="424242"/>
                </a:solidFill>
                <a:latin typeface="Arial"/>
                <a:cs typeface="Arial"/>
              </a:rPr>
              <a:t> </a:t>
            </a:r>
            <a:r>
              <a:rPr sz="1200" spc="-5" dirty="0" smtClean="0">
                <a:solidFill>
                  <a:srgbClr val="424242"/>
                </a:solidFill>
                <a:latin typeface="Trebuchet MS"/>
                <a:cs typeface="Trebuchet MS"/>
              </a:rPr>
              <a:t>(</a:t>
            </a:r>
            <a:r>
              <a:rPr lang="en-US" sz="1200" i="1" spc="-5" dirty="0" smtClean="0">
                <a:solidFill>
                  <a:srgbClr val="424242"/>
                </a:solidFill>
                <a:latin typeface="Trebuchet MS"/>
                <a:cs typeface="Trebuchet MS"/>
              </a:rPr>
              <a:t>Face</a:t>
            </a:r>
            <a:r>
              <a:rPr sz="1200" i="1" spc="-60" dirty="0" smtClean="0">
                <a:solidFill>
                  <a:srgbClr val="424242"/>
                </a:solidFill>
                <a:latin typeface="Trebuchet MS"/>
                <a:cs typeface="Trebuchet MS"/>
              </a:rPr>
              <a:t> </a:t>
            </a:r>
            <a:r>
              <a:rPr sz="1200" i="1" spc="-10" dirty="0">
                <a:solidFill>
                  <a:srgbClr val="424242"/>
                </a:solidFill>
                <a:latin typeface="Trebuchet MS"/>
                <a:cs typeface="Trebuchet MS"/>
              </a:rPr>
              <a:t>Recognition</a:t>
            </a:r>
            <a:r>
              <a:rPr sz="1200" spc="-10" dirty="0">
                <a:solidFill>
                  <a:srgbClr val="424242"/>
                </a:solidFill>
                <a:latin typeface="Trebuchet MS"/>
                <a:cs typeface="Trebuchet MS"/>
              </a:rPr>
              <a:t>)</a:t>
            </a:r>
            <a:r>
              <a:rPr sz="1200" spc="-50" dirty="0">
                <a:solidFill>
                  <a:srgbClr val="424242"/>
                </a:solidFill>
                <a:latin typeface="Trebuchet MS"/>
                <a:cs typeface="Trebuchet MS"/>
              </a:rPr>
              <a:t> </a:t>
            </a:r>
            <a:r>
              <a:rPr sz="1200" b="1" spc="-20" dirty="0">
                <a:solidFill>
                  <a:srgbClr val="424242"/>
                </a:solidFill>
                <a:latin typeface="Arial"/>
                <a:cs typeface="Arial"/>
              </a:rPr>
              <a:t>CCTV</a:t>
            </a:r>
            <a:r>
              <a:rPr sz="1200" b="1" spc="-40" dirty="0">
                <a:solidFill>
                  <a:srgbClr val="424242"/>
                </a:solidFill>
                <a:latin typeface="Arial"/>
                <a:cs typeface="Arial"/>
              </a:rPr>
              <a:t> </a:t>
            </a:r>
            <a:r>
              <a:rPr sz="1200" b="1" spc="25" dirty="0">
                <a:solidFill>
                  <a:srgbClr val="424242"/>
                </a:solidFill>
                <a:latin typeface="Arial"/>
                <a:cs typeface="Arial"/>
              </a:rPr>
              <a:t>camera</a:t>
            </a:r>
            <a:r>
              <a:rPr sz="1200" b="1" spc="-20" dirty="0">
                <a:solidFill>
                  <a:srgbClr val="424242"/>
                </a:solidFill>
                <a:latin typeface="Arial"/>
                <a:cs typeface="Arial"/>
              </a:rPr>
              <a:t> </a:t>
            </a:r>
            <a:r>
              <a:rPr sz="1200" spc="30" dirty="0">
                <a:solidFill>
                  <a:srgbClr val="424242"/>
                </a:solidFill>
                <a:latin typeface="Trebuchet MS"/>
                <a:cs typeface="Trebuchet MS"/>
              </a:rPr>
              <a:t>captures</a:t>
            </a:r>
            <a:r>
              <a:rPr sz="1200" spc="-55" dirty="0">
                <a:solidFill>
                  <a:srgbClr val="424242"/>
                </a:solidFill>
                <a:latin typeface="Trebuchet MS"/>
                <a:cs typeface="Trebuchet MS"/>
              </a:rPr>
              <a:t> </a:t>
            </a:r>
            <a:r>
              <a:rPr sz="1200" spc="5" dirty="0">
                <a:solidFill>
                  <a:srgbClr val="424242"/>
                </a:solidFill>
                <a:latin typeface="Trebuchet MS"/>
                <a:cs typeface="Trebuchet MS"/>
              </a:rPr>
              <a:t>the</a:t>
            </a:r>
            <a:r>
              <a:rPr sz="1200" spc="-50" dirty="0">
                <a:solidFill>
                  <a:srgbClr val="424242"/>
                </a:solidFill>
                <a:latin typeface="Trebuchet MS"/>
                <a:cs typeface="Trebuchet MS"/>
              </a:rPr>
              <a:t> </a:t>
            </a:r>
            <a:r>
              <a:rPr sz="1200" spc="30" dirty="0">
                <a:solidFill>
                  <a:srgbClr val="424242"/>
                </a:solidFill>
                <a:latin typeface="Trebuchet MS"/>
                <a:cs typeface="Trebuchet MS"/>
              </a:rPr>
              <a:t>video</a:t>
            </a:r>
            <a:r>
              <a:rPr sz="1200" spc="-50" dirty="0">
                <a:solidFill>
                  <a:srgbClr val="424242"/>
                </a:solidFill>
                <a:latin typeface="Trebuchet MS"/>
                <a:cs typeface="Trebuchet MS"/>
              </a:rPr>
              <a:t> </a:t>
            </a:r>
            <a:r>
              <a:rPr sz="1200" spc="10" dirty="0">
                <a:solidFill>
                  <a:srgbClr val="424242"/>
                </a:solidFill>
                <a:latin typeface="Trebuchet MS"/>
                <a:cs typeface="Trebuchet MS"/>
              </a:rPr>
              <a:t>of</a:t>
            </a:r>
            <a:r>
              <a:rPr sz="1200" spc="-50" dirty="0">
                <a:solidFill>
                  <a:srgbClr val="424242"/>
                </a:solidFill>
                <a:latin typeface="Trebuchet MS"/>
                <a:cs typeface="Trebuchet MS"/>
              </a:rPr>
              <a:t> </a:t>
            </a:r>
            <a:r>
              <a:rPr sz="1200" spc="5" dirty="0">
                <a:solidFill>
                  <a:srgbClr val="424242"/>
                </a:solidFill>
                <a:latin typeface="Trebuchet MS"/>
                <a:cs typeface="Trebuchet MS"/>
              </a:rPr>
              <a:t>the </a:t>
            </a:r>
            <a:r>
              <a:rPr lang="en-US" sz="1200" spc="5" dirty="0" smtClean="0">
                <a:solidFill>
                  <a:srgbClr val="424242"/>
                </a:solidFill>
                <a:latin typeface="Trebuchet MS"/>
                <a:cs typeface="Trebuchet MS"/>
              </a:rPr>
              <a:t>person</a:t>
            </a:r>
            <a:r>
              <a:rPr sz="1200" spc="-60" dirty="0" smtClean="0">
                <a:solidFill>
                  <a:srgbClr val="424242"/>
                </a:solidFill>
                <a:latin typeface="Trebuchet MS"/>
                <a:cs typeface="Trebuchet MS"/>
              </a:rPr>
              <a:t> </a:t>
            </a:r>
            <a:r>
              <a:rPr sz="1200" spc="30" dirty="0">
                <a:solidFill>
                  <a:srgbClr val="424242"/>
                </a:solidFill>
                <a:latin typeface="Trebuchet MS"/>
                <a:cs typeface="Trebuchet MS"/>
              </a:rPr>
              <a:t>which</a:t>
            </a:r>
            <a:r>
              <a:rPr sz="1200" spc="-60" dirty="0">
                <a:solidFill>
                  <a:srgbClr val="424242"/>
                </a:solidFill>
                <a:latin typeface="Trebuchet MS"/>
                <a:cs typeface="Trebuchet MS"/>
              </a:rPr>
              <a:t> </a:t>
            </a:r>
            <a:r>
              <a:rPr sz="1200" spc="5" dirty="0">
                <a:solidFill>
                  <a:srgbClr val="424242"/>
                </a:solidFill>
                <a:latin typeface="Trebuchet MS"/>
                <a:cs typeface="Trebuchet MS"/>
              </a:rPr>
              <a:t>is</a:t>
            </a:r>
            <a:r>
              <a:rPr sz="1200" spc="-60" dirty="0">
                <a:solidFill>
                  <a:srgbClr val="424242"/>
                </a:solidFill>
                <a:latin typeface="Trebuchet MS"/>
                <a:cs typeface="Trebuchet MS"/>
              </a:rPr>
              <a:t> </a:t>
            </a:r>
            <a:r>
              <a:rPr sz="1200" spc="30" dirty="0">
                <a:solidFill>
                  <a:srgbClr val="424242"/>
                </a:solidFill>
                <a:latin typeface="Trebuchet MS"/>
                <a:cs typeface="Trebuchet MS"/>
              </a:rPr>
              <a:t>converted</a:t>
            </a:r>
            <a:r>
              <a:rPr sz="1200" spc="-60" dirty="0">
                <a:solidFill>
                  <a:srgbClr val="424242"/>
                </a:solidFill>
                <a:latin typeface="Trebuchet MS"/>
                <a:cs typeface="Trebuchet MS"/>
              </a:rPr>
              <a:t> </a:t>
            </a:r>
            <a:r>
              <a:rPr sz="1200" spc="-15" dirty="0">
                <a:solidFill>
                  <a:srgbClr val="424242"/>
                </a:solidFill>
                <a:latin typeface="Trebuchet MS"/>
                <a:cs typeface="Trebuchet MS"/>
              </a:rPr>
              <a:t>into</a:t>
            </a:r>
            <a:r>
              <a:rPr sz="1200" spc="-60" dirty="0">
                <a:solidFill>
                  <a:srgbClr val="424242"/>
                </a:solidFill>
                <a:latin typeface="Trebuchet MS"/>
                <a:cs typeface="Trebuchet MS"/>
              </a:rPr>
              <a:t> </a:t>
            </a:r>
            <a:r>
              <a:rPr sz="1200" spc="30" dirty="0">
                <a:solidFill>
                  <a:srgbClr val="424242"/>
                </a:solidFill>
                <a:latin typeface="Trebuchet MS"/>
                <a:cs typeface="Trebuchet MS"/>
              </a:rPr>
              <a:t>frames</a:t>
            </a:r>
            <a:r>
              <a:rPr sz="1200" spc="-60" dirty="0">
                <a:solidFill>
                  <a:srgbClr val="424242"/>
                </a:solidFill>
                <a:latin typeface="Trebuchet MS"/>
                <a:cs typeface="Trebuchet MS"/>
              </a:rPr>
              <a:t> </a:t>
            </a:r>
            <a:r>
              <a:rPr sz="1200" spc="30" dirty="0">
                <a:solidFill>
                  <a:srgbClr val="424242"/>
                </a:solidFill>
                <a:latin typeface="Trebuchet MS"/>
                <a:cs typeface="Trebuchet MS"/>
              </a:rPr>
              <a:t>followed</a:t>
            </a:r>
            <a:r>
              <a:rPr sz="1200" spc="-60" dirty="0">
                <a:solidFill>
                  <a:srgbClr val="424242"/>
                </a:solidFill>
                <a:latin typeface="Trebuchet MS"/>
                <a:cs typeface="Trebuchet MS"/>
              </a:rPr>
              <a:t> </a:t>
            </a:r>
            <a:r>
              <a:rPr sz="1200" spc="65" dirty="0">
                <a:solidFill>
                  <a:srgbClr val="424242"/>
                </a:solidFill>
                <a:latin typeface="Trebuchet MS"/>
                <a:cs typeface="Trebuchet MS"/>
              </a:rPr>
              <a:t>by</a:t>
            </a:r>
            <a:r>
              <a:rPr sz="1200" spc="-60" dirty="0">
                <a:solidFill>
                  <a:srgbClr val="424242"/>
                </a:solidFill>
                <a:latin typeface="Trebuchet MS"/>
                <a:cs typeface="Trebuchet MS"/>
              </a:rPr>
              <a:t> </a:t>
            </a:r>
            <a:r>
              <a:rPr sz="1200" spc="35" dirty="0">
                <a:solidFill>
                  <a:srgbClr val="424242"/>
                </a:solidFill>
                <a:latin typeface="Trebuchet MS"/>
                <a:cs typeface="Trebuchet MS"/>
              </a:rPr>
              <a:t>conversion</a:t>
            </a:r>
            <a:r>
              <a:rPr sz="1200" spc="-60" dirty="0">
                <a:solidFill>
                  <a:srgbClr val="424242"/>
                </a:solidFill>
                <a:latin typeface="Trebuchet MS"/>
                <a:cs typeface="Trebuchet MS"/>
              </a:rPr>
              <a:t> </a:t>
            </a:r>
            <a:r>
              <a:rPr sz="1200" spc="-5" dirty="0">
                <a:solidFill>
                  <a:srgbClr val="424242"/>
                </a:solidFill>
                <a:latin typeface="Trebuchet MS"/>
                <a:cs typeface="Trebuchet MS"/>
              </a:rPr>
              <a:t>to</a:t>
            </a:r>
            <a:r>
              <a:rPr sz="1200" spc="-60" dirty="0">
                <a:solidFill>
                  <a:srgbClr val="424242"/>
                </a:solidFill>
                <a:latin typeface="Trebuchet MS"/>
                <a:cs typeface="Trebuchet MS"/>
              </a:rPr>
              <a:t> </a:t>
            </a:r>
            <a:r>
              <a:rPr sz="1200" spc="15" dirty="0">
                <a:solidFill>
                  <a:srgbClr val="424242"/>
                </a:solidFill>
                <a:latin typeface="Trebuchet MS"/>
                <a:cs typeface="Trebuchet MS"/>
              </a:rPr>
              <a:t>images.</a:t>
            </a:r>
            <a:endParaRPr sz="1200" dirty="0">
              <a:latin typeface="Trebuchet MS"/>
              <a:cs typeface="Trebuchet MS"/>
            </a:endParaRPr>
          </a:p>
          <a:p>
            <a:pPr marL="3839845">
              <a:lnSpc>
                <a:spcPct val="100000"/>
              </a:lnSpc>
              <a:spcBef>
                <a:spcPts val="730"/>
              </a:spcBef>
            </a:pPr>
            <a:r>
              <a:rPr sz="1100" b="1" spc="10" dirty="0">
                <a:solidFill>
                  <a:srgbClr val="3B77D8"/>
                </a:solidFill>
                <a:latin typeface="Arial"/>
                <a:cs typeface="Arial"/>
              </a:rPr>
              <a:t>Information</a:t>
            </a:r>
            <a:r>
              <a:rPr sz="1100" b="1" spc="-50" dirty="0">
                <a:solidFill>
                  <a:srgbClr val="3B77D8"/>
                </a:solidFill>
                <a:latin typeface="Arial"/>
                <a:cs typeface="Arial"/>
              </a:rPr>
              <a:t> </a:t>
            </a:r>
            <a:r>
              <a:rPr sz="1100" b="1" spc="10" dirty="0">
                <a:solidFill>
                  <a:srgbClr val="3B77D8"/>
                </a:solidFill>
                <a:latin typeface="Arial"/>
                <a:cs typeface="Arial"/>
              </a:rPr>
              <a:t>Extracted</a:t>
            </a:r>
            <a:endParaRPr sz="1100" dirty="0">
              <a:latin typeface="Arial"/>
              <a:cs typeface="Arial"/>
            </a:endParaRPr>
          </a:p>
          <a:p>
            <a:pPr marL="4077970" indent="-185420">
              <a:lnSpc>
                <a:spcPct val="100000"/>
              </a:lnSpc>
              <a:spcBef>
                <a:spcPts val="30"/>
              </a:spcBef>
              <a:buFont typeface="Arial"/>
              <a:buChar char="●"/>
              <a:tabLst>
                <a:tab pos="4078604" algn="l"/>
              </a:tabLst>
            </a:pPr>
            <a:r>
              <a:rPr lang="en-US" sz="1100" spc="60" dirty="0" smtClean="0">
                <a:solidFill>
                  <a:srgbClr val="424242"/>
                </a:solidFill>
                <a:latin typeface="Trebuchet MS"/>
                <a:cs typeface="Trebuchet MS"/>
              </a:rPr>
              <a:t>Face of Person</a:t>
            </a:r>
            <a:endParaRPr sz="1100" dirty="0">
              <a:latin typeface="Trebuchet MS"/>
              <a:cs typeface="Trebuchet MS"/>
            </a:endParaRPr>
          </a:p>
          <a:p>
            <a:pPr marL="4077970" indent="-185420">
              <a:lnSpc>
                <a:spcPct val="100000"/>
              </a:lnSpc>
              <a:spcBef>
                <a:spcPts val="30"/>
              </a:spcBef>
              <a:buFont typeface="Arial"/>
              <a:buChar char="●"/>
              <a:tabLst>
                <a:tab pos="4078604" algn="l"/>
              </a:tabLst>
            </a:pPr>
            <a:r>
              <a:rPr lang="en-US" sz="1100" spc="30" dirty="0" smtClean="0">
                <a:solidFill>
                  <a:srgbClr val="424242"/>
                </a:solidFill>
                <a:latin typeface="Trebuchet MS"/>
                <a:cs typeface="Trebuchet MS"/>
              </a:rPr>
              <a:t>Sex of Person</a:t>
            </a:r>
            <a:endParaRPr sz="1100" dirty="0">
              <a:latin typeface="Trebuchet MS"/>
              <a:cs typeface="Trebuchet MS"/>
            </a:endParaRPr>
          </a:p>
          <a:p>
            <a:pPr marL="4077970" indent="-185420">
              <a:lnSpc>
                <a:spcPct val="100000"/>
              </a:lnSpc>
              <a:spcBef>
                <a:spcPts val="30"/>
              </a:spcBef>
              <a:buFont typeface="Arial"/>
              <a:buChar char="●"/>
              <a:tabLst>
                <a:tab pos="4078604" algn="l"/>
              </a:tabLst>
            </a:pPr>
            <a:r>
              <a:rPr lang="en-US" sz="1100" spc="60" dirty="0" smtClean="0">
                <a:solidFill>
                  <a:srgbClr val="424242"/>
                </a:solidFill>
                <a:latin typeface="Trebuchet MS"/>
                <a:cs typeface="Trebuchet MS"/>
              </a:rPr>
              <a:t>Footfall Count</a:t>
            </a:r>
            <a:endParaRPr sz="1100" dirty="0">
              <a:latin typeface="Trebuchet MS"/>
              <a:cs typeface="Trebuchet MS"/>
            </a:endParaRPr>
          </a:p>
        </p:txBody>
      </p:sp>
      <p:sp>
        <p:nvSpPr>
          <p:cNvPr id="8" name="Rectangle 7"/>
          <p:cNvSpPr/>
          <p:nvPr/>
        </p:nvSpPr>
        <p:spPr>
          <a:xfrm>
            <a:off x="1828800" y="2342532"/>
            <a:ext cx="838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lumMod val="65000"/>
                    <a:lumOff val="35000"/>
                  </a:schemeClr>
                </a:solidFill>
                <a:latin typeface="Trebuchet MS" pitchFamily="34" charset="0"/>
              </a:rPr>
              <a:t>FACE DETECTION</a:t>
            </a:r>
            <a:endParaRPr lang="en-US" sz="700" dirty="0">
              <a:solidFill>
                <a:schemeClr val="tx1">
                  <a:lumMod val="65000"/>
                  <a:lumOff val="35000"/>
                </a:schemeClr>
              </a:solidFill>
              <a:latin typeface="Trebuchet MS" pitchFamily="34" charset="0"/>
            </a:endParaRPr>
          </a:p>
        </p:txBody>
      </p:sp>
      <p:sp>
        <p:nvSpPr>
          <p:cNvPr id="9" name="Rectangle 8"/>
          <p:cNvSpPr/>
          <p:nvPr/>
        </p:nvSpPr>
        <p:spPr>
          <a:xfrm>
            <a:off x="762000" y="2336968"/>
            <a:ext cx="762000" cy="1793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lumMod val="65000"/>
                    <a:lumOff val="35000"/>
                  </a:schemeClr>
                </a:solidFill>
                <a:latin typeface="Trebuchet MS" pitchFamily="34" charset="0"/>
              </a:rPr>
              <a:t>FACE RECOGNITION</a:t>
            </a:r>
            <a:endParaRPr lang="en-US" sz="700" dirty="0">
              <a:solidFill>
                <a:schemeClr val="tx1">
                  <a:lumMod val="65000"/>
                  <a:lumOff val="35000"/>
                </a:schemeClr>
              </a:solidFill>
              <a:latin typeface="Trebuchet MS" pitchFamily="34" charset="0"/>
            </a:endParaRPr>
          </a:p>
        </p:txBody>
      </p:sp>
      <p:sp>
        <p:nvSpPr>
          <p:cNvPr id="10" name="Rectangle 9"/>
          <p:cNvSpPr/>
          <p:nvPr/>
        </p:nvSpPr>
        <p:spPr>
          <a:xfrm>
            <a:off x="781560" y="2742671"/>
            <a:ext cx="720627" cy="162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lumMod val="65000"/>
                    <a:lumOff val="35000"/>
                  </a:schemeClr>
                </a:solidFill>
                <a:latin typeface="Trebuchet MS" pitchFamily="34" charset="0"/>
              </a:rPr>
              <a:t>FOOTFALL COUNTED</a:t>
            </a:r>
            <a:endParaRPr lang="en-US" sz="700" dirty="0">
              <a:solidFill>
                <a:schemeClr val="tx1">
                  <a:lumMod val="65000"/>
                  <a:lumOff val="35000"/>
                </a:schemeClr>
              </a:solidFill>
              <a:latin typeface="Trebuchet MS" pitchFamily="34" charset="0"/>
            </a:endParaRPr>
          </a:p>
        </p:txBody>
      </p:sp>
      <p:sp>
        <p:nvSpPr>
          <p:cNvPr id="11" name="Rectangle 10"/>
          <p:cNvSpPr/>
          <p:nvPr/>
        </p:nvSpPr>
        <p:spPr>
          <a:xfrm>
            <a:off x="6781800" y="1793699"/>
            <a:ext cx="609600" cy="2008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
              </a:spcAft>
            </a:pPr>
            <a:r>
              <a:rPr lang="en-US" sz="800" b="1" dirty="0" smtClean="0">
                <a:solidFill>
                  <a:schemeClr val="tx1"/>
                </a:solidFill>
                <a:latin typeface="+mj-lt"/>
                <a:cs typeface="Myriad Hebrew" pitchFamily="50" charset="-79"/>
              </a:rPr>
              <a:t>Person Enters the Store</a:t>
            </a:r>
            <a:endParaRPr lang="en-US" sz="800" b="1" dirty="0">
              <a:solidFill>
                <a:schemeClr val="tx1"/>
              </a:solidFill>
              <a:latin typeface="+mj-lt"/>
              <a:cs typeface="Myriad Hebrew" pitchFamily="50" charset="-79"/>
            </a:endParaRPr>
          </a:p>
        </p:txBody>
      </p:sp>
      <p:sp>
        <p:nvSpPr>
          <p:cNvPr id="12" name="Rectangle 11"/>
          <p:cNvSpPr/>
          <p:nvPr/>
        </p:nvSpPr>
        <p:spPr>
          <a:xfrm>
            <a:off x="6781800" y="2266950"/>
            <a:ext cx="609600" cy="266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latin typeface="+mj-lt"/>
                <a:cs typeface="Myriad Hebrew" pitchFamily="50" charset="-79"/>
              </a:rPr>
              <a:t>Face Detected</a:t>
            </a:r>
            <a:endParaRPr lang="en-US" sz="800" b="1" dirty="0">
              <a:solidFill>
                <a:schemeClr val="tx1"/>
              </a:solidFill>
              <a:latin typeface="+mj-lt"/>
              <a:cs typeface="Myriad Hebrew" pitchFamily="50" charset="-79"/>
            </a:endParaRPr>
          </a:p>
        </p:txBody>
      </p:sp>
      <p:sp>
        <p:nvSpPr>
          <p:cNvPr id="13" name="Rectangle 12"/>
          <p:cNvSpPr/>
          <p:nvPr/>
        </p:nvSpPr>
        <p:spPr>
          <a:xfrm>
            <a:off x="6770037" y="2835543"/>
            <a:ext cx="645414" cy="162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latin typeface="+mj-lt"/>
                <a:cs typeface="Myriad Hebrew" pitchFamily="50" charset="-79"/>
              </a:rPr>
              <a:t>Checked</a:t>
            </a:r>
            <a:endParaRPr lang="en-US" sz="700" b="1" dirty="0">
              <a:solidFill>
                <a:schemeClr val="tx1"/>
              </a:solidFill>
              <a:latin typeface="+mj-lt"/>
              <a:cs typeface="Myriad Hebrew" pitchFamily="50" charset="-79"/>
            </a:endParaRPr>
          </a:p>
        </p:txBody>
      </p:sp>
      <p:sp>
        <p:nvSpPr>
          <p:cNvPr id="14" name="Rectangle 13"/>
          <p:cNvSpPr/>
          <p:nvPr/>
        </p:nvSpPr>
        <p:spPr>
          <a:xfrm>
            <a:off x="7743060" y="2835542"/>
            <a:ext cx="368808" cy="193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smtClean="0">
              <a:solidFill>
                <a:schemeClr val="tx1"/>
              </a:solidFill>
              <a:latin typeface="Myriad Hebrew" pitchFamily="50" charset="-79"/>
              <a:cs typeface="Myriad Hebrew" pitchFamily="50" charset="-79"/>
            </a:endParaRPr>
          </a:p>
        </p:txBody>
      </p:sp>
      <p:sp>
        <p:nvSpPr>
          <p:cNvPr id="16" name="TextBox 15"/>
          <p:cNvSpPr txBox="1"/>
          <p:nvPr/>
        </p:nvSpPr>
        <p:spPr>
          <a:xfrm>
            <a:off x="7662352" y="2783258"/>
            <a:ext cx="838200" cy="200055"/>
          </a:xfrm>
          <a:prstGeom prst="rect">
            <a:avLst/>
          </a:prstGeom>
          <a:noFill/>
        </p:spPr>
        <p:txBody>
          <a:bodyPr wrap="square" rtlCol="0">
            <a:spAutoFit/>
          </a:bodyPr>
          <a:lstStyle/>
          <a:p>
            <a:r>
              <a:rPr lang="en-US" sz="700" b="1" dirty="0" smtClean="0">
                <a:latin typeface="+mj-lt"/>
                <a:cs typeface="Myriad Hebrew" pitchFamily="50" charset="-79"/>
              </a:rPr>
              <a:t>Employee</a:t>
            </a:r>
            <a:endParaRPr lang="en-US" sz="700" b="1" dirty="0">
              <a:latin typeface="+mj-lt"/>
              <a:cs typeface="Myriad Hebrew" pitchFamily="50" charset="-79"/>
            </a:endParaRPr>
          </a:p>
        </p:txBody>
      </p:sp>
      <p:sp>
        <p:nvSpPr>
          <p:cNvPr id="17" name="TextBox 16"/>
          <p:cNvSpPr txBox="1"/>
          <p:nvPr/>
        </p:nvSpPr>
        <p:spPr>
          <a:xfrm>
            <a:off x="7658882" y="2898408"/>
            <a:ext cx="1066800" cy="200055"/>
          </a:xfrm>
          <a:prstGeom prst="rect">
            <a:avLst/>
          </a:prstGeom>
          <a:noFill/>
        </p:spPr>
        <p:txBody>
          <a:bodyPr wrap="square" rtlCol="0">
            <a:spAutoFit/>
          </a:bodyPr>
          <a:lstStyle/>
          <a:p>
            <a:r>
              <a:rPr lang="en-US" sz="700" b="1" dirty="0" smtClean="0">
                <a:latin typeface="+mj-lt"/>
                <a:cs typeface="Myriad Hebrew" pitchFamily="50" charset="-79"/>
              </a:rPr>
              <a:t>Database</a:t>
            </a:r>
            <a:endParaRPr lang="en-US" sz="700" b="1" dirty="0">
              <a:latin typeface="+mj-lt"/>
              <a:cs typeface="Myriad Hebrew" pitchFamily="50" charset="-79"/>
            </a:endParaRPr>
          </a:p>
        </p:txBody>
      </p:sp>
      <p:sp>
        <p:nvSpPr>
          <p:cNvPr id="18" name="Diamond 17"/>
          <p:cNvSpPr/>
          <p:nvPr/>
        </p:nvSpPr>
        <p:spPr>
          <a:xfrm>
            <a:off x="6061405" y="3716185"/>
            <a:ext cx="708632" cy="510743"/>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5410200" y="3587386"/>
            <a:ext cx="587478" cy="112561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2371188">
            <a:off x="5739313" y="4083462"/>
            <a:ext cx="533400" cy="538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509232" y="3687388"/>
            <a:ext cx="1424968" cy="976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45505" y="4019550"/>
            <a:ext cx="1793495" cy="6836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587837" y="4361381"/>
            <a:ext cx="692727" cy="300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006013" y="3687388"/>
            <a:ext cx="775787" cy="3033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Is a employee</a:t>
            </a:r>
            <a:endParaRPr lang="en-US" sz="800" b="1" dirty="0">
              <a:solidFill>
                <a:schemeClr val="tx1"/>
              </a:solidFill>
            </a:endParaRPr>
          </a:p>
        </p:txBody>
      </p:sp>
      <p:sp>
        <p:nvSpPr>
          <p:cNvPr id="25" name="Rectangle 24"/>
          <p:cNvSpPr/>
          <p:nvPr/>
        </p:nvSpPr>
        <p:spPr>
          <a:xfrm>
            <a:off x="7330417" y="3840886"/>
            <a:ext cx="702103" cy="233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Is a Customer</a:t>
            </a:r>
            <a:endParaRPr lang="en-US" sz="800" b="1" dirty="0">
              <a:solidFill>
                <a:schemeClr val="tx1"/>
              </a:solidFill>
            </a:endParaRPr>
          </a:p>
        </p:txBody>
      </p:sp>
      <p:sp>
        <p:nvSpPr>
          <p:cNvPr id="26" name="Rectangle 25"/>
          <p:cNvSpPr/>
          <p:nvPr/>
        </p:nvSpPr>
        <p:spPr>
          <a:xfrm>
            <a:off x="8305800" y="3847190"/>
            <a:ext cx="304800" cy="60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endParaRPr>
          </a:p>
        </p:txBody>
      </p:sp>
      <p:sp>
        <p:nvSpPr>
          <p:cNvPr id="28" name="TextBox 27"/>
          <p:cNvSpPr txBox="1"/>
          <p:nvPr/>
        </p:nvSpPr>
        <p:spPr>
          <a:xfrm>
            <a:off x="8149194" y="3769894"/>
            <a:ext cx="1437889" cy="215444"/>
          </a:xfrm>
          <a:prstGeom prst="rect">
            <a:avLst/>
          </a:prstGeom>
          <a:noFill/>
        </p:spPr>
        <p:txBody>
          <a:bodyPr wrap="square" rtlCol="0">
            <a:spAutoFit/>
          </a:bodyPr>
          <a:lstStyle/>
          <a:p>
            <a:r>
              <a:rPr lang="en-US" sz="800" b="1" dirty="0" smtClean="0"/>
              <a:t>Customer</a:t>
            </a:r>
            <a:endParaRPr lang="en-US" sz="800" b="1" dirty="0"/>
          </a:p>
        </p:txBody>
      </p:sp>
      <p:sp>
        <p:nvSpPr>
          <p:cNvPr id="29" name="Rectangle 28"/>
          <p:cNvSpPr/>
          <p:nvPr/>
        </p:nvSpPr>
        <p:spPr>
          <a:xfrm>
            <a:off x="7389850" y="4408937"/>
            <a:ext cx="563214" cy="178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Footfall Counted</a:t>
            </a:r>
            <a:endParaRPr lang="en-US" sz="800"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209" y="370351"/>
            <a:ext cx="8381573" cy="440278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8830251" y="4823423"/>
            <a:ext cx="91722" cy="126206"/>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584711" y="3342818"/>
            <a:ext cx="732688" cy="907623"/>
          </a:xfrm>
          <a:prstGeom prst="rect">
            <a:avLst/>
          </a:prstGeom>
          <a:blipFill>
            <a:blip r:embed="rId4" cstate="print"/>
            <a:stretch>
              <a:fillRect/>
            </a:stretch>
          </a:blipFill>
        </p:spPr>
        <p:txBody>
          <a:bodyPr wrap="square" lIns="0" tIns="0" rIns="0" bIns="0" rtlCol="0"/>
          <a:lstStyle/>
          <a:p>
            <a:endParaRPr dirty="0"/>
          </a:p>
        </p:txBody>
      </p:sp>
      <p:sp>
        <p:nvSpPr>
          <p:cNvPr id="5" name="object 5"/>
          <p:cNvSpPr/>
          <p:nvPr/>
        </p:nvSpPr>
        <p:spPr>
          <a:xfrm>
            <a:off x="1183327" y="3251393"/>
            <a:ext cx="1424617" cy="1068472"/>
          </a:xfrm>
          <a:prstGeom prst="rect">
            <a:avLst/>
          </a:prstGeom>
          <a:blipFill>
            <a:blip r:embed="rId5" cstate="print"/>
            <a:stretch>
              <a:fillRect/>
            </a:stretch>
          </a:blipFill>
        </p:spPr>
        <p:txBody>
          <a:bodyPr wrap="square" lIns="0" tIns="0" rIns="0" bIns="0" rtlCol="0"/>
          <a:lstStyle/>
          <a:p>
            <a:endParaRPr dirty="0"/>
          </a:p>
        </p:txBody>
      </p:sp>
      <p:sp>
        <p:nvSpPr>
          <p:cNvPr id="8" name="object 8"/>
          <p:cNvSpPr/>
          <p:nvPr/>
        </p:nvSpPr>
        <p:spPr>
          <a:xfrm>
            <a:off x="3229087" y="3009378"/>
            <a:ext cx="2434455" cy="1369372"/>
          </a:xfrm>
          <a:prstGeom prst="rect">
            <a:avLst/>
          </a:prstGeom>
          <a:blipFill>
            <a:blip r:embed="rId6" cstate="print"/>
            <a:stretch>
              <a:fillRect/>
            </a:stretch>
          </a:blipFill>
        </p:spPr>
        <p:txBody>
          <a:bodyPr wrap="square" lIns="0" tIns="0" rIns="0" bIns="0" rtlCol="0"/>
          <a:lstStyle/>
          <a:p>
            <a:endParaRPr dirty="0"/>
          </a:p>
        </p:txBody>
      </p:sp>
      <p:sp>
        <p:nvSpPr>
          <p:cNvPr id="9" name="object 9"/>
          <p:cNvSpPr/>
          <p:nvPr/>
        </p:nvSpPr>
        <p:spPr>
          <a:xfrm>
            <a:off x="4953000" y="3207678"/>
            <a:ext cx="1266472" cy="972772"/>
          </a:xfrm>
          <a:prstGeom prst="rect">
            <a:avLst/>
          </a:prstGeom>
          <a:blipFill>
            <a:blip r:embed="rId7" cstate="print"/>
            <a:stretch>
              <a:fillRect/>
            </a:stretch>
          </a:blipFill>
        </p:spPr>
        <p:txBody>
          <a:bodyPr wrap="square" lIns="0" tIns="0" rIns="0" bIns="0" rtlCol="0"/>
          <a:lstStyle/>
          <a:p>
            <a:endParaRPr dirty="0"/>
          </a:p>
        </p:txBody>
      </p:sp>
      <p:sp>
        <p:nvSpPr>
          <p:cNvPr id="10" name="object 10"/>
          <p:cNvSpPr/>
          <p:nvPr/>
        </p:nvSpPr>
        <p:spPr>
          <a:xfrm>
            <a:off x="8547433" y="308799"/>
            <a:ext cx="238125" cy="263525"/>
          </a:xfrm>
          <a:custGeom>
            <a:avLst/>
            <a:gdLst/>
            <a:ahLst/>
            <a:cxnLst/>
            <a:rect l="l" t="t" r="r" b="b"/>
            <a:pathLst>
              <a:path w="238125" h="263525">
                <a:moveTo>
                  <a:pt x="26149" y="262991"/>
                </a:moveTo>
                <a:lnTo>
                  <a:pt x="13524" y="251264"/>
                </a:lnTo>
                <a:lnTo>
                  <a:pt x="0" y="241382"/>
                </a:lnTo>
                <a:lnTo>
                  <a:pt x="117074" y="103579"/>
                </a:lnTo>
                <a:lnTo>
                  <a:pt x="112574" y="95467"/>
                </a:lnTo>
                <a:lnTo>
                  <a:pt x="108999" y="86469"/>
                </a:lnTo>
                <a:lnTo>
                  <a:pt x="106274" y="76552"/>
                </a:lnTo>
                <a:lnTo>
                  <a:pt x="105399" y="66669"/>
                </a:lnTo>
                <a:lnTo>
                  <a:pt x="106274" y="59442"/>
                </a:lnTo>
                <a:lnTo>
                  <a:pt x="107199" y="53134"/>
                </a:lnTo>
                <a:lnTo>
                  <a:pt x="108074" y="46829"/>
                </a:lnTo>
                <a:lnTo>
                  <a:pt x="129699" y="15302"/>
                </a:lnTo>
                <a:lnTo>
                  <a:pt x="171124" y="0"/>
                </a:lnTo>
                <a:lnTo>
                  <a:pt x="178324" y="919"/>
                </a:lnTo>
                <a:lnTo>
                  <a:pt x="184624" y="1804"/>
                </a:lnTo>
                <a:lnTo>
                  <a:pt x="197249" y="5419"/>
                </a:lnTo>
                <a:lnTo>
                  <a:pt x="202674" y="8112"/>
                </a:lnTo>
                <a:lnTo>
                  <a:pt x="208049" y="11724"/>
                </a:lnTo>
                <a:lnTo>
                  <a:pt x="213474" y="15302"/>
                </a:lnTo>
                <a:lnTo>
                  <a:pt x="234149" y="46829"/>
                </a:lnTo>
                <a:lnTo>
                  <a:pt x="235974" y="53134"/>
                </a:lnTo>
                <a:lnTo>
                  <a:pt x="236874" y="59442"/>
                </a:lnTo>
                <a:lnTo>
                  <a:pt x="237774" y="66669"/>
                </a:lnTo>
                <a:lnTo>
                  <a:pt x="235974" y="79242"/>
                </a:lnTo>
                <a:lnTo>
                  <a:pt x="234149" y="85549"/>
                </a:lnTo>
                <a:lnTo>
                  <a:pt x="232374" y="91854"/>
                </a:lnTo>
                <a:lnTo>
                  <a:pt x="202674" y="124304"/>
                </a:lnTo>
                <a:lnTo>
                  <a:pt x="199108" y="126074"/>
                </a:lnTo>
                <a:lnTo>
                  <a:pt x="143224" y="126074"/>
                </a:lnTo>
                <a:lnTo>
                  <a:pt x="26149" y="262991"/>
                </a:lnTo>
                <a:close/>
              </a:path>
              <a:path w="238125" h="263525">
                <a:moveTo>
                  <a:pt x="171124" y="132379"/>
                </a:moveTo>
                <a:lnTo>
                  <a:pt x="156724" y="130609"/>
                </a:lnTo>
                <a:lnTo>
                  <a:pt x="149524" y="128802"/>
                </a:lnTo>
                <a:lnTo>
                  <a:pt x="143224" y="126074"/>
                </a:lnTo>
                <a:lnTo>
                  <a:pt x="199108" y="126074"/>
                </a:lnTo>
                <a:lnTo>
                  <a:pt x="197249" y="126997"/>
                </a:lnTo>
                <a:lnTo>
                  <a:pt x="190949" y="129687"/>
                </a:lnTo>
                <a:lnTo>
                  <a:pt x="178324" y="131494"/>
                </a:lnTo>
                <a:lnTo>
                  <a:pt x="171124" y="132379"/>
                </a:lnTo>
                <a:close/>
              </a:path>
            </a:pathLst>
          </a:custGeom>
          <a:solidFill>
            <a:srgbClr val="FFB600"/>
          </a:solidFill>
        </p:spPr>
        <p:txBody>
          <a:bodyPr wrap="square" lIns="0" tIns="0" rIns="0" bIns="0" rtlCol="0"/>
          <a:lstStyle/>
          <a:p>
            <a:endParaRPr dirty="0"/>
          </a:p>
        </p:txBody>
      </p:sp>
      <p:sp>
        <p:nvSpPr>
          <p:cNvPr id="11" name="object 11"/>
          <p:cNvSpPr/>
          <p:nvPr/>
        </p:nvSpPr>
        <p:spPr>
          <a:xfrm>
            <a:off x="8187208" y="347516"/>
            <a:ext cx="189124" cy="218852"/>
          </a:xfrm>
          <a:prstGeom prst="rect">
            <a:avLst/>
          </a:prstGeom>
          <a:blipFill>
            <a:blip r:embed="rId8" cstate="print"/>
            <a:stretch>
              <a:fillRect/>
            </a:stretch>
          </a:blipFill>
        </p:spPr>
        <p:txBody>
          <a:bodyPr wrap="square" lIns="0" tIns="0" rIns="0" bIns="0" rtlCol="0"/>
          <a:lstStyle/>
          <a:p>
            <a:endParaRPr dirty="0"/>
          </a:p>
        </p:txBody>
      </p:sp>
      <p:sp>
        <p:nvSpPr>
          <p:cNvPr id="12" name="object 12"/>
          <p:cNvSpPr/>
          <p:nvPr/>
        </p:nvSpPr>
        <p:spPr>
          <a:xfrm>
            <a:off x="8054833" y="724896"/>
            <a:ext cx="266065" cy="161290"/>
          </a:xfrm>
          <a:custGeom>
            <a:avLst/>
            <a:gdLst/>
            <a:ahLst/>
            <a:cxnLst/>
            <a:rect l="l" t="t" r="r" b="b"/>
            <a:pathLst>
              <a:path w="266065" h="161290">
                <a:moveTo>
                  <a:pt x="208445" y="54942"/>
                </a:moveTo>
                <a:lnTo>
                  <a:pt x="118874" y="54942"/>
                </a:lnTo>
                <a:lnTo>
                  <a:pt x="252174" y="0"/>
                </a:lnTo>
                <a:lnTo>
                  <a:pt x="257549" y="16187"/>
                </a:lnTo>
                <a:lnTo>
                  <a:pt x="265674" y="31527"/>
                </a:lnTo>
                <a:lnTo>
                  <a:pt x="208445" y="54942"/>
                </a:lnTo>
                <a:close/>
              </a:path>
              <a:path w="266065" h="161290">
                <a:moveTo>
                  <a:pt x="70224" y="161179"/>
                </a:moveTo>
                <a:lnTo>
                  <a:pt x="63924" y="161179"/>
                </a:lnTo>
                <a:lnTo>
                  <a:pt x="51324" y="159409"/>
                </a:lnTo>
                <a:lnTo>
                  <a:pt x="22524" y="144069"/>
                </a:lnTo>
                <a:lnTo>
                  <a:pt x="17099" y="139569"/>
                </a:lnTo>
                <a:lnTo>
                  <a:pt x="13474" y="134187"/>
                </a:lnTo>
                <a:lnTo>
                  <a:pt x="9899" y="129687"/>
                </a:lnTo>
                <a:lnTo>
                  <a:pt x="7174" y="123382"/>
                </a:lnTo>
                <a:lnTo>
                  <a:pt x="4474" y="117962"/>
                </a:lnTo>
                <a:lnTo>
                  <a:pt x="899" y="105349"/>
                </a:lnTo>
                <a:lnTo>
                  <a:pt x="0" y="99044"/>
                </a:lnTo>
                <a:lnTo>
                  <a:pt x="0" y="92739"/>
                </a:lnTo>
                <a:lnTo>
                  <a:pt x="12599" y="55827"/>
                </a:lnTo>
                <a:lnTo>
                  <a:pt x="37824" y="36024"/>
                </a:lnTo>
                <a:lnTo>
                  <a:pt x="43199" y="33297"/>
                </a:lnTo>
                <a:lnTo>
                  <a:pt x="55824" y="29719"/>
                </a:lnTo>
                <a:lnTo>
                  <a:pt x="62124" y="29719"/>
                </a:lnTo>
                <a:lnTo>
                  <a:pt x="68424" y="28797"/>
                </a:lnTo>
                <a:lnTo>
                  <a:pt x="105374" y="41409"/>
                </a:lnTo>
                <a:lnTo>
                  <a:pt x="118874" y="54942"/>
                </a:lnTo>
                <a:lnTo>
                  <a:pt x="208445" y="54942"/>
                </a:lnTo>
                <a:lnTo>
                  <a:pt x="131474" y="86434"/>
                </a:lnTo>
                <a:lnTo>
                  <a:pt x="132374" y="97237"/>
                </a:lnTo>
                <a:lnTo>
                  <a:pt x="130549" y="108042"/>
                </a:lnTo>
                <a:lnTo>
                  <a:pt x="110749" y="144069"/>
                </a:lnTo>
                <a:lnTo>
                  <a:pt x="76549" y="160294"/>
                </a:lnTo>
                <a:lnTo>
                  <a:pt x="70224" y="161179"/>
                </a:lnTo>
                <a:close/>
              </a:path>
            </a:pathLst>
          </a:custGeom>
          <a:solidFill>
            <a:srgbClr val="FFB600"/>
          </a:solidFill>
        </p:spPr>
        <p:txBody>
          <a:bodyPr wrap="square" lIns="0" tIns="0" rIns="0" bIns="0" rtlCol="0"/>
          <a:lstStyle/>
          <a:p>
            <a:endParaRPr dirty="0"/>
          </a:p>
        </p:txBody>
      </p:sp>
      <p:sp>
        <p:nvSpPr>
          <p:cNvPr id="13" name="object 13"/>
          <p:cNvSpPr/>
          <p:nvPr/>
        </p:nvSpPr>
        <p:spPr>
          <a:xfrm>
            <a:off x="8379958" y="836553"/>
            <a:ext cx="131474" cy="235962"/>
          </a:xfrm>
          <a:prstGeom prst="rect">
            <a:avLst/>
          </a:prstGeom>
          <a:blipFill>
            <a:blip r:embed="rId9" cstate="print"/>
            <a:stretch>
              <a:fillRect/>
            </a:stretch>
          </a:blipFill>
        </p:spPr>
        <p:txBody>
          <a:bodyPr wrap="square" lIns="0" tIns="0" rIns="0" bIns="0" rtlCol="0"/>
          <a:lstStyle/>
          <a:p>
            <a:endParaRPr dirty="0"/>
          </a:p>
        </p:txBody>
      </p:sp>
      <p:sp>
        <p:nvSpPr>
          <p:cNvPr id="14" name="object 14"/>
          <p:cNvSpPr/>
          <p:nvPr/>
        </p:nvSpPr>
        <p:spPr>
          <a:xfrm>
            <a:off x="8612307" y="655533"/>
            <a:ext cx="238649" cy="132379"/>
          </a:xfrm>
          <a:prstGeom prst="rect">
            <a:avLst/>
          </a:prstGeom>
          <a:blipFill>
            <a:blip r:embed="rId10" cstate="print"/>
            <a:stretch>
              <a:fillRect/>
            </a:stretch>
          </a:blipFill>
        </p:spPr>
        <p:txBody>
          <a:bodyPr wrap="square" lIns="0" tIns="0" rIns="0" bIns="0" rtlCol="0"/>
          <a:lstStyle/>
          <a:p>
            <a:endParaRPr dirty="0"/>
          </a:p>
        </p:txBody>
      </p:sp>
      <p:sp>
        <p:nvSpPr>
          <p:cNvPr id="15" name="object 15"/>
          <p:cNvSpPr/>
          <p:nvPr/>
        </p:nvSpPr>
        <p:spPr>
          <a:xfrm>
            <a:off x="8318708" y="540261"/>
            <a:ext cx="279400" cy="280670"/>
          </a:xfrm>
          <a:custGeom>
            <a:avLst/>
            <a:gdLst/>
            <a:ahLst/>
            <a:cxnLst/>
            <a:rect l="l" t="t" r="r" b="b"/>
            <a:pathLst>
              <a:path w="279400" h="280669">
                <a:moveTo>
                  <a:pt x="139599" y="280101"/>
                </a:moveTo>
                <a:lnTo>
                  <a:pt x="98149" y="273796"/>
                </a:lnTo>
                <a:lnTo>
                  <a:pt x="61249" y="255764"/>
                </a:lnTo>
                <a:lnTo>
                  <a:pt x="32399" y="228737"/>
                </a:lnTo>
                <a:lnTo>
                  <a:pt x="10799" y="194517"/>
                </a:lnTo>
                <a:lnTo>
                  <a:pt x="874" y="153989"/>
                </a:lnTo>
                <a:lnTo>
                  <a:pt x="0" y="139609"/>
                </a:lnTo>
                <a:lnTo>
                  <a:pt x="874" y="126077"/>
                </a:lnTo>
                <a:lnTo>
                  <a:pt x="10799" y="85549"/>
                </a:lnTo>
                <a:lnTo>
                  <a:pt x="32399" y="51329"/>
                </a:lnTo>
                <a:lnTo>
                  <a:pt x="61249" y="24302"/>
                </a:lnTo>
                <a:lnTo>
                  <a:pt x="98149" y="6307"/>
                </a:lnTo>
                <a:lnTo>
                  <a:pt x="139599" y="0"/>
                </a:lnTo>
                <a:lnTo>
                  <a:pt x="153974" y="884"/>
                </a:lnTo>
                <a:lnTo>
                  <a:pt x="194499" y="10804"/>
                </a:lnTo>
                <a:lnTo>
                  <a:pt x="228724" y="32414"/>
                </a:lnTo>
                <a:lnTo>
                  <a:pt x="255749" y="62134"/>
                </a:lnTo>
                <a:lnTo>
                  <a:pt x="273774" y="98162"/>
                </a:lnTo>
                <a:lnTo>
                  <a:pt x="279174" y="126077"/>
                </a:lnTo>
                <a:lnTo>
                  <a:pt x="279174" y="153989"/>
                </a:lnTo>
                <a:lnTo>
                  <a:pt x="268374" y="194517"/>
                </a:lnTo>
                <a:lnTo>
                  <a:pt x="247649" y="228737"/>
                </a:lnTo>
                <a:lnTo>
                  <a:pt x="217924" y="255764"/>
                </a:lnTo>
                <a:lnTo>
                  <a:pt x="180999" y="273796"/>
                </a:lnTo>
                <a:lnTo>
                  <a:pt x="139599" y="280101"/>
                </a:lnTo>
                <a:close/>
              </a:path>
            </a:pathLst>
          </a:custGeom>
          <a:solidFill>
            <a:srgbClr val="FFB600"/>
          </a:solidFill>
        </p:spPr>
        <p:txBody>
          <a:bodyPr wrap="square" lIns="0" tIns="0" rIns="0" bIns="0" rtlCol="0"/>
          <a:lstStyle/>
          <a:p>
            <a:endParaRPr dirty="0"/>
          </a:p>
        </p:txBody>
      </p:sp>
      <p:sp>
        <p:nvSpPr>
          <p:cNvPr id="33" name="object 33"/>
          <p:cNvSpPr txBox="1"/>
          <p:nvPr/>
        </p:nvSpPr>
        <p:spPr>
          <a:xfrm>
            <a:off x="3475458" y="864760"/>
            <a:ext cx="2237740" cy="2426433"/>
          </a:xfrm>
          <a:prstGeom prst="rect">
            <a:avLst/>
          </a:prstGeom>
        </p:spPr>
        <p:txBody>
          <a:bodyPr vert="horz" wrap="square" lIns="0" tIns="8890" rIns="0" bIns="0" rtlCol="0">
            <a:spAutoFit/>
          </a:bodyPr>
          <a:lstStyle/>
          <a:p>
            <a:pPr marL="343535" marR="372745" indent="-314960">
              <a:lnSpc>
                <a:spcPct val="102299"/>
              </a:lnSpc>
              <a:spcBef>
                <a:spcPts val="70"/>
              </a:spcBef>
              <a:buAutoNum type="arabicPeriod"/>
              <a:tabLst>
                <a:tab pos="343535" algn="l"/>
                <a:tab pos="344170" algn="l"/>
              </a:tabLst>
            </a:pPr>
            <a:r>
              <a:rPr sz="1100" spc="50" dirty="0">
                <a:solidFill>
                  <a:schemeClr val="tx1">
                    <a:lumMod val="65000"/>
                    <a:lumOff val="35000"/>
                  </a:schemeClr>
                </a:solidFill>
                <a:latin typeface="Trebuchet MS"/>
                <a:cs typeface="Trebuchet MS"/>
              </a:rPr>
              <a:t>Can</a:t>
            </a:r>
            <a:r>
              <a:rPr sz="1100" spc="-80" dirty="0">
                <a:solidFill>
                  <a:schemeClr val="tx1">
                    <a:lumMod val="65000"/>
                    <a:lumOff val="35000"/>
                  </a:schemeClr>
                </a:solidFill>
                <a:latin typeface="Trebuchet MS"/>
                <a:cs typeface="Trebuchet MS"/>
              </a:rPr>
              <a:t> </a:t>
            </a:r>
            <a:r>
              <a:rPr sz="1100" spc="55" dirty="0">
                <a:solidFill>
                  <a:schemeClr val="tx1">
                    <a:lumMod val="65000"/>
                    <a:lumOff val="35000"/>
                  </a:schemeClr>
                </a:solidFill>
                <a:latin typeface="Trebuchet MS"/>
                <a:cs typeface="Trebuchet MS"/>
              </a:rPr>
              <a:t>be</a:t>
            </a:r>
            <a:r>
              <a:rPr sz="1100" spc="-75" dirty="0">
                <a:solidFill>
                  <a:schemeClr val="tx1">
                    <a:lumMod val="65000"/>
                    <a:lumOff val="35000"/>
                  </a:schemeClr>
                </a:solidFill>
                <a:latin typeface="Trebuchet MS"/>
                <a:cs typeface="Trebuchet MS"/>
              </a:rPr>
              <a:t> </a:t>
            </a:r>
            <a:r>
              <a:rPr sz="1100" spc="30" dirty="0">
                <a:solidFill>
                  <a:schemeClr val="tx1">
                    <a:lumMod val="65000"/>
                    <a:lumOff val="35000"/>
                  </a:schemeClr>
                </a:solidFill>
                <a:latin typeface="Trebuchet MS"/>
                <a:cs typeface="Trebuchet MS"/>
              </a:rPr>
              <a:t>implemented</a:t>
            </a:r>
            <a:r>
              <a:rPr sz="1100" spc="-80" dirty="0">
                <a:solidFill>
                  <a:schemeClr val="tx1">
                    <a:lumMod val="65000"/>
                    <a:lumOff val="35000"/>
                  </a:schemeClr>
                </a:solidFill>
                <a:latin typeface="Trebuchet MS"/>
                <a:cs typeface="Trebuchet MS"/>
              </a:rPr>
              <a:t> </a:t>
            </a:r>
            <a:r>
              <a:rPr sz="1100" spc="-20" dirty="0">
                <a:solidFill>
                  <a:schemeClr val="tx1">
                    <a:lumMod val="65000"/>
                    <a:lumOff val="35000"/>
                  </a:schemeClr>
                </a:solidFill>
                <a:latin typeface="Trebuchet MS"/>
                <a:cs typeface="Trebuchet MS"/>
              </a:rPr>
              <a:t>in  </a:t>
            </a:r>
            <a:r>
              <a:rPr sz="1100" spc="50" dirty="0">
                <a:solidFill>
                  <a:schemeClr val="tx1">
                    <a:lumMod val="65000"/>
                    <a:lumOff val="35000"/>
                  </a:schemeClr>
                </a:solidFill>
                <a:latin typeface="Trebuchet MS"/>
                <a:cs typeface="Trebuchet MS"/>
              </a:rPr>
              <a:t>shopping </a:t>
            </a:r>
            <a:r>
              <a:rPr sz="1100" spc="25" dirty="0">
                <a:solidFill>
                  <a:schemeClr val="tx1">
                    <a:lumMod val="65000"/>
                    <a:lumOff val="35000"/>
                  </a:schemeClr>
                </a:solidFill>
                <a:latin typeface="Trebuchet MS"/>
                <a:cs typeface="Trebuchet MS"/>
              </a:rPr>
              <a:t>complexes,  </a:t>
            </a:r>
            <a:r>
              <a:rPr sz="1100" spc="15" dirty="0">
                <a:solidFill>
                  <a:schemeClr val="tx1">
                    <a:lumMod val="65000"/>
                    <a:lumOff val="35000"/>
                  </a:schemeClr>
                </a:solidFill>
                <a:latin typeface="Trebuchet MS"/>
                <a:cs typeface="Trebuchet MS"/>
              </a:rPr>
              <a:t>corporate </a:t>
            </a:r>
            <a:r>
              <a:rPr sz="1100" spc="-10" dirty="0">
                <a:solidFill>
                  <a:schemeClr val="tx1">
                    <a:lumMod val="65000"/>
                    <a:lumOff val="35000"/>
                  </a:schemeClr>
                </a:solidFill>
                <a:latin typeface="Trebuchet MS"/>
                <a:cs typeface="Trebuchet MS"/>
              </a:rPr>
              <a:t>offices,  </a:t>
            </a:r>
            <a:r>
              <a:rPr sz="1100" spc="5" dirty="0">
                <a:solidFill>
                  <a:schemeClr val="tx1">
                    <a:lumMod val="65000"/>
                    <a:lumOff val="35000"/>
                  </a:schemeClr>
                </a:solidFill>
                <a:latin typeface="Trebuchet MS"/>
                <a:cs typeface="Trebuchet MS"/>
              </a:rPr>
              <a:t>universities</a:t>
            </a:r>
            <a:r>
              <a:rPr sz="1100" spc="-60" dirty="0">
                <a:solidFill>
                  <a:schemeClr val="tx1">
                    <a:lumMod val="65000"/>
                    <a:lumOff val="35000"/>
                  </a:schemeClr>
                </a:solidFill>
                <a:latin typeface="Trebuchet MS"/>
                <a:cs typeface="Trebuchet MS"/>
              </a:rPr>
              <a:t> </a:t>
            </a:r>
            <a:r>
              <a:rPr sz="1100" spc="-40" dirty="0">
                <a:solidFill>
                  <a:schemeClr val="tx1">
                    <a:lumMod val="65000"/>
                    <a:lumOff val="35000"/>
                  </a:schemeClr>
                </a:solidFill>
                <a:latin typeface="Trebuchet MS"/>
                <a:cs typeface="Trebuchet MS"/>
              </a:rPr>
              <a:t>etc.</a:t>
            </a:r>
            <a:endParaRPr sz="1100" dirty="0">
              <a:solidFill>
                <a:schemeClr val="tx1">
                  <a:lumMod val="65000"/>
                  <a:lumOff val="35000"/>
                </a:schemeClr>
              </a:solidFill>
              <a:latin typeface="Trebuchet MS"/>
              <a:cs typeface="Trebuchet MS"/>
            </a:endParaRPr>
          </a:p>
          <a:p>
            <a:pPr marL="343535" marR="455930" indent="-327660">
              <a:lnSpc>
                <a:spcPct val="102299"/>
              </a:lnSpc>
              <a:buAutoNum type="arabicPeriod"/>
              <a:tabLst>
                <a:tab pos="343535" algn="l"/>
                <a:tab pos="344170" algn="l"/>
              </a:tabLst>
            </a:pPr>
            <a:r>
              <a:rPr lang="en-US" sz="1100" dirty="0" smtClean="0">
                <a:solidFill>
                  <a:schemeClr val="tx1">
                    <a:lumMod val="65000"/>
                    <a:lumOff val="35000"/>
                  </a:schemeClr>
                </a:solidFill>
                <a:latin typeface="Trebuchet MS" pitchFamily="34" charset="0"/>
              </a:rPr>
              <a:t>Footfall </a:t>
            </a:r>
            <a:r>
              <a:rPr lang="en-US" sz="1100" dirty="0">
                <a:solidFill>
                  <a:schemeClr val="tx1">
                    <a:lumMod val="65000"/>
                    <a:lumOff val="35000"/>
                  </a:schemeClr>
                </a:solidFill>
                <a:latin typeface="Trebuchet MS" pitchFamily="34" charset="0"/>
              </a:rPr>
              <a:t>tells you how successful your marketing strategy is, in terms of drawing prospective customers’ attention</a:t>
            </a:r>
            <a:r>
              <a:rPr sz="1100" spc="-25" dirty="0" smtClean="0">
                <a:solidFill>
                  <a:schemeClr val="tx1">
                    <a:lumMod val="65000"/>
                    <a:lumOff val="35000"/>
                  </a:schemeClr>
                </a:solidFill>
                <a:latin typeface="Trebuchet MS" pitchFamily="34" charset="0"/>
                <a:cs typeface="Trebuchet MS"/>
              </a:rPr>
              <a:t>.</a:t>
            </a:r>
            <a:endParaRPr lang="en-US" sz="1100" dirty="0">
              <a:solidFill>
                <a:schemeClr val="tx1">
                  <a:lumMod val="65000"/>
                  <a:lumOff val="35000"/>
                </a:schemeClr>
              </a:solidFill>
              <a:latin typeface="Trebuchet MS" pitchFamily="34" charset="0"/>
              <a:cs typeface="Trebuchet MS"/>
            </a:endParaRPr>
          </a:p>
          <a:p>
            <a:pPr marL="343535" marR="5080" indent="-330835">
              <a:lnSpc>
                <a:spcPct val="102299"/>
              </a:lnSpc>
              <a:buAutoNum type="arabicPeriod"/>
              <a:tabLst>
                <a:tab pos="343535" algn="l"/>
                <a:tab pos="344170" algn="l"/>
              </a:tabLst>
            </a:pPr>
            <a:r>
              <a:rPr sz="1100" spc="5" dirty="0" smtClean="0">
                <a:solidFill>
                  <a:schemeClr val="tx1">
                    <a:lumMod val="65000"/>
                    <a:lumOff val="35000"/>
                  </a:schemeClr>
                </a:solidFill>
                <a:latin typeface="Trebuchet MS"/>
                <a:cs typeface="Trebuchet MS"/>
              </a:rPr>
              <a:t>Entry/Exit </a:t>
            </a:r>
            <a:r>
              <a:rPr sz="1100" spc="90" dirty="0">
                <a:solidFill>
                  <a:schemeClr val="tx1">
                    <a:lumMod val="65000"/>
                    <a:lumOff val="35000"/>
                  </a:schemeClr>
                </a:solidFill>
                <a:latin typeface="Trebuchet MS"/>
                <a:cs typeface="Trebuchet MS"/>
              </a:rPr>
              <a:t>Log </a:t>
            </a:r>
            <a:r>
              <a:rPr sz="1100" spc="55" dirty="0">
                <a:solidFill>
                  <a:schemeClr val="tx1">
                    <a:lumMod val="65000"/>
                    <a:lumOff val="35000"/>
                  </a:schemeClr>
                </a:solidFill>
                <a:latin typeface="Trebuchet MS"/>
                <a:cs typeface="Trebuchet MS"/>
              </a:rPr>
              <a:t>made  </a:t>
            </a:r>
            <a:r>
              <a:rPr sz="1100" spc="10" dirty="0">
                <a:solidFill>
                  <a:schemeClr val="tx1">
                    <a:lumMod val="65000"/>
                    <a:lumOff val="35000"/>
                  </a:schemeClr>
                </a:solidFill>
                <a:latin typeface="Trebuchet MS"/>
                <a:cs typeface="Trebuchet MS"/>
              </a:rPr>
              <a:t>available </a:t>
            </a:r>
            <a:r>
              <a:rPr sz="1100" spc="-5" dirty="0">
                <a:solidFill>
                  <a:schemeClr val="tx1">
                    <a:lumMod val="65000"/>
                    <a:lumOff val="35000"/>
                  </a:schemeClr>
                </a:solidFill>
                <a:latin typeface="Trebuchet MS"/>
                <a:cs typeface="Trebuchet MS"/>
              </a:rPr>
              <a:t>to </a:t>
            </a:r>
            <a:r>
              <a:rPr sz="1100" spc="20" dirty="0">
                <a:solidFill>
                  <a:schemeClr val="tx1">
                    <a:lumMod val="65000"/>
                    <a:lumOff val="35000"/>
                  </a:schemeClr>
                </a:solidFill>
                <a:latin typeface="Trebuchet MS"/>
                <a:cs typeface="Trebuchet MS"/>
              </a:rPr>
              <a:t>law</a:t>
            </a:r>
            <a:r>
              <a:rPr sz="1100" spc="-229" dirty="0">
                <a:solidFill>
                  <a:schemeClr val="tx1">
                    <a:lumMod val="65000"/>
                    <a:lumOff val="35000"/>
                  </a:schemeClr>
                </a:solidFill>
                <a:latin typeface="Trebuchet MS"/>
                <a:cs typeface="Trebuchet MS"/>
              </a:rPr>
              <a:t> </a:t>
            </a:r>
            <a:r>
              <a:rPr sz="1100" spc="25" dirty="0">
                <a:solidFill>
                  <a:schemeClr val="tx1">
                    <a:lumMod val="65000"/>
                    <a:lumOff val="35000"/>
                  </a:schemeClr>
                </a:solidFill>
                <a:latin typeface="Trebuchet MS"/>
                <a:cs typeface="Trebuchet MS"/>
              </a:rPr>
              <a:t>enforcement  </a:t>
            </a:r>
            <a:r>
              <a:rPr sz="1100" spc="40" dirty="0">
                <a:solidFill>
                  <a:schemeClr val="tx1">
                    <a:lumMod val="65000"/>
                    <a:lumOff val="35000"/>
                  </a:schemeClr>
                </a:solidFill>
                <a:latin typeface="Trebuchet MS"/>
                <a:cs typeface="Trebuchet MS"/>
              </a:rPr>
              <a:t>agencies </a:t>
            </a:r>
            <a:r>
              <a:rPr sz="1100" spc="-10" dirty="0">
                <a:solidFill>
                  <a:schemeClr val="tx1">
                    <a:lumMod val="65000"/>
                    <a:lumOff val="35000"/>
                  </a:schemeClr>
                </a:solidFill>
                <a:latin typeface="Trebuchet MS"/>
                <a:cs typeface="Trebuchet MS"/>
              </a:rPr>
              <a:t>for </a:t>
            </a:r>
            <a:r>
              <a:rPr sz="1100" dirty="0">
                <a:solidFill>
                  <a:schemeClr val="tx1">
                    <a:lumMod val="65000"/>
                    <a:lumOff val="35000"/>
                  </a:schemeClr>
                </a:solidFill>
                <a:latin typeface="Trebuchet MS"/>
                <a:cs typeface="Trebuchet MS"/>
              </a:rPr>
              <a:t>identifying  </a:t>
            </a:r>
            <a:r>
              <a:rPr sz="1100" spc="40" dirty="0">
                <a:solidFill>
                  <a:schemeClr val="tx1">
                    <a:lumMod val="65000"/>
                    <a:lumOff val="35000"/>
                  </a:schemeClr>
                </a:solidFill>
                <a:latin typeface="Trebuchet MS"/>
                <a:cs typeface="Trebuchet MS"/>
              </a:rPr>
              <a:t>suspicious</a:t>
            </a:r>
            <a:r>
              <a:rPr sz="1100" spc="-60" dirty="0">
                <a:solidFill>
                  <a:schemeClr val="tx1">
                    <a:lumMod val="65000"/>
                    <a:lumOff val="35000"/>
                  </a:schemeClr>
                </a:solidFill>
                <a:latin typeface="Trebuchet MS"/>
                <a:cs typeface="Trebuchet MS"/>
              </a:rPr>
              <a:t> </a:t>
            </a:r>
            <a:r>
              <a:rPr sz="1100" spc="-30" dirty="0">
                <a:solidFill>
                  <a:schemeClr val="tx1">
                    <a:lumMod val="65000"/>
                    <a:lumOff val="35000"/>
                  </a:schemeClr>
                </a:solidFill>
                <a:latin typeface="Trebuchet MS"/>
                <a:cs typeface="Trebuchet MS"/>
              </a:rPr>
              <a:t>activities.</a:t>
            </a:r>
            <a:endParaRPr sz="1100" dirty="0">
              <a:solidFill>
                <a:schemeClr val="tx1">
                  <a:lumMod val="65000"/>
                  <a:lumOff val="35000"/>
                </a:schemeClr>
              </a:solidFill>
              <a:latin typeface="Trebuchet MS"/>
              <a:cs typeface="Trebuchet MS"/>
            </a:endParaRPr>
          </a:p>
        </p:txBody>
      </p:sp>
      <p:sp>
        <p:nvSpPr>
          <p:cNvPr id="48" name="object 48"/>
          <p:cNvSpPr/>
          <p:nvPr/>
        </p:nvSpPr>
        <p:spPr>
          <a:xfrm>
            <a:off x="646029" y="4313778"/>
            <a:ext cx="1605587" cy="137368"/>
          </a:xfrm>
          <a:prstGeom prst="rect">
            <a:avLst/>
          </a:prstGeom>
          <a:blipFill>
            <a:blip r:embed="rId11" cstate="print"/>
            <a:stretch>
              <a:fillRect/>
            </a:stretch>
          </a:blipFill>
        </p:spPr>
        <p:txBody>
          <a:bodyPr wrap="square" lIns="0" tIns="0" rIns="0" bIns="0" rtlCol="0"/>
          <a:lstStyle/>
          <a:p>
            <a:endParaRPr dirty="0"/>
          </a:p>
        </p:txBody>
      </p:sp>
      <p:sp>
        <p:nvSpPr>
          <p:cNvPr id="49" name="object 49"/>
          <p:cNvSpPr/>
          <p:nvPr/>
        </p:nvSpPr>
        <p:spPr>
          <a:xfrm>
            <a:off x="980553" y="4485228"/>
            <a:ext cx="935955" cy="108941"/>
          </a:xfrm>
          <a:prstGeom prst="rect">
            <a:avLst/>
          </a:prstGeom>
          <a:blipFill>
            <a:blip r:embed="rId12" cstate="print"/>
            <a:stretch>
              <a:fillRect/>
            </a:stretch>
          </a:blipFill>
        </p:spPr>
        <p:txBody>
          <a:bodyPr wrap="square" lIns="0" tIns="0" rIns="0" bIns="0" rtlCol="0"/>
          <a:lstStyle/>
          <a:p>
            <a:endParaRPr dirty="0"/>
          </a:p>
        </p:txBody>
      </p:sp>
      <p:pic>
        <p:nvPicPr>
          <p:cNvPr id="54" name="Picture 5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38925" y="3246390"/>
            <a:ext cx="2120045" cy="1462831"/>
          </a:xfrm>
          <a:prstGeom prst="rect">
            <a:avLst/>
          </a:prstGeom>
        </p:spPr>
      </p:pic>
      <p:sp>
        <p:nvSpPr>
          <p:cNvPr id="56" name="object 6"/>
          <p:cNvSpPr/>
          <p:nvPr/>
        </p:nvSpPr>
        <p:spPr>
          <a:xfrm>
            <a:off x="3229087" y="3347267"/>
            <a:ext cx="634123" cy="781023"/>
          </a:xfrm>
          <a:prstGeom prst="rect">
            <a:avLst/>
          </a:prstGeom>
          <a:blipFill>
            <a:blip r:embed="rId14" cstate="print"/>
            <a:stretch>
              <a:fillRect/>
            </a:stretch>
          </a:blipFill>
        </p:spPr>
        <p:txBody>
          <a:bodyPr wrap="square" lIns="0" tIns="0" rIns="0" bIns="0" rtlCol="0"/>
          <a:lstStyle/>
          <a:p>
            <a:endParaRPr dirty="0"/>
          </a:p>
        </p:txBody>
      </p:sp>
      <p:sp>
        <p:nvSpPr>
          <p:cNvPr id="57" name="object 33"/>
          <p:cNvSpPr txBox="1"/>
          <p:nvPr/>
        </p:nvSpPr>
        <p:spPr>
          <a:xfrm>
            <a:off x="927687" y="886186"/>
            <a:ext cx="2237740" cy="1563057"/>
          </a:xfrm>
          <a:prstGeom prst="rect">
            <a:avLst/>
          </a:prstGeom>
        </p:spPr>
        <p:txBody>
          <a:bodyPr vert="horz" wrap="square" lIns="0" tIns="8890" rIns="0" bIns="0" rtlCol="0">
            <a:spAutoFit/>
          </a:bodyPr>
          <a:lstStyle/>
          <a:p>
            <a:pPr marL="343535" marR="372745" indent="-314960">
              <a:lnSpc>
                <a:spcPct val="102299"/>
              </a:lnSpc>
              <a:spcBef>
                <a:spcPts val="70"/>
              </a:spcBef>
              <a:buAutoNum type="arabicPeriod"/>
              <a:tabLst>
                <a:tab pos="343535" algn="l"/>
                <a:tab pos="344170" algn="l"/>
              </a:tabLst>
            </a:pPr>
            <a:r>
              <a:rPr lang="en-US" sz="1100" spc="50" dirty="0" smtClean="0">
                <a:solidFill>
                  <a:schemeClr val="tx1">
                    <a:lumMod val="65000"/>
                    <a:lumOff val="35000"/>
                  </a:schemeClr>
                </a:solidFill>
                <a:latin typeface="Trebuchet MS"/>
                <a:cs typeface="Trebuchet MS"/>
              </a:rPr>
              <a:t>Improve the security for shops and stores</a:t>
            </a:r>
            <a:r>
              <a:rPr sz="1100" spc="-40" dirty="0" smtClean="0">
                <a:solidFill>
                  <a:schemeClr val="tx1">
                    <a:lumMod val="65000"/>
                    <a:lumOff val="35000"/>
                  </a:schemeClr>
                </a:solidFill>
                <a:latin typeface="Trebuchet MS"/>
                <a:cs typeface="Trebuchet MS"/>
              </a:rPr>
              <a:t>.</a:t>
            </a:r>
            <a:endParaRPr sz="1100" dirty="0">
              <a:solidFill>
                <a:schemeClr val="tx1">
                  <a:lumMod val="65000"/>
                  <a:lumOff val="35000"/>
                </a:schemeClr>
              </a:solidFill>
              <a:latin typeface="Trebuchet MS"/>
              <a:cs typeface="Trebuchet MS"/>
            </a:endParaRPr>
          </a:p>
          <a:p>
            <a:pPr marL="343535" marR="455930" indent="-327660">
              <a:lnSpc>
                <a:spcPct val="102299"/>
              </a:lnSpc>
              <a:buAutoNum type="arabicPeriod"/>
              <a:tabLst>
                <a:tab pos="343535" algn="l"/>
                <a:tab pos="344170" algn="l"/>
              </a:tabLst>
            </a:pPr>
            <a:r>
              <a:rPr lang="en-US" sz="1100" dirty="0" smtClean="0">
                <a:solidFill>
                  <a:schemeClr val="tx1">
                    <a:lumMod val="65000"/>
                    <a:lumOff val="35000"/>
                  </a:schemeClr>
                </a:solidFill>
                <a:latin typeface="Trebuchet MS" pitchFamily="34" charset="0"/>
              </a:rPr>
              <a:t>Provide Analytics for the Admin to manage/improve marketing campaigns</a:t>
            </a:r>
            <a:r>
              <a:rPr sz="1100" spc="-25" dirty="0" smtClean="0">
                <a:solidFill>
                  <a:schemeClr val="tx1">
                    <a:lumMod val="65000"/>
                    <a:lumOff val="35000"/>
                  </a:schemeClr>
                </a:solidFill>
                <a:latin typeface="Trebuchet MS" pitchFamily="34" charset="0"/>
                <a:cs typeface="Trebuchet MS"/>
              </a:rPr>
              <a:t>.</a:t>
            </a:r>
            <a:endParaRPr lang="en-US" sz="1100" dirty="0">
              <a:solidFill>
                <a:schemeClr val="tx1">
                  <a:lumMod val="65000"/>
                  <a:lumOff val="35000"/>
                </a:schemeClr>
              </a:solidFill>
              <a:latin typeface="Trebuchet MS" pitchFamily="34" charset="0"/>
              <a:cs typeface="Trebuchet MS"/>
            </a:endParaRPr>
          </a:p>
          <a:p>
            <a:pPr marL="343535" marR="5080" indent="-330835">
              <a:lnSpc>
                <a:spcPct val="102299"/>
              </a:lnSpc>
              <a:buAutoNum type="arabicPeriod"/>
              <a:tabLst>
                <a:tab pos="343535" algn="l"/>
                <a:tab pos="344170" algn="l"/>
              </a:tabLst>
            </a:pPr>
            <a:r>
              <a:rPr lang="en-US" sz="1100" spc="5" dirty="0" smtClean="0">
                <a:solidFill>
                  <a:schemeClr val="tx1">
                    <a:lumMod val="65000"/>
                    <a:lumOff val="35000"/>
                  </a:schemeClr>
                </a:solidFill>
                <a:latin typeface="Trebuchet MS"/>
                <a:cs typeface="Trebuchet MS"/>
              </a:rPr>
              <a:t>Daily Report generation and Automation of tasks</a:t>
            </a:r>
            <a:r>
              <a:rPr sz="1100" spc="-30" dirty="0" smtClean="0">
                <a:solidFill>
                  <a:schemeClr val="tx1">
                    <a:lumMod val="65000"/>
                    <a:lumOff val="35000"/>
                  </a:schemeClr>
                </a:solidFill>
                <a:latin typeface="Trebuchet MS"/>
                <a:cs typeface="Trebuchet MS"/>
              </a:rPr>
              <a:t>.</a:t>
            </a:r>
            <a:endParaRPr lang="en-US" sz="1100" spc="-30" dirty="0" smtClean="0">
              <a:solidFill>
                <a:schemeClr val="tx1">
                  <a:lumMod val="65000"/>
                  <a:lumOff val="35000"/>
                </a:schemeClr>
              </a:solidFill>
              <a:latin typeface="Trebuchet MS"/>
              <a:cs typeface="Trebuchet MS"/>
            </a:endParaRPr>
          </a:p>
          <a:p>
            <a:pPr marL="343535" marR="5080" indent="-330835">
              <a:lnSpc>
                <a:spcPct val="102299"/>
              </a:lnSpc>
              <a:buAutoNum type="arabicPeriod"/>
              <a:tabLst>
                <a:tab pos="343535" algn="l"/>
                <a:tab pos="344170" algn="l"/>
              </a:tabLst>
            </a:pPr>
            <a:r>
              <a:rPr lang="en-US" sz="1100" spc="-30" dirty="0" smtClean="0">
                <a:solidFill>
                  <a:schemeClr val="tx1">
                    <a:lumMod val="65000"/>
                    <a:lumOff val="35000"/>
                  </a:schemeClr>
                </a:solidFill>
                <a:latin typeface="Trebuchet MS"/>
                <a:cs typeface="Trebuchet MS"/>
              </a:rPr>
              <a:t>Multilingual support.</a:t>
            </a:r>
            <a:endParaRPr sz="1100" dirty="0">
              <a:solidFill>
                <a:schemeClr val="tx1">
                  <a:lumMod val="65000"/>
                  <a:lumOff val="35000"/>
                </a:schemeClr>
              </a:solidFill>
              <a:latin typeface="Trebuchet MS"/>
              <a:cs typeface="Trebuchet MS"/>
            </a:endParaRPr>
          </a:p>
        </p:txBody>
      </p:sp>
      <p:sp>
        <p:nvSpPr>
          <p:cNvPr id="58" name="TextBox 57"/>
          <p:cNvSpPr txBox="1"/>
          <p:nvPr/>
        </p:nvSpPr>
        <p:spPr>
          <a:xfrm>
            <a:off x="5861759" y="486076"/>
            <a:ext cx="2193074" cy="400110"/>
          </a:xfrm>
          <a:prstGeom prst="rect">
            <a:avLst/>
          </a:prstGeom>
          <a:noFill/>
        </p:spPr>
        <p:txBody>
          <a:bodyPr wrap="square" rtlCol="0">
            <a:spAutoFit/>
          </a:bodyPr>
          <a:lstStyle/>
          <a:p>
            <a:r>
              <a:rPr lang="en-US" sz="2000" b="1" dirty="0" smtClean="0">
                <a:latin typeface="Trebuchet MS" pitchFamily="34" charset="0"/>
                <a:cs typeface="Myriad Hebrew" pitchFamily="50" charset="-79"/>
              </a:rPr>
              <a:t>Dependencies</a:t>
            </a:r>
            <a:endParaRPr lang="en-US" sz="2000" b="1" dirty="0">
              <a:latin typeface="Trebuchet MS" pitchFamily="34" charset="0"/>
              <a:cs typeface="Myriad Hebrew" pitchFamily="50" charset="-79"/>
            </a:endParaRPr>
          </a:p>
        </p:txBody>
      </p:sp>
      <p:sp>
        <p:nvSpPr>
          <p:cNvPr id="59" name="TextBox 58"/>
          <p:cNvSpPr txBox="1"/>
          <p:nvPr/>
        </p:nvSpPr>
        <p:spPr>
          <a:xfrm>
            <a:off x="5861759" y="1809750"/>
            <a:ext cx="2193074" cy="400110"/>
          </a:xfrm>
          <a:prstGeom prst="rect">
            <a:avLst/>
          </a:prstGeom>
          <a:noFill/>
        </p:spPr>
        <p:txBody>
          <a:bodyPr wrap="square" rtlCol="0">
            <a:spAutoFit/>
          </a:bodyPr>
          <a:lstStyle/>
          <a:p>
            <a:r>
              <a:rPr lang="en-US" sz="2000" b="1" dirty="0" smtClean="0">
                <a:latin typeface="Trebuchet MS" pitchFamily="34" charset="0"/>
                <a:cs typeface="Myriad Hebrew" pitchFamily="50" charset="-79"/>
              </a:rPr>
              <a:t>Efforts and Cost</a:t>
            </a:r>
            <a:endParaRPr lang="en-US" sz="2000" b="1" dirty="0">
              <a:latin typeface="Trebuchet MS" pitchFamily="34" charset="0"/>
              <a:cs typeface="Myriad Hebrew" pitchFamily="50" charset="-79"/>
            </a:endParaRPr>
          </a:p>
        </p:txBody>
      </p:sp>
      <p:sp>
        <p:nvSpPr>
          <p:cNvPr id="60" name="TextBox 59"/>
          <p:cNvSpPr txBox="1"/>
          <p:nvPr/>
        </p:nvSpPr>
        <p:spPr>
          <a:xfrm>
            <a:off x="3405819" y="486076"/>
            <a:ext cx="2193074" cy="400110"/>
          </a:xfrm>
          <a:prstGeom prst="rect">
            <a:avLst/>
          </a:prstGeom>
          <a:noFill/>
        </p:spPr>
        <p:txBody>
          <a:bodyPr wrap="square" rtlCol="0">
            <a:spAutoFit/>
          </a:bodyPr>
          <a:lstStyle/>
          <a:p>
            <a:r>
              <a:rPr lang="en-US" sz="2000" b="1" dirty="0" smtClean="0">
                <a:latin typeface="Trebuchet MS" pitchFamily="34" charset="0"/>
                <a:cs typeface="Myriad Hebrew" pitchFamily="50" charset="-79"/>
              </a:rPr>
              <a:t>Future Scope</a:t>
            </a:r>
            <a:endParaRPr lang="en-US" sz="2000" b="1" dirty="0">
              <a:latin typeface="Trebuchet MS" pitchFamily="34" charset="0"/>
              <a:cs typeface="Myriad Hebrew" pitchFamily="50" charset="-79"/>
            </a:endParaRPr>
          </a:p>
        </p:txBody>
      </p:sp>
      <p:sp>
        <p:nvSpPr>
          <p:cNvPr id="61" name="TextBox 60"/>
          <p:cNvSpPr txBox="1"/>
          <p:nvPr/>
        </p:nvSpPr>
        <p:spPr>
          <a:xfrm>
            <a:off x="927687" y="486076"/>
            <a:ext cx="2193074" cy="400110"/>
          </a:xfrm>
          <a:prstGeom prst="rect">
            <a:avLst/>
          </a:prstGeom>
          <a:noFill/>
        </p:spPr>
        <p:txBody>
          <a:bodyPr wrap="square" rtlCol="0">
            <a:spAutoFit/>
          </a:bodyPr>
          <a:lstStyle/>
          <a:p>
            <a:r>
              <a:rPr lang="en-US" sz="2000" b="1" dirty="0" smtClean="0">
                <a:latin typeface="Trebuchet MS" pitchFamily="34" charset="0"/>
                <a:cs typeface="Myriad Hebrew" pitchFamily="50" charset="-79"/>
              </a:rPr>
              <a:t>Features</a:t>
            </a:r>
            <a:endParaRPr lang="en-US" sz="2000" b="1" dirty="0">
              <a:latin typeface="Trebuchet MS" pitchFamily="34" charset="0"/>
              <a:cs typeface="Myriad Hebrew" pitchFamily="50" charset="-79"/>
            </a:endParaRPr>
          </a:p>
        </p:txBody>
      </p:sp>
      <p:sp>
        <p:nvSpPr>
          <p:cNvPr id="62" name="object 33"/>
          <p:cNvSpPr txBox="1"/>
          <p:nvPr/>
        </p:nvSpPr>
        <p:spPr>
          <a:xfrm>
            <a:off x="5964888" y="2272079"/>
            <a:ext cx="2237740" cy="539828"/>
          </a:xfrm>
          <a:prstGeom prst="rect">
            <a:avLst/>
          </a:prstGeom>
        </p:spPr>
        <p:txBody>
          <a:bodyPr vert="horz" wrap="square" lIns="0" tIns="8890" rIns="0" bIns="0" rtlCol="0">
            <a:spAutoFit/>
          </a:bodyPr>
          <a:lstStyle/>
          <a:p>
            <a:pPr marL="343535" marR="372745" indent="-314960">
              <a:lnSpc>
                <a:spcPct val="102299"/>
              </a:lnSpc>
              <a:spcBef>
                <a:spcPts val="70"/>
              </a:spcBef>
              <a:buAutoNum type="arabicPeriod"/>
              <a:tabLst>
                <a:tab pos="343535" algn="l"/>
                <a:tab pos="344170" algn="l"/>
              </a:tabLst>
            </a:pPr>
            <a:r>
              <a:rPr lang="en-US" sz="1100" spc="50" dirty="0" smtClean="0">
                <a:solidFill>
                  <a:schemeClr val="tx1">
                    <a:lumMod val="65000"/>
                    <a:lumOff val="35000"/>
                  </a:schemeClr>
                </a:solidFill>
                <a:latin typeface="Trebuchet MS"/>
                <a:cs typeface="Trebuchet MS"/>
              </a:rPr>
              <a:t>Cost :-</a:t>
            </a:r>
          </a:p>
          <a:p>
            <a:pPr marL="343535" marR="372745" indent="-314960">
              <a:lnSpc>
                <a:spcPct val="102299"/>
              </a:lnSpc>
              <a:spcBef>
                <a:spcPts val="70"/>
              </a:spcBef>
              <a:buAutoNum type="arabicPeriod"/>
              <a:tabLst>
                <a:tab pos="343535" algn="l"/>
                <a:tab pos="344170" algn="l"/>
              </a:tabLst>
            </a:pPr>
            <a:endParaRPr sz="1100" dirty="0">
              <a:solidFill>
                <a:schemeClr val="tx1">
                  <a:lumMod val="65000"/>
                  <a:lumOff val="35000"/>
                </a:schemeClr>
              </a:solidFill>
              <a:latin typeface="Trebuchet MS"/>
              <a:cs typeface="Trebuchet MS"/>
            </a:endParaRPr>
          </a:p>
          <a:p>
            <a:pPr marL="343535" marR="455930" indent="-327660">
              <a:lnSpc>
                <a:spcPct val="102299"/>
              </a:lnSpc>
              <a:buAutoNum type="arabicPeriod"/>
              <a:tabLst>
                <a:tab pos="343535" algn="l"/>
                <a:tab pos="344170" algn="l"/>
              </a:tabLst>
            </a:pPr>
            <a:r>
              <a:rPr lang="en-US" sz="1100" dirty="0" smtClean="0">
                <a:solidFill>
                  <a:schemeClr val="tx1">
                    <a:lumMod val="65000"/>
                    <a:lumOff val="35000"/>
                  </a:schemeClr>
                </a:solidFill>
                <a:latin typeface="Trebuchet MS" pitchFamily="34" charset="0"/>
              </a:rPr>
              <a:t>Efforts (in Hours) :-</a:t>
            </a:r>
            <a:endParaRPr lang="en-US" sz="1100" dirty="0">
              <a:solidFill>
                <a:schemeClr val="tx1">
                  <a:lumMod val="65000"/>
                  <a:lumOff val="35000"/>
                </a:schemeClr>
              </a:solidFill>
              <a:latin typeface="Trebuchet MS" pitchFamily="34" charset="0"/>
              <a:cs typeface="Trebuchet MS"/>
            </a:endParaRPr>
          </a:p>
        </p:txBody>
      </p:sp>
      <p:sp>
        <p:nvSpPr>
          <p:cNvPr id="63" name="TextBox 62"/>
          <p:cNvSpPr txBox="1"/>
          <p:nvPr/>
        </p:nvSpPr>
        <p:spPr>
          <a:xfrm>
            <a:off x="3048000" y="4281869"/>
            <a:ext cx="4350810" cy="338554"/>
          </a:xfrm>
          <a:prstGeom prst="rect">
            <a:avLst/>
          </a:prstGeom>
          <a:noFill/>
        </p:spPr>
        <p:txBody>
          <a:bodyPr wrap="square" rtlCol="0">
            <a:spAutoFit/>
          </a:bodyPr>
          <a:lstStyle/>
          <a:p>
            <a:r>
              <a:rPr lang="en-US" sz="1600" b="1" dirty="0" smtClean="0">
                <a:solidFill>
                  <a:schemeClr val="tx1">
                    <a:lumMod val="75000"/>
                    <a:lumOff val="25000"/>
                  </a:schemeClr>
                </a:solidFill>
                <a:latin typeface="+mj-lt"/>
                <a:cs typeface="Myriad Hebrew" pitchFamily="50" charset="-79"/>
              </a:rPr>
              <a:t>Face Recognition using Neural Network  </a:t>
            </a:r>
            <a:endParaRPr lang="en-US" sz="1600" b="1" dirty="0">
              <a:solidFill>
                <a:schemeClr val="tx1">
                  <a:lumMod val="75000"/>
                  <a:lumOff val="25000"/>
                </a:schemeClr>
              </a:solidFill>
              <a:latin typeface="+mj-lt"/>
              <a:cs typeface="Myriad Hebrew" pitchFamily="50" charset="-7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FFB600"/>
          </a:solidFill>
        </p:spPr>
        <p:txBody>
          <a:bodyPr wrap="square" lIns="0" tIns="0" rIns="0" bIns="0" rtlCol="0"/>
          <a:lstStyle/>
          <a:p>
            <a:endParaRPr dirty="0"/>
          </a:p>
        </p:txBody>
      </p:sp>
      <p:sp>
        <p:nvSpPr>
          <p:cNvPr id="3" name="object 3"/>
          <p:cNvSpPr/>
          <p:nvPr/>
        </p:nvSpPr>
        <p:spPr>
          <a:xfrm>
            <a:off x="381209" y="412004"/>
            <a:ext cx="8381573" cy="4402788"/>
          </a:xfrm>
          <a:prstGeom prst="rect">
            <a:avLst/>
          </a:prstGeom>
          <a:blipFill>
            <a:blip r:embed="rId2" cstate="print"/>
            <a:stretch>
              <a:fillRect/>
            </a:stretch>
          </a:blipFill>
        </p:spPr>
        <p:txBody>
          <a:bodyPr wrap="square" lIns="0" tIns="0" rIns="0" bIns="0" rtlCol="0"/>
          <a:lstStyle/>
          <a:p>
            <a:endParaRPr dirty="0"/>
          </a:p>
        </p:txBody>
      </p:sp>
      <p:sp>
        <p:nvSpPr>
          <p:cNvPr id="4" name="object 4"/>
          <p:cNvSpPr/>
          <p:nvPr/>
        </p:nvSpPr>
        <p:spPr>
          <a:xfrm>
            <a:off x="8829509" y="4824317"/>
            <a:ext cx="93166" cy="122038"/>
          </a:xfrm>
          <a:prstGeom prst="rect">
            <a:avLst/>
          </a:prstGeom>
          <a:blipFill>
            <a:blip r:embed="rId3" cstate="print"/>
            <a:stretch>
              <a:fillRect/>
            </a:stretch>
          </a:blipFill>
        </p:spPr>
        <p:txBody>
          <a:bodyPr wrap="square" lIns="0" tIns="0" rIns="0" bIns="0" rtlCol="0"/>
          <a:lstStyle/>
          <a:p>
            <a:endParaRPr dirty="0"/>
          </a:p>
        </p:txBody>
      </p:sp>
      <p:sp>
        <p:nvSpPr>
          <p:cNvPr id="6" name="object 6"/>
          <p:cNvSpPr txBox="1"/>
          <p:nvPr/>
        </p:nvSpPr>
        <p:spPr>
          <a:xfrm>
            <a:off x="1010047" y="3456434"/>
            <a:ext cx="1025525" cy="878840"/>
          </a:xfrm>
          <a:prstGeom prst="rect">
            <a:avLst/>
          </a:prstGeom>
        </p:spPr>
        <p:txBody>
          <a:bodyPr vert="horz" wrap="square" lIns="0" tIns="12700" rIns="0" bIns="0" rtlCol="0">
            <a:spAutoFit/>
          </a:bodyPr>
          <a:lstStyle/>
          <a:p>
            <a:pPr marL="12700">
              <a:lnSpc>
                <a:spcPct val="100000"/>
              </a:lnSpc>
              <a:spcBef>
                <a:spcPts val="100"/>
              </a:spcBef>
            </a:pPr>
            <a:r>
              <a:rPr sz="1100" b="1" spc="10" dirty="0">
                <a:solidFill>
                  <a:srgbClr val="424242"/>
                </a:solidFill>
                <a:latin typeface="Arial"/>
                <a:cs typeface="Arial"/>
              </a:rPr>
              <a:t>Secretary</a:t>
            </a:r>
            <a:endParaRPr sz="1100" dirty="0">
              <a:latin typeface="Arial"/>
              <a:cs typeface="Arial"/>
            </a:endParaRPr>
          </a:p>
          <a:p>
            <a:pPr marL="12700" marR="5080">
              <a:lnSpc>
                <a:spcPct val="204500"/>
              </a:lnSpc>
            </a:pPr>
            <a:r>
              <a:rPr sz="1100" b="1" spc="10" dirty="0">
                <a:solidFill>
                  <a:srgbClr val="424242"/>
                </a:solidFill>
                <a:latin typeface="Arial"/>
                <a:cs typeface="Arial"/>
              </a:rPr>
              <a:t>Secretary  </a:t>
            </a:r>
            <a:r>
              <a:rPr sz="1100" b="1" dirty="0">
                <a:solidFill>
                  <a:srgbClr val="424242"/>
                </a:solidFill>
                <a:latin typeface="Arial"/>
                <a:cs typeface="Arial"/>
              </a:rPr>
              <a:t>Security</a:t>
            </a:r>
            <a:r>
              <a:rPr sz="1100" b="1" spc="-114" dirty="0">
                <a:solidFill>
                  <a:srgbClr val="424242"/>
                </a:solidFill>
                <a:latin typeface="Arial"/>
                <a:cs typeface="Arial"/>
              </a:rPr>
              <a:t> </a:t>
            </a:r>
            <a:r>
              <a:rPr sz="1100" b="1" dirty="0">
                <a:solidFill>
                  <a:srgbClr val="424242"/>
                </a:solidFill>
                <a:latin typeface="Arial"/>
                <a:cs typeface="Arial"/>
              </a:rPr>
              <a:t>Guard</a:t>
            </a:r>
            <a:endParaRPr sz="1100" dirty="0">
              <a:latin typeface="Arial"/>
              <a:cs typeface="Arial"/>
            </a:endParaRPr>
          </a:p>
        </p:txBody>
      </p:sp>
      <p:sp>
        <p:nvSpPr>
          <p:cNvPr id="9" name="Rectangle 8"/>
          <p:cNvSpPr/>
          <p:nvPr/>
        </p:nvSpPr>
        <p:spPr>
          <a:xfrm>
            <a:off x="533400" y="819150"/>
            <a:ext cx="4114800" cy="37338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927" y="756092"/>
            <a:ext cx="3917068" cy="3917068"/>
          </a:xfrm>
          <a:prstGeom prst="rect">
            <a:avLst/>
          </a:prstGeom>
        </p:spPr>
      </p:pic>
      <p:sp>
        <p:nvSpPr>
          <p:cNvPr id="11" name="TextBox 10"/>
          <p:cNvSpPr txBox="1"/>
          <p:nvPr/>
        </p:nvSpPr>
        <p:spPr>
          <a:xfrm>
            <a:off x="5181600" y="1276350"/>
            <a:ext cx="3124200" cy="2123658"/>
          </a:xfrm>
          <a:prstGeom prst="rect">
            <a:avLst/>
          </a:prstGeom>
          <a:noFill/>
        </p:spPr>
        <p:txBody>
          <a:bodyPr wrap="square" rtlCol="0">
            <a:spAutoFit/>
          </a:bodyPr>
          <a:lstStyle/>
          <a:p>
            <a:r>
              <a:rPr lang="en-US" sz="2000" i="1" dirty="0" smtClean="0">
                <a:solidFill>
                  <a:schemeClr val="bg1"/>
                </a:solidFill>
                <a:latin typeface="Trebuchet MS" pitchFamily="34" charset="0"/>
              </a:rPr>
              <a:t>Important Use Cases</a:t>
            </a:r>
          </a:p>
          <a:p>
            <a:endParaRPr lang="en-US" sz="1400" dirty="0" smtClean="0">
              <a:solidFill>
                <a:schemeClr val="bg1"/>
              </a:solidFill>
              <a:latin typeface="Myriad Hebrew" pitchFamily="50" charset="-79"/>
              <a:cs typeface="Myriad Hebrew" pitchFamily="50" charset="-79"/>
            </a:endParaRPr>
          </a:p>
          <a:p>
            <a:r>
              <a:rPr lang="en-US" sz="1400" dirty="0" smtClean="0">
                <a:solidFill>
                  <a:schemeClr val="bg1"/>
                </a:solidFill>
                <a:latin typeface="Myriad Hebrew" pitchFamily="50" charset="-79"/>
                <a:cs typeface="Myriad Hebrew" pitchFamily="50" charset="-79"/>
              </a:rPr>
              <a:t>1.</a:t>
            </a:r>
            <a:r>
              <a:rPr lang="en-US" sz="1400" dirty="0" smtClean="0">
                <a:latin typeface="Myriad Hebrew" pitchFamily="50" charset="-79"/>
                <a:cs typeface="Myriad Hebrew" pitchFamily="50" charset="-79"/>
              </a:rPr>
              <a:t> </a:t>
            </a:r>
            <a:r>
              <a:rPr lang="en-US" sz="1400" b="1" dirty="0" smtClean="0">
                <a:latin typeface="Myriad Hebrew" pitchFamily="50" charset="-79"/>
                <a:cs typeface="Myriad Hebrew" pitchFamily="50" charset="-79"/>
              </a:rPr>
              <a:t>Admin</a:t>
            </a:r>
            <a:r>
              <a:rPr lang="en-US" sz="1400" dirty="0" smtClean="0">
                <a:latin typeface="Myriad Hebrew" pitchFamily="50" charset="-79"/>
                <a:cs typeface="Myriad Hebrew" pitchFamily="50" charset="-79"/>
              </a:rPr>
              <a:t> can add and delete employee</a:t>
            </a:r>
          </a:p>
          <a:p>
            <a:r>
              <a:rPr lang="en-US" sz="1400" dirty="0" smtClean="0">
                <a:solidFill>
                  <a:schemeClr val="bg1"/>
                </a:solidFill>
                <a:latin typeface="Myriad Hebrew" pitchFamily="50" charset="-79"/>
                <a:cs typeface="Myriad Hebrew" pitchFamily="50" charset="-79"/>
              </a:rPr>
              <a:t>2.</a:t>
            </a:r>
            <a:r>
              <a:rPr lang="en-US" sz="1400" dirty="0" smtClean="0">
                <a:latin typeface="Myriad Hebrew" pitchFamily="50" charset="-79"/>
                <a:cs typeface="Myriad Hebrew" pitchFamily="50" charset="-79"/>
              </a:rPr>
              <a:t> </a:t>
            </a:r>
            <a:r>
              <a:rPr lang="en-US" sz="1400" b="1" dirty="0" smtClean="0">
                <a:latin typeface="Myriad Hebrew" pitchFamily="50" charset="-79"/>
                <a:cs typeface="Myriad Hebrew" pitchFamily="50" charset="-79"/>
              </a:rPr>
              <a:t>Admin</a:t>
            </a:r>
            <a:r>
              <a:rPr lang="en-US" sz="1400" dirty="0" smtClean="0">
                <a:latin typeface="Myriad Hebrew" pitchFamily="50" charset="-79"/>
                <a:cs typeface="Myriad Hebrew" pitchFamily="50" charset="-79"/>
              </a:rPr>
              <a:t> can view current footfall    count for the day. </a:t>
            </a:r>
          </a:p>
          <a:p>
            <a:r>
              <a:rPr lang="en-US" sz="1400" dirty="0" smtClean="0">
                <a:solidFill>
                  <a:schemeClr val="bg1"/>
                </a:solidFill>
                <a:latin typeface="Myriad Hebrew" pitchFamily="50" charset="-79"/>
                <a:cs typeface="Myriad Hebrew" pitchFamily="50" charset="-79"/>
              </a:rPr>
              <a:t>3.</a:t>
            </a:r>
            <a:r>
              <a:rPr lang="en-US" sz="1400" dirty="0" smtClean="0">
                <a:latin typeface="Myriad Hebrew" pitchFamily="50" charset="-79"/>
                <a:cs typeface="Myriad Hebrew" pitchFamily="50" charset="-79"/>
              </a:rPr>
              <a:t> </a:t>
            </a:r>
            <a:r>
              <a:rPr lang="en-US" sz="1400" b="1" dirty="0" smtClean="0">
                <a:latin typeface="Myriad Hebrew" pitchFamily="50" charset="-79"/>
                <a:cs typeface="Myriad Hebrew" pitchFamily="50" charset="-79"/>
              </a:rPr>
              <a:t>Admin</a:t>
            </a:r>
            <a:r>
              <a:rPr lang="en-US" sz="1400" dirty="0" smtClean="0">
                <a:latin typeface="Myriad Hebrew" pitchFamily="50" charset="-79"/>
                <a:cs typeface="Myriad Hebrew" pitchFamily="50" charset="-79"/>
              </a:rPr>
              <a:t> can view analytics of footfall (weekly, monthly, yearly, </a:t>
            </a:r>
            <a:r>
              <a:rPr lang="en-US" sz="1400" dirty="0" err="1" smtClean="0">
                <a:latin typeface="Myriad Hebrew" pitchFamily="50" charset="-79"/>
                <a:cs typeface="Myriad Hebrew" pitchFamily="50" charset="-79"/>
              </a:rPr>
              <a:t>etc</a:t>
            </a:r>
            <a:r>
              <a:rPr lang="en-US" sz="1400" dirty="0" smtClean="0">
                <a:latin typeface="Myriad Hebrew" pitchFamily="50" charset="-79"/>
                <a:cs typeface="Myriad Hebrew" pitchFamily="50" charset="-79"/>
              </a:rPr>
              <a:t>).</a:t>
            </a:r>
          </a:p>
          <a:p>
            <a:r>
              <a:rPr lang="en-US" sz="1400" dirty="0" smtClean="0">
                <a:solidFill>
                  <a:schemeClr val="bg1"/>
                </a:solidFill>
                <a:latin typeface="Myriad Hebrew" pitchFamily="50" charset="-79"/>
                <a:cs typeface="Myriad Hebrew" pitchFamily="50" charset="-79"/>
              </a:rPr>
              <a:t>4.</a:t>
            </a:r>
            <a:r>
              <a:rPr lang="en-US" sz="1400" dirty="0" smtClean="0">
                <a:latin typeface="Myriad Hebrew" pitchFamily="50" charset="-79"/>
                <a:cs typeface="Myriad Hebrew" pitchFamily="50" charset="-79"/>
              </a:rPr>
              <a:t> </a:t>
            </a:r>
            <a:r>
              <a:rPr lang="en-US" sz="1400" b="1" dirty="0" smtClean="0">
                <a:latin typeface="Myriad Hebrew" pitchFamily="50" charset="-79"/>
                <a:cs typeface="Myriad Hebrew" pitchFamily="50" charset="-79"/>
              </a:rPr>
              <a:t>Admin</a:t>
            </a:r>
            <a:r>
              <a:rPr lang="en-US" sz="1400" dirty="0" smtClean="0">
                <a:latin typeface="Myriad Hebrew" pitchFamily="50" charset="-79"/>
                <a:cs typeface="Myriad Hebrew" pitchFamily="50" charset="-79"/>
              </a:rPr>
              <a:t> can generate reports accordingly.  </a:t>
            </a:r>
            <a:endParaRPr lang="en-US" sz="1400" dirty="0">
              <a:latin typeface="Myriad Hebrew" pitchFamily="50" charset="-79"/>
              <a:cs typeface="Myriad Hebrew" pitchFamily="50" charset="-79"/>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TotalTime>
  <Words>464</Words>
  <Application>Microsoft Office PowerPoint</Application>
  <PresentationFormat>On-screen Show (16:9)</PresentationFormat>
  <Paragraphs>53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ADARSH</dc:creator>
  <cp:lastModifiedBy>ADARSH</cp:lastModifiedBy>
  <cp:revision>21</cp:revision>
  <dcterms:created xsi:type="dcterms:W3CDTF">2019-02-27T02:54:01Z</dcterms:created>
  <dcterms:modified xsi:type="dcterms:W3CDTF">2019-02-27T05:49:58Z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2019-02-27T00:00:00Z</vt:filetime>
  </property>
</Properties>
</file>