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8" r:id="rId6"/>
    <p:sldId id="266" r:id="rId7"/>
    <p:sldId id="270" r:id="rId8"/>
    <p:sldId id="267" r:id="rId9"/>
    <p:sldId id="263" r:id="rId10"/>
    <p:sldId id="262" r:id="rId11"/>
    <p:sldId id="269" r:id="rId12"/>
    <p:sldId id="27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8" d="100"/>
          <a:sy n="68" d="100"/>
        </p:scale>
        <p:origin x="77" y="4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hyperlink" Target="mailto:srthkkeshari84@gmail.com" TargetMode="External"/><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780047" y="4000245"/>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Wordplay</a:t>
            </a:r>
            <a:br>
              <a:rPr lang="en-US" sz="44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English Made Easier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140015" y="5183847"/>
            <a:ext cx="5609219" cy="1570838"/>
          </a:xfrm>
        </p:spPr>
        <p:txBody>
          <a:bodyPr anchor="b">
            <a:normAutofit fontScale="85000" lnSpcReduction="20000"/>
          </a:bodyPr>
          <a:lstStyle/>
          <a:p>
            <a:pPr algn="l"/>
            <a:r>
              <a:rPr lang="en-US" sz="2000" dirty="0">
                <a:latin typeface="Franklin Gothic Book" panose="020B0503020102020204" pitchFamily="34" charset="0"/>
              </a:rPr>
              <a:t>Made By </a:t>
            </a:r>
          </a:p>
          <a:p>
            <a:pPr algn="l"/>
            <a:r>
              <a:rPr lang="en-US" sz="2000" dirty="0">
                <a:latin typeface="Franklin Gothic Book" panose="020B0503020102020204" pitchFamily="34" charset="0"/>
              </a:rPr>
              <a:t>Sarthak </a:t>
            </a:r>
            <a:r>
              <a:rPr lang="en-US" sz="2000" dirty="0" err="1">
                <a:latin typeface="Franklin Gothic Book" panose="020B0503020102020204" pitchFamily="34" charset="0"/>
              </a:rPr>
              <a:t>Keshari</a:t>
            </a:r>
            <a:r>
              <a:rPr lang="en-US" sz="2000" dirty="0">
                <a:latin typeface="Franklin Gothic Book" panose="020B0503020102020204" pitchFamily="34" charset="0"/>
              </a:rPr>
              <a:t> </a:t>
            </a:r>
          </a:p>
          <a:p>
            <a:pPr algn="l"/>
            <a:r>
              <a:rPr lang="en-US" sz="2000" dirty="0">
                <a:latin typeface="Franklin Gothic Book" panose="020B0503020102020204" pitchFamily="34" charset="0"/>
              </a:rPr>
              <a:t>(Vellore Institute of Technology , Chennai)</a:t>
            </a:r>
          </a:p>
          <a:p>
            <a:pPr algn="l"/>
            <a:r>
              <a:rPr lang="en-US" sz="2000" dirty="0">
                <a:latin typeface="Franklin Gothic Book" panose="020B0503020102020204" pitchFamily="34" charset="0"/>
              </a:rPr>
              <a:t>Anushka Srivastava</a:t>
            </a:r>
          </a:p>
          <a:p>
            <a:pPr algn="l"/>
            <a:r>
              <a:rPr lang="en-US" sz="2000" dirty="0">
                <a:latin typeface="Franklin Gothic Book" panose="020B0503020102020204" pitchFamily="34" charset="0"/>
              </a:rPr>
              <a:t>(Gautam Buddha University, Greater Noida)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 !</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IN" sz="1600" b="0" i="0" dirty="0">
                <a:solidFill>
                  <a:schemeClr val="bg1"/>
                </a:solidFill>
                <a:effectLst/>
                <a:latin typeface="Roboto" panose="020B0604020202020204" pitchFamily="2" charset="0"/>
                <a:hlinkClick r:id="rId11">
                  <a:extLst>
                    <a:ext uri="{A12FA001-AC4F-418D-AE19-62706E023703}">
                      <ahyp:hlinkClr xmlns:ahyp="http://schemas.microsoft.com/office/drawing/2018/hyperlinkcolor" val="tx"/>
                    </a:ext>
                  </a:extLst>
                </a:hlinkClick>
              </a:rPr>
              <a:t>srthkkeshari84@gmail.com</a:t>
            </a:r>
            <a:r>
              <a:rPr lang="en-IN" sz="1600" b="0" i="0" dirty="0">
                <a:solidFill>
                  <a:schemeClr val="bg1"/>
                </a:solidFill>
                <a:effectLst/>
                <a:latin typeface="Roboto" panose="020B0604020202020204" pitchFamily="2" charset="0"/>
              </a:rPr>
              <a:t>  &amp; </a:t>
            </a:r>
            <a:r>
              <a:rPr lang="en-IN" sz="1600" b="0" i="0" dirty="0">
                <a:solidFill>
                  <a:schemeClr val="bg1"/>
                </a:solidFill>
                <a:effectLst/>
                <a:latin typeface="Roboto" panose="02000000000000000000" pitchFamily="2" charset="0"/>
              </a:rPr>
              <a:t>srivastavaanushka3@gmail.com</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APP INSPIRATION</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Providing Educational Facility in terms of English Learning to the unfortunates.</a:t>
            </a:r>
          </a:p>
        </p:txBody>
      </p:sp>
      <p:sp>
        <p:nvSpPr>
          <p:cNvPr id="7" name="TextBox 6">
            <a:extLst>
              <a:ext uri="{FF2B5EF4-FFF2-40B4-BE49-F238E27FC236}">
                <a16:creationId xmlns:a16="http://schemas.microsoft.com/office/drawing/2014/main" id="{E5564556-59F0-4D0A-A6CD-ADF8F4D7428B}"/>
              </a:ext>
            </a:extLst>
          </p:cNvPr>
          <p:cNvSpPr txBox="1"/>
          <p:nvPr/>
        </p:nvSpPr>
        <p:spPr>
          <a:xfrm>
            <a:off x="5297731" y="4319730"/>
            <a:ext cx="6503499"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Providing a handy application to the people belonging to different phases (age , culture </a:t>
            </a:r>
            <a:r>
              <a:rPr lang="en-US" dirty="0" err="1">
                <a:latin typeface="Segoe UI" panose="020B0502040204020203" pitchFamily="34" charset="0"/>
                <a:cs typeface="Segoe UI" panose="020B0502040204020203" pitchFamily="34" charset="0"/>
              </a:rPr>
              <a:t>e.t.c</a:t>
            </a:r>
            <a:r>
              <a:rPr lang="en-US" dirty="0">
                <a:latin typeface="Segoe UI" panose="020B0502040204020203" pitchFamily="34" charset="0"/>
                <a:cs typeface="Segoe UI" panose="020B0502040204020203" pitchFamily="34" charset="0"/>
              </a:rPr>
              <a:t>.) so that the most widely spoken language can be 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ed on a single platform. </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0" name="Picture 9">
            <a:extLst>
              <a:ext uri="{FF2B5EF4-FFF2-40B4-BE49-F238E27FC236}">
                <a16:creationId xmlns:a16="http://schemas.microsoft.com/office/drawing/2014/main" id="{8F0E435F-6313-440B-B0FB-A4E4AF4F9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06" y="1609970"/>
            <a:ext cx="2619375" cy="2478005"/>
          </a:xfrm>
          <a:prstGeom prst="rect">
            <a:avLst/>
          </a:prstGeom>
        </p:spPr>
      </p:pic>
      <p:pic>
        <p:nvPicPr>
          <p:cNvPr id="12" name="Picture 11">
            <a:extLst>
              <a:ext uri="{FF2B5EF4-FFF2-40B4-BE49-F238E27FC236}">
                <a16:creationId xmlns:a16="http://schemas.microsoft.com/office/drawing/2014/main" id="{2EB1075A-8291-4DA2-BE5B-CAE7A12E9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667" y="1609971"/>
            <a:ext cx="6220177" cy="2478004"/>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ABOUT OUR APP</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935480" y="4179223"/>
            <a:ext cx="5406902" cy="2626360"/>
          </a:xfrm>
        </p:spPr>
        <p:txBody>
          <a:bodyPr vert="horz" lIns="91440" tIns="45720" rIns="91440" bIns="45720" rtlCol="0" anchor="t">
            <a:normAutofit/>
          </a:bodyPr>
          <a:lstStyle/>
          <a:p>
            <a:pPr>
              <a:buFontTx/>
              <a:buChar char="-"/>
            </a:pPr>
            <a:r>
              <a:rPr lang="en-US" sz="1800" dirty="0">
                <a:latin typeface="Segoe UI" panose="020B0502040204020203" pitchFamily="34" charset="0"/>
                <a:cs typeface="Segoe UI" panose="020B0502040204020203" pitchFamily="34" charset="0"/>
              </a:rPr>
              <a:t>Our app focuses on competitive learning, so we provide this by providing a service of gaming. </a:t>
            </a:r>
          </a:p>
          <a:p>
            <a:pPr>
              <a:buFontTx/>
              <a:buChar char="-"/>
            </a:pPr>
            <a:r>
              <a:rPr lang="en-US" sz="1800" dirty="0">
                <a:latin typeface="Segoe UI" panose="020B0502040204020203" pitchFamily="34" charset="0"/>
                <a:cs typeface="Segoe UI" panose="020B0502040204020203" pitchFamily="34" charset="0"/>
              </a:rPr>
              <a:t>App creates a learning environment by   giving insights over different areas of grammar.</a:t>
            </a:r>
          </a:p>
          <a:p>
            <a:pPr>
              <a:buFontTx/>
              <a:buChar char="-"/>
            </a:pPr>
            <a:r>
              <a:rPr lang="en-US" sz="1800" dirty="0">
                <a:latin typeface="Segoe UI" panose="020B0502040204020203" pitchFamily="34" charset="0"/>
                <a:cs typeface="Segoe UI" panose="020B0502040204020203" pitchFamily="34" charset="0"/>
              </a:rPr>
              <a:t>For implementation of the learning the app provides the feature to get your assignments autocorrected by marking out your mistakes.</a:t>
            </a:r>
          </a:p>
          <a:p>
            <a:pPr>
              <a:buFontTx/>
              <a:buChar char="-"/>
            </a:pPr>
            <a:endParaRPr lang="en-US" sz="1800" dirty="0">
              <a:latin typeface="Segoe UI" panose="020B0502040204020203" pitchFamily="34" charset="0"/>
              <a:cs typeface="Segoe UI" panose="020B0502040204020203" pitchFamily="34" charset="0"/>
            </a:endParaRPr>
          </a:p>
          <a:p>
            <a:pPr>
              <a:buFontTx/>
              <a:buChar char="-"/>
            </a:pPr>
            <a:endParaRPr lang="en-US" sz="1800" dirty="0">
              <a:latin typeface="Segoe UI" panose="020B0502040204020203" pitchFamily="34" charset="0"/>
              <a:cs typeface="Segoe UI" panose="020B0502040204020203" pitchFamily="34" charset="0"/>
            </a:endParaRPr>
          </a:p>
          <a:p>
            <a:pPr marL="0" indent="0">
              <a:buNone/>
            </a:pPr>
            <a:endParaRPr lang="en-US" sz="18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FEATURES </a:t>
            </a:r>
            <a:br>
              <a:rPr lang="en-US" sz="1600" dirty="0">
                <a:latin typeface="Franklin Gothic Book" panose="020B0503020102020204" pitchFamily="34" charset="0"/>
                <a:cs typeface="Segoe UI" panose="020B0502040204020203" pitchFamily="34" charset="0"/>
              </a:rPr>
            </a:br>
            <a:r>
              <a:rPr lang="en-US" sz="1600" dirty="0">
                <a:latin typeface="Franklin Gothic Book" panose="020B0503020102020204" pitchFamily="34" charset="0"/>
                <a:cs typeface="Segoe UI" panose="020B0502040204020203" pitchFamily="34" charset="0"/>
              </a:rPr>
              <a:t>(What makes a difference)</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23644"/>
            <a:ext cx="5406902" cy="1718019"/>
          </a:xfrm>
        </p:spPr>
        <p:txBody>
          <a:bodyPr vert="horz" lIns="91440" tIns="45720" rIns="91440" bIns="45720" rtlCol="0" anchor="t">
            <a:normAutofit/>
          </a:bodyPr>
          <a:lstStyle/>
          <a:p>
            <a:pPr>
              <a:buFontTx/>
              <a:buChar char="-"/>
            </a:pPr>
            <a:r>
              <a:rPr lang="en-US" sz="1800" dirty="0">
                <a:latin typeface="Segoe UI" panose="020B0502040204020203" pitchFamily="34" charset="0"/>
                <a:cs typeface="Segoe UI" panose="020B0502040204020203" pitchFamily="34" charset="0"/>
              </a:rPr>
              <a:t>Concept Building over different Grammar Topics (on a single platform).</a:t>
            </a:r>
          </a:p>
          <a:p>
            <a:pPr>
              <a:buFontTx/>
              <a:buChar char="-"/>
            </a:pPr>
            <a:r>
              <a:rPr lang="en-US" sz="1800" dirty="0">
                <a:latin typeface="Segoe UI" panose="020B0502040204020203" pitchFamily="34" charset="0"/>
                <a:cs typeface="Segoe UI" panose="020B0502040204020203" pitchFamily="34" charset="0"/>
              </a:rPr>
              <a:t>All the necessary grammar is at one place.</a:t>
            </a:r>
          </a:p>
          <a:p>
            <a:pPr>
              <a:buFontTx/>
              <a:buChar char="-"/>
            </a:pPr>
            <a:r>
              <a:rPr lang="en-US" sz="1800" dirty="0">
                <a:latin typeface="Segoe UI" panose="020B0502040204020203" pitchFamily="34" charset="0"/>
                <a:cs typeface="Segoe UI" panose="020B0502040204020203" pitchFamily="34" charset="0"/>
              </a:rPr>
              <a:t>Assess yourself by playing.</a:t>
            </a:r>
          </a:p>
          <a:p>
            <a:pPr>
              <a:buFontTx/>
              <a:buChar char="-"/>
            </a:pPr>
            <a:r>
              <a:rPr lang="en-US" sz="1800" dirty="0">
                <a:latin typeface="Segoe UI" panose="020B0502040204020203" pitchFamily="34" charset="0"/>
                <a:cs typeface="Segoe UI" panose="020B0502040204020203" pitchFamily="34" charset="0"/>
              </a:rPr>
              <a:t>Get your assignments auto check.</a:t>
            </a:r>
          </a:p>
          <a:p>
            <a:pPr marL="0" indent="0">
              <a:buNone/>
            </a:pPr>
            <a:endParaRPr lang="en-US" sz="1800" dirty="0">
              <a:latin typeface="Segoe UI" panose="020B0502040204020203"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APPROACH </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lnSpcReduction="10000"/>
          </a:bodyPr>
          <a:lstStyle/>
          <a:p>
            <a:pPr>
              <a:buFontTx/>
              <a:buChar char="-"/>
            </a:pPr>
            <a:r>
              <a:rPr lang="en-US" sz="2000" dirty="0">
                <a:latin typeface="Segoe UI" panose="020B0502040204020203" pitchFamily="34" charset="0"/>
                <a:cs typeface="Segoe UI" panose="020B0502040204020203" pitchFamily="34" charset="0"/>
              </a:rPr>
              <a:t>Analyzing the English words based on knowledge set of humans.</a:t>
            </a:r>
          </a:p>
          <a:p>
            <a:pPr>
              <a:buFontTx/>
              <a:buChar char="-"/>
            </a:pPr>
            <a:r>
              <a:rPr lang="en-US" sz="2000" dirty="0">
                <a:latin typeface="Segoe UI" panose="020B0502040204020203" pitchFamily="34" charset="0"/>
                <a:cs typeface="Segoe UI" panose="020B0502040204020203" pitchFamily="34" charset="0"/>
              </a:rPr>
              <a:t>Real Time data updating based on human and game interaction.</a:t>
            </a:r>
          </a:p>
          <a:p>
            <a:pPr marL="0" indent="0">
              <a:buNone/>
            </a:pPr>
            <a:r>
              <a:rPr lang="en-US" sz="2000" dirty="0">
                <a:latin typeface="Segoe UI" panose="020B0502040204020203" pitchFamily="34" charset="0"/>
                <a:cs typeface="Segoe UI" panose="020B0502040204020203" pitchFamily="34" charset="0"/>
              </a:rPr>
              <a:t>- Game design using NLP and </a:t>
            </a:r>
            <a:r>
              <a:rPr lang="en-US" sz="2000" dirty="0" err="1">
                <a:latin typeface="Segoe UI" panose="020B0502040204020203" pitchFamily="34" charset="0"/>
                <a:cs typeface="Segoe UI" panose="020B0502040204020203" pitchFamily="34" charset="0"/>
              </a:rPr>
              <a:t>Webscraping</a:t>
            </a:r>
            <a:r>
              <a:rPr lang="en-US" sz="2000" dirty="0">
                <a:latin typeface="Segoe UI" panose="020B0502040204020203" pitchFamily="34" charset="0"/>
                <a:cs typeface="Segoe UI" panose="020B0502040204020203" pitchFamily="34" charset="0"/>
              </a:rPr>
              <a:t>.</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TECH STACK</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fontScale="62500" lnSpcReduction="20000"/>
          </a:bodyPr>
          <a:lstStyle/>
          <a:p>
            <a:pPr>
              <a:buFontTx/>
              <a:buChar char="-"/>
            </a:pPr>
            <a:r>
              <a:rPr lang="en-US" sz="2400" dirty="0">
                <a:latin typeface="Segoe UI" panose="020B0502040204020203" pitchFamily="34" charset="0"/>
                <a:cs typeface="Segoe UI" panose="020B0502040204020203" pitchFamily="34" charset="0"/>
              </a:rPr>
              <a:t>Natural Language Processing (NLP)</a:t>
            </a:r>
          </a:p>
          <a:p>
            <a:pPr>
              <a:buFontTx/>
              <a:buChar char="-"/>
            </a:pPr>
            <a:r>
              <a:rPr lang="en-US" sz="2400" dirty="0">
                <a:latin typeface="Segoe UI" panose="020B0502040204020203" pitchFamily="34" charset="0"/>
                <a:cs typeface="Segoe UI" panose="020B0502040204020203" pitchFamily="34" charset="0"/>
              </a:rPr>
              <a:t>Spacy </a:t>
            </a:r>
          </a:p>
          <a:p>
            <a:pPr>
              <a:buFontTx/>
              <a:buChar char="-"/>
            </a:pPr>
            <a:r>
              <a:rPr lang="en-US" sz="2400" dirty="0">
                <a:latin typeface="Segoe UI" panose="020B0502040204020203" pitchFamily="34" charset="0"/>
                <a:cs typeface="Segoe UI" panose="020B0502040204020203" pitchFamily="34" charset="0"/>
              </a:rPr>
              <a:t>Beautiful Soup</a:t>
            </a:r>
          </a:p>
          <a:p>
            <a:pPr>
              <a:buFontTx/>
              <a:buChar char="-"/>
            </a:pPr>
            <a:r>
              <a:rPr lang="en-US" sz="2400" dirty="0">
                <a:latin typeface="Segoe UI" panose="020B0502040204020203" pitchFamily="34" charset="0"/>
                <a:cs typeface="Segoe UI" panose="020B0502040204020203" pitchFamily="34" charset="0"/>
              </a:rPr>
              <a:t>Python </a:t>
            </a:r>
          </a:p>
          <a:p>
            <a:pPr>
              <a:buFontTx/>
              <a:buChar char="-"/>
            </a:pPr>
            <a:r>
              <a:rPr lang="en-US" sz="2400" dirty="0">
                <a:latin typeface="Segoe UI" panose="020B0502040204020203" pitchFamily="34" charset="0"/>
                <a:cs typeface="Segoe UI" panose="020B0502040204020203" pitchFamily="34" charset="0"/>
              </a:rPr>
              <a:t>Google </a:t>
            </a:r>
            <a:r>
              <a:rPr lang="en-US" sz="2400" dirty="0" err="1">
                <a:latin typeface="Segoe UI" panose="020B0502040204020203" pitchFamily="34" charset="0"/>
                <a:cs typeface="Segoe UI" panose="020B0502040204020203" pitchFamily="34" charset="0"/>
              </a:rPr>
              <a:t>Colab</a:t>
            </a:r>
            <a:endParaRPr lang="en-US" sz="2400" dirty="0">
              <a:latin typeface="Segoe UI" panose="020B0502040204020203" pitchFamily="34" charset="0"/>
              <a:cs typeface="Segoe UI" panose="020B0502040204020203" pitchFamily="34" charset="0"/>
            </a:endParaRPr>
          </a:p>
          <a:p>
            <a:pPr>
              <a:buFontTx/>
              <a:buChar char="-"/>
            </a:pPr>
            <a:r>
              <a:rPr lang="en-US" sz="2400" dirty="0" err="1">
                <a:latin typeface="Segoe UI" panose="020B0502040204020203" pitchFamily="34" charset="0"/>
                <a:cs typeface="Segoe UI" panose="020B0502040204020203" pitchFamily="34" charset="0"/>
              </a:rPr>
              <a:t>Jupyter</a:t>
            </a:r>
            <a:r>
              <a:rPr lang="en-US" sz="2400" dirty="0">
                <a:latin typeface="Segoe UI" panose="020B0502040204020203" pitchFamily="34" charset="0"/>
                <a:cs typeface="Segoe UI" panose="020B0502040204020203" pitchFamily="34" charset="0"/>
              </a:rPr>
              <a:t> Notebook</a:t>
            </a:r>
          </a:p>
          <a:p>
            <a:pPr>
              <a:buFontTx/>
              <a:buChar char="-"/>
            </a:pPr>
            <a:r>
              <a:rPr lang="en-US" sz="2400" dirty="0" err="1">
                <a:latin typeface="Segoe UI" panose="020B0502040204020203" pitchFamily="34" charset="0"/>
                <a:cs typeface="Segoe UI" panose="020B0502040204020203" pitchFamily="34" charset="0"/>
              </a:rPr>
              <a:t>Tkinter</a:t>
            </a:r>
            <a:endParaRPr lang="en-US" sz="2400" dirty="0">
              <a:latin typeface="Segoe UI" panose="020B0502040204020203" pitchFamily="34" charset="0"/>
              <a:cs typeface="Segoe UI" panose="020B0502040204020203" pitchFamily="34" charset="0"/>
            </a:endParaRPr>
          </a:p>
          <a:p>
            <a:pPr>
              <a:buFontTx/>
              <a:buChar char="-"/>
            </a:pPr>
            <a:r>
              <a:rPr lang="en-US" sz="2400" dirty="0">
                <a:latin typeface="Segoe UI" panose="020B0502040204020203" pitchFamily="34" charset="0"/>
                <a:cs typeface="Segoe UI" panose="020B0502040204020203" pitchFamily="34" charset="0"/>
              </a:rPr>
              <a:t>Adobe XD</a:t>
            </a:r>
          </a:p>
          <a:p>
            <a:pPr marL="0" indent="0">
              <a:buNone/>
            </a:pPr>
            <a:endParaRPr lang="en-US" sz="2400" dirty="0">
              <a:latin typeface="Segoe UI" panose="020B0502040204020203" pitchFamily="34" charset="0"/>
              <a:cs typeface="Segoe UI" panose="020B0502040204020203" pitchFamily="34" charset="0"/>
            </a:endParaRPr>
          </a:p>
          <a:p>
            <a:pPr marL="0" indent="0">
              <a:buNone/>
            </a:pP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9" name="Picture 8">
            <a:extLst>
              <a:ext uri="{FF2B5EF4-FFF2-40B4-BE49-F238E27FC236}">
                <a16:creationId xmlns:a16="http://schemas.microsoft.com/office/drawing/2014/main" id="{81F17304-B5E3-46AA-93A1-6DEC99EAE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413" y="884409"/>
            <a:ext cx="4213931" cy="2717085"/>
          </a:xfrm>
          <a:prstGeom prst="rect">
            <a:avLst/>
          </a:prstGeom>
        </p:spPr>
      </p:pic>
      <p:pic>
        <p:nvPicPr>
          <p:cNvPr id="11" name="Picture 10">
            <a:extLst>
              <a:ext uri="{FF2B5EF4-FFF2-40B4-BE49-F238E27FC236}">
                <a16:creationId xmlns:a16="http://schemas.microsoft.com/office/drawing/2014/main" id="{6D2CBF5F-C663-411A-B4D9-052B3F421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884409"/>
            <a:ext cx="4907102" cy="2799644"/>
          </a:xfrm>
          <a:prstGeom prst="rect">
            <a:avLst/>
          </a:prstGeom>
        </p:spPr>
      </p:pic>
      <p:pic>
        <p:nvPicPr>
          <p:cNvPr id="13" name="Picture 12">
            <a:extLst>
              <a:ext uri="{FF2B5EF4-FFF2-40B4-BE49-F238E27FC236}">
                <a16:creationId xmlns:a16="http://schemas.microsoft.com/office/drawing/2014/main" id="{299776E7-5150-4CE3-8FDA-ACE15DE5FB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164" y="4199467"/>
            <a:ext cx="3839280" cy="2279473"/>
          </a:xfrm>
          <a:prstGeom prst="rect">
            <a:avLst/>
          </a:prstGeom>
        </p:spPr>
      </p:pic>
      <p:pic>
        <p:nvPicPr>
          <p:cNvPr id="15" name="Picture 14">
            <a:extLst>
              <a:ext uri="{FF2B5EF4-FFF2-40B4-BE49-F238E27FC236}">
                <a16:creationId xmlns:a16="http://schemas.microsoft.com/office/drawing/2014/main" id="{6D4685DE-A64C-4D63-B9AC-2ECE9544B6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6441" y="4425517"/>
            <a:ext cx="4752092" cy="1827372"/>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665842" y="116240"/>
            <a:ext cx="8260860" cy="769441"/>
          </a:xfrm>
          <a:prstGeom prst="rect">
            <a:avLst/>
          </a:prstGeom>
          <a:noFill/>
        </p:spPr>
        <p:txBody>
          <a:bodyPr wrap="square" rtlCol="0">
            <a:spAutoFit/>
          </a:bodyPr>
          <a:lstStyle/>
          <a:p>
            <a:r>
              <a:rPr lang="en-US" sz="4400" i="1" dirty="0">
                <a:latin typeface="Franklin Gothic Book" panose="020B0503020102020204" pitchFamily="34" charset="0"/>
                <a:cs typeface="Segoe UI" panose="020B0502040204020203" pitchFamily="34" charset="0"/>
              </a:rPr>
              <a:t>APP – UI AND UX DESIGN</a:t>
            </a:r>
          </a:p>
        </p:txBody>
      </p:sp>
      <p:pic>
        <p:nvPicPr>
          <p:cNvPr id="10" name="Picture 9">
            <a:extLst>
              <a:ext uri="{FF2B5EF4-FFF2-40B4-BE49-F238E27FC236}">
                <a16:creationId xmlns:a16="http://schemas.microsoft.com/office/drawing/2014/main" id="{F78E0A99-B1EF-4891-8815-97B8F1BCD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98" y="116240"/>
            <a:ext cx="3095625" cy="6467475"/>
          </a:xfrm>
          <a:prstGeom prst="rect">
            <a:avLst/>
          </a:prstGeom>
        </p:spPr>
      </p:pic>
      <p:pic>
        <p:nvPicPr>
          <p:cNvPr id="16" name="Picture 15">
            <a:extLst>
              <a:ext uri="{FF2B5EF4-FFF2-40B4-BE49-F238E27FC236}">
                <a16:creationId xmlns:a16="http://schemas.microsoft.com/office/drawing/2014/main" id="{A37B34B1-4AC9-4BC1-87B9-1F1D457E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8898" y="1128889"/>
            <a:ext cx="3095625" cy="5454826"/>
          </a:xfrm>
          <a:prstGeom prst="rect">
            <a:avLst/>
          </a:prstGeom>
        </p:spPr>
      </p:pic>
      <p:pic>
        <p:nvPicPr>
          <p:cNvPr id="19" name="Picture 18">
            <a:extLst>
              <a:ext uri="{FF2B5EF4-FFF2-40B4-BE49-F238E27FC236}">
                <a16:creationId xmlns:a16="http://schemas.microsoft.com/office/drawing/2014/main" id="{1D19EFE5-7413-4F7F-88B3-62F93051F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5219" y="1128890"/>
            <a:ext cx="3067050" cy="5454826"/>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DB0435-EA5B-49C5-9666-14DEB74B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187" y="180975"/>
            <a:ext cx="3095625" cy="6496050"/>
          </a:xfrm>
          <a:prstGeom prst="rect">
            <a:avLst/>
          </a:prstGeom>
        </p:spPr>
      </p:pic>
      <p:pic>
        <p:nvPicPr>
          <p:cNvPr id="10" name="Picture 9">
            <a:extLst>
              <a:ext uri="{FF2B5EF4-FFF2-40B4-BE49-F238E27FC236}">
                <a16:creationId xmlns:a16="http://schemas.microsoft.com/office/drawing/2014/main" id="{9A0D5218-644D-452B-8D14-86A0BA880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86" y="209550"/>
            <a:ext cx="3067050" cy="6467475"/>
          </a:xfrm>
          <a:prstGeom prst="rect">
            <a:avLst/>
          </a:prstGeom>
        </p:spPr>
      </p:pic>
      <p:pic>
        <p:nvPicPr>
          <p:cNvPr id="11" name="Picture 10">
            <a:extLst>
              <a:ext uri="{FF2B5EF4-FFF2-40B4-BE49-F238E27FC236}">
                <a16:creationId xmlns:a16="http://schemas.microsoft.com/office/drawing/2014/main" id="{D96A0CBD-6ACA-448E-BD4C-F255293A1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739" y="209550"/>
            <a:ext cx="3038475" cy="6374165"/>
          </a:xfrm>
          <a:prstGeom prst="rect">
            <a:avLst/>
          </a:prstGeom>
        </p:spPr>
      </p:pic>
    </p:spTree>
    <p:extLst>
      <p:ext uri="{BB962C8B-B14F-4D97-AF65-F5344CB8AC3E}">
        <p14:creationId xmlns:p14="http://schemas.microsoft.com/office/powerpoint/2010/main" val="1948828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1554</Words>
  <Application>Microsoft Office PowerPoint</Application>
  <PresentationFormat>Widescreen</PresentationFormat>
  <Paragraphs>109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Roboto</vt:lpstr>
      <vt:lpstr>Segoe UI</vt:lpstr>
      <vt:lpstr>Office Theme</vt:lpstr>
      <vt:lpstr>Wordplay English Made Easier</vt:lpstr>
      <vt:lpstr>APP INSPIRATION</vt:lpstr>
      <vt:lpstr>ABOUT OUR APP</vt:lpstr>
      <vt:lpstr>FEATURES  (What makes a difference)</vt:lpstr>
      <vt:lpstr>APPROACH </vt:lpstr>
      <vt:lpstr>TECH STACK</vt:lpstr>
      <vt:lpstr>PowerPoint Presentation</vt:lpstr>
      <vt:lpstr>Slide 3</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anushka0987@outlook.com</dc:creator>
  <cp:lastModifiedBy>anushka0987@outlook.com</cp:lastModifiedBy>
  <cp:revision>14</cp:revision>
  <dcterms:created xsi:type="dcterms:W3CDTF">2021-06-27T07:45:06Z</dcterms:created>
  <dcterms:modified xsi:type="dcterms:W3CDTF">2021-06-27T10:00:05Z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