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8" r:id="rId3"/>
  </p:sldMasterIdLst>
  <p:notesMasterIdLst>
    <p:notesMasterId r:id="rId24"/>
  </p:notesMasterIdLst>
  <p:sldIdLst>
    <p:sldId id="270" r:id="rId4"/>
    <p:sldId id="352" r:id="rId5"/>
    <p:sldId id="353" r:id="rId6"/>
    <p:sldId id="354" r:id="rId7"/>
    <p:sldId id="356" r:id="rId8"/>
    <p:sldId id="357" r:id="rId9"/>
    <p:sldId id="359" r:id="rId10"/>
    <p:sldId id="360" r:id="rId11"/>
    <p:sldId id="361" r:id="rId12"/>
    <p:sldId id="362" r:id="rId13"/>
    <p:sldId id="364" r:id="rId14"/>
    <p:sldId id="366" r:id="rId15"/>
    <p:sldId id="373" r:id="rId16"/>
    <p:sldId id="372" r:id="rId17"/>
    <p:sldId id="367" r:id="rId18"/>
    <p:sldId id="368" r:id="rId19"/>
    <p:sldId id="369" r:id="rId20"/>
    <p:sldId id="370" r:id="rId21"/>
    <p:sldId id="371" r:id="rId22"/>
    <p:sldId id="3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6" autoAdjust="0"/>
    <p:restoredTop sz="94660"/>
  </p:normalViewPr>
  <p:slideViewPr>
    <p:cSldViewPr snapToGrid="0" showGuides="1">
      <p:cViewPr varScale="1">
        <p:scale>
          <a:sx n="87" d="100"/>
          <a:sy n="87" d="100"/>
        </p:scale>
        <p:origin x="-595" y="-67"/>
      </p:cViewPr>
      <p:guideLst>
        <p:guide orient="horz" pos="22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69980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p:cNvCxnSpPr>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p:cNvCxnSpPr>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p:cNvCxnSpPr>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p:cNvCxnSpPr>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p:cNvCxnSpPr>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p:cNvCxnSpPr>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p:cNvCxnSpPr>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p:cNvCxnSpPr>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p:cNvCxnSpPr>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p:cNvCxnSpPr>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p:cNvCxnSpPr>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p:cNvCxnSpPr>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p:cNvCxnSpPr>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p:cNvCxnSpPr>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p:cNvCxnSpPr>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p:cNvCxnSpPr>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p:cNvCxnSpPr>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p:cNvCxnSpPr>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p:cNvCxnSpPr>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p:cNvGrpSpPr/>
          <p:nvPr userDrawn="1"/>
        </p:nvGrpSpPr>
        <p:grpSpPr>
          <a:xfrm>
            <a:off x="4917086" y="1975299"/>
            <a:ext cx="2357831" cy="4144944"/>
            <a:chOff x="445712" y="1449040"/>
            <a:chExt cx="2113018" cy="3924176"/>
          </a:xfrm>
        </p:grpSpPr>
        <p:sp>
          <p:nvSpPr>
            <p:cNvPr id="4" name="Rounded Rectangle 15"/>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p:cNvGrpSpPr/>
            <p:nvPr userDrawn="1"/>
          </p:nvGrpSpPr>
          <p:grpSpPr>
            <a:xfrm>
              <a:off x="1407705" y="5045834"/>
              <a:ext cx="211967" cy="211967"/>
              <a:chOff x="1549420" y="5712364"/>
              <a:chExt cx="312583" cy="312583"/>
            </a:xfrm>
          </p:grpSpPr>
          <p:sp>
            <p:nvSpPr>
              <p:cNvPr id="7" name="Oval 18"/>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p:cNvGrpSpPr/>
          <p:nvPr userDrawn="1"/>
        </p:nvGrpSpPr>
        <p:grpSpPr>
          <a:xfrm>
            <a:off x="637723" y="3059055"/>
            <a:ext cx="4156177" cy="3268904"/>
            <a:chOff x="2444748" y="555045"/>
            <a:chExt cx="7282048" cy="5727454"/>
          </a:xfrm>
        </p:grpSpPr>
        <p:sp>
          <p:nvSpPr>
            <p:cNvPr id="6" name="Freeform: Shape 5"/>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1" fmla="*/ 0 w 9144000"/>
              <a:gd name="connsiteY0-2" fmla="*/ 0 h 3176042"/>
              <a:gd name="connsiteX1-3" fmla="*/ 9144000 w 9144000"/>
              <a:gd name="connsiteY1-4" fmla="*/ 0 h 3176042"/>
              <a:gd name="connsiteX2-5" fmla="*/ 9144000 w 9144000"/>
              <a:gd name="connsiteY2-6" fmla="*/ 3176042 h 3176042"/>
              <a:gd name="connsiteX3-7" fmla="*/ 0 w 9144000"/>
              <a:gd name="connsiteY3-8" fmla="*/ 1556792 h 3176042"/>
              <a:gd name="connsiteX4-9" fmla="*/ 0 w 9144000"/>
              <a:gd name="connsiteY4-10" fmla="*/ 0 h 31760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p:cNvCxnSpPr>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p:cNvCxnSpPr>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p:cNvCxnSpPr>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p:cNvCxnSpPr>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p:cNvCxnSpPr>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p:cNvCxnSpPr>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p:cNvCxnSpPr>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p:cNvCxnSpPr>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p>
        </p:txBody>
      </p:sp>
      <p:grpSp>
        <p:nvGrpSpPr>
          <p:cNvPr id="3" name="Group 2"/>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p:cNvCxnSpPr>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p>
        </p:txBody>
      </p:sp>
      <p:grpSp>
        <p:nvGrpSpPr>
          <p:cNvPr id="3" name="Group 2"/>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p:cNvCxnSpPr>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p:cNvCxnSpPr>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p:cNvCxnSpPr>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p:cNvGrpSpPr/>
          <p:nvPr userDrawn="1"/>
        </p:nvGrpSpPr>
        <p:grpSpPr>
          <a:xfrm>
            <a:off x="-28777" y="-72822"/>
            <a:ext cx="2634356" cy="1640244"/>
            <a:chOff x="-28777" y="-72822"/>
            <a:chExt cx="2634356" cy="1640244"/>
          </a:xfrm>
        </p:grpSpPr>
        <p:cxnSp>
          <p:nvCxnSpPr>
            <p:cNvPr id="218" name="Straight Connector 217"/>
            <p:cNvCxnSpPr>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p:cNvCxnSpPr>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p:cNvCxnSpPr>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p:cNvCxnSpPr>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p:cNvCxnSpPr>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p:cNvGrpSpPr/>
          <p:nvPr userDrawn="1"/>
        </p:nvGrpSpPr>
        <p:grpSpPr>
          <a:xfrm flipH="1">
            <a:off x="9573659" y="-68234"/>
            <a:ext cx="2634356" cy="1640244"/>
            <a:chOff x="123623" y="79578"/>
            <a:chExt cx="2634356" cy="1640244"/>
          </a:xfrm>
        </p:grpSpPr>
        <p:cxnSp>
          <p:nvCxnSpPr>
            <p:cNvPr id="390" name="Straight Connector 389"/>
            <p:cNvCxnSpPr>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p:cNvCxnSpPr>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p:cNvCxnSpPr>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p:cNvCxnSpPr>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p:cNvCxnSpPr>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p:cNvCxnSpPr>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p:cNvCxnSpPr>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p:cNvCxnSpPr>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p:cNvCxnSpPr>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p:cNvCxnSpPr>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p:cNvCxnSpPr>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p:cNvCxnSpPr>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p:cNvCxnSpPr>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p:cNvCxnSpPr>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p:cNvCxnSpPr>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p:cNvCxnSpPr>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p:cNvCxnSpPr>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p:cNvCxnSpPr>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800"/>
          </a:p>
        </p:txBody>
      </p:sp>
      <p:sp>
        <p:nvSpPr>
          <p:cNvPr id="227" name="Block Arc 1"/>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p:cNvCxnSpPr>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p:cNvCxnSpPr>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p:cNvCxnSpPr>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p:cNvCxnSpPr>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p:cNvCxnSpPr>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p:cNvCxnSpPr>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anose="020B0604020202020204" pitchFamily="34" charset="0"/>
              </a:defRPr>
            </a:lvl1pPr>
          </a:lstStyle>
          <a:p>
            <a:pPr lvl="0"/>
            <a:r>
              <a:rPr lang="en-US" altLang="ko-KR" dirty="0"/>
              <a:t>Our Team LAYOUT</a:t>
            </a:r>
          </a:p>
        </p:txBody>
      </p:sp>
      <p:sp>
        <p:nvSpPr>
          <p:cNvPr id="223" name="Picture Placeholder 2"/>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4" name="Picture Placeholder 2"/>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5" name="Picture Placeholder 2"/>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6" name="Picture Placeholder 2"/>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7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7" name="Group 6"/>
          <p:cNvGrpSpPr/>
          <p:nvPr userDrawn="1"/>
        </p:nvGrpSpPr>
        <p:grpSpPr>
          <a:xfrm>
            <a:off x="-98982" y="-104349"/>
            <a:ext cx="12408253" cy="7045442"/>
            <a:chOff x="-98982" y="-104349"/>
            <a:chExt cx="12408253" cy="7045442"/>
          </a:xfrm>
          <a:solidFill>
            <a:schemeClr val="bg1">
              <a:alpha val="10000"/>
            </a:schemeClr>
          </a:solidFill>
        </p:grpSpPr>
        <p:cxnSp>
          <p:nvCxnSpPr>
            <p:cNvPr id="8" name="Straight Connector 7"/>
            <p:cNvCxnSpPr>
              <a:stCxn id="71" idx="7"/>
              <a:endCxn id="6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9" idx="4"/>
              <a:endCxn id="8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4" idx="2"/>
              <a:endCxn id="8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8" idx="5"/>
              <a:endCxn id="7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9" idx="5"/>
              <a:endCxn id="8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4" idx="0"/>
              <a:endCxn id="8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8" idx="3"/>
              <a:endCxn id="8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94" idx="7"/>
              <a:endCxn id="7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4" idx="7"/>
              <a:endCxn id="7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8" idx="6"/>
              <a:endCxn id="8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3" idx="0"/>
              <a:endCxn id="8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7" idx="6"/>
              <a:endCxn id="7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5" idx="0"/>
              <a:endCxn id="7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8" idx="1"/>
              <a:endCxn id="7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8" idx="0"/>
              <a:endCxn id="7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7" idx="2"/>
              <a:endCxn id="7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7" idx="7"/>
              <a:endCxn id="21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7" idx="6"/>
              <a:endCxn id="8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4" idx="7"/>
              <a:endCxn id="8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0" idx="0"/>
              <a:endCxn id="6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6" idx="2"/>
              <a:endCxn id="7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3" idx="1"/>
              <a:endCxn id="7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2" idx="7"/>
              <a:endCxn id="7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1" idx="6"/>
              <a:endCxn id="7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91" idx="7"/>
              <a:endCxn id="7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1" idx="6"/>
              <a:endCxn id="7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2" idx="6"/>
              <a:endCxn id="7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3" idx="6"/>
              <a:endCxn id="7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5" idx="2"/>
              <a:endCxn id="7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6" idx="0"/>
              <a:endCxn id="7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7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6" idx="2"/>
              <a:endCxn id="7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8" idx="2"/>
              <a:endCxn id="7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7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7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79" idx="2"/>
              <a:endCxn id="7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84" idx="4"/>
              <a:endCxn id="7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83" idx="3"/>
              <a:endCxn id="7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3" idx="2"/>
              <a:endCxn id="8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83" idx="1"/>
              <a:endCxn id="8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81" idx="1"/>
              <a:endCxn id="8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81" idx="0"/>
              <a:endCxn id="8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53" idx="7"/>
              <a:endCxn id="21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8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53" idx="0"/>
              <a:endCxn id="21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65" idx="0"/>
              <a:endCxn id="21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65" idx="1"/>
              <a:endCxn id="8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82" idx="2"/>
              <a:endCxn id="8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1" idx="2"/>
              <a:endCxn id="8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80" idx="1"/>
              <a:endCxn id="8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80" idx="3"/>
              <a:endCxn id="9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3" idx="4"/>
              <a:endCxn id="9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9" idx="5"/>
              <a:endCxn id="9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0" idx="7"/>
              <a:endCxn id="8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8" idx="7"/>
              <a:endCxn id="8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8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2"/>
              <a:endCxn id="7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1" idx="4"/>
              <a:endCxn id="7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Oval 90"/>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7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6" name="Chord 95"/>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ord 96"/>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6" idx="1"/>
              <a:endCxn id="7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5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6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50" idx="0"/>
              <a:endCxn id="16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16" idx="2"/>
              <a:endCxn id="15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50" idx="7"/>
              <a:endCxn id="15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16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65" idx="6"/>
              <a:endCxn id="15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51" idx="0"/>
              <a:endCxn id="15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54" idx="1"/>
              <a:endCxn id="15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54" idx="0"/>
              <a:endCxn id="15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53" idx="2"/>
              <a:endCxn id="15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53" idx="7"/>
              <a:endCxn id="16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53" idx="6"/>
              <a:endCxn id="16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60" idx="7"/>
              <a:endCxn id="16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217" idx="1"/>
              <a:endCxn id="15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endCxn id="15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51" idx="2"/>
              <a:endCxn id="15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66" idx="0"/>
              <a:endCxn id="15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15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66" idx="2"/>
              <a:endCxn id="15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54" idx="2"/>
              <a:endCxn id="15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5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55" idx="2"/>
              <a:endCxn id="15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60" idx="4"/>
              <a:endCxn id="15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59" idx="3"/>
              <a:endCxn id="15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59" idx="2"/>
              <a:endCxn id="16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59" idx="1"/>
              <a:endCxn id="16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57" idx="1"/>
              <a:endCxn id="16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57" idx="0"/>
              <a:endCxn id="15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63" idx="0"/>
              <a:endCxn id="16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91" idx="7"/>
              <a:endCxn id="16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endCxn id="16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90" idx="5"/>
              <a:endCxn id="16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6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64" idx="3"/>
              <a:endCxn id="15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64" idx="1"/>
              <a:endCxn id="15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63" idx="2"/>
              <a:endCxn id="15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62" idx="3"/>
              <a:endCxn id="15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62" idx="2"/>
              <a:endCxn id="15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58" idx="1"/>
              <a:endCxn id="16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57" idx="2"/>
              <a:endCxn id="15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56" idx="1"/>
              <a:endCxn id="15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56" idx="3"/>
              <a:endCxn id="16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159" idx="4"/>
              <a:endCxn id="16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55" idx="5"/>
              <a:endCxn id="16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56" idx="7"/>
              <a:endCxn id="15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54" idx="7"/>
              <a:endCxn id="16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endCxn id="15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64" idx="7"/>
              <a:endCxn id="16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0" name="Oval 149"/>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hord 166"/>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a:stCxn id="166" idx="1"/>
              <a:endCxn id="15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8" idx="6"/>
              <a:endCxn id="16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85" idx="4"/>
              <a:endCxn id="19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1" idx="4"/>
              <a:endCxn id="19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9" idx="0"/>
              <a:endCxn id="19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99" idx="1"/>
              <a:endCxn id="18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0" idx="2"/>
              <a:endCxn id="19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8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62" idx="1"/>
              <a:endCxn id="6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187" idx="6"/>
              <a:endCxn id="18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85" idx="7"/>
              <a:endCxn id="18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185" idx="5"/>
              <a:endCxn id="18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186" idx="3"/>
              <a:endCxn id="18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88" idx="4"/>
              <a:endCxn id="19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164" idx="2"/>
              <a:endCxn id="18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endCxn id="18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5" name="Oval 184"/>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p:cNvCxnSpPr>
              <a:stCxn id="19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187" idx="4"/>
              <a:endCxn id="18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Oval 193"/>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p:cNvCxnSpPr>
              <a:stCxn id="194" idx="3"/>
              <a:endCxn id="15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94" idx="2"/>
              <a:endCxn id="6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87" idx="7"/>
              <a:endCxn id="7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endCxn id="18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9" name="Chord 198"/>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p:cNvCxnSpPr>
              <a:stCxn id="19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86" idx="6"/>
              <a:endCxn id="6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86" idx="5"/>
              <a:endCxn id="16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71" idx="0"/>
              <a:endCxn id="18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1" idx="5"/>
              <a:endCxn id="16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158" idx="7"/>
              <a:endCxn id="6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87" idx="7"/>
              <a:endCxn id="19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161" idx="7"/>
              <a:endCxn id="7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161" idx="6"/>
              <a:endCxn id="19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77" idx="0"/>
              <a:endCxn id="16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17" idx="0"/>
              <a:endCxn id="21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85" idx="0"/>
              <a:endCxn id="21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84" idx="0"/>
              <a:endCxn id="21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61" idx="1"/>
              <a:endCxn id="21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77" idx="0"/>
              <a:endCxn id="21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218" idx="7"/>
              <a:endCxn id="21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6" name="Oval 215"/>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9" name="Straight Connector 218"/>
            <p:cNvCxnSpPr>
              <a:stCxn id="82" idx="0"/>
              <a:endCxn id="21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endCxn id="8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userDrawn="1"/>
        </p:nvSpPr>
        <p:spPr>
          <a:xfrm flipH="1">
            <a:off x="1" y="0"/>
            <a:ext cx="647484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grpSp>
        <p:nvGrpSpPr>
          <p:cNvPr id="221" name="Group 220"/>
          <p:cNvGrpSpPr/>
          <p:nvPr userDrawn="1"/>
        </p:nvGrpSpPr>
        <p:grpSpPr>
          <a:xfrm>
            <a:off x="837001" y="3639353"/>
            <a:ext cx="4874969" cy="2678466"/>
            <a:chOff x="-548507" y="477868"/>
            <a:chExt cx="11570449" cy="6357177"/>
          </a:xfrm>
        </p:grpSpPr>
        <p:sp>
          <p:nvSpPr>
            <p:cNvPr id="222" name="Freeform: Shape 221"/>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23" name="Freeform: Shape 222"/>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24" name="Freeform: Shape 223"/>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5" name="Freeform: Shape 224"/>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6" name="Freeform: Shape 225"/>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27" name="Group 226"/>
            <p:cNvGrpSpPr/>
            <p:nvPr/>
          </p:nvGrpSpPr>
          <p:grpSpPr>
            <a:xfrm>
              <a:off x="1606" y="6382978"/>
              <a:ext cx="413937" cy="115242"/>
              <a:chOff x="5955" y="6353672"/>
              <a:chExt cx="413937" cy="115242"/>
            </a:xfrm>
          </p:grpSpPr>
          <p:sp>
            <p:nvSpPr>
              <p:cNvPr id="232" name="Rectangle: Rounded Corners 231"/>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232"/>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9855291" y="6381600"/>
              <a:ext cx="885989" cy="115242"/>
              <a:chOff x="5955" y="6353672"/>
              <a:chExt cx="413937" cy="115242"/>
            </a:xfrm>
          </p:grpSpPr>
          <p:sp>
            <p:nvSpPr>
              <p:cNvPr id="230" name="Rectangle: Rounded Corners 229"/>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Rounded Corners 230"/>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9" name="Freeform: Shape 228"/>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6" name="Picture Placeholder 2"/>
          <p:cNvSpPr>
            <a:spLocks noGrp="1"/>
          </p:cNvSpPr>
          <p:nvPr>
            <p:ph type="pic" idx="13" hasCustomPrompt="1"/>
          </p:nvPr>
        </p:nvSpPr>
        <p:spPr>
          <a:xfrm>
            <a:off x="1474254" y="3784132"/>
            <a:ext cx="3574717" cy="21917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file:///C:\Users\HP\AppData\Local\Temp\wps\INetCache\98385783e436e55544a213826b0ef577" TargetMode="External"/><Relationship Id="rId2" Type="http://schemas.openxmlformats.org/officeDocument/2006/relationships/image" Target="NUL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4000">
              <a:srgbClr val="67929E">
                <a:alpha val="100000"/>
              </a:srgbClr>
            </a:gs>
            <a:gs pos="5000">
              <a:schemeClr val="accent1"/>
            </a:gs>
          </a:gsLst>
          <a:lin ang="16200000" scaled="1"/>
          <a:tileRect/>
        </a:gradFill>
        <a:effectLst/>
      </p:bgPr>
    </p:bg>
    <p:spTree>
      <p:nvGrpSpPr>
        <p:cNvPr id="1" name=""/>
        <p:cNvGrpSpPr/>
        <p:nvPr/>
      </p:nvGrpSpPr>
      <p:grpSpPr>
        <a:xfrm>
          <a:off x="0" y="0"/>
          <a:ext cx="0" cy="0"/>
          <a:chOff x="0" y="0"/>
          <a:chExt cx="0" cy="0"/>
        </a:xfrm>
      </p:grpSpPr>
      <p:grpSp>
        <p:nvGrpSpPr>
          <p:cNvPr id="108" name="Group 107"/>
          <p:cNvGrpSpPr/>
          <p:nvPr/>
        </p:nvGrpSpPr>
        <p:grpSpPr>
          <a:xfrm flipH="1" flipV="1">
            <a:off x="-22050" y="-89633"/>
            <a:ext cx="12236101" cy="2534066"/>
            <a:chOff x="-29560" y="3947539"/>
            <a:chExt cx="12236101" cy="2534066"/>
          </a:xfrm>
        </p:grpSpPr>
        <p:cxnSp>
          <p:nvCxnSpPr>
            <p:cNvPr id="109" name="Straight Connector 108"/>
            <p:cNvCxnSpPr>
              <a:stCxn id="179" idx="7"/>
              <a:endCxn id="177" idx="2"/>
            </p:cNvCxnSpPr>
            <p:nvPr/>
          </p:nvCxnSpPr>
          <p:spPr>
            <a:xfrm flipV="1">
              <a:off x="1154476" y="4383308"/>
              <a:ext cx="1341801" cy="1081105"/>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77" idx="4"/>
              <a:endCxn id="199" idx="1"/>
            </p:cNvCxnSpPr>
            <p:nvPr/>
          </p:nvCxnSpPr>
          <p:spPr>
            <a:xfrm>
              <a:off x="2599299" y="4437452"/>
              <a:ext cx="263766" cy="8061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82" idx="2"/>
              <a:endCxn id="197" idx="6"/>
            </p:cNvCxnSpPr>
            <p:nvPr/>
          </p:nvCxnSpPr>
          <p:spPr>
            <a:xfrm flipH="1" flipV="1">
              <a:off x="2931675" y="5825521"/>
              <a:ext cx="758638" cy="30444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99" idx="5"/>
              <a:endCxn id="182" idx="1"/>
            </p:cNvCxnSpPr>
            <p:nvPr/>
          </p:nvCxnSpPr>
          <p:spPr>
            <a:xfrm>
              <a:off x="2940655" y="5321188"/>
              <a:ext cx="775060" cy="74745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77" idx="5"/>
              <a:endCxn id="198" idx="1"/>
            </p:cNvCxnSpPr>
            <p:nvPr/>
          </p:nvCxnSpPr>
          <p:spPr>
            <a:xfrm>
              <a:off x="2647708" y="4397155"/>
              <a:ext cx="986172" cy="8158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82" idx="0"/>
              <a:endCxn id="198" idx="4"/>
            </p:cNvCxnSpPr>
            <p:nvPr/>
          </p:nvCxnSpPr>
          <p:spPr>
            <a:xfrm flipH="1" flipV="1">
              <a:off x="3672675" y="5306664"/>
              <a:ext cx="104366" cy="73657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99" idx="3"/>
              <a:endCxn id="197" idx="0"/>
            </p:cNvCxnSpPr>
            <p:nvPr/>
          </p:nvCxnSpPr>
          <p:spPr>
            <a:xfrm flipH="1">
              <a:off x="2849379" y="5321188"/>
              <a:ext cx="13686" cy="42203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77" idx="6"/>
              <a:endCxn id="184" idx="1"/>
            </p:cNvCxnSpPr>
            <p:nvPr/>
          </p:nvCxnSpPr>
          <p:spPr>
            <a:xfrm>
              <a:off x="2653443" y="4334430"/>
              <a:ext cx="2141528" cy="18104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82" idx="7"/>
              <a:endCxn id="184" idx="3"/>
            </p:cNvCxnSpPr>
            <p:nvPr/>
          </p:nvCxnSpPr>
          <p:spPr>
            <a:xfrm flipV="1">
              <a:off x="3838367" y="4631861"/>
              <a:ext cx="956604" cy="143677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99" idx="6"/>
              <a:endCxn id="198" idx="2"/>
            </p:cNvCxnSpPr>
            <p:nvPr/>
          </p:nvCxnSpPr>
          <p:spPr>
            <a:xfrm flipV="1">
              <a:off x="2956724" y="5251800"/>
              <a:ext cx="661087" cy="3059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81" idx="0"/>
              <a:endCxn id="197" idx="4"/>
            </p:cNvCxnSpPr>
            <p:nvPr/>
          </p:nvCxnSpPr>
          <p:spPr>
            <a:xfrm flipV="1">
              <a:off x="2774163" y="5907817"/>
              <a:ext cx="75216" cy="37366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98" idx="6"/>
              <a:endCxn id="184" idx="2"/>
            </p:cNvCxnSpPr>
            <p:nvPr/>
          </p:nvCxnSpPr>
          <p:spPr>
            <a:xfrm flipV="1">
              <a:off x="3727539" y="4573669"/>
              <a:ext cx="1043328" cy="67813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183" idx="7"/>
              <a:endCxn id="184" idx="4"/>
            </p:cNvCxnSpPr>
            <p:nvPr/>
          </p:nvCxnSpPr>
          <p:spPr>
            <a:xfrm flipV="1">
              <a:off x="4614954" y="4655965"/>
              <a:ext cx="238209" cy="127545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86" idx="1"/>
              <a:endCxn id="184" idx="5"/>
            </p:cNvCxnSpPr>
            <p:nvPr/>
          </p:nvCxnSpPr>
          <p:spPr>
            <a:xfrm flipH="1" flipV="1">
              <a:off x="4911355" y="4631861"/>
              <a:ext cx="733023" cy="137886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86" idx="0"/>
              <a:endCxn id="185" idx="4"/>
            </p:cNvCxnSpPr>
            <p:nvPr/>
          </p:nvCxnSpPr>
          <p:spPr>
            <a:xfrm flipH="1" flipV="1">
              <a:off x="5674058" y="5247253"/>
              <a:ext cx="9115" cy="74740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85" idx="2"/>
              <a:endCxn id="184" idx="6"/>
            </p:cNvCxnSpPr>
            <p:nvPr/>
          </p:nvCxnSpPr>
          <p:spPr>
            <a:xfrm flipH="1" flipV="1">
              <a:off x="4935459" y="4573669"/>
              <a:ext cx="656303" cy="59128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85" idx="7"/>
              <a:endCxn id="193" idx="2"/>
            </p:cNvCxnSpPr>
            <p:nvPr/>
          </p:nvCxnSpPr>
          <p:spPr>
            <a:xfrm flipV="1">
              <a:off x="5732250" y="4002403"/>
              <a:ext cx="1767242" cy="11043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5" idx="6"/>
              <a:endCxn id="192" idx="2"/>
            </p:cNvCxnSpPr>
            <p:nvPr/>
          </p:nvCxnSpPr>
          <p:spPr>
            <a:xfrm>
              <a:off x="5756354" y="5164957"/>
              <a:ext cx="987741" cy="693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2" idx="7"/>
              <a:endCxn id="193" idx="3"/>
            </p:cNvCxnSpPr>
            <p:nvPr/>
          </p:nvCxnSpPr>
          <p:spPr>
            <a:xfrm flipV="1">
              <a:off x="6884583" y="4041198"/>
              <a:ext cx="630978" cy="113494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78" idx="0"/>
              <a:endCxn id="177" idx="3"/>
            </p:cNvCxnSpPr>
            <p:nvPr/>
          </p:nvCxnSpPr>
          <p:spPr>
            <a:xfrm flipV="1">
              <a:off x="2095501" y="4431717"/>
              <a:ext cx="441073" cy="114994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97" idx="2"/>
              <a:endCxn id="178" idx="6"/>
            </p:cNvCxnSpPr>
            <p:nvPr/>
          </p:nvCxnSpPr>
          <p:spPr>
            <a:xfrm flipH="1" flipV="1">
              <a:off x="2182229" y="5668385"/>
              <a:ext cx="584854" cy="15713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81" idx="1"/>
              <a:endCxn id="178" idx="5"/>
            </p:cNvCxnSpPr>
            <p:nvPr/>
          </p:nvCxnSpPr>
          <p:spPr>
            <a:xfrm flipH="1" flipV="1">
              <a:off x="2156827" y="5729711"/>
              <a:ext cx="559144" cy="57587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80" idx="7"/>
              <a:endCxn id="178" idx="3"/>
            </p:cNvCxnSpPr>
            <p:nvPr/>
          </p:nvCxnSpPr>
          <p:spPr>
            <a:xfrm flipV="1">
              <a:off x="1478954" y="5729711"/>
              <a:ext cx="555221" cy="44293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79" idx="6"/>
              <a:endCxn id="178" idx="2"/>
            </p:cNvCxnSpPr>
            <p:nvPr/>
          </p:nvCxnSpPr>
          <p:spPr>
            <a:xfrm>
              <a:off x="1178580" y="5522605"/>
              <a:ext cx="830193" cy="1457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202" idx="7"/>
              <a:endCxn id="179" idx="3"/>
            </p:cNvCxnSpPr>
            <p:nvPr/>
          </p:nvCxnSpPr>
          <p:spPr>
            <a:xfrm flipV="1">
              <a:off x="403987" y="5580797"/>
              <a:ext cx="634105" cy="55483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202" idx="6"/>
              <a:endCxn id="180" idx="2"/>
            </p:cNvCxnSpPr>
            <p:nvPr/>
          </p:nvCxnSpPr>
          <p:spPr>
            <a:xfrm>
              <a:off x="420056" y="6174425"/>
              <a:ext cx="965239" cy="3702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202" idx="5"/>
            </p:cNvCxnSpPr>
            <p:nvPr/>
          </p:nvCxnSpPr>
          <p:spPr>
            <a:xfrm>
              <a:off x="403987" y="6213220"/>
              <a:ext cx="160004" cy="1505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80" idx="4"/>
            </p:cNvCxnSpPr>
            <p:nvPr/>
          </p:nvCxnSpPr>
          <p:spPr>
            <a:xfrm flipH="1">
              <a:off x="1440159" y="6266309"/>
              <a:ext cx="0" cy="1200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80" idx="6"/>
              <a:endCxn id="181" idx="2"/>
            </p:cNvCxnSpPr>
            <p:nvPr/>
          </p:nvCxnSpPr>
          <p:spPr>
            <a:xfrm>
              <a:off x="1495023" y="6211445"/>
              <a:ext cx="1196844" cy="15233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81" idx="6"/>
              <a:endCxn id="182" idx="3"/>
            </p:cNvCxnSpPr>
            <p:nvPr/>
          </p:nvCxnSpPr>
          <p:spPr>
            <a:xfrm flipV="1">
              <a:off x="2856459" y="6191291"/>
              <a:ext cx="859256" cy="17249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83" idx="2"/>
              <a:endCxn id="182" idx="6"/>
            </p:cNvCxnSpPr>
            <p:nvPr/>
          </p:nvCxnSpPr>
          <p:spPr>
            <a:xfrm flipH="1">
              <a:off x="3863769" y="5970216"/>
              <a:ext cx="657526" cy="15974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82" idx="5"/>
            </p:cNvCxnSpPr>
            <p:nvPr/>
          </p:nvCxnSpPr>
          <p:spPr>
            <a:xfrm flipH="1" flipV="1">
              <a:off x="3838367" y="6191291"/>
              <a:ext cx="345583" cy="24092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182" idx="4"/>
            </p:cNvCxnSpPr>
            <p:nvPr/>
          </p:nvCxnSpPr>
          <p:spPr>
            <a:xfrm flipV="1">
              <a:off x="3690313" y="6216693"/>
              <a:ext cx="86728" cy="20528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83" idx="4"/>
            </p:cNvCxnSpPr>
            <p:nvPr/>
          </p:nvCxnSpPr>
          <p:spPr>
            <a:xfrm flipH="1" flipV="1">
              <a:off x="4576159" y="6025080"/>
              <a:ext cx="117184" cy="36689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86" idx="2"/>
              <a:endCxn id="183" idx="6"/>
            </p:cNvCxnSpPr>
            <p:nvPr/>
          </p:nvCxnSpPr>
          <p:spPr>
            <a:xfrm flipH="1" flipV="1">
              <a:off x="4631023" y="5970216"/>
              <a:ext cx="997286" cy="7930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186" idx="4"/>
            </p:cNvCxnSpPr>
            <p:nvPr/>
          </p:nvCxnSpPr>
          <p:spPr>
            <a:xfrm flipH="1">
              <a:off x="5683173" y="6104383"/>
              <a:ext cx="0" cy="25939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87" idx="3"/>
            </p:cNvCxnSpPr>
            <p:nvPr/>
          </p:nvCxnSpPr>
          <p:spPr>
            <a:xfrm flipH="1">
              <a:off x="6499429" y="6176101"/>
              <a:ext cx="221877" cy="25611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87" idx="2"/>
              <a:endCxn id="186" idx="6"/>
            </p:cNvCxnSpPr>
            <p:nvPr/>
          </p:nvCxnSpPr>
          <p:spPr>
            <a:xfrm flipH="1" flipV="1">
              <a:off x="5738037" y="6049519"/>
              <a:ext cx="959165" cy="6839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92" idx="4"/>
              <a:endCxn id="187" idx="0"/>
            </p:cNvCxnSpPr>
            <p:nvPr/>
          </p:nvCxnSpPr>
          <p:spPr>
            <a:xfrm flipH="1">
              <a:off x="6779498" y="5316633"/>
              <a:ext cx="46893" cy="71898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91" idx="3"/>
              <a:endCxn id="187" idx="7"/>
            </p:cNvCxnSpPr>
            <p:nvPr/>
          </p:nvCxnSpPr>
          <p:spPr>
            <a:xfrm flipH="1">
              <a:off x="6837690" y="5582534"/>
              <a:ext cx="1155341" cy="47718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91" idx="2"/>
              <a:endCxn id="192" idx="6"/>
            </p:cNvCxnSpPr>
            <p:nvPr/>
          </p:nvCxnSpPr>
          <p:spPr>
            <a:xfrm flipH="1" flipV="1">
              <a:off x="6908687" y="5234337"/>
              <a:ext cx="1071865" cy="28645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91" idx="1"/>
              <a:endCxn id="193" idx="4"/>
            </p:cNvCxnSpPr>
            <p:nvPr/>
          </p:nvCxnSpPr>
          <p:spPr>
            <a:xfrm flipH="1" flipV="1">
              <a:off x="7554356" y="4057267"/>
              <a:ext cx="461028" cy="141105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89" idx="1"/>
              <a:endCxn id="193" idx="5"/>
            </p:cNvCxnSpPr>
            <p:nvPr/>
          </p:nvCxnSpPr>
          <p:spPr>
            <a:xfrm flipH="1" flipV="1">
              <a:off x="7593151" y="4041198"/>
              <a:ext cx="1727079" cy="152011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189" idx="0"/>
              <a:endCxn id="190" idx="4"/>
            </p:cNvCxnSpPr>
            <p:nvPr/>
          </p:nvCxnSpPr>
          <p:spPr>
            <a:xfrm flipH="1" flipV="1">
              <a:off x="9312122" y="4824275"/>
              <a:ext cx="42974" cy="71363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95" idx="0"/>
              <a:endCxn id="194" idx="4"/>
            </p:cNvCxnSpPr>
            <p:nvPr/>
          </p:nvCxnSpPr>
          <p:spPr>
            <a:xfrm flipH="1" flipV="1">
              <a:off x="11176915" y="4559526"/>
              <a:ext cx="173456" cy="98749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endCxn id="194" idx="5"/>
            </p:cNvCxnSpPr>
            <p:nvPr/>
          </p:nvCxnSpPr>
          <p:spPr>
            <a:xfrm flipH="1" flipV="1">
              <a:off x="11235107" y="4535422"/>
              <a:ext cx="956894" cy="73296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95" idx="6"/>
            </p:cNvCxnSpPr>
            <p:nvPr/>
          </p:nvCxnSpPr>
          <p:spPr>
            <a:xfrm flipH="1" flipV="1">
              <a:off x="11432667" y="5629318"/>
              <a:ext cx="773874" cy="30882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endCxn id="196" idx="6"/>
            </p:cNvCxnSpPr>
            <p:nvPr/>
          </p:nvCxnSpPr>
          <p:spPr>
            <a:xfrm flipH="1">
              <a:off x="10916433" y="6200205"/>
              <a:ext cx="1290108" cy="19321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96" idx="3"/>
              <a:endCxn id="188" idx="6"/>
            </p:cNvCxnSpPr>
            <p:nvPr/>
          </p:nvCxnSpPr>
          <p:spPr>
            <a:xfrm flipH="1" flipV="1">
              <a:off x="8868495" y="6399309"/>
              <a:ext cx="1954279" cy="3290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196" idx="1"/>
              <a:endCxn id="189" idx="5"/>
            </p:cNvCxnSpPr>
            <p:nvPr/>
          </p:nvCxnSpPr>
          <p:spPr>
            <a:xfrm flipH="1" flipV="1">
              <a:off x="9411594" y="5622082"/>
              <a:ext cx="1411180" cy="73254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95" idx="2"/>
              <a:endCxn id="189" idx="6"/>
            </p:cNvCxnSpPr>
            <p:nvPr/>
          </p:nvCxnSpPr>
          <p:spPr>
            <a:xfrm flipH="1" flipV="1">
              <a:off x="9419699" y="5580880"/>
              <a:ext cx="1848376" cy="4843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194" idx="3"/>
              <a:endCxn id="189" idx="7"/>
            </p:cNvCxnSpPr>
            <p:nvPr/>
          </p:nvCxnSpPr>
          <p:spPr>
            <a:xfrm flipH="1">
              <a:off x="9396298" y="4535422"/>
              <a:ext cx="1722425" cy="101059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194" idx="2"/>
              <a:endCxn id="190" idx="6"/>
            </p:cNvCxnSpPr>
            <p:nvPr/>
          </p:nvCxnSpPr>
          <p:spPr>
            <a:xfrm flipH="1">
              <a:off x="9374983" y="4477230"/>
              <a:ext cx="1719636" cy="24909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190" idx="1"/>
              <a:endCxn id="193" idx="6"/>
            </p:cNvCxnSpPr>
            <p:nvPr/>
          </p:nvCxnSpPr>
          <p:spPr>
            <a:xfrm flipH="1" flipV="1">
              <a:off x="7609220" y="4002403"/>
              <a:ext cx="1616100" cy="69701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189" idx="2"/>
              <a:endCxn id="191" idx="6"/>
            </p:cNvCxnSpPr>
            <p:nvPr/>
          </p:nvCxnSpPr>
          <p:spPr>
            <a:xfrm flipH="1" flipV="1">
              <a:off x="8142080" y="5552409"/>
              <a:ext cx="1170045" cy="50103"/>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88" idx="1"/>
              <a:endCxn id="191" idx="5"/>
            </p:cNvCxnSpPr>
            <p:nvPr/>
          </p:nvCxnSpPr>
          <p:spPr>
            <a:xfrm flipH="1" flipV="1">
              <a:off x="8107248" y="5604887"/>
              <a:ext cx="620759" cy="736230"/>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191" idx="4"/>
            </p:cNvCxnSpPr>
            <p:nvPr/>
          </p:nvCxnSpPr>
          <p:spPr>
            <a:xfrm flipH="1">
              <a:off x="7734147" y="5617366"/>
              <a:ext cx="311362" cy="814852"/>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87" idx="5"/>
            </p:cNvCxnSpPr>
            <p:nvPr/>
          </p:nvCxnSpPr>
          <p:spPr>
            <a:xfrm>
              <a:off x="6837690" y="6176101"/>
              <a:ext cx="241401" cy="256117"/>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88" idx="7"/>
              <a:endCxn id="189" idx="3"/>
            </p:cNvCxnSpPr>
            <p:nvPr/>
          </p:nvCxnSpPr>
          <p:spPr>
            <a:xfrm flipV="1">
              <a:off x="8844391" y="5637378"/>
              <a:ext cx="491135" cy="70373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86" idx="7"/>
              <a:endCxn id="192" idx="3"/>
            </p:cNvCxnSpPr>
            <p:nvPr/>
          </p:nvCxnSpPr>
          <p:spPr>
            <a:xfrm flipV="1">
              <a:off x="5721968" y="5292529"/>
              <a:ext cx="1046231" cy="718195"/>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6" idx="7"/>
              <a:endCxn id="195" idx="4"/>
            </p:cNvCxnSpPr>
            <p:nvPr/>
          </p:nvCxnSpPr>
          <p:spPr>
            <a:xfrm flipV="1">
              <a:off x="10900364" y="5711614"/>
              <a:ext cx="450007" cy="64301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rot="20563470">
              <a:off x="2492564" y="427657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008773" y="5581657"/>
              <a:ext cx="173456" cy="173456"/>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013988" y="5440309"/>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a:spLocks noChangeAspect="1"/>
            </p:cNvSpPr>
            <p:nvPr/>
          </p:nvSpPr>
          <p:spPr>
            <a:xfrm>
              <a:off x="1385295" y="6156581"/>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a:spLocks noChangeAspect="1"/>
            </p:cNvSpPr>
            <p:nvPr/>
          </p:nvSpPr>
          <p:spPr>
            <a:xfrm>
              <a:off x="2691867" y="6281486"/>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3690313" y="6043237"/>
              <a:ext cx="173456" cy="173456"/>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a:spLocks noChangeAspect="1"/>
            </p:cNvSpPr>
            <p:nvPr/>
          </p:nvSpPr>
          <p:spPr>
            <a:xfrm>
              <a:off x="4521295" y="5915352"/>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4770867" y="449137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5591762" y="5082661"/>
              <a:ext cx="164592" cy="164592"/>
            </a:xfrm>
            <a:prstGeom prst="ellipse">
              <a:avLst/>
            </a:prstGeom>
            <a:solidFill>
              <a:schemeClr val="bg1">
                <a:alpha val="28000"/>
              </a:schemeClr>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a:spLocks noChangeAspect="1"/>
            </p:cNvSpPr>
            <p:nvPr/>
          </p:nvSpPr>
          <p:spPr>
            <a:xfrm>
              <a:off x="5628309" y="5994655"/>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6697202" y="6035613"/>
              <a:ext cx="164592" cy="164592"/>
            </a:xfrm>
            <a:prstGeom prst="ellipse">
              <a:avLst/>
            </a:prstGeom>
            <a:solidFill>
              <a:schemeClr val="bg1">
                <a:alpha val="39000"/>
              </a:schemeClr>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703903" y="6317013"/>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a:spLocks noChangeAspect="1"/>
            </p:cNvSpPr>
            <p:nvPr/>
          </p:nvSpPr>
          <p:spPr>
            <a:xfrm rot="20917832">
              <a:off x="9311048" y="5536832"/>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rot="20861494">
              <a:off x="9212283" y="4661575"/>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rot="664413">
              <a:off x="7979020" y="5454306"/>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6744095" y="5152041"/>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a:spLocks noChangeAspect="1"/>
            </p:cNvSpPr>
            <p:nvPr/>
          </p:nvSpPr>
          <p:spPr>
            <a:xfrm>
              <a:off x="7499492" y="394753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11094619" y="4394934"/>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11268075" y="5547022"/>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a:spLocks noChangeAspect="1"/>
            </p:cNvSpPr>
            <p:nvPr/>
          </p:nvSpPr>
          <p:spPr>
            <a:xfrm>
              <a:off x="10806705" y="633855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a:spLocks noChangeAspect="1"/>
            </p:cNvSpPr>
            <p:nvPr/>
          </p:nvSpPr>
          <p:spPr>
            <a:xfrm>
              <a:off x="2767083" y="5743225"/>
              <a:ext cx="164592" cy="164592"/>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a:spLocks noChangeAspect="1"/>
            </p:cNvSpPr>
            <p:nvPr/>
          </p:nvSpPr>
          <p:spPr>
            <a:xfrm>
              <a:off x="3617811" y="5196936"/>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a:spLocks noChangeAspect="1"/>
            </p:cNvSpPr>
            <p:nvPr/>
          </p:nvSpPr>
          <p:spPr>
            <a:xfrm>
              <a:off x="2846996" y="5227529"/>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p:cNvCxnSpPr>
              <a:stCxn id="199" idx="2"/>
              <a:endCxn id="178" idx="7"/>
            </p:cNvCxnSpPr>
            <p:nvPr/>
          </p:nvCxnSpPr>
          <p:spPr>
            <a:xfrm flipH="1">
              <a:off x="2156827" y="5282393"/>
              <a:ext cx="690169" cy="32466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179" idx="4"/>
              <a:endCxn id="180" idx="1"/>
            </p:cNvCxnSpPr>
            <p:nvPr/>
          </p:nvCxnSpPr>
          <p:spPr>
            <a:xfrm>
              <a:off x="1096284" y="5604901"/>
              <a:ext cx="305080" cy="56774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sp>
          <p:nvSpPr>
            <p:cNvPr id="202" name="Oval 201"/>
            <p:cNvSpPr>
              <a:spLocks noChangeAspect="1"/>
            </p:cNvSpPr>
            <p:nvPr/>
          </p:nvSpPr>
          <p:spPr>
            <a:xfrm>
              <a:off x="310328" y="6119561"/>
              <a:ext cx="109728" cy="109728"/>
            </a:xfrm>
            <a:prstGeom prst="ellipse">
              <a:avLst/>
            </a:prstGeom>
            <a:solidFill>
              <a:schemeClr val="bg1"/>
            </a:solidFill>
            <a:ln>
              <a:solidFill>
                <a:schemeClr val="bg1">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p:cNvCxnSpPr>
              <a:stCxn id="202" idx="3"/>
            </p:cNvCxnSpPr>
            <p:nvPr/>
          </p:nvCxnSpPr>
          <p:spPr>
            <a:xfrm flipH="1">
              <a:off x="310328" y="6213220"/>
              <a:ext cx="16069" cy="208754"/>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02" idx="2"/>
            </p:cNvCxnSpPr>
            <p:nvPr/>
          </p:nvCxnSpPr>
          <p:spPr>
            <a:xfrm flipH="1">
              <a:off x="-29560" y="6174425"/>
              <a:ext cx="339888" cy="77986"/>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02" idx="1"/>
            </p:cNvCxnSpPr>
            <p:nvPr/>
          </p:nvCxnSpPr>
          <p:spPr>
            <a:xfrm flipH="1" flipV="1">
              <a:off x="-29560" y="5770901"/>
              <a:ext cx="355957" cy="364729"/>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endCxn id="179" idx="2"/>
            </p:cNvCxnSpPr>
            <p:nvPr/>
          </p:nvCxnSpPr>
          <p:spPr>
            <a:xfrm>
              <a:off x="21877" y="5392264"/>
              <a:ext cx="992111" cy="130341"/>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endCxn id="186" idx="3"/>
            </p:cNvCxnSpPr>
            <p:nvPr/>
          </p:nvCxnSpPr>
          <p:spPr>
            <a:xfrm flipV="1">
              <a:off x="5315187" y="6088314"/>
              <a:ext cx="329191" cy="275468"/>
            </a:xfrm>
            <a:prstGeom prst="line">
              <a:avLst/>
            </a:prstGeom>
            <a:ln>
              <a:solidFill>
                <a:schemeClr val="bg1">
                  <a:alpha val="35000"/>
                </a:schemeClr>
              </a:solidFill>
            </a:ln>
          </p:spPr>
          <p:style>
            <a:lnRef idx="1">
              <a:schemeClr val="accent1"/>
            </a:lnRef>
            <a:fillRef idx="0">
              <a:schemeClr val="accent1"/>
            </a:fillRef>
            <a:effectRef idx="0">
              <a:schemeClr val="accent1"/>
            </a:effectRef>
            <a:fontRef idx="minor">
              <a:schemeClr val="tx1"/>
            </a:fontRef>
          </p:style>
        </p:cxnSp>
      </p:grpSp>
      <p:sp>
        <p:nvSpPr>
          <p:cNvPr id="215" name="TextBox 214"/>
          <p:cNvSpPr txBox="1"/>
          <p:nvPr/>
        </p:nvSpPr>
        <p:spPr>
          <a:xfrm>
            <a:off x="1" y="2467814"/>
            <a:ext cx="12214050" cy="922020"/>
          </a:xfrm>
          <a:prstGeom prst="rect">
            <a:avLst/>
          </a:prstGeom>
          <a:noFill/>
        </p:spPr>
        <p:txBody>
          <a:bodyPr wrap="square" rtlCol="0" anchor="ctr">
            <a:spAutoFit/>
          </a:bodyPr>
          <a:lstStyle/>
          <a:p>
            <a:pPr algn="ctr"/>
            <a:r>
              <a:rPr lang="en-IN" altLang="en-US" sz="5400">
                <a:solidFill>
                  <a:schemeClr val="tx1"/>
                </a:solidFill>
                <a:latin typeface="Arial Unicode MS" panose="020B0604020202020204" charset="-122"/>
                <a:ea typeface="Arial Unicode MS" panose="020B0604020202020204" charset="-122"/>
                <a:sym typeface="+mn-ea"/>
              </a:rPr>
              <a:t>Sound Detection and Classification</a:t>
            </a:r>
            <a:endParaRPr lang="en-IN" altLang="en-US" sz="5400" dirty="0">
              <a:solidFill>
                <a:schemeClr val="tx1"/>
              </a:solidFill>
              <a:latin typeface="Arial Unicode MS" panose="020B0604020202020204" charset="-122"/>
              <a:ea typeface="Arial Unicode MS" panose="020B0604020202020204" charset="-122"/>
              <a:cs typeface="Arial" panose="020B0604020202020204" pitchFamily="34" charset="0"/>
              <a:sym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60" y="222250"/>
            <a:ext cx="2185035" cy="2007870"/>
          </a:xfrm>
          <a:prstGeom prst="rect">
            <a:avLst/>
          </a:prstGeom>
          <a:ln w="127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 name="Picture 2" descr="Maybe an image of text that says 'CDAC acts Authorized Training Centre'"/>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3065" y="565785"/>
            <a:ext cx="2574925" cy="1194435"/>
          </a:xfrm>
          <a:prstGeom prst="rect">
            <a:avLst/>
          </a:prstGeom>
          <a:ln w="127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 name="Text Box 3"/>
          <p:cNvSpPr txBox="1"/>
          <p:nvPr/>
        </p:nvSpPr>
        <p:spPr>
          <a:xfrm>
            <a:off x="3787775" y="3434080"/>
            <a:ext cx="4506595" cy="460375"/>
          </a:xfrm>
          <a:prstGeom prst="rect">
            <a:avLst/>
          </a:prstGeom>
          <a:noFill/>
        </p:spPr>
        <p:txBody>
          <a:bodyPr wrap="square" rtlCol="0">
            <a:spAutoFit/>
          </a:bodyPr>
          <a:lstStyle/>
          <a:p>
            <a:pPr algn="ctr"/>
            <a:r>
              <a:rPr lang="en-IN" altLang="en-US" sz="2400" b="1">
                <a:latin typeface="Arial Unicode MS" panose="020B0604020202020204" charset="-122"/>
                <a:ea typeface="Arial Unicode MS" panose="020B0604020202020204" charset="-122"/>
              </a:rPr>
              <a:t>Group No. 16</a:t>
            </a:r>
          </a:p>
        </p:txBody>
      </p:sp>
      <p:sp>
        <p:nvSpPr>
          <p:cNvPr id="5" name="Text Box 4"/>
          <p:cNvSpPr txBox="1"/>
          <p:nvPr/>
        </p:nvSpPr>
        <p:spPr>
          <a:xfrm>
            <a:off x="3429635" y="3894455"/>
            <a:ext cx="4953635" cy="829945"/>
          </a:xfrm>
          <a:prstGeom prst="rect">
            <a:avLst/>
          </a:prstGeom>
          <a:noFill/>
        </p:spPr>
        <p:txBody>
          <a:bodyPr wrap="square" rtlCol="0">
            <a:spAutoFit/>
          </a:bodyPr>
          <a:lstStyle/>
          <a:p>
            <a:pPr algn="ctr"/>
            <a:r>
              <a:rPr lang="en-IN" altLang="en-US" sz="2400" b="1" dirty="0">
                <a:latin typeface="Arial Unicode MS" panose="020B0604020202020204" charset="-122"/>
                <a:ea typeface="Arial Unicode MS" panose="020B0604020202020204" charset="-122"/>
              </a:rPr>
              <a:t>223327  </a:t>
            </a:r>
            <a:r>
              <a:rPr lang="en-IN" altLang="en-US" sz="2400" b="1" dirty="0" err="1">
                <a:latin typeface="Arial Unicode MS" panose="020B0604020202020204" charset="-122"/>
                <a:ea typeface="Arial Unicode MS" panose="020B0604020202020204" charset="-122"/>
              </a:rPr>
              <a:t>Sarthak</a:t>
            </a:r>
            <a:r>
              <a:rPr lang="en-IN" altLang="en-US" sz="2400" b="1" dirty="0">
                <a:latin typeface="Arial Unicode MS" panose="020B0604020202020204" charset="-122"/>
                <a:ea typeface="Arial Unicode MS" panose="020B0604020202020204" charset="-122"/>
              </a:rPr>
              <a:t> </a:t>
            </a:r>
            <a:r>
              <a:rPr lang="en-IN" altLang="en-US" sz="2400" b="1" dirty="0" err="1">
                <a:latin typeface="Arial Unicode MS" panose="020B0604020202020204" charset="-122"/>
                <a:ea typeface="Arial Unicode MS" panose="020B0604020202020204" charset="-122"/>
              </a:rPr>
              <a:t>Kshirsagar</a:t>
            </a:r>
            <a:endParaRPr lang="en-IN" altLang="en-US" sz="2400" b="1" dirty="0">
              <a:latin typeface="Arial Unicode MS" panose="020B0604020202020204" charset="-122"/>
              <a:ea typeface="Arial Unicode MS" panose="020B0604020202020204" charset="-122"/>
            </a:endParaRPr>
          </a:p>
          <a:p>
            <a:pPr algn="ctr"/>
            <a:r>
              <a:rPr lang="en-IN" altLang="en-US" sz="2400" b="1" dirty="0">
                <a:latin typeface="Arial Unicode MS" panose="020B0604020202020204" charset="-122"/>
                <a:ea typeface="Arial Unicode MS" panose="020B0604020202020204" charset="-122"/>
              </a:rPr>
              <a:t>223352 </a:t>
            </a:r>
            <a:r>
              <a:rPr lang="en-IN" altLang="en-US" sz="2400" b="1" dirty="0" err="1">
                <a:latin typeface="Arial Unicode MS" panose="020B0604020202020204" charset="-122"/>
                <a:ea typeface="Arial Unicode MS" panose="020B0604020202020204" charset="-122"/>
              </a:rPr>
              <a:t>Shraddha</a:t>
            </a:r>
            <a:r>
              <a:rPr lang="en-IN" altLang="en-US" sz="2400" b="1" dirty="0">
                <a:latin typeface="Arial Unicode MS" panose="020B0604020202020204" charset="-122"/>
                <a:ea typeface="Arial Unicode MS" panose="020B0604020202020204" charset="-122"/>
              </a:rPr>
              <a:t> </a:t>
            </a:r>
            <a:r>
              <a:rPr lang="en-IN" altLang="en-US" sz="2400" b="1" dirty="0" err="1">
                <a:latin typeface="Arial Unicode MS" panose="020B0604020202020204" charset="-122"/>
                <a:ea typeface="Arial Unicode MS" panose="020B0604020202020204" charset="-122"/>
              </a:rPr>
              <a:t>Chougule</a:t>
            </a:r>
            <a:endParaRPr lang="en-IN" altLang="en-US" sz="2400" b="1" dirty="0">
              <a:latin typeface="Arial Unicode MS" panose="020B0604020202020204" charset="-122"/>
              <a:ea typeface="Arial Unicode MS" panose="020B0604020202020204" charset="-122"/>
            </a:endParaRPr>
          </a:p>
        </p:txBody>
      </p:sp>
      <p:sp>
        <p:nvSpPr>
          <p:cNvPr id="16" name="Text Box 15"/>
          <p:cNvSpPr txBox="1"/>
          <p:nvPr/>
        </p:nvSpPr>
        <p:spPr>
          <a:xfrm>
            <a:off x="801370" y="5144135"/>
            <a:ext cx="10611485" cy="706755"/>
          </a:xfrm>
          <a:prstGeom prst="rect">
            <a:avLst/>
          </a:prstGeom>
          <a:noFill/>
        </p:spPr>
        <p:txBody>
          <a:bodyPr wrap="square" rtlCol="0">
            <a:spAutoFit/>
          </a:bodyPr>
          <a:lstStyle/>
          <a:p>
            <a:pPr indent="457200" algn="ctr"/>
            <a:r>
              <a:rPr lang="en-IN" sz="2000" b="1" dirty="0">
                <a:effectLst/>
                <a:latin typeface="Arial Unicode MS" panose="020B0604020202020204" charset="-122"/>
                <a:ea typeface="Arial Unicode MS" panose="020B0604020202020204" charset="-122"/>
                <a:cs typeface="Times New Roman" panose="02020603050405020304" pitchFamily="18" charset="0"/>
                <a:sym typeface="+mn-ea"/>
              </a:rPr>
              <a:t>Mr. Prashant Karhale					  Mr. Akshay Tilekar</a:t>
            </a:r>
            <a:endParaRPr lang="en-IN" sz="2000" dirty="0">
              <a:effectLst/>
              <a:latin typeface="Arial Unicode MS" panose="020B0604020202020204" charset="-122"/>
              <a:ea typeface="Arial Unicode MS" panose="020B0604020202020204" charset="-122"/>
              <a:cs typeface="Times New Roman" panose="02020603050405020304" pitchFamily="18" charset="0"/>
            </a:endParaRPr>
          </a:p>
          <a:p>
            <a:pPr indent="457200" algn="l"/>
            <a:r>
              <a:rPr lang="en-IN" sz="2000" dirty="0">
                <a:effectLst/>
                <a:latin typeface="Arial Unicode MS" panose="020B0604020202020204" charset="-122"/>
                <a:ea typeface="Arial Unicode MS" panose="020B0604020202020204" charset="-122"/>
                <a:cs typeface="Times New Roman" panose="02020603050405020304" pitchFamily="18" charset="0"/>
                <a:sym typeface="+mn-ea"/>
              </a:rPr>
              <a:t>  	    Centre Coordinator</a:t>
            </a:r>
            <a:r>
              <a:rPr lang="en-IN" sz="2000" b="1" dirty="0">
                <a:effectLst/>
                <a:latin typeface="Arial Unicode MS" panose="020B0604020202020204" charset="-122"/>
                <a:ea typeface="Arial Unicode MS" panose="020B0604020202020204" charset="-122"/>
                <a:cs typeface="Times New Roman" panose="02020603050405020304" pitchFamily="18" charset="0"/>
                <a:sym typeface="+mn-ea"/>
              </a:rPr>
              <a:t>					             </a:t>
            </a:r>
            <a:r>
              <a:rPr lang="en-IN" sz="2000" dirty="0">
                <a:effectLst/>
                <a:latin typeface="Arial Unicode MS" panose="020B0604020202020204" charset="-122"/>
                <a:ea typeface="Arial Unicode MS" panose="020B0604020202020204" charset="-122"/>
                <a:cs typeface="Times New Roman" panose="02020603050405020304" pitchFamily="18" charset="0"/>
                <a:sym typeface="+mn-ea"/>
              </a:rPr>
              <a:t>Project Guide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
              <a:srgbClr val="67929E">
                <a:alpha val="100000"/>
              </a:srgbClr>
            </a:gs>
            <a:gs pos="10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34695" y="514985"/>
            <a:ext cx="261683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Models</a:t>
            </a:r>
          </a:p>
        </p:txBody>
      </p:sp>
      <p:sp>
        <p:nvSpPr>
          <p:cNvPr id="3" name="Text Box 2"/>
          <p:cNvSpPr txBox="1"/>
          <p:nvPr/>
        </p:nvSpPr>
        <p:spPr>
          <a:xfrm>
            <a:off x="1825625" y="1489710"/>
            <a:ext cx="8744585" cy="1568450"/>
          </a:xfrm>
          <a:prstGeom prst="rect">
            <a:avLst/>
          </a:prstGeom>
          <a:noFill/>
        </p:spPr>
        <p:txBody>
          <a:bodyPr wrap="square" rtlCol="0" anchor="t">
            <a:spAutoFit/>
          </a:bodyPr>
          <a:lstStyle/>
          <a:p>
            <a:pPr indent="0">
              <a:buFont typeface="Wingdings" panose="05000000000000000000" charset="0"/>
              <a:buNone/>
            </a:pPr>
            <a:r>
              <a:rPr lang="en-US" sz="3200" dirty="0">
                <a:latin typeface="Arial Unicode MS" panose="020B0604020202020204" charset="-122"/>
                <a:ea typeface="Arial Unicode MS" panose="020B0604020202020204" charset="-122"/>
              </a:rPr>
              <a:t>Convolutional Neural Network (CNN)</a:t>
            </a:r>
          </a:p>
          <a:p>
            <a:pPr marL="1371600" lvl="2" indent="-457200">
              <a:buFont typeface="Arial" panose="020B0604020202020204" pitchFamily="34" charset="0"/>
              <a:buChar char="•"/>
            </a:pPr>
            <a:r>
              <a:rPr lang="en-US" sz="3200" dirty="0">
                <a:latin typeface="Arial Unicode MS" panose="020B0604020202020204" charset="-122"/>
                <a:ea typeface="Arial Unicode MS" panose="020B0604020202020204" charset="-122"/>
              </a:rPr>
              <a:t>CNN1D</a:t>
            </a:r>
          </a:p>
          <a:p>
            <a:pPr marL="1371600" lvl="2" indent="-457200">
              <a:buFont typeface="Arial" panose="020B0604020202020204" pitchFamily="34" charset="0"/>
              <a:buChar char="•"/>
            </a:pPr>
            <a:r>
              <a:rPr lang="en-US" sz="3200" dirty="0">
                <a:latin typeface="Arial Unicode MS" panose="020B0604020202020204" charset="-122"/>
                <a:ea typeface="Arial Unicode MS" panose="020B0604020202020204" charset="-122"/>
              </a:rPr>
              <a:t>CNN2D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9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614045" y="1374775"/>
            <a:ext cx="10748010" cy="3784600"/>
          </a:xfrm>
          <a:prstGeom prst="rect">
            <a:avLst/>
          </a:prstGeom>
          <a:noFill/>
        </p:spPr>
        <p:txBody>
          <a:bodyPr wrap="square" rtlCol="0" anchor="t">
            <a:spAutoFit/>
          </a:bodyPr>
          <a:lstStyle/>
          <a:p>
            <a:pPr marL="285750" indent="-285750" algn="just">
              <a:buFont typeface="Wingdings" panose="05000000000000000000" charset="0"/>
              <a:buChar char="Ø"/>
            </a:pPr>
            <a:r>
              <a:rPr lang="en-US" sz="2000"/>
              <a:t>A modified form of 2D CNNs known as 1D Convolutional Neural Networks (1D CNNs) has recently been developed as an alternative.</a:t>
            </a:r>
          </a:p>
          <a:p>
            <a:pPr marL="285750" indent="-285750" algn="just">
              <a:buFont typeface="Wingdings" panose="05000000000000000000" charset="0"/>
              <a:buChar char="Ø"/>
            </a:pPr>
            <a:r>
              <a:rPr lang="en-US" sz="2000"/>
              <a:t>In dealing with 1D signals, these research have proven that 1D CNNs are beneficial and consequently preferable to their 2D counterparts in some situations. </a:t>
            </a:r>
          </a:p>
          <a:p>
            <a:pPr marL="285750" indent="-285750" algn="just">
              <a:buFont typeface="Wingdings" panose="05000000000000000000" charset="0"/>
              <a:buChar char="Ø"/>
            </a:pPr>
            <a:r>
              <a:rPr lang="en-US" sz="2000"/>
              <a:t>1D CNN, kernel moves in 1 direction. Input and output data of 1D CNN is 2 dimensional. </a:t>
            </a:r>
          </a:p>
          <a:p>
            <a:pPr marL="285750" indent="-285750" algn="just">
              <a:buFont typeface="Wingdings" panose="05000000000000000000" charset="0"/>
              <a:buChar char="Ø"/>
            </a:pPr>
            <a:r>
              <a:rPr lang="en-US" sz="2000"/>
              <a:t>Mostly used on Time-Series data. 1D CNN can perform activity recognition task from accelerometer data, such as if the person is standing, walking, jumping etc. </a:t>
            </a:r>
          </a:p>
          <a:p>
            <a:pPr marL="285750" indent="-285750" algn="just">
              <a:buFont typeface="Wingdings" panose="05000000000000000000" charset="0"/>
              <a:buChar char="Ø"/>
            </a:pPr>
            <a:r>
              <a:rPr lang="en-US" sz="2000"/>
              <a:t>This data has 2 dimensions. </a:t>
            </a:r>
          </a:p>
          <a:p>
            <a:pPr marL="285750" indent="-285750" algn="just">
              <a:buFont typeface="Wingdings" panose="05000000000000000000" charset="0"/>
              <a:buChar char="Ø"/>
            </a:pPr>
            <a:r>
              <a:rPr lang="en-US" sz="2000"/>
              <a:t>The first dimension is time-steps and other is the values of the acceleration in 3 axes.</a:t>
            </a:r>
          </a:p>
          <a:p>
            <a:pPr marL="285750" indent="-285750" algn="just">
              <a:buFont typeface="Wingdings" panose="05000000000000000000" charset="0"/>
              <a:buChar char="Ø"/>
            </a:pPr>
            <a:r>
              <a:rPr lang="en-US" sz="2000"/>
              <a:t>Similarly, 1D CNNs are also used on audio and text data since we can also represent the sound and texts as a time series data. </a:t>
            </a:r>
          </a:p>
          <a:p>
            <a:pPr marL="285750" indent="-285750" algn="just">
              <a:buFont typeface="Wingdings" panose="05000000000000000000" charset="0"/>
              <a:buChar char="Ø"/>
            </a:pPr>
            <a:r>
              <a:rPr lang="en-US" sz="2000"/>
              <a:t>Conv1D is widely applied on sensory data, and accelerometer data is one of it.</a:t>
            </a:r>
          </a:p>
        </p:txBody>
      </p:sp>
      <p:sp>
        <p:nvSpPr>
          <p:cNvPr id="3" name="Text Box 2"/>
          <p:cNvSpPr txBox="1"/>
          <p:nvPr/>
        </p:nvSpPr>
        <p:spPr>
          <a:xfrm>
            <a:off x="614045" y="523875"/>
            <a:ext cx="3605530" cy="645160"/>
          </a:xfrm>
          <a:prstGeom prst="rect">
            <a:avLst/>
          </a:prstGeom>
          <a:noFill/>
        </p:spPr>
        <p:txBody>
          <a:bodyPr wrap="square" rtlCol="0" anchor="t">
            <a:spAutoFit/>
          </a:bodyPr>
          <a:lstStyle/>
          <a:p>
            <a:r>
              <a:rPr lang="en-US" sz="3600">
                <a:latin typeface="Arial Unicode MS" panose="020B0604020202020204" charset="-122"/>
                <a:ea typeface="Arial Unicode MS" panose="020B0604020202020204" charset="-122"/>
                <a:sym typeface="+mn-ea"/>
              </a:rPr>
              <a:t>CNN1D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8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890905" y="1336675"/>
            <a:ext cx="10440035" cy="4399915"/>
          </a:xfrm>
          <a:prstGeom prst="rect">
            <a:avLst/>
          </a:prstGeom>
          <a:noFill/>
        </p:spPr>
        <p:txBody>
          <a:bodyPr wrap="square" rtlCol="0" anchor="t">
            <a:spAutoFit/>
          </a:bodyPr>
          <a:lstStyle/>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The traditional deep CNNs are only designed to work with 2D data like photos and movies.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This is why they're referred to as "2D CNNs" so frequently. 2D CNN, kernel moves in 2 directions.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Input and output data of 2D CNN is 3 dimensional. Mostly used on Image data.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This is the conventional Convolution Neural Network, which was introduced in the Lenet-5 architecture for the first time. On Image data, Conv2D is commonly used.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Because the kernel slides along two dimensions on the data, it is called 2 dimensional CNN.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The main benefit of employing CNN is that it can extract spatial properties from data using its kernel, which is something that other networks can't achieve. </a:t>
            </a:r>
          </a:p>
          <a:p>
            <a:pPr marL="285750" indent="-285750" algn="just">
              <a:buFont typeface="Wingdings" panose="05000000000000000000" charset="0"/>
              <a:buChar char="Ø"/>
            </a:pPr>
            <a:r>
              <a:rPr lang="en-US" sz="2000" dirty="0">
                <a:latin typeface="Arial Unicode MS" panose="020B0604020202020204" charset="-122"/>
                <a:ea typeface="Arial Unicode MS" panose="020B0604020202020204" charset="-122"/>
              </a:rPr>
              <a:t>CNN, for example, can detect edges, </a:t>
            </a:r>
            <a:r>
              <a:rPr lang="en-US" sz="2000" dirty="0" err="1">
                <a:latin typeface="Arial Unicode MS" panose="020B0604020202020204" charset="-122"/>
                <a:ea typeface="Arial Unicode MS" panose="020B0604020202020204" charset="-122"/>
              </a:rPr>
              <a:t>colour</a:t>
            </a:r>
            <a:r>
              <a:rPr lang="en-US" sz="2000" dirty="0">
                <a:latin typeface="Arial Unicode MS" panose="020B0604020202020204" charset="-122"/>
                <a:ea typeface="Arial Unicode MS" panose="020B0604020202020204" charset="-122"/>
              </a:rPr>
              <a:t> distribution, and other spatial aspects in an image, making these networks particularly robust in image classification and other data with spatial qualities.</a:t>
            </a:r>
          </a:p>
        </p:txBody>
      </p:sp>
      <p:sp>
        <p:nvSpPr>
          <p:cNvPr id="3" name="Text Box 2"/>
          <p:cNvSpPr txBox="1"/>
          <p:nvPr/>
        </p:nvSpPr>
        <p:spPr>
          <a:xfrm>
            <a:off x="890905" y="371475"/>
            <a:ext cx="4401820" cy="1198880"/>
          </a:xfrm>
          <a:prstGeom prst="rect">
            <a:avLst/>
          </a:prstGeom>
          <a:noFill/>
        </p:spPr>
        <p:txBody>
          <a:bodyPr wrap="square" rtlCol="0">
            <a:spAutoFit/>
          </a:bodyPr>
          <a:lstStyle/>
          <a:p>
            <a:r>
              <a:rPr lang="en-US" sz="3600">
                <a:latin typeface="Arial Unicode MS" panose="020B0604020202020204" charset="-122"/>
                <a:ea typeface="Arial Unicode MS" panose="020B0604020202020204" charset="-122"/>
                <a:sym typeface="+mn-ea"/>
              </a:rPr>
              <a:t>CNN2D</a:t>
            </a:r>
            <a:endParaRPr lang="en-US" sz="3600">
              <a:latin typeface="Arial Unicode MS" panose="020B0604020202020204" charset="-122"/>
              <a:ea typeface="Arial Unicode MS" panose="020B0604020202020204" charset="-122"/>
            </a:endParaRPr>
          </a:p>
          <a:p>
            <a:endParaRPr lang="en-US" sz="3600">
              <a:latin typeface="Arial Unicode MS" panose="020B0604020202020204" charset="-122"/>
              <a:ea typeface="Arial Unicode MS" panose="020B0604020202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17088" y="428625"/>
            <a:ext cx="5805805" cy="645160"/>
          </a:xfrm>
          <a:prstGeom prst="rect">
            <a:avLst/>
          </a:prstGeom>
          <a:noFill/>
        </p:spPr>
        <p:txBody>
          <a:bodyPr wrap="square" rtlCol="0" anchor="t">
            <a:spAutoFit/>
          </a:bodyPr>
          <a:lstStyle/>
          <a:p>
            <a:r>
              <a:rPr lang="en-US" sz="3600" dirty="0"/>
              <a:t>Prediction time of </a:t>
            </a:r>
            <a:r>
              <a:rPr lang="en-US" sz="3600" dirty="0" smtClean="0"/>
              <a:t>models:</a:t>
            </a:r>
            <a:endParaRPr lang="en-US" sz="3600" dirty="0"/>
          </a:p>
        </p:txBody>
      </p:sp>
      <p:sp>
        <p:nvSpPr>
          <p:cNvPr id="3" name="Text Box 2"/>
          <p:cNvSpPr txBox="1"/>
          <p:nvPr/>
        </p:nvSpPr>
        <p:spPr>
          <a:xfrm>
            <a:off x="1709420" y="4784090"/>
            <a:ext cx="9179560" cy="523220"/>
          </a:xfrm>
          <a:prstGeom prst="rect">
            <a:avLst/>
          </a:prstGeom>
          <a:noFill/>
        </p:spPr>
        <p:txBody>
          <a:bodyPr wrap="square" rtlCol="0">
            <a:spAutoFit/>
          </a:bodyPr>
          <a:lstStyle/>
          <a:p>
            <a:r>
              <a:rPr lang="en-US" sz="2800" dirty="0" smtClean="0">
                <a:latin typeface="Arial Unicode MS" panose="020B0604020202020204" charset="-122"/>
                <a:ea typeface="Arial Unicode MS" panose="020B0604020202020204" charset="-122"/>
              </a:rPr>
              <a:t>CNN1D </a:t>
            </a:r>
            <a:r>
              <a:rPr lang="en-IN" altLang="en-US" sz="2800" dirty="0" smtClean="0">
                <a:latin typeface="Arial Unicode MS" panose="020B0604020202020204" charset="-122"/>
                <a:ea typeface="Arial Unicode MS" panose="020B0604020202020204" charset="-122"/>
                <a:sym typeface="+mn-ea"/>
              </a:rPr>
              <a:t>requires more </a:t>
            </a:r>
            <a:r>
              <a:rPr lang="en-US" altLang="en-US" sz="2800" dirty="0" smtClean="0">
                <a:latin typeface="Arial Unicode MS" panose="020B0604020202020204" charset="-122"/>
                <a:ea typeface="Arial Unicode MS" panose="020B0604020202020204" charset="-122"/>
                <a:sym typeface="+mn-ea"/>
              </a:rPr>
              <a:t>time</a:t>
            </a:r>
            <a:r>
              <a:rPr lang="en-IN" altLang="en-US" sz="2800" dirty="0" smtClean="0">
                <a:latin typeface="Arial Unicode MS" panose="020B0604020202020204" charset="-122"/>
                <a:ea typeface="Arial Unicode MS" panose="020B0604020202020204" charset="-122"/>
                <a:sym typeface="+mn-ea"/>
              </a:rPr>
              <a:t> </a:t>
            </a:r>
            <a:r>
              <a:rPr lang="en-IN" altLang="en-US" sz="2800" dirty="0">
                <a:latin typeface="Arial Unicode MS" panose="020B0604020202020204" charset="-122"/>
                <a:ea typeface="Arial Unicode MS" panose="020B0604020202020204" charset="-122"/>
                <a:sym typeface="+mn-ea"/>
              </a:rPr>
              <a:t>compared to CNN2D</a:t>
            </a:r>
            <a:endParaRPr lang="en-IN" altLang="en-US" sz="2800" dirty="0">
              <a:latin typeface="Arial Unicode MS" panose="020B0604020202020204" charset="-122"/>
              <a:ea typeface="Arial Unicode MS" panose="020B060402020202020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780" y="1540974"/>
            <a:ext cx="8634412" cy="297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4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262" y="1793631"/>
            <a:ext cx="9566030" cy="2989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90765" y="764903"/>
            <a:ext cx="5493812" cy="646331"/>
          </a:xfrm>
          <a:prstGeom prst="rect">
            <a:avLst/>
          </a:prstGeom>
        </p:spPr>
        <p:txBody>
          <a:bodyPr wrap="none">
            <a:spAutoFit/>
          </a:bodyPr>
          <a:lstStyle/>
          <a:p>
            <a:r>
              <a:rPr lang="en-IN" sz="3600" dirty="0">
                <a:latin typeface="Arial Unicode MS" pitchFamily="34" charset="-128"/>
                <a:ea typeface="Arial Unicode MS" pitchFamily="34" charset="-128"/>
                <a:cs typeface="Arial Unicode MS" pitchFamily="34" charset="-128"/>
              </a:rPr>
              <a:t>Prediction time of models:</a:t>
            </a:r>
          </a:p>
        </p:txBody>
      </p:sp>
    </p:spTree>
    <p:extLst>
      <p:ext uri="{BB962C8B-B14F-4D97-AF65-F5344CB8AC3E}">
        <p14:creationId xmlns:p14="http://schemas.microsoft.com/office/powerpoint/2010/main" val="423853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29000">
              <a:srgbClr val="87AEB9">
                <a:alpha val="100000"/>
              </a:srgbClr>
            </a:gs>
            <a:gs pos="12000">
              <a:schemeClr val="accent1"/>
            </a:gs>
          </a:gsLst>
          <a:lin ang="16200000" scaled="1"/>
          <a:tileRect/>
        </a:gradFill>
        <a:effectLst/>
      </p:bgPr>
    </p:bg>
    <p:spTree>
      <p:nvGrpSpPr>
        <p:cNvPr id="1" name=""/>
        <p:cNvGrpSpPr/>
        <p:nvPr/>
      </p:nvGrpSpPr>
      <p:grpSpPr>
        <a:xfrm>
          <a:off x="0" y="0"/>
          <a:ext cx="0" cy="0"/>
          <a:chOff x="0" y="0"/>
          <a:chExt cx="0" cy="0"/>
        </a:xfrm>
      </p:grpSpPr>
      <p:sp>
        <p:nvSpPr>
          <p:cNvPr id="3" name="Text Box 2"/>
          <p:cNvSpPr txBox="1"/>
          <p:nvPr/>
        </p:nvSpPr>
        <p:spPr>
          <a:xfrm>
            <a:off x="1955165" y="4658360"/>
            <a:ext cx="8432165" cy="707886"/>
          </a:xfrm>
          <a:prstGeom prst="rect">
            <a:avLst/>
          </a:prstGeom>
          <a:noFill/>
        </p:spPr>
        <p:txBody>
          <a:bodyPr wrap="square" rtlCol="0" anchor="t">
            <a:spAutoFit/>
          </a:bodyPr>
          <a:lstStyle/>
          <a:p>
            <a:r>
              <a:rPr lang="en-US" sz="2000" dirty="0">
                <a:latin typeface="Arial Unicode MS" panose="020B0604020202020204" charset="-122"/>
                <a:ea typeface="Arial Unicode MS" panose="020B0604020202020204" charset="-122"/>
              </a:rPr>
              <a:t>CNN2D </a:t>
            </a:r>
            <a:r>
              <a:rPr lang="en-US" sz="2000" dirty="0" smtClean="0">
                <a:latin typeface="Arial Unicode MS" panose="020B0604020202020204" charset="-122"/>
                <a:ea typeface="Arial Unicode MS" panose="020B0604020202020204" charset="-122"/>
              </a:rPr>
              <a:t>has more accuracy tha</a:t>
            </a:r>
            <a:r>
              <a:rPr lang="en-US" sz="2000" dirty="0" smtClean="0">
                <a:latin typeface="Arial Unicode MS" panose="020B0604020202020204" charset="-122"/>
                <a:ea typeface="Arial Unicode MS" panose="020B0604020202020204" charset="-122"/>
              </a:rPr>
              <a:t>t is </a:t>
            </a:r>
            <a:r>
              <a:rPr lang="en-US" sz="2000" dirty="0" smtClean="0">
                <a:latin typeface="Arial Unicode MS" panose="020B0604020202020204" charset="-122"/>
                <a:ea typeface="Arial Unicode MS" panose="020B0604020202020204" charset="-122"/>
              </a:rPr>
              <a:t>89.93</a:t>
            </a:r>
            <a:r>
              <a:rPr lang="en-US" sz="2000" dirty="0">
                <a:latin typeface="Arial Unicode MS" panose="020B0604020202020204" charset="-122"/>
                <a:ea typeface="Arial Unicode MS" panose="020B0604020202020204" charset="-122"/>
              </a:rPr>
              <a:t>% accuracy rate</a:t>
            </a:r>
            <a:r>
              <a:rPr lang="en-IN" altLang="en-US" sz="2000" dirty="0">
                <a:latin typeface="Arial Unicode MS" panose="020B0604020202020204" charset="-122"/>
                <a:ea typeface="Arial Unicode MS" panose="020B0604020202020204" charset="-122"/>
              </a:rPr>
              <a:t> </a:t>
            </a:r>
            <a:r>
              <a:rPr lang="en-IN" altLang="en-US" sz="2000" dirty="0" smtClean="0">
                <a:latin typeface="Arial Unicode MS" panose="020B0604020202020204" charset="-122"/>
                <a:ea typeface="Arial Unicode MS" panose="020B0604020202020204" charset="-122"/>
              </a:rPr>
              <a:t>compared to CNN1D</a:t>
            </a:r>
            <a:endParaRPr lang="en-IN" altLang="en-US" sz="2000" dirty="0">
              <a:latin typeface="Arial Unicode MS" panose="020B0604020202020204" charset="-122"/>
              <a:ea typeface="Arial Unicode MS" panose="020B060402020202020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1784838"/>
            <a:ext cx="9091612" cy="265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50988" y="624254"/>
            <a:ext cx="7258904" cy="646331"/>
          </a:xfrm>
          <a:prstGeom prst="rect">
            <a:avLst/>
          </a:prstGeom>
          <a:noFill/>
        </p:spPr>
        <p:txBody>
          <a:bodyPr wrap="square" rtlCol="0">
            <a:spAutoFit/>
          </a:bodyPr>
          <a:lstStyle/>
          <a:p>
            <a:r>
              <a:rPr lang="en-IN" sz="3600" dirty="0" smtClean="0">
                <a:latin typeface="Arial Unicode MS" pitchFamily="34" charset="-128"/>
                <a:ea typeface="Arial Unicode MS" pitchFamily="34" charset="-128"/>
                <a:cs typeface="Arial Unicode MS" pitchFamily="34" charset="-128"/>
              </a:rPr>
              <a:t>Accuracy of Models:</a:t>
            </a:r>
            <a:endParaRPr lang="en-IN" sz="36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1070610" y="414655"/>
            <a:ext cx="5532755" cy="645160"/>
          </a:xfrm>
          <a:prstGeom prst="rect">
            <a:avLst/>
          </a:prstGeom>
          <a:noFill/>
        </p:spPr>
        <p:txBody>
          <a:bodyPr wrap="none" rtlCol="0" anchor="t">
            <a:spAutoFit/>
          </a:bodyPr>
          <a:lstStyle/>
          <a:p>
            <a:r>
              <a:rPr lang="en-IN" sz="3600" b="1" dirty="0">
                <a:latin typeface="Arial Unicode MS" panose="020B0604020202020204" charset="-122"/>
                <a:ea typeface="Arial Unicode MS" panose="020B0604020202020204" charset="-122"/>
                <a:sym typeface="+mn-ea"/>
              </a:rPr>
              <a:t>Requirement Specification</a:t>
            </a:r>
          </a:p>
        </p:txBody>
      </p:sp>
      <p:sp>
        <p:nvSpPr>
          <p:cNvPr id="3" name="Text Box 2"/>
          <p:cNvSpPr txBox="1"/>
          <p:nvPr/>
        </p:nvSpPr>
        <p:spPr>
          <a:xfrm>
            <a:off x="1360170" y="1323340"/>
            <a:ext cx="9900920" cy="3476625"/>
          </a:xfrm>
          <a:prstGeom prst="rect">
            <a:avLst/>
          </a:prstGeom>
          <a:noFill/>
        </p:spPr>
        <p:txBody>
          <a:bodyPr wrap="square" rtlCol="0" anchor="t">
            <a:spAutoFit/>
          </a:bodyPr>
          <a:lstStyle/>
          <a:p>
            <a:pPr marL="285750" lvl="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Hardware Requirement: 	</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250 GB HDD.</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8 GB RAM</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PC x64-bit CPU.</a:t>
            </a:r>
            <a:endParaRPr lang="en-IN" sz="2000" dirty="0">
              <a:latin typeface="Arial Unicode MS" panose="020B0604020202020204" charset="-122"/>
              <a:ea typeface="Arial Unicode MS" panose="020B0604020202020204" charset="-122"/>
            </a:endParaRPr>
          </a:p>
          <a:p>
            <a:pPr marL="285750" lvl="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Software Requirement:</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Windows/Mac/Linux</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Python-3.9.12VS Code/Anaconda/Spyder</a:t>
            </a:r>
            <a:endParaRPr lang="en-IN" sz="2000" dirty="0">
              <a:latin typeface="Arial Unicode MS" panose="020B0604020202020204" charset="-122"/>
              <a:ea typeface="Arial Unicode MS" panose="020B0604020202020204" charset="-122"/>
            </a:endParaRPr>
          </a:p>
          <a:p>
            <a:pPr marL="742950" lvl="1" indent="-285750">
              <a:buFont typeface="Arial" panose="020B0604020202020204" pitchFamily="34" charset="0"/>
              <a:buChar char="•"/>
            </a:pPr>
            <a:r>
              <a:rPr lang="en-IN" sz="2000" dirty="0">
                <a:latin typeface="Arial Unicode MS" panose="020B0604020202020204" charset="-122"/>
                <a:ea typeface="Arial Unicode MS" panose="020B0604020202020204" charset="-122"/>
                <a:sym typeface="+mn-ea"/>
              </a:rPr>
              <a:t>Python Extension for VS Code</a:t>
            </a:r>
            <a:endParaRPr lang="en-IN" sz="2000" dirty="0">
              <a:latin typeface="Arial Unicode MS" panose="020B0604020202020204" charset="-122"/>
              <a:ea typeface="Arial Unicode MS" panose="020B0604020202020204" charset="-122"/>
            </a:endParaRPr>
          </a:p>
          <a:p>
            <a:pPr marL="742950" lvl="1" indent="-285750"/>
            <a:endParaRPr lang="en-IN" sz="2000" dirty="0">
              <a:latin typeface="Arial Unicode MS" panose="020B0604020202020204" charset="-122"/>
              <a:ea typeface="Arial Unicode MS" panose="020B0604020202020204" charset="-122"/>
            </a:endParaRPr>
          </a:p>
          <a:p>
            <a:pPr marL="285750" indent="-285750">
              <a:buFont typeface="Wingdings" panose="05000000000000000000" charset="0"/>
              <a:buChar char="Ø"/>
            </a:pPr>
            <a:r>
              <a:rPr lang="en-IN" sz="2000" dirty="0">
                <a:latin typeface="Arial Unicode MS" panose="020B0604020202020204" charset="-122"/>
                <a:ea typeface="Arial Unicode MS" panose="020B0604020202020204" charset="-122"/>
                <a:sym typeface="+mn-ea"/>
              </a:rPr>
              <a:t>Browser :Any Modern Web Browser like Google Chrome, Mozilla Firefox.</a:t>
            </a:r>
            <a:endParaRPr lang="en-IN" sz="2000" dirty="0">
              <a:latin typeface="Arial Unicode MS" panose="020B0604020202020204" charset="-122"/>
              <a:ea typeface="Arial Unicode MS" panose="020B0604020202020204" charset="-122"/>
            </a:endParaRPr>
          </a:p>
          <a:p>
            <a:pPr marL="0" indent="0">
              <a:buNone/>
            </a:pPr>
            <a:endParaRPr lang="en-IN" sz="2000" dirty="0">
              <a:latin typeface="Arial Unicode MS" panose="020B0604020202020204" charset="-122"/>
              <a:ea typeface="Arial Unicode MS" panose="020B0604020202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77265" y="762635"/>
            <a:ext cx="5297170" cy="3969385"/>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Libraries :</a:t>
            </a:r>
            <a:endParaRPr lang="en-IN" sz="3600" b="1"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Pandas</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err="1">
                <a:latin typeface="Arial Unicode MS" panose="020B0604020202020204" charset="-122"/>
                <a:ea typeface="Arial Unicode MS" panose="020B0604020202020204" charset="-122"/>
                <a:sym typeface="+mn-ea"/>
              </a:rPr>
              <a:t>Numpy</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Matplotlib</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err="1">
                <a:latin typeface="Arial Unicode MS" panose="020B0604020202020204" charset="-122"/>
                <a:ea typeface="Arial Unicode MS" panose="020B0604020202020204" charset="-122"/>
                <a:sym typeface="+mn-ea"/>
              </a:rPr>
              <a:t>Sklearn</a:t>
            </a:r>
            <a:endParaRPr lang="en-IN" sz="2400" dirty="0">
              <a:latin typeface="Arial Unicode MS" panose="020B0604020202020204" charset="-122"/>
              <a:ea typeface="Arial Unicode MS" panose="020B0604020202020204" charset="-122"/>
            </a:endParaRP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Seaborn</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tqdm</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matplotlib</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scikit-learn</a:t>
            </a:r>
          </a:p>
          <a:p>
            <a:pPr marL="800100" lvl="1" indent="-342900">
              <a:buFont typeface="Arial" panose="020B0604020202020204" pitchFamily="34" charset="0"/>
              <a:buChar char="•"/>
            </a:pPr>
            <a:r>
              <a:rPr lang="en-IN" sz="2400" dirty="0">
                <a:latin typeface="Arial Unicode MS" panose="020B0604020202020204" charset="-122"/>
                <a:ea typeface="Arial Unicode MS" panose="020B0604020202020204" charset="-122"/>
                <a:sym typeface="+mn-ea"/>
              </a:rPr>
              <a:t>tensorflow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0890" y="439420"/>
            <a:ext cx="2449830" cy="645160"/>
          </a:xfrm>
          <a:prstGeom prst="rect">
            <a:avLst/>
          </a:prstGeom>
          <a:noFill/>
        </p:spPr>
        <p:txBody>
          <a:bodyPr wrap="none" rtlCol="0" anchor="t">
            <a:spAutoFit/>
          </a:bodyPr>
          <a:lstStyle/>
          <a:p>
            <a:r>
              <a:rPr lang="en-IN" sz="3600" b="1" dirty="0">
                <a:solidFill>
                  <a:schemeClr val="tx1"/>
                </a:solidFill>
                <a:latin typeface="Arial Unicode MS" panose="020B0604020202020204" charset="-122"/>
                <a:ea typeface="Arial Unicode MS" panose="020B0604020202020204" charset="-122"/>
                <a:sym typeface="+mn-ea"/>
              </a:rPr>
              <a:t>Conclusion</a:t>
            </a:r>
          </a:p>
        </p:txBody>
      </p:sp>
      <p:sp>
        <p:nvSpPr>
          <p:cNvPr id="3" name="Text Box 2"/>
          <p:cNvSpPr txBox="1"/>
          <p:nvPr/>
        </p:nvSpPr>
        <p:spPr>
          <a:xfrm>
            <a:off x="770890" y="1331595"/>
            <a:ext cx="11287760" cy="3476625"/>
          </a:xfrm>
          <a:prstGeom prst="rect">
            <a:avLst/>
          </a:prstGeom>
          <a:noFill/>
        </p:spPr>
        <p:txBody>
          <a:bodyPr wrap="square" rtlCol="0" anchor="t">
            <a:spAutoFit/>
          </a:bodyPr>
          <a:lstStyle/>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There are so many research papers that tells us how an algorithm works and how to predict any model or algorithm.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Those references helped us a lot in achieving our project goal.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As a result, we have successfully done a comparative analysis for accuracy rate, training time and prediction time.</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In future work; we can also do comparative analysis on many models to get a better understanding of any model. We can also develop User Interface for this project.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Also, we can deploy an updated model that allows users to record their surroundings using a </a:t>
            </a:r>
            <a:r>
              <a:rPr lang="en-US" sz="2000" dirty="0" err="1">
                <a:latin typeface="Arial Unicode MS" panose="020B0604020202020204" charset="-122"/>
                <a:ea typeface="Arial Unicode MS" panose="020B0604020202020204" charset="-122"/>
              </a:rPr>
              <a:t>mic</a:t>
            </a:r>
            <a:r>
              <a:rPr lang="en-US" sz="2000" dirty="0">
                <a:latin typeface="Arial Unicode MS" panose="020B0604020202020204" charset="-122"/>
                <a:ea typeface="Arial Unicode MS" panose="020B0604020202020204" charset="-122"/>
              </a:rPr>
              <a:t> and get the desired output as well as we can deploy this project on cloud. </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This way, users can easily use the model deployment anywhere without any restrictions like file format not supported or large file size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495" y="523875"/>
            <a:ext cx="2296795" cy="645160"/>
          </a:xfrm>
          <a:prstGeom prst="rect">
            <a:avLst/>
          </a:prstGeom>
          <a:noFill/>
        </p:spPr>
        <p:txBody>
          <a:bodyPr wrap="none" rtlCol="0" anchor="t">
            <a:spAutoFit/>
          </a:bodyPr>
          <a:lstStyle/>
          <a:p>
            <a:r>
              <a:rPr lang="en-IN" sz="3600" b="1" dirty="0">
                <a:latin typeface="Arial Unicode MS" panose="020B0604020202020204" charset="-122"/>
                <a:ea typeface="Arial Unicode MS" panose="020B0604020202020204" charset="-122"/>
                <a:sym typeface="+mn-ea"/>
              </a:rPr>
              <a:t>Reference</a:t>
            </a:r>
          </a:p>
        </p:txBody>
      </p:sp>
      <p:sp>
        <p:nvSpPr>
          <p:cNvPr id="3" name="Text Box 2"/>
          <p:cNvSpPr txBox="1"/>
          <p:nvPr/>
        </p:nvSpPr>
        <p:spPr>
          <a:xfrm>
            <a:off x="1341754" y="1504950"/>
            <a:ext cx="8744585" cy="2861310"/>
          </a:xfrm>
          <a:prstGeom prst="rect">
            <a:avLst/>
          </a:prstGeom>
          <a:noFill/>
        </p:spPr>
        <p:txBody>
          <a:bodyPr wrap="square" rtlCol="0" anchor="t">
            <a:spAutoFit/>
          </a:bodyPr>
          <a:lstStyle/>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R. </a:t>
            </a:r>
            <a:r>
              <a:rPr lang="en-US" sz="2000" dirty="0" err="1">
                <a:latin typeface="Arial Unicode MS" panose="020B0604020202020204" charset="-122"/>
                <a:ea typeface="Arial Unicode MS" panose="020B0604020202020204" charset="-122"/>
              </a:rPr>
              <a:t>Kohavi</a:t>
            </a:r>
            <a:r>
              <a:rPr lang="en-US" sz="2000" dirty="0">
                <a:latin typeface="Arial Unicode MS" panose="020B0604020202020204" charset="-122"/>
                <a:ea typeface="Arial Unicode MS" panose="020B0604020202020204" charset="-122"/>
              </a:rPr>
              <a:t> and F. Provost, "Glossary of Terms", Machine Learning, vol. 30, no. 2-3, pp. 271- 274, 1998.</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J. Mueller and L. </a:t>
            </a:r>
            <a:r>
              <a:rPr lang="en-US" sz="2000" dirty="0" err="1">
                <a:latin typeface="Arial Unicode MS" panose="020B0604020202020204" charset="-122"/>
                <a:ea typeface="Arial Unicode MS" panose="020B0604020202020204" charset="-122"/>
              </a:rPr>
              <a:t>Massaron</a:t>
            </a:r>
            <a:r>
              <a:rPr lang="en-US" sz="2000" dirty="0">
                <a:latin typeface="Arial Unicode MS" panose="020B0604020202020204" charset="-122"/>
                <a:ea typeface="Arial Unicode MS" panose="020B0604020202020204" charset="-122"/>
              </a:rPr>
              <a:t>, Machine Learning For Dummies, 1st ed. 2016, pp. 40-43.</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M. </a:t>
            </a:r>
            <a:r>
              <a:rPr lang="en-US" sz="2000" dirty="0" err="1">
                <a:latin typeface="Arial Unicode MS" panose="020B0604020202020204" charset="-122"/>
                <a:ea typeface="Arial Unicode MS" panose="020B0604020202020204" charset="-122"/>
              </a:rPr>
              <a:t>Mohri</a:t>
            </a:r>
            <a:r>
              <a:rPr lang="en-US" sz="2000" dirty="0">
                <a:latin typeface="Arial Unicode MS" panose="020B0604020202020204" charset="-122"/>
                <a:ea typeface="Arial Unicode MS" panose="020B0604020202020204" charset="-122"/>
              </a:rPr>
              <a:t>, A. </a:t>
            </a:r>
            <a:r>
              <a:rPr lang="en-US" sz="2000" dirty="0" err="1">
                <a:latin typeface="Arial Unicode MS" panose="020B0604020202020204" charset="-122"/>
                <a:ea typeface="Arial Unicode MS" panose="020B0604020202020204" charset="-122"/>
              </a:rPr>
              <a:t>Rostamizadeh</a:t>
            </a:r>
            <a:r>
              <a:rPr lang="en-US" sz="2000" dirty="0">
                <a:latin typeface="Arial Unicode MS" panose="020B0604020202020204" charset="-122"/>
                <a:ea typeface="Arial Unicode MS" panose="020B0604020202020204" charset="-122"/>
              </a:rPr>
              <a:t> and A. </a:t>
            </a:r>
            <a:r>
              <a:rPr lang="en-US" sz="2000" dirty="0" err="1">
                <a:latin typeface="Arial Unicode MS" panose="020B0604020202020204" charset="-122"/>
                <a:ea typeface="Arial Unicode MS" panose="020B0604020202020204" charset="-122"/>
              </a:rPr>
              <a:t>Talwalkar</a:t>
            </a:r>
            <a:r>
              <a:rPr lang="en-US" sz="2000" dirty="0">
                <a:latin typeface="Arial Unicode MS" panose="020B0604020202020204" charset="-122"/>
                <a:ea typeface="Arial Unicode MS" panose="020B0604020202020204" charset="-122"/>
              </a:rPr>
              <a:t>, Foundations of Machine Learning, 2nd ed. The MIT Press, 2012, pp. 101-105.</a:t>
            </a:r>
          </a:p>
          <a:p>
            <a:pPr marL="342900" indent="-342900" algn="just">
              <a:buFont typeface="Wingdings" panose="05000000000000000000" charset="0"/>
              <a:buChar char="Ø"/>
            </a:pPr>
            <a:r>
              <a:rPr lang="en-US" sz="2000" dirty="0">
                <a:latin typeface="Arial Unicode MS" panose="020B0604020202020204" charset="-122"/>
                <a:ea typeface="Arial Unicode MS" panose="020B0604020202020204" charset="-122"/>
              </a:rPr>
              <a:t>S. </a:t>
            </a:r>
            <a:r>
              <a:rPr lang="en-US" sz="2000" dirty="0" err="1">
                <a:latin typeface="Arial Unicode MS" panose="020B0604020202020204" charset="-122"/>
                <a:ea typeface="Arial Unicode MS" panose="020B0604020202020204" charset="-122"/>
              </a:rPr>
              <a:t>Geman</a:t>
            </a:r>
            <a:r>
              <a:rPr lang="en-US" sz="2000" dirty="0">
                <a:latin typeface="Arial Unicode MS" panose="020B0604020202020204" charset="-122"/>
                <a:ea typeface="Arial Unicode MS" panose="020B0604020202020204" charset="-122"/>
              </a:rPr>
              <a:t>, E. </a:t>
            </a:r>
            <a:r>
              <a:rPr lang="en-US" sz="2000" dirty="0" err="1">
                <a:latin typeface="Arial Unicode MS" panose="020B0604020202020204" charset="-122"/>
                <a:ea typeface="Arial Unicode MS" panose="020B0604020202020204" charset="-122"/>
              </a:rPr>
              <a:t>Bienenstock</a:t>
            </a:r>
            <a:r>
              <a:rPr lang="en-US" sz="2000" dirty="0">
                <a:latin typeface="Arial Unicode MS" panose="020B0604020202020204" charset="-122"/>
                <a:ea typeface="Arial Unicode MS" panose="020B0604020202020204" charset="-122"/>
              </a:rPr>
              <a:t> and R. </a:t>
            </a:r>
            <a:r>
              <a:rPr lang="en-US" sz="2000" dirty="0" err="1">
                <a:latin typeface="Arial Unicode MS" panose="020B0604020202020204" charset="-122"/>
                <a:ea typeface="Arial Unicode MS" panose="020B0604020202020204" charset="-122"/>
              </a:rPr>
              <a:t>Doursat</a:t>
            </a:r>
            <a:r>
              <a:rPr lang="en-US" sz="2000" dirty="0">
                <a:latin typeface="Arial Unicode MS" panose="020B0604020202020204" charset="-122"/>
                <a:ea typeface="Arial Unicode MS" panose="020B0604020202020204" charset="-122"/>
              </a:rPr>
              <a:t>, "Neural Networks and the Bias/Variance Dilemma", Neural Computation, vol. 4, no. 1, pp. 1-58, 1992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17000">
              <a:schemeClr val="accent1">
                <a:lumMod val="70000"/>
                <a:lumOff val="30000"/>
              </a:schemeClr>
            </a:gs>
            <a:gs pos="2000">
              <a:schemeClr val="accent1">
                <a:lumMod val="94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32790" y="317500"/>
            <a:ext cx="11082655" cy="706755"/>
          </a:xfrm>
          <a:prstGeom prst="rect">
            <a:avLst/>
          </a:prstGeom>
          <a:noFill/>
        </p:spPr>
        <p:txBody>
          <a:bodyPr wrap="square" rtlCol="0" anchor="t">
            <a:spAutoFit/>
          </a:bodyPr>
          <a:lstStyle/>
          <a:p>
            <a:r>
              <a:rPr lang="en-IN" sz="4000" b="1" dirty="0">
                <a:latin typeface="Arial Unicode MS" panose="020B0604020202020204" charset="-122"/>
                <a:ea typeface="Arial Unicode MS" panose="020B0604020202020204" charset="-122"/>
                <a:sym typeface="+mn-ea"/>
              </a:rPr>
              <a:t>Contents - Sound Detection and Classification</a:t>
            </a:r>
          </a:p>
        </p:txBody>
      </p:sp>
      <p:sp>
        <p:nvSpPr>
          <p:cNvPr id="3" name="Text Box 2"/>
          <p:cNvSpPr txBox="1"/>
          <p:nvPr/>
        </p:nvSpPr>
        <p:spPr>
          <a:xfrm>
            <a:off x="1411605" y="1238885"/>
            <a:ext cx="6019800" cy="4892675"/>
          </a:xfrm>
          <a:prstGeom prst="rect">
            <a:avLst/>
          </a:prstGeom>
          <a:noFill/>
        </p:spPr>
        <p:txBody>
          <a:bodyPr wrap="square" rtlCol="0" anchor="t">
            <a:spAutoFit/>
          </a:bodyPr>
          <a:lstStyle/>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Introduction</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Dataset</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Workflow</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Exploratory Data Analysis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Data Pre-Processing</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Models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Feature Selection Models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Results</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User Interface</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Requirement Specification</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Summary</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Future Scope</a:t>
            </a:r>
            <a:endParaRPr lang="en-IN" sz="2400" dirty="0">
              <a:latin typeface="Arial Unicode MS" panose="020B0604020202020204" charset="-122"/>
              <a:ea typeface="Arial Unicode MS" panose="020B0604020202020204" charset="-122"/>
            </a:endParaRPr>
          </a:p>
          <a:p>
            <a:pPr marL="447675" lvl="1" indent="-447675">
              <a:buFont typeface="Wingdings" panose="05000000000000000000" charset="0"/>
              <a:buChar char="Ø"/>
            </a:pPr>
            <a:r>
              <a:rPr lang="en-IN" sz="2400" dirty="0">
                <a:latin typeface="Arial Unicode MS" panose="020B0604020202020204" charset="-122"/>
                <a:ea typeface="Arial Unicode MS" panose="020B0604020202020204" charset="-122"/>
                <a:sym typeface="+mn-ea"/>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3041650" y="2767965"/>
            <a:ext cx="6109335" cy="1322070"/>
          </a:xfrm>
          <a:prstGeom prst="rect">
            <a:avLst/>
          </a:prstGeom>
          <a:noFill/>
        </p:spPr>
        <p:txBody>
          <a:bodyPr wrap="none" rtlCol="0" anchor="t">
            <a:spAutoFit/>
          </a:bodyPr>
          <a:lstStyle/>
          <a:p>
            <a:pPr algn="ctr"/>
            <a:r>
              <a:rPr lang="en-US" altLang="ko-KR" sz="8000" dirty="0">
                <a:solidFill>
                  <a:schemeClr val="tx1"/>
                </a:solidFill>
                <a:effectLst>
                  <a:outerShdw blurRad="38100" dist="19050" dir="2700000" algn="tl" rotWithShape="0">
                    <a:schemeClr val="dk1">
                      <a:alpha val="40000"/>
                    </a:schemeClr>
                  </a:outerShdw>
                </a:effectLst>
                <a:latin typeface="Arial Unicode MS" panose="020B0604020202020204" charset="-122"/>
                <a:ea typeface="Arial Unicode MS" panose="020B0604020202020204" charset="-122"/>
                <a:cs typeface="Arial" panose="020B0604020202020204" pitchFamily="34" charset="0"/>
                <a:sym typeface="+mn-ea"/>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34000">
              <a:schemeClr val="accent1">
                <a:lumMod val="60000"/>
                <a:lumOff val="40000"/>
              </a:schemeClr>
            </a:gs>
            <a:gs pos="8000">
              <a:schemeClr val="accent1">
                <a:lumMod val="70000"/>
                <a:lumOff val="30000"/>
              </a:schemeClr>
            </a:gs>
            <a:gs pos="0">
              <a:schemeClr val="accent1">
                <a:lumMod val="91000"/>
              </a:schemeClr>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78485" y="341630"/>
            <a:ext cx="584708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Introduction</a:t>
            </a:r>
          </a:p>
        </p:txBody>
      </p:sp>
      <p:sp>
        <p:nvSpPr>
          <p:cNvPr id="3" name="Text Box 2"/>
          <p:cNvSpPr txBox="1"/>
          <p:nvPr/>
        </p:nvSpPr>
        <p:spPr>
          <a:xfrm>
            <a:off x="578485" y="1143635"/>
            <a:ext cx="11035030" cy="4892675"/>
          </a:xfrm>
          <a:prstGeom prst="rect">
            <a:avLst/>
          </a:prstGeom>
          <a:noFill/>
        </p:spPr>
        <p:txBody>
          <a:bodyPr wrap="square" rtlCol="0" anchor="t">
            <a:spAutoFit/>
          </a:bodyPr>
          <a:lstStyle/>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Sound classification is one of the most widely used applications in audio deep learning. </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It involves learning to classify sounds and predicting the category of that sound.</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This type of problem can be applied to many practical scenarios, e.g., classifying music clips to identify the genre of the music, or classifying short utterances by a set of speakers to identify the speaker based on the voice.</a:t>
            </a: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Our project involves a comparison of some deep learning models. </a:t>
            </a:r>
          </a:p>
          <a:p>
            <a:pPr marL="800100" lvl="1" indent="-342900" algn="just">
              <a:buFont typeface="Wingdings" panose="05000000000000000000" charset="0"/>
              <a:buChar char="Ø"/>
            </a:pPr>
            <a:r>
              <a:rPr lang="en-IN" altLang="en-US" sz="2400">
                <a:latin typeface="Arial Unicode MS" panose="020B0604020202020204" charset="-122"/>
                <a:ea typeface="Arial Unicode MS" panose="020B0604020202020204" charset="-122"/>
              </a:rPr>
              <a:t>This project will be </a:t>
            </a:r>
            <a:r>
              <a:rPr lang="en-US" sz="2400">
                <a:latin typeface="Arial Unicode MS" panose="020B0604020202020204" charset="-122"/>
                <a:ea typeface="Arial Unicode MS" panose="020B0604020202020204" charset="-122"/>
              </a:rPr>
              <a:t>help</a:t>
            </a:r>
            <a:r>
              <a:rPr lang="en-IN" altLang="en-US" sz="2400">
                <a:latin typeface="Arial Unicode MS" panose="020B0604020202020204" charset="-122"/>
                <a:ea typeface="Arial Unicode MS" panose="020B0604020202020204" charset="-122"/>
              </a:rPr>
              <a:t>ful to</a:t>
            </a:r>
            <a:r>
              <a:rPr lang="en-US" sz="2400">
                <a:latin typeface="Arial Unicode MS" panose="020B0604020202020204" charset="-122"/>
                <a:ea typeface="Arial Unicode MS" panose="020B0604020202020204" charset="-122"/>
              </a:rPr>
              <a:t> deaf people know their surroundings</a:t>
            </a:r>
            <a:r>
              <a:rPr lang="en-IN" altLang="en-US" sz="2400">
                <a:latin typeface="Arial Unicode MS" panose="020B0604020202020204" charset="-122"/>
                <a:ea typeface="Arial Unicode MS" panose="020B0604020202020204" charset="-122"/>
              </a:rPr>
              <a:t>.</a:t>
            </a:r>
            <a:endParaRPr lang="en-US" sz="2400">
              <a:latin typeface="Arial Unicode MS" panose="020B0604020202020204" charset="-122"/>
              <a:ea typeface="Arial Unicode MS" panose="020B0604020202020204" charset="-122"/>
            </a:endParaRPr>
          </a:p>
          <a:p>
            <a:pPr marL="800100" lvl="1" indent="-342900" algn="just">
              <a:buFont typeface="Wingdings" panose="05000000000000000000" charset="0"/>
              <a:buChar char="Ø"/>
            </a:pPr>
            <a:r>
              <a:rPr lang="en-US" sz="2400">
                <a:latin typeface="Arial Unicode MS" panose="020B0604020202020204" charset="-122"/>
                <a:ea typeface="Arial Unicode MS" panose="020B0604020202020204" charset="-122"/>
              </a:rPr>
              <a:t> Here people can load the audio files (.wav) and, once they submit them, the audio sound is printed as the outcome for each model, thus achieving our goal for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12000">
              <a:schemeClr val="accent1">
                <a:lumMod val="70000"/>
                <a:lumOff val="30000"/>
              </a:schemeClr>
            </a:gs>
            <a:gs pos="1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04190" y="261620"/>
            <a:ext cx="363855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Dataset </a:t>
            </a:r>
          </a:p>
        </p:txBody>
      </p:sp>
      <p:sp>
        <p:nvSpPr>
          <p:cNvPr id="3" name="Text Box 2"/>
          <p:cNvSpPr txBox="1"/>
          <p:nvPr/>
        </p:nvSpPr>
        <p:spPr>
          <a:xfrm>
            <a:off x="504190" y="962660"/>
            <a:ext cx="11554460" cy="460375"/>
          </a:xfrm>
          <a:prstGeom prst="rect">
            <a:avLst/>
          </a:prstGeom>
          <a:noFill/>
        </p:spPr>
        <p:txBody>
          <a:bodyPr wrap="square" rtlCol="0" anchor="t">
            <a:spAutoFit/>
          </a:bodyPr>
          <a:lstStyle/>
          <a:p>
            <a:r>
              <a:rPr lang="en-US" sz="2400">
                <a:latin typeface="Arial Unicode MS" panose="020B0604020202020204" charset="-122"/>
                <a:ea typeface="Arial Unicode MS" panose="020B0604020202020204" charset="-122"/>
              </a:rPr>
              <a:t>Dataset taken from -[https://urbansounddataset.weebly.com/urbansound8k.html]</a:t>
            </a:r>
          </a:p>
        </p:txBody>
      </p:sp>
      <p:sp>
        <p:nvSpPr>
          <p:cNvPr id="4" name="Text Box 3"/>
          <p:cNvSpPr txBox="1"/>
          <p:nvPr/>
        </p:nvSpPr>
        <p:spPr>
          <a:xfrm>
            <a:off x="717550" y="1583055"/>
            <a:ext cx="10878185" cy="4556125"/>
          </a:xfrm>
          <a:prstGeom prst="rect">
            <a:avLst/>
          </a:prstGeom>
          <a:noFill/>
        </p:spPr>
        <p:txBody>
          <a:bodyPr wrap="square" rtlCol="0" anchor="t">
            <a:spAutoFit/>
          </a:bodyPr>
          <a:lstStyle/>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This dataset contains 8732 labelled sound excerpts (=4s) of urban sounds from ten categories: air conditioner, car horn, children playing, dog bark, drilling, engine idling, gun shot, jackhammer, siren, and street music. </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The classes are based on the taxonomy of urban sounds. All excerpts are from field recordings. </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The files are pre-sorted into ten folds (folders named fold1-fold10) to aid in reproducing and comparing the results of the automatic classification.</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Audio files included 8732 WAV audio files of urban sounds as described above.</a:t>
            </a:r>
          </a:p>
          <a:p>
            <a:pPr marL="342900" indent="-342900" algn="just">
              <a:lnSpc>
                <a:spcPct val="110000"/>
              </a:lnSpc>
              <a:buFont typeface="Wingdings" panose="05000000000000000000" charset="0"/>
              <a:buChar char="Ø"/>
            </a:pPr>
            <a:r>
              <a:rPr lang="en-US" sz="2400">
                <a:latin typeface="Arial Unicode MS" panose="020B0604020202020204" charset="-122"/>
                <a:ea typeface="Arial Unicode MS" panose="020B0604020202020204" charset="-122"/>
              </a:rPr>
              <a:t>This dataset also contains UrbanSound8k.csv that contains meta-data for each audio file in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20000">
              <a:schemeClr val="accent1">
                <a:lumMod val="60000"/>
                <a:lumOff val="40000"/>
              </a:schemeClr>
            </a:gs>
            <a:gs pos="10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837565" y="1506220"/>
            <a:ext cx="10953750" cy="4154170"/>
          </a:xfrm>
          <a:prstGeom prst="rect">
            <a:avLst/>
          </a:prstGeom>
          <a:noFill/>
        </p:spPr>
        <p:txBody>
          <a:bodyPr wrap="square" rtlCol="0" anchor="t">
            <a:spAutoFit/>
          </a:bodyPr>
          <a:lstStyle/>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slice_file_name</a:t>
            </a:r>
            <a:r>
              <a:rPr lang="en-IN" altLang="en-US" sz="2400" dirty="0">
                <a:latin typeface="Arial Unicode MS" panose="020B0604020202020204" charset="-122"/>
                <a:ea typeface="Arial Unicode MS" panose="020B0604020202020204" charset="-122"/>
              </a:rPr>
              <a:t> : (fsID)-(classID)-(occurrenceID)-(sliceID).wav</a:t>
            </a:r>
            <a:r>
              <a:rPr lang="en-US" sz="2400" dirty="0">
                <a:latin typeface="Arial Unicode MS" panose="020B0604020202020204" charset="-122"/>
                <a:ea typeface="Arial Unicode MS" panose="020B0604020202020204" charset="-122"/>
              </a:rPr>
              <a:t>	</a:t>
            </a:r>
          </a:p>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fsID</a:t>
            </a:r>
            <a:r>
              <a:rPr lang="en-IN" altLang="en-US" sz="2400" dirty="0">
                <a:latin typeface="Arial Unicode MS" panose="020B0604020202020204" charset="-122"/>
                <a:ea typeface="Arial Unicode MS" panose="020B0604020202020204" charset="-122"/>
              </a:rPr>
              <a:t> : The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ID of the recording from which this excerpt (slice) is taken</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start</a:t>
            </a:r>
            <a:r>
              <a:rPr lang="en-IN" altLang="en-US" sz="2400" dirty="0">
                <a:latin typeface="Arial Unicode MS" panose="020B0604020202020204" charset="-122"/>
                <a:ea typeface="Arial Unicode MS" panose="020B0604020202020204" charset="-122"/>
              </a:rPr>
              <a:t> :The start time of the slice in the original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recording</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end</a:t>
            </a:r>
            <a:r>
              <a:rPr lang="en-IN" altLang="en-US" sz="2400" dirty="0">
                <a:latin typeface="Arial Unicode MS" panose="020B0604020202020204" charset="-122"/>
                <a:ea typeface="Arial Unicode MS" panose="020B0604020202020204" charset="-122"/>
              </a:rPr>
              <a:t> :The end time of slice in the original </a:t>
            </a:r>
            <a:r>
              <a:rPr lang="en-IN" altLang="en-US" sz="2400" dirty="0" err="1">
                <a:latin typeface="Arial Unicode MS" panose="020B0604020202020204" charset="-122"/>
                <a:ea typeface="Arial Unicode MS" panose="020B0604020202020204" charset="-122"/>
              </a:rPr>
              <a:t>Freesound</a:t>
            </a:r>
            <a:r>
              <a:rPr lang="en-IN" altLang="en-US" sz="2400" dirty="0">
                <a:latin typeface="Arial Unicode MS" panose="020B0604020202020204" charset="-122"/>
                <a:ea typeface="Arial Unicode MS" panose="020B0604020202020204" charset="-122"/>
              </a:rPr>
              <a:t> recording</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salience</a:t>
            </a:r>
            <a:r>
              <a:rPr lang="en-IN" altLang="en-US" sz="2400" dirty="0">
                <a:latin typeface="Arial Unicode MS" panose="020B0604020202020204" charset="-122"/>
                <a:ea typeface="Arial Unicode MS" panose="020B0604020202020204" charset="-122"/>
              </a:rPr>
              <a:t> :A (subjective) salience rating of the sound. 1 = foreground, 2 = background.</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fold</a:t>
            </a:r>
            <a:r>
              <a:rPr lang="en-IN" altLang="en-US" sz="2400" dirty="0">
                <a:latin typeface="Arial Unicode MS" panose="020B0604020202020204" charset="-122"/>
                <a:ea typeface="Arial Unicode MS" panose="020B0604020202020204" charset="-122"/>
              </a:rPr>
              <a:t> : The fold number (1-10) to which this file has been allocated.</a:t>
            </a:r>
          </a:p>
          <a:p>
            <a:pPr marL="342900" indent="-342900" algn="just">
              <a:buFont typeface="Wingdings" panose="05000000000000000000" charset="0"/>
              <a:buChar char="Ø"/>
            </a:pPr>
            <a:r>
              <a:rPr lang="en-US" sz="2400" dirty="0" err="1">
                <a:latin typeface="Arial Unicode MS" panose="020B0604020202020204" charset="-122"/>
                <a:ea typeface="Arial Unicode MS" panose="020B0604020202020204" charset="-122"/>
              </a:rPr>
              <a:t>classID</a:t>
            </a:r>
            <a:r>
              <a:rPr lang="en-IN" altLang="en-US" sz="2400" dirty="0">
                <a:latin typeface="Arial Unicode MS" panose="020B0604020202020204" charset="-122"/>
                <a:ea typeface="Arial Unicode MS" panose="020B0604020202020204" charset="-122"/>
              </a:rPr>
              <a:t> : A numeric identifier of the sound class.</a:t>
            </a:r>
          </a:p>
          <a:p>
            <a:pPr marL="342900" indent="-342900" algn="just">
              <a:buFont typeface="Wingdings" panose="05000000000000000000" charset="0"/>
              <a:buChar char="Ø"/>
            </a:pPr>
            <a:r>
              <a:rPr lang="en-US" sz="2400" dirty="0">
                <a:latin typeface="Arial Unicode MS" panose="020B0604020202020204" charset="-122"/>
                <a:ea typeface="Arial Unicode MS" panose="020B0604020202020204" charset="-122"/>
              </a:rPr>
              <a:t>class</a:t>
            </a:r>
            <a:r>
              <a:rPr lang="en-IN" altLang="en-US" sz="2400" dirty="0">
                <a:latin typeface="Arial Unicode MS" panose="020B0604020202020204" charset="-122"/>
                <a:ea typeface="Arial Unicode MS" panose="020B0604020202020204" charset="-122"/>
              </a:rPr>
              <a:t> :The class name: </a:t>
            </a:r>
            <a:r>
              <a:rPr lang="en-IN" altLang="en-US" sz="2400" dirty="0" err="1">
                <a:latin typeface="Arial Unicode MS" panose="020B0604020202020204" charset="-122"/>
                <a:ea typeface="Arial Unicode MS" panose="020B0604020202020204" charset="-122"/>
              </a:rPr>
              <a:t>air_conditioner</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car_horn</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children_playing</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dog_bark</a:t>
            </a:r>
            <a:r>
              <a:rPr lang="en-IN" altLang="en-US" sz="2400" dirty="0">
                <a:latin typeface="Arial Unicode MS" panose="020B0604020202020204" charset="-122"/>
                <a:ea typeface="Arial Unicode MS" panose="020B0604020202020204" charset="-122"/>
              </a:rPr>
              <a:t>, drilling, </a:t>
            </a:r>
            <a:r>
              <a:rPr lang="en-IN" altLang="en-US" sz="2400" dirty="0" err="1">
                <a:latin typeface="Arial Unicode MS" panose="020B0604020202020204" charset="-122"/>
                <a:ea typeface="Arial Unicode MS" panose="020B0604020202020204" charset="-122"/>
              </a:rPr>
              <a:t>engine_idling</a:t>
            </a:r>
            <a:r>
              <a:rPr lang="en-IN" altLang="en-US" sz="2400" dirty="0">
                <a:latin typeface="Arial Unicode MS" panose="020B0604020202020204" charset="-122"/>
                <a:ea typeface="Arial Unicode MS" panose="020B0604020202020204" charset="-122"/>
              </a:rPr>
              <a:t>, </a:t>
            </a:r>
            <a:r>
              <a:rPr lang="en-IN" altLang="en-US" sz="2400" dirty="0" err="1">
                <a:latin typeface="Arial Unicode MS" panose="020B0604020202020204" charset="-122"/>
                <a:ea typeface="Arial Unicode MS" panose="020B0604020202020204" charset="-122"/>
              </a:rPr>
              <a:t>gun_shot</a:t>
            </a:r>
            <a:r>
              <a:rPr lang="en-IN" altLang="en-US" sz="2400" dirty="0">
                <a:latin typeface="Arial Unicode MS" panose="020B0604020202020204" charset="-122"/>
                <a:ea typeface="Arial Unicode MS" panose="020B0604020202020204" charset="-122"/>
              </a:rPr>
              <a:t>, jackhammer, siren, </a:t>
            </a:r>
            <a:r>
              <a:rPr lang="en-IN" altLang="en-US" sz="2400" dirty="0" err="1">
                <a:latin typeface="Arial Unicode MS" panose="020B0604020202020204" charset="-122"/>
                <a:ea typeface="Arial Unicode MS" panose="020B0604020202020204" charset="-122"/>
              </a:rPr>
              <a:t>street_music</a:t>
            </a:r>
            <a:r>
              <a:rPr lang="en-IN" altLang="en-US" sz="2400" dirty="0">
                <a:latin typeface="Arial Unicode MS" panose="020B0604020202020204" charset="-122"/>
                <a:ea typeface="Arial Unicode MS" panose="020B0604020202020204" charset="-122"/>
              </a:rPr>
              <a:t>.</a:t>
            </a:r>
          </a:p>
        </p:txBody>
      </p:sp>
      <p:sp>
        <p:nvSpPr>
          <p:cNvPr id="3" name="Text Box 2"/>
          <p:cNvSpPr txBox="1"/>
          <p:nvPr/>
        </p:nvSpPr>
        <p:spPr>
          <a:xfrm>
            <a:off x="837565" y="477520"/>
            <a:ext cx="4523740"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Dataset -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r:link="rId3"/>
          <a:stretch>
            <a:fillRect/>
          </a:stretch>
        </p:blipFill>
        <p:spPr>
          <a:xfrm>
            <a:off x="398145" y="1434465"/>
            <a:ext cx="10407650" cy="4709160"/>
          </a:xfrm>
          <a:prstGeom prst="rect">
            <a:avLst/>
          </a:prstGeom>
          <a:noFill/>
          <a:ln w="9525">
            <a:noFill/>
          </a:ln>
        </p:spPr>
      </p:pic>
      <p:pic>
        <p:nvPicPr>
          <p:cNvPr id="102" name="Picture 101"/>
          <p:cNvPicPr/>
          <p:nvPr/>
        </p:nvPicPr>
        <p:blipFill>
          <a:blip r:embed="rId4"/>
          <a:stretch>
            <a:fillRect/>
          </a:stretch>
        </p:blipFill>
        <p:spPr>
          <a:xfrm>
            <a:off x="1043940" y="1274445"/>
            <a:ext cx="10314940" cy="5259705"/>
          </a:xfrm>
          <a:prstGeom prst="rect">
            <a:avLst/>
          </a:prstGeom>
          <a:noFill/>
          <a:ln w="9525">
            <a:noFill/>
          </a:ln>
        </p:spPr>
      </p:pic>
      <p:sp>
        <p:nvSpPr>
          <p:cNvPr id="2" name="Text Box 1"/>
          <p:cNvSpPr txBox="1"/>
          <p:nvPr/>
        </p:nvSpPr>
        <p:spPr>
          <a:xfrm>
            <a:off x="1043940" y="369570"/>
            <a:ext cx="355155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Workflow</a:t>
            </a:r>
            <a:endParaRPr lang="en-US" sz="3600">
              <a:latin typeface="Arial Unicode MS" panose="020B0604020202020204" charset="-122"/>
              <a:ea typeface="Arial Unicode MS" panose="020B0604020202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5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784225" y="439420"/>
            <a:ext cx="10622915" cy="645160"/>
          </a:xfrm>
          <a:prstGeom prst="rect">
            <a:avLst/>
          </a:prstGeom>
          <a:noFill/>
        </p:spPr>
        <p:txBody>
          <a:bodyPr wrap="square" rtlCol="0" anchor="t">
            <a:spAutoFit/>
          </a:bodyPr>
          <a:lstStyle/>
          <a:p>
            <a:r>
              <a:rPr lang="en-IN" sz="3600" b="1" dirty="0">
                <a:latin typeface="Arial Unicode MS" panose="020B0604020202020204" charset="-122"/>
                <a:ea typeface="Arial Unicode MS" panose="020B0604020202020204" charset="-122"/>
                <a:sym typeface="+mn-ea"/>
              </a:rPr>
              <a:t>Data Preprocessing  and Feature Extraction</a:t>
            </a:r>
          </a:p>
        </p:txBody>
      </p:sp>
      <p:sp>
        <p:nvSpPr>
          <p:cNvPr id="3" name="Text Box 2"/>
          <p:cNvSpPr txBox="1"/>
          <p:nvPr/>
        </p:nvSpPr>
        <p:spPr>
          <a:xfrm>
            <a:off x="784225" y="1350645"/>
            <a:ext cx="11191240" cy="2861310"/>
          </a:xfrm>
          <a:prstGeom prst="rect">
            <a:avLst/>
          </a:prstGeom>
          <a:noFill/>
        </p:spPr>
        <p:txBody>
          <a:bodyPr wrap="square" rtlCol="0" anchor="t">
            <a:spAutoFit/>
          </a:bodyPr>
          <a:lstStyle/>
          <a:p>
            <a:pPr marL="342900" indent="-342900" algn="just">
              <a:buFont typeface="Wingdings" panose="05000000000000000000" charset="0"/>
              <a:buChar char="Ø"/>
            </a:pPr>
            <a:r>
              <a:rPr lang="en-US" sz="2000"/>
              <a:t>We use the data we obtained by using librosa because we require data in numeric format.</a:t>
            </a:r>
          </a:p>
          <a:p>
            <a:pPr marL="342900" indent="-342900" algn="just">
              <a:buFont typeface="Wingdings" panose="05000000000000000000" charset="0"/>
              <a:buChar char="Ø"/>
            </a:pPr>
            <a:r>
              <a:rPr lang="en-US" sz="2000"/>
              <a:t>We use Mel-Frequency Cepstral Coefficients (MFCC) to extract independent data, which summarizes the frequency distribution across the window size, allowing us to analyze both the frequency and time characteristics of the sound. We can identify features for classification using these audio representations. </a:t>
            </a:r>
          </a:p>
          <a:p>
            <a:pPr marL="342900" indent="-342900" algn="just">
              <a:buFont typeface="Wingdings" panose="05000000000000000000" charset="0"/>
              <a:buChar char="Ø"/>
            </a:pPr>
            <a:r>
              <a:rPr lang="en-US" sz="2000"/>
              <a:t>We defined the features extractor function and passed in the path to the audio file as a parameter, after which we will extract the audio features using librosa. </a:t>
            </a:r>
          </a:p>
          <a:p>
            <a:pPr marL="342900" indent="-342900" algn="just">
              <a:buFont typeface="Wingdings" panose="05000000000000000000" charset="0"/>
              <a:buChar char="Ø"/>
            </a:pPr>
            <a:r>
              <a:rPr lang="en-US" sz="2000"/>
              <a:t>The feature_extractor function is applied to all rows, and the results are stored in a dataframe with features and class columns for further calculations.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2000">
              <a:srgbClr val="67929E">
                <a:alpha val="100000"/>
              </a:srgbClr>
            </a:gs>
            <a:gs pos="12000">
              <a:srgbClr val="67929E">
                <a:alpha val="100000"/>
              </a:srgbClr>
            </a:gs>
            <a:gs pos="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462280" y="854075"/>
            <a:ext cx="10786745" cy="3599815"/>
          </a:xfrm>
          <a:prstGeom prst="rect">
            <a:avLst/>
          </a:prstGeom>
          <a:noFill/>
        </p:spPr>
        <p:txBody>
          <a:bodyPr wrap="square" rtlCol="0" anchor="t">
            <a:spAutoFit/>
          </a:bodyPr>
          <a:lstStyle/>
          <a:p>
            <a:pPr algn="just"/>
            <a:r>
              <a:rPr lang="en-US" sz="3600" b="1"/>
              <a:t>MFCC :</a:t>
            </a:r>
          </a:p>
          <a:p>
            <a:pPr marL="342900" indent="-342900" algn="just">
              <a:buFont typeface="Wingdings" panose="05000000000000000000" charset="0"/>
              <a:buChar char="Ø"/>
            </a:pPr>
            <a:r>
              <a:rPr lang="en-US" sz="2400"/>
              <a:t>MFCC stands for Mel-frequency cepstrum coefficients is a mathematical coefficients for sound modeling.</a:t>
            </a:r>
          </a:p>
          <a:p>
            <a:pPr marL="342900" indent="-342900" algn="just">
              <a:buFont typeface="Wingdings" panose="05000000000000000000" charset="0"/>
              <a:buChar char="Ø"/>
            </a:pPr>
            <a:r>
              <a:rPr lang="en-US" sz="2400"/>
              <a:t>The MFCC uses the MEL scale to divide the frequency band to sub-bands and then extracts the Cepstral Coefficents using Discrete Cosine Transform (DCT). MEL scale is based on the way humans distinguish between frequencies which makes it very convenient to process sounds.</a:t>
            </a:r>
          </a:p>
          <a:p>
            <a:pPr marL="342900" indent="-342900" algn="just">
              <a:buFont typeface="Wingdings" panose="05000000000000000000" charset="0"/>
              <a:buChar char="Ø"/>
            </a:pPr>
            <a:r>
              <a:rPr lang="en-US" sz="2400"/>
              <a:t>Below is code for MFCC visualizations. We have created visualizations for each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57000">
              <a:srgbClr val="87AEB9">
                <a:alpha val="100000"/>
              </a:srgbClr>
            </a:gs>
            <a:gs pos="9000">
              <a:schemeClr val="accent1"/>
            </a:gs>
          </a:gsLst>
          <a:lin ang="16200000" scaled="1"/>
          <a:tileRect/>
        </a:gradFill>
        <a:effectLst/>
      </p:bgPr>
    </p:bg>
    <p:spTree>
      <p:nvGrpSpPr>
        <p:cNvPr id="1" name=""/>
        <p:cNvGrpSpPr/>
        <p:nvPr/>
      </p:nvGrpSpPr>
      <p:grpSpPr>
        <a:xfrm>
          <a:off x="0" y="0"/>
          <a:ext cx="0" cy="0"/>
          <a:chOff x="0" y="0"/>
          <a:chExt cx="0" cy="0"/>
        </a:xfrm>
      </p:grpSpPr>
      <p:sp>
        <p:nvSpPr>
          <p:cNvPr id="2" name="Text Box 1"/>
          <p:cNvSpPr txBox="1"/>
          <p:nvPr/>
        </p:nvSpPr>
        <p:spPr>
          <a:xfrm>
            <a:off x="576580" y="640715"/>
            <a:ext cx="11214735" cy="4061460"/>
          </a:xfrm>
          <a:prstGeom prst="rect">
            <a:avLst/>
          </a:prstGeom>
          <a:noFill/>
        </p:spPr>
        <p:txBody>
          <a:bodyPr wrap="square" rtlCol="0" anchor="t">
            <a:spAutoFit/>
          </a:bodyPr>
          <a:lstStyle/>
          <a:p>
            <a:r>
              <a:rPr lang="en-US" sz="3600" b="1"/>
              <a:t>Feature Extraction:</a:t>
            </a:r>
          </a:p>
          <a:p>
            <a:endParaRPr lang="en-US" sz="3600" b="1"/>
          </a:p>
          <a:p>
            <a:endParaRPr lang="en-US"/>
          </a:p>
          <a:p>
            <a:pPr marL="342900" indent="-342900" algn="just">
              <a:buFont typeface="Wingdings" panose="05000000000000000000" charset="0"/>
              <a:buChar char="Ø"/>
            </a:pPr>
            <a:r>
              <a:rPr lang="en-US" sz="2400"/>
              <a:t>We obtained the dataset from UrbanSound8K, which contains over 8500 data files containing various audios such as a baby crying, birds sound, dog bark, and many others in the form of.wav files. </a:t>
            </a:r>
          </a:p>
          <a:p>
            <a:pPr marL="342900" indent="-342900" algn="just">
              <a:buFont typeface="Wingdings" panose="05000000000000000000" charset="0"/>
              <a:buChar char="Ø"/>
            </a:pPr>
            <a:r>
              <a:rPr lang="en-US" sz="2400"/>
              <a:t>It is divided into ten folders, indicating that the dataset has ten classes as described in the dataset section.</a:t>
            </a:r>
          </a:p>
          <a:p>
            <a:pPr marL="342900" indent="-342900" algn="just">
              <a:buFont typeface="Wingdings" panose="05000000000000000000" charset="0"/>
              <a:buChar char="Ø"/>
            </a:pPr>
            <a:r>
              <a:rPr lang="en-US" sz="2400"/>
              <a:t> Libraries that are required are added, as well as Librosa for feature extraction.</a:t>
            </a:r>
          </a:p>
          <a:p>
            <a:pPr marL="342900" indent="-342900" algn="just">
              <a:buFont typeface="Wingdings" panose="05000000000000000000" charset="0"/>
              <a:buChar char="Ø"/>
            </a:pPr>
            <a:endParaRPr lang="en-US" sz="2400"/>
          </a:p>
        </p:txBody>
      </p:sp>
    </p:spTree>
  </p:cSld>
  <p:clrMapOvr>
    <a:masterClrMapping/>
  </p:clrMapOvr>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1267</Words>
  <Application>Microsoft Office PowerPoint</Application>
  <PresentationFormat>Custom</PresentationFormat>
  <Paragraphs>119</Paragraphs>
  <Slides>20</Slides>
  <Notes>1</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cp:lastModifiedBy>
  <cp:revision>79</cp:revision>
  <dcterms:created xsi:type="dcterms:W3CDTF">2020-01-20T05:08:00Z</dcterms:created>
  <dcterms:modified xsi:type="dcterms:W3CDTF">2022-09-27T06:12:22Z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618517EBA12C42CFB0614CBFDC7F3B67</vt:lpwstr>
  </property>
  <property fmtid="{D5CDD505-2E9C-101B-9397-08002B2CF9AE}" pid="3" name="KSOProductBuildVer">
    <vt:lpwstr>1033-11.2.0.11210</vt:lpwstr>
  </property>
</Properties>
</file>