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removePersonalInfoOnSave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FFFF"/>
    <a:srgbClr val="EDEFF7"/>
    <a:srgbClr val="D0D1D9"/>
    <a:srgbClr val="F6F9FF"/>
    <a:srgbClr val="191919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21055" autoAdjust="0"/>
    <p:restoredTop sz="94634" autoAdjust="0"/>
  </p:normalViewPr>
  <p:slideViewPr>
    <p:cSldViewPr snapToGrid="0">
      <p:cViewPr>
        <p:scale>
          <a:sx n="66" d="100"/>
          <a:sy n="66" d="100"/>
        </p:scale>
        <p:origin x="-2021" y="-538"/>
      </p:cViewPr>
      <p:guideLst>
        <p:guide orient="horz" pos="25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customXml" Target="../customXml/item1.xml"/><Relationship Id="rId15" Type="http://schemas.openxmlformats.org/officeDocument/2006/relationships/customXmlProps" Target="../customXml/itemProps1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11/29/2022</a:t>
            </a:fld>
            <a:endParaRPr dirty="0" lang="en-US"/>
          </a:p>
        </p:txBody>
      </p:sp>
      <p:sp>
        <p:nvSpPr>
          <p:cNvPr id="10486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/>
          </a:p>
        </p:txBody>
      </p:sp>
      <p:sp>
        <p:nvSpPr>
          <p:cNvPr id="10486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"/>
          <p:cNvSpPr/>
          <p:nvPr userDrawn="1"/>
        </p:nvSpPr>
        <p:spPr>
          <a:xfrm flipH="1">
            <a:off x="-1" y="4450188"/>
            <a:ext cx="12192000" cy="2407811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00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/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baseline="0" cap="all"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2400" spc="200">
                <a:solidFill>
                  <a:schemeClr val="tx1"/>
                </a:solidFill>
                <a:latin typeface="+mn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dirty="0"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dirty="0" lang="en-US" noProof="0"/>
          </a:p>
        </p:txBody>
      </p:sp>
      <p:sp>
        <p:nvSpPr>
          <p:cNvPr id="104860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>
              <a:defRPr baseline="0" cap="all"/>
            </a:lvl1pPr>
          </a:lstStyle>
          <a:p>
            <a:r>
              <a:rPr dirty="0"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"/>
          <p:cNvSpPr/>
          <p:nvPr userDrawn="1"/>
        </p:nvSpPr>
        <p:spPr>
          <a:xfrm flipH="1">
            <a:off x="0" y="0"/>
            <a:ext cx="3351057" cy="6858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24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2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 noProof="0"/>
              <a:t>Click to add video</a:t>
            </a:r>
          </a:p>
        </p:txBody>
      </p:sp>
      <p:sp>
        <p:nvSpPr>
          <p:cNvPr id="104862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>
              <a:defRPr baseline="0" cap="all"/>
            </a:lvl1pPr>
          </a:lstStyle>
          <a:p>
            <a:r>
              <a:rPr dirty="0"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"/>
          <p:cNvSpPr/>
          <p:nvPr userDrawn="1"/>
        </p:nvSpPr>
        <p:spPr>
          <a:xfrm>
            <a:off x="1" y="3429000"/>
            <a:ext cx="12192000" cy="3429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28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/>
          </a:lstStyle>
          <a:p>
            <a:r>
              <a:rPr lang="en-US" noProof="0" smtClean="0"/>
              <a:t>Click icon to add picture</a:t>
            </a:r>
            <a:endParaRPr dirty="0" lang="en-US" noProof="0"/>
          </a:p>
        </p:txBody>
      </p:sp>
      <p:sp>
        <p:nvSpPr>
          <p:cNvPr id="10486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/>
          </a:lstStyle>
          <a:p>
            <a:r>
              <a:rPr lang="en-US" noProof="0" smtClean="0"/>
              <a:t>Click icon to add picture</a:t>
            </a:r>
            <a:endParaRPr dirty="0" lang="en-US" noProof="0"/>
          </a:p>
        </p:txBody>
      </p:sp>
      <p:sp>
        <p:nvSpPr>
          <p:cNvPr id="10486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/>
          </a:lstStyle>
          <a:p>
            <a:r>
              <a:rPr lang="en-US" noProof="0" smtClean="0"/>
              <a:t>Click icon to add picture</a:t>
            </a:r>
            <a:endParaRPr dirty="0" lang="en-US" noProof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anchor="ctr" lIns="91440" rIns="91440">
            <a:normAutofit/>
          </a:bodyPr>
          <a:lstStyle>
            <a:lvl1pPr algn="ctr" indent="0" marL="0">
              <a:buNone/>
              <a:defRPr baseline="0" cap="all"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anchor="ctr" lIns="91440" rIns="91440">
            <a:normAutofit/>
          </a:bodyPr>
          <a:lstStyle>
            <a:lvl1pPr algn="ctr" indent="0" marL="0">
              <a:buNone/>
              <a:defRPr baseline="0" cap="all"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anchor="ctr" lIns="91440" rIns="91440">
            <a:normAutofit/>
          </a:bodyPr>
          <a:lstStyle>
            <a:lvl1pPr algn="ctr" indent="0" marL="0">
              <a:buNone/>
              <a:defRPr baseline="0" cap="all"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104863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>
              <a:defRPr baseline="0" cap="all"/>
            </a:lvl1pPr>
          </a:lstStyle>
          <a:p>
            <a:r>
              <a:rPr dirty="0"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and Image">
    <p:bg>
      <p:bgPr>
        <a:solidFill>
          <a:schemeClr val="bg1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"/>
          <p:cNvSpPr/>
          <p:nvPr userDrawn="1"/>
        </p:nvSpPr>
        <p:spPr>
          <a:xfrm flipH="1">
            <a:off x="0" y="0"/>
            <a:ext cx="1195754" cy="6858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583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58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dirty="0" lang="en-US" noProof="0"/>
          </a:p>
        </p:txBody>
      </p:sp>
      <p:sp>
        <p:nvSpPr>
          <p:cNvPr id="104858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>
              <a:defRPr baseline="0" cap="all"/>
            </a:lvl1pPr>
          </a:lstStyle>
          <a:p>
            <a:r>
              <a:rPr dirty="0" lang="en-US" noProof="0"/>
              <a:t>Title goes here</a:t>
            </a:r>
          </a:p>
        </p:txBody>
      </p:sp>
      <p:sp>
        <p:nvSpPr>
          <p:cNvPr id="104858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indent="0" marL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indent="0" marL="201168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indent="0" marL="384048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indent="0" marL="566928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indent="0" marL="749808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dirty="0"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">
    <p:bg>
      <p:bgPr>
        <a:solidFill>
          <a:schemeClr val="bg1"/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667345-2558-425A-8533-9BFDBCE15005}" type="datetime1">
              <a:rPr lang="en-US" noProof="0" smtClean="0"/>
              <a:t>11/29/2022</a:t>
            </a:fld>
            <a:endParaRPr dirty="0" lang="en-US" noProof="0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 noProof="0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noProof="0" smtClean="0"/>
              <a:t>‹#›</a:t>
            </a:fld>
            <a:endParaRPr dirty="0" lang="en-US" noProof="0"/>
          </a:p>
        </p:txBody>
      </p:sp>
      <p:sp>
        <p:nvSpPr>
          <p:cNvPr id="1048592" name="Rectangle"/>
          <p:cNvSpPr/>
          <p:nvPr userDrawn="1"/>
        </p:nvSpPr>
        <p:spPr>
          <a:xfrm flipH="1">
            <a:off x="0" y="0"/>
            <a:ext cx="12192000" cy="6858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593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cxnSp>
        <p:nvCxnSpPr>
          <p:cNvPr id="3145728" name="Straight Connector 6"/>
          <p:cNvCxnSpPr>
            <a:cxnSpLocks/>
          </p:cNvCxnSpPr>
          <p:nvPr userDrawn="1"/>
        </p:nvCxnSpPr>
        <p:spPr>
          <a:xfrm>
            <a:off x="6818393" y="999565"/>
            <a:ext cx="0" cy="4858871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r">
              <a:defRPr baseline="0" cap="all" sz="4800"/>
            </a:lvl1pPr>
          </a:lstStyle>
          <a:p>
            <a:r>
              <a:rPr dirty="0" lang="en-US" noProof="0"/>
              <a:t>Title goes here</a:t>
            </a:r>
          </a:p>
        </p:txBody>
      </p:sp>
      <p:sp>
        <p:nvSpPr>
          <p:cNvPr id="104859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indent="-342900" marL="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indent="-342900" marL="544068">
              <a:buClr>
                <a:schemeClr val="tx1"/>
              </a:buClr>
              <a:buFont typeface="+mj-lt"/>
              <a:buAutoNum type="arabicPeriod"/>
              <a:defRPr sz="1400"/>
            </a:lvl2pPr>
            <a:lvl3pPr indent="-228600" marL="612648">
              <a:buClr>
                <a:schemeClr val="tx1"/>
              </a:buClr>
              <a:buFont typeface="+mj-lt"/>
              <a:buAutoNum type="arabicPeriod"/>
              <a:defRPr sz="1100"/>
            </a:lvl3pPr>
            <a:lvl4pPr indent="-228600" marL="795528">
              <a:buClr>
                <a:schemeClr val="tx1"/>
              </a:buClr>
              <a:buFont typeface="+mj-lt"/>
              <a:buAutoNum type="arabicPeriod"/>
              <a:defRPr sz="1100"/>
            </a:lvl4pPr>
            <a:lvl5pPr indent="-228600" marL="978408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dirty="0" lang="en-US" noProof="0"/>
              <a:t>Quote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"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667345-2558-425A-8533-9BFDBCE15005}" type="datetime1">
              <a:rPr lang="en-US" noProof="0" smtClean="0"/>
              <a:t>11/29/2022</a:t>
            </a:fld>
            <a:endParaRPr dirty="0" lang="en-US" noProof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noProof="0" smtClean="0"/>
              <a:t>‹#›</a:t>
            </a:fld>
            <a:endParaRPr dirty="0" lang="en-US" noProof="0"/>
          </a:p>
        </p:txBody>
      </p:sp>
      <p:sp>
        <p:nvSpPr>
          <p:cNvPr id="1048611" name="Rectangle"/>
          <p:cNvSpPr/>
          <p:nvPr userDrawn="1"/>
        </p:nvSpPr>
        <p:spPr>
          <a:xfrm>
            <a:off x="3351057" y="0"/>
            <a:ext cx="8840943" cy="6858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12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baseline="0" cap="all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048614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indent="-342900" marL="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indent="-342900" marL="544068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indent="-228600" marL="612648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indent="-228600" marL="795528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indent="-228600" marL="978408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dirty="0"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ntent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"/>
          <p:cNvSpPr/>
          <p:nvPr userDrawn="1"/>
        </p:nvSpPr>
        <p:spPr>
          <a:xfrm>
            <a:off x="1" y="1714500"/>
            <a:ext cx="12192000" cy="3429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37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3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 noProof="0"/>
              <a:t>CLICK TO EDIT MASTER TITLE STYLE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indent="-182880" marL="384048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indent="-182880" marL="566928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indent="-182880" marL="749808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indent="-182880" marL="932688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dirty="0" lang="en-US" noProof="0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indent="-182880" marL="384048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indent="-182880" marL="566928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indent="-182880" marL="749808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indent="-182880" marL="932688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"/>
          <p:cNvSpPr/>
          <p:nvPr userDrawn="1"/>
        </p:nvSpPr>
        <p:spPr>
          <a:xfrm>
            <a:off x="10993582" y="0"/>
            <a:ext cx="1198418" cy="6858000"/>
          </a:xfrm>
          <a:prstGeom prst="rect"/>
          <a:solidFill>
            <a:schemeClr val="accent4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18" name="Rectangle"/>
          <p:cNvSpPr/>
          <p:nvPr userDrawn="1"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619" name="Rectangle 7"/>
          <p:cNvSpPr/>
          <p:nvPr/>
        </p:nvSpPr>
        <p:spPr>
          <a:xfrm>
            <a:off x="634999" y="3927894"/>
            <a:ext cx="10922000" cy="2326856"/>
          </a:xfrm>
          <a:prstGeom prst="rect"/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anchor="t" lIns="457200" tIns="45720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dirty="0" lang="en-US" noProof="0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/>
        </p:spPr>
        <p:txBody>
          <a:bodyPr anchor="b" bIns="0" tIns="0">
            <a:noAutofit/>
          </a:bodyPr>
          <a:lstStyle>
            <a:lvl1pPr>
              <a:defRPr b="0" sz="3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"/>
          <p:cNvSpPr/>
          <p:nvPr/>
        </p:nvSpPr>
        <p:spPr>
          <a:xfrm>
            <a:off x="635000" y="633875"/>
            <a:ext cx="10922000" cy="5590250"/>
          </a:xfrm>
          <a:prstGeom prst="rect"/>
          <a:solidFill>
            <a:srgbClr val="F6F9FF"/>
          </a:solidFill>
          <a:ln w="12700">
            <a:noFill/>
            <a:miter lim="400000"/>
          </a:ln>
          <a:effectLst>
            <a:outerShdw blurRad="254000" dir="2700000" dist="25400" rotWithShape="0">
              <a:srgbClr val="1F2125">
                <a:alpha val="15000"/>
              </a:srgbClr>
            </a:outerShdw>
          </a:effectLst>
        </p:spPr>
        <p:txBody>
          <a:bodyPr anchor="ctr" bIns="0" lIns="0" rIns="0" tIns="0"/>
          <a:p>
            <a:pPr>
              <a:defRPr b="0" sz="320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 sz="1600" lang="en-US" noProof="0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noProof="0" smtClean="0"/>
              <a:t>Click to edit Master title style</a:t>
            </a:r>
            <a:endParaRPr dirty="0" lang="en-US" noProof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dirty="0" lang="en-US" noProof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11/29/2022</a:t>
            </a:fld>
            <a:endParaRPr dirty="0" lang="en-US" noProof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dirty="0" lang="en-US" noProof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dirty="0" lang="en-U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2800" kern="12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3"/>
          <p:cNvSpPr>
            <a:spLocks noGrp="1"/>
          </p:cNvSpPr>
          <p:nvPr>
            <p:ph type="ctrTitle"/>
          </p:nvPr>
        </p:nvSpPr>
        <p:spPr>
          <a:xfrm>
            <a:off x="1076960" y="1442720"/>
            <a:ext cx="5557520" cy="2042160"/>
          </a:xfrm>
        </p:spPr>
        <p:txBody>
          <a:bodyPr anchor="b">
            <a:normAutofit/>
          </a:bodyPr>
          <a:p>
            <a:r>
              <a:rPr dirty="0" sz="6000" lang="en-IN" smtClean="0"/>
              <a:t>Topic - EARTHING</a:t>
            </a:r>
            <a:endParaRPr dirty="0" sz="6000" lang="en-US"/>
          </a:p>
        </p:txBody>
      </p:sp>
      <p:pic>
        <p:nvPicPr>
          <p:cNvPr id="2097155" name="Picture 2" descr="NMIMS Indore: Best Private University in Indore | STME Indore | Courses,  Fees, Placement, Ranki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4387" y="343852"/>
            <a:ext cx="3930405" cy="1019542"/>
          </a:xfrm>
          <a:prstGeom prst="rect"/>
          <a:noFill/>
        </p:spPr>
      </p:pic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962578" y="1229971"/>
            <a:ext cx="3540347" cy="28813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04" name="TextBox 9"/>
          <p:cNvSpPr txBox="1"/>
          <p:nvPr/>
        </p:nvSpPr>
        <p:spPr>
          <a:xfrm>
            <a:off x="1270000" y="3881120"/>
            <a:ext cx="483616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 smtClean="0">
                <a:latin typeface="Calisto MT" pitchFamily="18" charset="0"/>
              </a:rPr>
              <a:t>By Team – </a:t>
            </a:r>
            <a:r>
              <a:rPr b="1" dirty="0" sz="2400" lang="en-IN" smtClean="0">
                <a:latin typeface="Calisto MT" pitchFamily="18" charset="0"/>
              </a:rPr>
              <a:t>MAGNUS</a:t>
            </a:r>
          </a:p>
          <a:p>
            <a:r>
              <a:rPr dirty="0" sz="2400" lang="en-IN" err="1" smtClean="0">
                <a:latin typeface="Calisto MT" pitchFamily="18" charset="0"/>
              </a:rPr>
              <a:t>Sanskriti</a:t>
            </a:r>
            <a:r>
              <a:rPr dirty="0" sz="2400" lang="en-IN" smtClean="0">
                <a:latin typeface="Calisto MT" pitchFamily="18" charset="0"/>
              </a:rPr>
              <a:t> Sharma</a:t>
            </a:r>
          </a:p>
          <a:p>
            <a:r>
              <a:rPr dirty="0" sz="2400" lang="en-IN" err="1" smtClean="0">
                <a:latin typeface="Calisto MT" pitchFamily="18" charset="0"/>
              </a:rPr>
              <a:t>Mayank</a:t>
            </a:r>
            <a:r>
              <a:rPr dirty="0" sz="2400" lang="en-IN" smtClean="0">
                <a:latin typeface="Calisto MT" pitchFamily="18" charset="0"/>
              </a:rPr>
              <a:t> </a:t>
            </a:r>
            <a:r>
              <a:rPr dirty="0" sz="2400" lang="en-IN" err="1" smtClean="0">
                <a:latin typeface="Calisto MT" pitchFamily="18" charset="0"/>
              </a:rPr>
              <a:t>Perwani</a:t>
            </a:r>
            <a:endParaRPr dirty="0" sz="2400" lang="en-IN" smtClean="0">
              <a:latin typeface="Calisto MT" pitchFamily="18" charset="0"/>
            </a:endParaRPr>
          </a:p>
          <a:p>
            <a:r>
              <a:rPr dirty="0" sz="2400" lang="en-IN" err="1" smtClean="0">
                <a:latin typeface="Calisto MT" pitchFamily="18" charset="0"/>
              </a:rPr>
              <a:t>Kautik</a:t>
            </a:r>
            <a:r>
              <a:rPr dirty="0" sz="2400" lang="en-IN" smtClean="0">
                <a:latin typeface="Calisto MT" pitchFamily="18" charset="0"/>
              </a:rPr>
              <a:t> </a:t>
            </a:r>
            <a:r>
              <a:rPr dirty="0" sz="2400" lang="en-IN" err="1" smtClean="0">
                <a:latin typeface="Calisto MT" pitchFamily="18" charset="0"/>
              </a:rPr>
              <a:t>Bharadwaj</a:t>
            </a:r>
            <a:endParaRPr dirty="0" sz="2400" lang="en-IN" smtClean="0">
              <a:latin typeface="Calisto MT" pitchFamily="18" charset="0"/>
            </a:endParaRPr>
          </a:p>
          <a:p>
            <a:r>
              <a:rPr dirty="0" sz="2400" lang="en-IN" err="1" smtClean="0">
                <a:latin typeface="Calisto MT" pitchFamily="18" charset="0"/>
              </a:rPr>
              <a:t>Mradul</a:t>
            </a:r>
            <a:r>
              <a:rPr dirty="0" sz="2400" lang="en-IN" smtClean="0">
                <a:latin typeface="Calisto MT" pitchFamily="18" charset="0"/>
              </a:rPr>
              <a:t> </a:t>
            </a:r>
            <a:r>
              <a:rPr dirty="0" sz="2400" lang="en-IN" err="1" smtClean="0">
                <a:latin typeface="Calisto MT" pitchFamily="18" charset="0"/>
              </a:rPr>
              <a:t>Agrawal</a:t>
            </a:r>
            <a:endParaRPr dirty="0" sz="2400" lang="en-US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1087120" y="951964"/>
            <a:ext cx="5435600" cy="4869716"/>
          </a:xfrm>
        </p:spPr>
        <p:txBody>
          <a:bodyPr>
            <a:normAutofit/>
          </a:bodyPr>
          <a:p>
            <a:pPr>
              <a:buNone/>
            </a:pPr>
            <a:r>
              <a:rPr b="1" dirty="0" sz="4000" lang="en-US" smtClean="0"/>
              <a:t>EARTHING –</a:t>
            </a:r>
          </a:p>
          <a:p>
            <a:pPr>
              <a:buNone/>
            </a:pPr>
            <a:endParaRPr dirty="0" sz="2400" lang="en-US" smtClean="0">
              <a:latin typeface="Calisto MT" pitchFamily="18" charset="0"/>
            </a:endParaRPr>
          </a:p>
          <a:p>
            <a:pPr>
              <a:buNone/>
            </a:pPr>
            <a:r>
              <a:rPr dirty="0" sz="2400" lang="en-US" smtClean="0">
                <a:latin typeface="Calisto MT" pitchFamily="18" charset="0"/>
              </a:rPr>
              <a:t>“The process in which the instantaneous discharge of the electrical energy takes place by transferring charges directly to the earth through low resistance wire.”</a:t>
            </a:r>
            <a:endParaRPr dirty="0" sz="2400" lang="en-US">
              <a:latin typeface="Calisto MT" pitchFamily="18" charset="0"/>
            </a:endParaRPr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4578" t="1389" r="5649"/>
          <a:stretch>
            <a:fillRect/>
          </a:stretch>
        </p:blipFill>
        <p:spPr bwMode="auto">
          <a:xfrm>
            <a:off x="6593840" y="1595121"/>
            <a:ext cx="4992281" cy="378968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1"/>
          <p:cNvSpPr txBox="1"/>
          <p:nvPr/>
        </p:nvSpPr>
        <p:spPr>
          <a:xfrm>
            <a:off x="1402080" y="985520"/>
            <a:ext cx="8463280" cy="2783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IN" smtClean="0"/>
              <a:t>TYPES OF EARTHING –</a:t>
            </a:r>
          </a:p>
          <a:p>
            <a:endParaRPr dirty="0" sz="2800" lang="en-IN" smtClean="0">
              <a:latin typeface="Calisto MT" pitchFamily="18" charset="0"/>
            </a:endParaRPr>
          </a:p>
          <a:p>
            <a:endParaRPr dirty="0" sz="2800" lang="en-IN" smtClean="0">
              <a:latin typeface="Calisto MT" pitchFamily="18" charset="0"/>
            </a:endParaRPr>
          </a:p>
          <a:p>
            <a:r>
              <a:rPr dirty="0" sz="2800" lang="en-IN" smtClean="0">
                <a:latin typeface="Calisto MT" pitchFamily="18" charset="0"/>
              </a:rPr>
              <a:t>1. Pipe </a:t>
            </a:r>
            <a:r>
              <a:rPr dirty="0" sz="2800" lang="en-IN" err="1" smtClean="0">
                <a:latin typeface="Calisto MT" pitchFamily="18" charset="0"/>
              </a:rPr>
              <a:t>Earthing</a:t>
            </a:r>
            <a:r>
              <a:rPr dirty="0" sz="2800" lang="en-IN" smtClean="0">
                <a:latin typeface="Calisto MT" pitchFamily="18" charset="0"/>
              </a:rPr>
              <a:t>                2.  Mat </a:t>
            </a:r>
            <a:r>
              <a:rPr dirty="0" sz="2800" lang="en-IN" err="1" smtClean="0">
                <a:latin typeface="Calisto MT" pitchFamily="18" charset="0"/>
              </a:rPr>
              <a:t>Earthing</a:t>
            </a:r>
            <a:endParaRPr dirty="0" sz="2800" lang="en-IN" smtClean="0">
              <a:latin typeface="Calisto MT" pitchFamily="18" charset="0"/>
            </a:endParaRPr>
          </a:p>
          <a:p>
            <a:endParaRPr dirty="0" sz="2800" lang="en-IN" smtClean="0">
              <a:latin typeface="Calisto MT" pitchFamily="18" charset="0"/>
            </a:endParaRPr>
          </a:p>
          <a:p>
            <a:pPr indent="-342900" marL="342900">
              <a:buAutoNum type="arabicPeriod" startAt="3"/>
            </a:pPr>
            <a:r>
              <a:rPr dirty="0" sz="2800" lang="en-IN" smtClean="0">
                <a:latin typeface="Calisto MT" pitchFamily="18" charset="0"/>
              </a:rPr>
              <a:t>Plate </a:t>
            </a:r>
            <a:r>
              <a:rPr dirty="0" sz="2800" lang="en-IN" err="1" smtClean="0">
                <a:latin typeface="Calisto MT" pitchFamily="18" charset="0"/>
              </a:rPr>
              <a:t>Earthing</a:t>
            </a:r>
            <a:r>
              <a:rPr dirty="0" sz="2800" lang="en-IN" smtClean="0">
                <a:latin typeface="Calisto MT" pitchFamily="18" charset="0"/>
              </a:rPr>
              <a:t>               4.  </a:t>
            </a:r>
            <a:r>
              <a:rPr dirty="0" sz="2800" lang="en-US" err="1" smtClean="0">
                <a:latin typeface="Calisto MT" pitchFamily="18" charset="0"/>
              </a:rPr>
              <a:t>R</a:t>
            </a:r>
            <a:r>
              <a:rPr dirty="0" sz="2800" lang="en-US" err="1" smtClean="0">
                <a:latin typeface="Calisto MT" pitchFamily="18" charset="0"/>
              </a:rPr>
              <a:t>o</a:t>
            </a:r>
            <a:r>
              <a:rPr dirty="0" sz="2800" lang="en-US" err="1" smtClean="0">
                <a:latin typeface="Calisto MT" pitchFamily="18" charset="0"/>
              </a:rPr>
              <a:t>d</a:t>
            </a:r>
            <a:r>
              <a:rPr dirty="0" sz="2800" lang="en-US" err="1" smtClean="0">
                <a:latin typeface="Calisto MT" pitchFamily="18" charset="0"/>
              </a:rPr>
              <a:t> </a:t>
            </a:r>
            <a:r>
              <a:rPr dirty="0" sz="2800" lang="en-US" err="1" smtClean="0">
                <a:latin typeface="Calisto MT" pitchFamily="18" charset="0"/>
              </a:rPr>
              <a:t>E</a:t>
            </a:r>
            <a:r>
              <a:rPr dirty="0" sz="2800" lang="en-US" err="1" smtClean="0">
                <a:latin typeface="Calisto MT" pitchFamily="18" charset="0"/>
              </a:rPr>
              <a:t>a</a:t>
            </a:r>
            <a:r>
              <a:rPr dirty="0" sz="2800" lang="en-US" err="1" smtClean="0">
                <a:latin typeface="Calisto MT" pitchFamily="18" charset="0"/>
              </a:rPr>
              <a:t>r</a:t>
            </a:r>
            <a:r>
              <a:rPr dirty="0" sz="2800" lang="en-US" err="1" smtClean="0">
                <a:latin typeface="Calisto MT" pitchFamily="18" charset="0"/>
              </a:rPr>
              <a:t>t</a:t>
            </a:r>
            <a:r>
              <a:rPr dirty="0" sz="2800" lang="en-US" err="1" smtClean="0">
                <a:latin typeface="Calisto MT" pitchFamily="18" charset="0"/>
              </a:rPr>
              <a:t>h</a:t>
            </a:r>
            <a:r>
              <a:rPr dirty="0" sz="2800" lang="en-US" err="1" smtClean="0">
                <a:latin typeface="Calisto MT" pitchFamily="18" charset="0"/>
              </a:rPr>
              <a:t>i</a:t>
            </a:r>
            <a:r>
              <a:rPr dirty="0" sz="2800" lang="en-US" err="1" smtClean="0">
                <a:latin typeface="Calisto MT" pitchFamily="18" charset="0"/>
              </a:rPr>
              <a:t>n</a:t>
            </a:r>
            <a:r>
              <a:rPr dirty="0" sz="2800" lang="en-US" err="1" smtClean="0">
                <a:latin typeface="Calisto MT" pitchFamily="18" charset="0"/>
              </a:rPr>
              <a:t>g</a:t>
            </a:r>
            <a:endParaRPr dirty="0" sz="2800" lang="en-IN" smtClean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6"/>
          <p:cNvSpPr txBox="1"/>
          <p:nvPr/>
        </p:nvSpPr>
        <p:spPr>
          <a:xfrm>
            <a:off x="1209040" y="1148080"/>
            <a:ext cx="5527040" cy="3088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IN" smtClean="0"/>
              <a:t>PIPE EARTHING  </a:t>
            </a:r>
          </a:p>
          <a:p>
            <a:endParaRPr dirty="0" lang="en-IN" smtClean="0"/>
          </a:p>
          <a:p>
            <a:r>
              <a:rPr dirty="0" sz="2400" lang="en-US" smtClean="0">
                <a:latin typeface="Calisto MT" pitchFamily="18" charset="0"/>
              </a:rPr>
              <a:t>It uses a steel pipe to connect with the earth’s electrical conductors. </a:t>
            </a:r>
          </a:p>
          <a:p>
            <a:endParaRPr dirty="0" sz="2400" lang="en-IN" smtClean="0">
              <a:latin typeface="Calisto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Calisto MT" pitchFamily="18" charset="0"/>
              </a:rPr>
              <a:t>  Soil moisture</a:t>
            </a:r>
          </a:p>
          <a:p>
            <a:endParaRPr dirty="0" sz="2400" lang="en-US" smtClean="0">
              <a:latin typeface="Calisto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Calisto MT" pitchFamily="18" charset="0"/>
              </a:rPr>
              <a:t> Magnitude of the current</a:t>
            </a:r>
            <a:endParaRPr dirty="0" sz="2400" lang="en-US">
              <a:latin typeface="Calisto MT" pitchFamily="18" charset="0"/>
            </a:endParaRPr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t="9373"/>
          <a:stretch>
            <a:fillRect/>
          </a:stretch>
        </p:blipFill>
        <p:spPr bwMode="auto">
          <a:xfrm>
            <a:off x="6777319" y="648182"/>
            <a:ext cx="4658467" cy="555981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6"/>
          <p:cNvSpPr txBox="1"/>
          <p:nvPr/>
        </p:nvSpPr>
        <p:spPr>
          <a:xfrm>
            <a:off x="1209040" y="1148080"/>
            <a:ext cx="5527040" cy="415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IN" smtClean="0"/>
              <a:t>MAT EARTHING  </a:t>
            </a:r>
          </a:p>
          <a:p>
            <a:endParaRPr dirty="0" lang="en-IN" smtClean="0"/>
          </a:p>
          <a:p>
            <a:r>
              <a:rPr dirty="0" sz="2400" lang="en-US" smtClean="0">
                <a:latin typeface="Calisto MT" pitchFamily="18" charset="0"/>
              </a:rPr>
              <a:t>It connects vertical and horizontal electrodes – </a:t>
            </a:r>
            <a:endParaRPr dirty="0" sz="2400" lang="en-US" smtClean="0">
              <a:latin typeface="Calisto MT" pitchFamily="18" charset="0"/>
            </a:endParaRPr>
          </a:p>
          <a:p>
            <a:endParaRPr dirty="0" sz="2400" lang="en-US" smtClean="0">
              <a:latin typeface="Calisto MT" pitchFamily="18" charset="0"/>
            </a:endParaRPr>
          </a:p>
          <a:p>
            <a:r>
              <a:rPr dirty="0" sz="2400" lang="en-US" smtClean="0">
                <a:latin typeface="Calisto MT" pitchFamily="18" charset="0"/>
              </a:rPr>
              <a:t>--- </a:t>
            </a:r>
            <a:r>
              <a:rPr dirty="0" sz="2400" lang="en-US" smtClean="0">
                <a:latin typeface="Calisto MT" pitchFamily="18" charset="0"/>
              </a:rPr>
              <a:t>H</a:t>
            </a:r>
            <a:r>
              <a:rPr dirty="0" sz="2400" lang="en-US" smtClean="0">
                <a:latin typeface="Calisto MT" pitchFamily="18" charset="0"/>
              </a:rPr>
              <a:t>orizontal </a:t>
            </a:r>
            <a:r>
              <a:rPr dirty="0" sz="2400" lang="en-US" smtClean="0">
                <a:latin typeface="Calisto MT" pitchFamily="18" charset="0"/>
              </a:rPr>
              <a:t>electrode represses the current generated due to a massive </a:t>
            </a:r>
            <a:r>
              <a:rPr dirty="0" sz="2400" lang="en-US" smtClean="0">
                <a:latin typeface="Calisto MT" pitchFamily="18" charset="0"/>
              </a:rPr>
              <a:t>fault</a:t>
            </a:r>
          </a:p>
          <a:p>
            <a:r>
              <a:rPr dirty="0" sz="2400" lang="en-US" smtClean="0">
                <a:latin typeface="Calisto MT" pitchFamily="18" charset="0"/>
              </a:rPr>
              <a:t> </a:t>
            </a:r>
            <a:endParaRPr dirty="0" sz="2400" lang="en-US" smtClean="0">
              <a:latin typeface="Calisto MT" pitchFamily="18" charset="0"/>
            </a:endParaRPr>
          </a:p>
          <a:p>
            <a:r>
              <a:rPr dirty="0" sz="2400" lang="en-US" smtClean="0">
                <a:latin typeface="Calisto MT" pitchFamily="18" charset="0"/>
              </a:rPr>
              <a:t>--- </a:t>
            </a:r>
            <a:r>
              <a:rPr dirty="0" sz="2400" lang="en-US" smtClean="0">
                <a:latin typeface="Calisto MT" pitchFamily="18" charset="0"/>
              </a:rPr>
              <a:t>V</a:t>
            </a:r>
            <a:r>
              <a:rPr dirty="0" sz="2400" lang="en-US" smtClean="0">
                <a:latin typeface="Calisto MT" pitchFamily="18" charset="0"/>
              </a:rPr>
              <a:t>ertical </a:t>
            </a:r>
            <a:r>
              <a:rPr dirty="0" sz="2400" lang="en-US" smtClean="0">
                <a:latin typeface="Calisto MT" pitchFamily="18" charset="0"/>
              </a:rPr>
              <a:t>electrode dissipates the current into the earth.</a:t>
            </a:r>
            <a:endParaRPr dirty="0" sz="2400" lang="en-US">
              <a:latin typeface="Calisto MT" pitchFamily="18" charset="0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2963"/>
          <a:stretch>
            <a:fillRect/>
          </a:stretch>
        </p:blipFill>
        <p:spPr bwMode="auto">
          <a:xfrm>
            <a:off x="6713980" y="1918804"/>
            <a:ext cx="4733459" cy="2653196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6"/>
          <p:cNvSpPr txBox="1"/>
          <p:nvPr/>
        </p:nvSpPr>
        <p:spPr>
          <a:xfrm>
            <a:off x="1209040" y="1148080"/>
            <a:ext cx="5527040" cy="31267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IN" smtClean="0"/>
              <a:t>PLATE EARTHING  </a:t>
            </a:r>
          </a:p>
          <a:p>
            <a:endParaRPr dirty="0" lang="en-IN" smtClean="0"/>
          </a:p>
          <a:p>
            <a:endParaRPr dirty="0" lang="en-IN" smtClean="0"/>
          </a:p>
          <a:p>
            <a:r>
              <a:rPr dirty="0" sz="2400" lang="en-US" smtClean="0">
                <a:latin typeface="Calisto MT" pitchFamily="18" charset="0"/>
              </a:rPr>
              <a:t>It is where a copper plate is distanced at 3 meters from the earth and vertically placed in the ground pit. </a:t>
            </a:r>
            <a:r>
              <a:rPr dirty="0" sz="2800" lang="en-US" smtClean="0">
                <a:latin typeface="Calisto MT" pitchFamily="18" charset="0"/>
              </a:rPr>
              <a:t> </a:t>
            </a:r>
          </a:p>
          <a:p>
            <a:endParaRPr dirty="0" sz="2400" lang="en-IN" smtClean="0">
              <a:latin typeface="Calisto MT" pitchFamily="18" charset="0"/>
            </a:endParaRPr>
          </a:p>
          <a:p>
            <a:endParaRPr dirty="0" sz="2800" lang="en-IN" smtClean="0">
              <a:latin typeface="Calisto MT" pitchFamily="18" charset="0"/>
            </a:endParaRPr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t="8430"/>
          <a:stretch>
            <a:fillRect/>
          </a:stretch>
        </p:blipFill>
        <p:spPr bwMode="auto">
          <a:xfrm>
            <a:off x="6782765" y="613459"/>
            <a:ext cx="4768769" cy="563687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6"/>
          <p:cNvSpPr txBox="1"/>
          <p:nvPr/>
        </p:nvSpPr>
        <p:spPr>
          <a:xfrm>
            <a:off x="1209039" y="1148080"/>
            <a:ext cx="5596875" cy="346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IN" smtClean="0"/>
              <a:t>ROD EARTHING  </a:t>
            </a:r>
          </a:p>
          <a:p>
            <a:endParaRPr dirty="0" lang="en-IN" smtClean="0"/>
          </a:p>
          <a:p>
            <a:r>
              <a:rPr dirty="0" sz="2800" lang="en-US" smtClean="0">
                <a:latin typeface="Calisto MT" pitchFamily="18" charset="0"/>
              </a:rPr>
              <a:t>A type of Earth Electrode.</a:t>
            </a:r>
          </a:p>
          <a:p>
            <a:endParaRPr dirty="0" sz="2800" lang="en-US" smtClean="0">
              <a:latin typeface="Calisto MT" pitchFamily="18" charset="0"/>
            </a:endParaRPr>
          </a:p>
          <a:p>
            <a:r>
              <a:rPr dirty="0" sz="2800" lang="en-US" smtClean="0">
                <a:latin typeface="Calisto MT" pitchFamily="18" charset="0"/>
              </a:rPr>
              <a:t>(It is a conducting element buried directly in the ground, facilitating the flow of fault currents towards the ground)</a:t>
            </a:r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736386" y="706398"/>
            <a:ext cx="4236414" cy="554627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6"/>
          <p:cNvSpPr txBox="1"/>
          <p:nvPr/>
        </p:nvSpPr>
        <p:spPr>
          <a:xfrm>
            <a:off x="983848" y="1215342"/>
            <a:ext cx="8322198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IN" smtClean="0"/>
              <a:t>What is Good </a:t>
            </a:r>
            <a:r>
              <a:rPr dirty="0" sz="4000" lang="en-IN" err="1" smtClean="0"/>
              <a:t>Earthing</a:t>
            </a:r>
            <a:r>
              <a:rPr dirty="0" sz="4000" lang="en-IN" smtClean="0"/>
              <a:t>  ??</a:t>
            </a:r>
            <a:endParaRPr dirty="0" sz="4000" lang="en-US"/>
          </a:p>
        </p:txBody>
      </p:sp>
      <p:sp>
        <p:nvSpPr>
          <p:cNvPr id="1048588" name="TextBox 2"/>
          <p:cNvSpPr txBox="1"/>
          <p:nvPr/>
        </p:nvSpPr>
        <p:spPr>
          <a:xfrm>
            <a:off x="1157469" y="2326511"/>
            <a:ext cx="10127848" cy="30251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IN" smtClean="0"/>
              <a:t>Good </a:t>
            </a:r>
            <a:r>
              <a:rPr dirty="0" lang="en-IN" err="1" smtClean="0"/>
              <a:t>earthing</a:t>
            </a:r>
            <a:r>
              <a:rPr dirty="0" lang="en-IN" smtClean="0"/>
              <a:t> must have </a:t>
            </a:r>
            <a:r>
              <a:rPr b="1" dirty="0" lang="en-IN" smtClean="0"/>
              <a:t>low impedance </a:t>
            </a:r>
            <a:r>
              <a:rPr dirty="0" lang="en-IN" smtClean="0"/>
              <a:t>enough to ensure that sufficient current flow through the safety device</a:t>
            </a:r>
          </a:p>
          <a:p>
            <a:pPr indent="-342900" marL="342900">
              <a:buAutoNum type="arabicPeriod"/>
            </a:pPr>
            <a:endParaRPr dirty="0" lang="en-IN" smtClean="0"/>
          </a:p>
          <a:p>
            <a:pPr indent="-342900" marL="342900">
              <a:buAutoNum type="arabicPeriod"/>
            </a:pPr>
            <a:r>
              <a:rPr dirty="0" lang="en-IN" smtClean="0"/>
              <a:t>So that it disconnect the supply (&lt;0.4 sec)</a:t>
            </a:r>
          </a:p>
          <a:p>
            <a:pPr indent="-342900" marL="342900">
              <a:buAutoNum type="arabicPeriod"/>
            </a:pPr>
            <a:endParaRPr dirty="0" lang="en-IN" smtClean="0"/>
          </a:p>
          <a:p>
            <a:pPr indent="-342900" marL="342900">
              <a:buAutoNum type="arabicPeriod"/>
            </a:pPr>
            <a:endParaRPr dirty="0" lang="en-IN" smtClean="0"/>
          </a:p>
          <a:p>
            <a:pPr indent="-342900" marL="342900">
              <a:buAutoNum type="arabicPeriod" startAt="3"/>
            </a:pPr>
            <a:r>
              <a:rPr dirty="0" lang="en-IN" smtClean="0"/>
              <a:t>Fault current is much more than full load current of the circuit which melts the fuse.</a:t>
            </a:r>
          </a:p>
          <a:p>
            <a:pPr indent="-342900" marL="342900">
              <a:buAutoNum type="arabicPeriod" startAt="3"/>
            </a:pPr>
            <a:endParaRPr dirty="0" lang="en-IN" smtClean="0"/>
          </a:p>
          <a:p>
            <a:pPr indent="-342900" marL="342900">
              <a:buAutoNum type="arabicPeriod" startAt="3"/>
            </a:pPr>
            <a:endParaRPr dirty="0" lang="en-IN" smtClean="0"/>
          </a:p>
          <a:p>
            <a:pPr indent="-342900" marL="342900">
              <a:buAutoNum type="arabicPeriod" startAt="3"/>
            </a:pPr>
            <a:r>
              <a:rPr dirty="0" lang="en-IN" smtClean="0"/>
              <a:t>Appliance disconnects automatically.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f00089743_win32">
  <a:themeElements>
    <a:clrScheme name="Aspect">
      <a:dk1>
        <a:sysClr lastClr="000000" val="windowText"/>
      </a:dk1>
      <a:lt1>
        <a:sysClr lastClr="FFFFFF" val="window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5 Pro</dc:creator>
  <dcterms:created xsi:type="dcterms:W3CDTF">2022-11-26T13:02:02Z</dcterms:created>
  <dcterms:modified xsi:type="dcterms:W3CDTF">2022-12-03T06:49:12Z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12e0efe499804feaa7a592302b325056</vt:lpwstr>
  </property>
</Properties>
</file>