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4553" y="251457"/>
            <a:ext cx="12278893" cy="89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8389" y="2951351"/>
            <a:ext cx="17231221" cy="521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2425" y="261126"/>
            <a:ext cx="5619749" cy="2362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20479" y="3046710"/>
            <a:ext cx="5038709" cy="3781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6842" y="5822020"/>
            <a:ext cx="8305165" cy="266700"/>
          </a:xfrm>
          <a:custGeom>
            <a:avLst/>
            <a:gdLst/>
            <a:ahLst/>
            <a:cxnLst/>
            <a:rect l="l" t="t" r="r" b="b"/>
            <a:pathLst>
              <a:path w="8305165" h="266700">
                <a:moveTo>
                  <a:pt x="8305057" y="266700"/>
                </a:moveTo>
                <a:lnTo>
                  <a:pt x="0" y="266700"/>
                </a:lnTo>
                <a:lnTo>
                  <a:pt x="0" y="0"/>
                </a:lnTo>
                <a:lnTo>
                  <a:pt x="8305057" y="0"/>
                </a:lnTo>
                <a:lnTo>
                  <a:pt x="8305057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4142" y="2912768"/>
            <a:ext cx="8330565" cy="33299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650" spc="3815"/>
              <a:t>l</a:t>
            </a:r>
            <a:r>
              <a:rPr dirty="0" sz="21650" spc="-715"/>
              <a:t>a</a:t>
            </a:r>
            <a:r>
              <a:rPr dirty="0" sz="21650" spc="-440"/>
              <a:t>s</a:t>
            </a:r>
            <a:r>
              <a:rPr dirty="0" sz="21650" spc="-2080"/>
              <a:t>e</a:t>
            </a:r>
            <a:r>
              <a:rPr dirty="0" sz="21650" spc="1600"/>
              <a:t>r</a:t>
            </a:r>
            <a:r>
              <a:rPr dirty="0" sz="21650" spc="-440"/>
              <a:t>s</a:t>
            </a:r>
            <a:endParaRPr sz="21650"/>
          </a:p>
        </p:txBody>
      </p:sp>
      <p:sp>
        <p:nvSpPr>
          <p:cNvPr id="6" name="object 6"/>
          <p:cNvSpPr/>
          <p:nvPr/>
        </p:nvSpPr>
        <p:spPr>
          <a:xfrm>
            <a:off x="323850" y="8073328"/>
            <a:ext cx="142875" cy="142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3850" y="8616253"/>
            <a:ext cx="142875" cy="142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6801" y="6964598"/>
            <a:ext cx="4301490" cy="1953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-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600" spc="7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Presented</a:t>
            </a:r>
            <a:r>
              <a:rPr dirty="0" u="heavy" sz="3600" spc="-1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dirty="0" sz="3600" spc="-5" b="1">
                <a:latin typeface="Arial"/>
                <a:cs typeface="Arial"/>
              </a:rPr>
              <a:t>y</a:t>
            </a:r>
            <a:r>
              <a:rPr dirty="0" u="heavy" sz="3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452120" marR="5080">
              <a:lnSpc>
                <a:spcPct val="114900"/>
              </a:lnSpc>
              <a:spcBef>
                <a:spcPts val="2305"/>
              </a:spcBef>
            </a:pPr>
            <a:r>
              <a:rPr dirty="0" sz="3100" spc="-50" b="1">
                <a:latin typeface="Arial"/>
                <a:cs typeface="Arial"/>
              </a:rPr>
              <a:t>KAUTIK</a:t>
            </a:r>
            <a:r>
              <a:rPr dirty="0" sz="3100" spc="-180" b="1">
                <a:latin typeface="Arial"/>
                <a:cs typeface="Arial"/>
              </a:rPr>
              <a:t> </a:t>
            </a:r>
            <a:r>
              <a:rPr dirty="0" sz="3100" spc="-15" b="1">
                <a:latin typeface="Arial"/>
                <a:cs typeface="Arial"/>
              </a:rPr>
              <a:t>BHARDWAJ  </a:t>
            </a:r>
            <a:r>
              <a:rPr dirty="0" sz="3100" spc="20" b="1">
                <a:latin typeface="Arial"/>
                <a:cs typeface="Arial"/>
              </a:rPr>
              <a:t>MRADUL</a:t>
            </a:r>
            <a:r>
              <a:rPr dirty="0" sz="3100" spc="-180" b="1">
                <a:latin typeface="Arial"/>
                <a:cs typeface="Arial"/>
              </a:rPr>
              <a:t> </a:t>
            </a:r>
            <a:r>
              <a:rPr dirty="0" sz="3100" spc="-100" b="1">
                <a:latin typeface="Arial"/>
                <a:cs typeface="Arial"/>
              </a:rPr>
              <a:t>AGRAWAL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850" y="9159178"/>
            <a:ext cx="142875" cy="142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6579" y="8962360"/>
            <a:ext cx="3921760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45" b="1">
                <a:latin typeface="Arial"/>
                <a:cs typeface="Arial"/>
              </a:rPr>
              <a:t>SANSKRITI</a:t>
            </a:r>
            <a:r>
              <a:rPr dirty="0" sz="3100" spc="-185" b="1">
                <a:latin typeface="Arial"/>
                <a:cs typeface="Arial"/>
              </a:rPr>
              <a:t> </a:t>
            </a:r>
            <a:r>
              <a:rPr dirty="0" sz="3100" spc="-10" b="1">
                <a:latin typeface="Arial"/>
                <a:cs typeface="Arial"/>
              </a:rPr>
              <a:t>SHARMA</a:t>
            </a:r>
            <a:endParaRPr sz="3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850" y="9702103"/>
            <a:ext cx="142875" cy="142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6579" y="9505285"/>
            <a:ext cx="3689350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b="1">
                <a:latin typeface="Arial"/>
                <a:cs typeface="Arial"/>
              </a:rPr>
              <a:t>MAYANK</a:t>
            </a:r>
            <a:r>
              <a:rPr dirty="0" sz="3100" spc="-190" b="1">
                <a:latin typeface="Arial"/>
                <a:cs typeface="Arial"/>
              </a:rPr>
              <a:t> </a:t>
            </a:r>
            <a:r>
              <a:rPr dirty="0" sz="3100" spc="-30" b="1">
                <a:latin typeface="Arial"/>
                <a:cs typeface="Arial"/>
              </a:rPr>
              <a:t>PERWANI</a:t>
            </a:r>
            <a:endParaRPr sz="3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0460" y="7482865"/>
            <a:ext cx="768350" cy="2624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50" spc="-790">
                <a:latin typeface="Arial Black"/>
                <a:cs typeface="Arial Black"/>
              </a:rPr>
              <a:t>]</a:t>
            </a:r>
            <a:endParaRPr sz="1705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6263" y="8264113"/>
            <a:ext cx="23990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45" b="1">
                <a:latin typeface="Arial"/>
                <a:cs typeface="Arial"/>
              </a:rPr>
              <a:t>MBA</a:t>
            </a:r>
            <a:r>
              <a:rPr dirty="0" sz="3600" spc="-220" b="1">
                <a:latin typeface="Arial"/>
                <a:cs typeface="Arial"/>
              </a:rPr>
              <a:t> </a:t>
            </a:r>
            <a:r>
              <a:rPr dirty="0" sz="3600" spc="15" b="1">
                <a:latin typeface="Arial"/>
                <a:cs typeface="Arial"/>
              </a:rPr>
              <a:t>Tech.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6263" y="8902288"/>
            <a:ext cx="5743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8505" algn="l"/>
              </a:tabLst>
            </a:pPr>
            <a:r>
              <a:rPr dirty="0" sz="3600" spc="-5" b="1">
                <a:latin typeface="Arial"/>
                <a:cs typeface="Arial"/>
              </a:rPr>
              <a:t>1st</a:t>
            </a:r>
            <a:r>
              <a:rPr dirty="0" sz="3600" spc="-150" b="1">
                <a:latin typeface="Arial"/>
                <a:cs typeface="Arial"/>
              </a:rPr>
              <a:t> </a:t>
            </a:r>
            <a:r>
              <a:rPr dirty="0" sz="3600" spc="40" b="1">
                <a:latin typeface="Arial"/>
                <a:cs typeface="Arial"/>
              </a:rPr>
              <a:t>Year	</a:t>
            </a:r>
            <a:r>
              <a:rPr dirty="0" sz="3600" spc="60" b="1">
                <a:latin typeface="Arial"/>
                <a:cs typeface="Arial"/>
              </a:rPr>
              <a:t>[Team</a:t>
            </a:r>
            <a:r>
              <a:rPr dirty="0" sz="3600" spc="-210" b="1">
                <a:latin typeface="Arial"/>
                <a:cs typeface="Arial"/>
              </a:rPr>
              <a:t> </a:t>
            </a:r>
            <a:r>
              <a:rPr dirty="0" sz="3600" spc="45" b="1">
                <a:latin typeface="Arial"/>
                <a:cs typeface="Arial"/>
              </a:rPr>
              <a:t>MAGNUS]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254" y="3320242"/>
            <a:ext cx="11439525" cy="29768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9350" spc="-3415"/>
              <a:t>THANK</a:t>
            </a:r>
            <a:r>
              <a:rPr dirty="0" sz="19350" spc="-2030"/>
              <a:t> </a:t>
            </a:r>
            <a:r>
              <a:rPr dirty="0" sz="19350" spc="-3604"/>
              <a:t>YOU!</a:t>
            </a:r>
            <a:endParaRPr sz="19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201" y="1706004"/>
            <a:ext cx="4883150" cy="114300"/>
          </a:xfrm>
          <a:custGeom>
            <a:avLst/>
            <a:gdLst/>
            <a:ahLst/>
            <a:cxnLst/>
            <a:rect l="l" t="t" r="r" b="b"/>
            <a:pathLst>
              <a:path w="4883150" h="114300">
                <a:moveTo>
                  <a:pt x="4882753" y="114300"/>
                </a:moveTo>
                <a:lnTo>
                  <a:pt x="0" y="114300"/>
                </a:lnTo>
                <a:lnTo>
                  <a:pt x="0" y="0"/>
                </a:lnTo>
                <a:lnTo>
                  <a:pt x="4882753" y="0"/>
                </a:lnTo>
                <a:lnTo>
                  <a:pt x="4882753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501" y="493155"/>
            <a:ext cx="490855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1780"/>
              <a:t>C</a:t>
            </a:r>
            <a:r>
              <a:rPr dirty="0" sz="9000" spc="-2585"/>
              <a:t>O</a:t>
            </a:r>
            <a:r>
              <a:rPr dirty="0" sz="9000" spc="-1989"/>
              <a:t>N</a:t>
            </a:r>
            <a:r>
              <a:rPr dirty="0" sz="9000" spc="-1410"/>
              <a:t>T</a:t>
            </a:r>
            <a:r>
              <a:rPr dirty="0" sz="9000" spc="-1200"/>
              <a:t>E</a:t>
            </a:r>
            <a:r>
              <a:rPr dirty="0" sz="9000" spc="-1989"/>
              <a:t>N</a:t>
            </a:r>
            <a:r>
              <a:rPr dirty="0" sz="9000" spc="-1410"/>
              <a:t>T</a:t>
            </a:r>
            <a:r>
              <a:rPr dirty="0" sz="9000" spc="-1655"/>
              <a:t>S</a:t>
            </a:r>
            <a:r>
              <a:rPr dirty="0" sz="9000" spc="-1405"/>
              <a:t>-</a:t>
            </a:r>
            <a:endParaRPr sz="9000"/>
          </a:p>
        </p:txBody>
      </p:sp>
      <p:sp>
        <p:nvSpPr>
          <p:cNvPr id="4" name="object 4"/>
          <p:cNvSpPr/>
          <p:nvPr/>
        </p:nvSpPr>
        <p:spPr>
          <a:xfrm>
            <a:off x="551688" y="2955621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5" h="259714">
                <a:moveTo>
                  <a:pt x="129808" y="259617"/>
                </a:moveTo>
                <a:lnTo>
                  <a:pt x="86084" y="252032"/>
                </a:lnTo>
                <a:lnTo>
                  <a:pt x="52474" y="234068"/>
                </a:lnTo>
                <a:lnTo>
                  <a:pt x="21878" y="201928"/>
                </a:lnTo>
                <a:lnTo>
                  <a:pt x="3891" y="161357"/>
                </a:lnTo>
                <a:lnTo>
                  <a:pt x="0" y="129808"/>
                </a:lnTo>
                <a:lnTo>
                  <a:pt x="156" y="123431"/>
                </a:lnTo>
                <a:lnTo>
                  <a:pt x="9881" y="80133"/>
                </a:lnTo>
                <a:lnTo>
                  <a:pt x="33619" y="42639"/>
                </a:lnTo>
                <a:lnTo>
                  <a:pt x="63080" y="18463"/>
                </a:lnTo>
                <a:lnTo>
                  <a:pt x="104485" y="2494"/>
                </a:lnTo>
                <a:lnTo>
                  <a:pt x="129808" y="0"/>
                </a:lnTo>
                <a:lnTo>
                  <a:pt x="136186" y="155"/>
                </a:lnTo>
                <a:lnTo>
                  <a:pt x="179482" y="9881"/>
                </a:lnTo>
                <a:lnTo>
                  <a:pt x="216978" y="33620"/>
                </a:lnTo>
                <a:lnTo>
                  <a:pt x="241154" y="63079"/>
                </a:lnTo>
                <a:lnTo>
                  <a:pt x="257124" y="104484"/>
                </a:lnTo>
                <a:lnTo>
                  <a:pt x="259617" y="129808"/>
                </a:lnTo>
                <a:lnTo>
                  <a:pt x="259461" y="136186"/>
                </a:lnTo>
                <a:lnTo>
                  <a:pt x="249736" y="179482"/>
                </a:lnTo>
                <a:lnTo>
                  <a:pt x="225998" y="216978"/>
                </a:lnTo>
                <a:lnTo>
                  <a:pt x="196537" y="241154"/>
                </a:lnTo>
                <a:lnTo>
                  <a:pt x="155132" y="257124"/>
                </a:lnTo>
                <a:lnTo>
                  <a:pt x="129808" y="259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1688" y="3864284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5" h="259714">
                <a:moveTo>
                  <a:pt x="129808" y="259617"/>
                </a:moveTo>
                <a:lnTo>
                  <a:pt x="86084" y="252032"/>
                </a:lnTo>
                <a:lnTo>
                  <a:pt x="52474" y="234068"/>
                </a:lnTo>
                <a:lnTo>
                  <a:pt x="21878" y="201928"/>
                </a:lnTo>
                <a:lnTo>
                  <a:pt x="3891" y="161357"/>
                </a:lnTo>
                <a:lnTo>
                  <a:pt x="0" y="129808"/>
                </a:lnTo>
                <a:lnTo>
                  <a:pt x="156" y="123431"/>
                </a:lnTo>
                <a:lnTo>
                  <a:pt x="9881" y="80135"/>
                </a:lnTo>
                <a:lnTo>
                  <a:pt x="33619" y="42639"/>
                </a:lnTo>
                <a:lnTo>
                  <a:pt x="63080" y="18463"/>
                </a:lnTo>
                <a:lnTo>
                  <a:pt x="104485" y="2493"/>
                </a:lnTo>
                <a:lnTo>
                  <a:pt x="129808" y="0"/>
                </a:lnTo>
                <a:lnTo>
                  <a:pt x="136186" y="156"/>
                </a:lnTo>
                <a:lnTo>
                  <a:pt x="179482" y="9881"/>
                </a:lnTo>
                <a:lnTo>
                  <a:pt x="216978" y="33619"/>
                </a:lnTo>
                <a:lnTo>
                  <a:pt x="241154" y="63080"/>
                </a:lnTo>
                <a:lnTo>
                  <a:pt x="257124" y="104485"/>
                </a:lnTo>
                <a:lnTo>
                  <a:pt x="259617" y="129808"/>
                </a:lnTo>
                <a:lnTo>
                  <a:pt x="259461" y="136186"/>
                </a:lnTo>
                <a:lnTo>
                  <a:pt x="249736" y="179482"/>
                </a:lnTo>
                <a:lnTo>
                  <a:pt x="225998" y="216978"/>
                </a:lnTo>
                <a:lnTo>
                  <a:pt x="196537" y="241154"/>
                </a:lnTo>
                <a:lnTo>
                  <a:pt x="155132" y="257124"/>
                </a:lnTo>
                <a:lnTo>
                  <a:pt x="129808" y="259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1688" y="4772947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5" h="259714">
                <a:moveTo>
                  <a:pt x="129808" y="259617"/>
                </a:moveTo>
                <a:lnTo>
                  <a:pt x="86084" y="252032"/>
                </a:lnTo>
                <a:lnTo>
                  <a:pt x="52474" y="234068"/>
                </a:lnTo>
                <a:lnTo>
                  <a:pt x="21878" y="201928"/>
                </a:lnTo>
                <a:lnTo>
                  <a:pt x="3891" y="161357"/>
                </a:lnTo>
                <a:lnTo>
                  <a:pt x="0" y="129808"/>
                </a:lnTo>
                <a:lnTo>
                  <a:pt x="156" y="123431"/>
                </a:lnTo>
                <a:lnTo>
                  <a:pt x="9881" y="80135"/>
                </a:lnTo>
                <a:lnTo>
                  <a:pt x="33619" y="42639"/>
                </a:lnTo>
                <a:lnTo>
                  <a:pt x="63080" y="18463"/>
                </a:lnTo>
                <a:lnTo>
                  <a:pt x="104485" y="2493"/>
                </a:lnTo>
                <a:lnTo>
                  <a:pt x="129808" y="0"/>
                </a:lnTo>
                <a:lnTo>
                  <a:pt x="136186" y="156"/>
                </a:lnTo>
                <a:lnTo>
                  <a:pt x="179482" y="9881"/>
                </a:lnTo>
                <a:lnTo>
                  <a:pt x="216978" y="33619"/>
                </a:lnTo>
                <a:lnTo>
                  <a:pt x="241154" y="63080"/>
                </a:lnTo>
                <a:lnTo>
                  <a:pt x="257124" y="104485"/>
                </a:lnTo>
                <a:lnTo>
                  <a:pt x="259617" y="129808"/>
                </a:lnTo>
                <a:lnTo>
                  <a:pt x="259461" y="136186"/>
                </a:lnTo>
                <a:lnTo>
                  <a:pt x="249736" y="179482"/>
                </a:lnTo>
                <a:lnTo>
                  <a:pt x="225998" y="216978"/>
                </a:lnTo>
                <a:lnTo>
                  <a:pt x="196537" y="241154"/>
                </a:lnTo>
                <a:lnTo>
                  <a:pt x="155132" y="257124"/>
                </a:lnTo>
                <a:lnTo>
                  <a:pt x="129808" y="259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1688" y="5681609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5" h="259714">
                <a:moveTo>
                  <a:pt x="129808" y="259617"/>
                </a:moveTo>
                <a:lnTo>
                  <a:pt x="86084" y="252032"/>
                </a:lnTo>
                <a:lnTo>
                  <a:pt x="52474" y="234068"/>
                </a:lnTo>
                <a:lnTo>
                  <a:pt x="21878" y="201928"/>
                </a:lnTo>
                <a:lnTo>
                  <a:pt x="3891" y="161357"/>
                </a:lnTo>
                <a:lnTo>
                  <a:pt x="0" y="129808"/>
                </a:lnTo>
                <a:lnTo>
                  <a:pt x="156" y="123431"/>
                </a:lnTo>
                <a:lnTo>
                  <a:pt x="9881" y="80129"/>
                </a:lnTo>
                <a:lnTo>
                  <a:pt x="33619" y="42639"/>
                </a:lnTo>
                <a:lnTo>
                  <a:pt x="63080" y="18463"/>
                </a:lnTo>
                <a:lnTo>
                  <a:pt x="104485" y="2493"/>
                </a:lnTo>
                <a:lnTo>
                  <a:pt x="129808" y="0"/>
                </a:lnTo>
                <a:lnTo>
                  <a:pt x="136186" y="156"/>
                </a:lnTo>
                <a:lnTo>
                  <a:pt x="179482" y="9881"/>
                </a:lnTo>
                <a:lnTo>
                  <a:pt x="216978" y="33619"/>
                </a:lnTo>
                <a:lnTo>
                  <a:pt x="241154" y="63078"/>
                </a:lnTo>
                <a:lnTo>
                  <a:pt x="257124" y="104485"/>
                </a:lnTo>
                <a:lnTo>
                  <a:pt x="259617" y="129808"/>
                </a:lnTo>
                <a:lnTo>
                  <a:pt x="259461" y="136186"/>
                </a:lnTo>
                <a:lnTo>
                  <a:pt x="249736" y="179482"/>
                </a:lnTo>
                <a:lnTo>
                  <a:pt x="225998" y="216978"/>
                </a:lnTo>
                <a:lnTo>
                  <a:pt x="196537" y="241154"/>
                </a:lnTo>
                <a:lnTo>
                  <a:pt x="155132" y="257124"/>
                </a:lnTo>
                <a:lnTo>
                  <a:pt x="129808" y="259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1688" y="7498935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5" h="259715">
                <a:moveTo>
                  <a:pt x="129808" y="259617"/>
                </a:moveTo>
                <a:lnTo>
                  <a:pt x="86084" y="252032"/>
                </a:lnTo>
                <a:lnTo>
                  <a:pt x="52474" y="234068"/>
                </a:lnTo>
                <a:lnTo>
                  <a:pt x="21878" y="201928"/>
                </a:lnTo>
                <a:lnTo>
                  <a:pt x="3891" y="161357"/>
                </a:lnTo>
                <a:lnTo>
                  <a:pt x="0" y="129808"/>
                </a:lnTo>
                <a:lnTo>
                  <a:pt x="156" y="123431"/>
                </a:lnTo>
                <a:lnTo>
                  <a:pt x="9881" y="80129"/>
                </a:lnTo>
                <a:lnTo>
                  <a:pt x="33619" y="42639"/>
                </a:lnTo>
                <a:lnTo>
                  <a:pt x="63080" y="18463"/>
                </a:lnTo>
                <a:lnTo>
                  <a:pt x="104485" y="2493"/>
                </a:lnTo>
                <a:lnTo>
                  <a:pt x="129808" y="0"/>
                </a:lnTo>
                <a:lnTo>
                  <a:pt x="136186" y="156"/>
                </a:lnTo>
                <a:lnTo>
                  <a:pt x="179482" y="9881"/>
                </a:lnTo>
                <a:lnTo>
                  <a:pt x="216978" y="33619"/>
                </a:lnTo>
                <a:lnTo>
                  <a:pt x="241154" y="63078"/>
                </a:lnTo>
                <a:lnTo>
                  <a:pt x="257124" y="104485"/>
                </a:lnTo>
                <a:lnTo>
                  <a:pt x="259617" y="129808"/>
                </a:lnTo>
                <a:lnTo>
                  <a:pt x="259461" y="136186"/>
                </a:lnTo>
                <a:lnTo>
                  <a:pt x="249736" y="179482"/>
                </a:lnTo>
                <a:lnTo>
                  <a:pt x="225998" y="216978"/>
                </a:lnTo>
                <a:lnTo>
                  <a:pt x="196537" y="241154"/>
                </a:lnTo>
                <a:lnTo>
                  <a:pt x="155132" y="257124"/>
                </a:lnTo>
                <a:lnTo>
                  <a:pt x="129808" y="259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90676" y="2548085"/>
            <a:ext cx="10403205" cy="5477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226810">
              <a:lnSpc>
                <a:spcPct val="116900"/>
              </a:lnSpc>
              <a:spcBef>
                <a:spcPts val="95"/>
              </a:spcBef>
            </a:pPr>
            <a:r>
              <a:rPr dirty="0" sz="5100" spc="-1340">
                <a:latin typeface="Arial Black"/>
                <a:cs typeface="Arial Black"/>
              </a:rPr>
              <a:t>INTRODUCTION  </a:t>
            </a:r>
            <a:r>
              <a:rPr dirty="0" sz="5100" spc="-1440">
                <a:latin typeface="Arial Black"/>
                <a:cs typeface="Arial Black"/>
              </a:rPr>
              <a:t>TYPES </a:t>
            </a:r>
            <a:r>
              <a:rPr dirty="0" sz="5100" spc="-1450">
                <a:latin typeface="Arial Black"/>
                <a:cs typeface="Arial Black"/>
              </a:rPr>
              <a:t>OF</a:t>
            </a:r>
            <a:r>
              <a:rPr dirty="0" sz="5100" spc="-1240">
                <a:latin typeface="Arial Black"/>
                <a:cs typeface="Arial Black"/>
              </a:rPr>
              <a:t> </a:t>
            </a:r>
            <a:r>
              <a:rPr dirty="0" sz="5100" spc="-1380">
                <a:latin typeface="Arial Black"/>
                <a:cs typeface="Arial Black"/>
              </a:rPr>
              <a:t>LASERS</a:t>
            </a:r>
            <a:endParaRPr sz="5100">
              <a:latin typeface="Arial Black"/>
              <a:cs typeface="Arial Black"/>
            </a:endParaRPr>
          </a:p>
          <a:p>
            <a:pPr marL="12700" marR="1659255">
              <a:lnSpc>
                <a:spcPct val="116900"/>
              </a:lnSpc>
            </a:pPr>
            <a:r>
              <a:rPr dirty="0" sz="5100" spc="-1285">
                <a:latin typeface="Arial Black"/>
                <a:cs typeface="Arial Black"/>
              </a:rPr>
              <a:t>SEMI-CONDUCTOR </a:t>
            </a:r>
            <a:r>
              <a:rPr dirty="0" sz="5100" spc="-1405">
                <a:latin typeface="Arial Black"/>
                <a:cs typeface="Arial Black"/>
              </a:rPr>
              <a:t>LASER  </a:t>
            </a:r>
            <a:r>
              <a:rPr dirty="0" sz="5100" spc="-1285">
                <a:latin typeface="Arial Black"/>
                <a:cs typeface="Arial Black"/>
              </a:rPr>
              <a:t>APPLICATIONS </a:t>
            </a:r>
            <a:r>
              <a:rPr dirty="0" sz="5100" spc="-1450">
                <a:latin typeface="Arial Black"/>
                <a:cs typeface="Arial Black"/>
              </a:rPr>
              <a:t>OF </a:t>
            </a:r>
            <a:r>
              <a:rPr dirty="0" sz="5100" spc="-1285">
                <a:latin typeface="Arial Black"/>
                <a:cs typeface="Arial Black"/>
              </a:rPr>
              <a:t>SEMI-CONDUCTOR  </a:t>
            </a:r>
            <a:r>
              <a:rPr dirty="0" sz="5100" spc="-1380">
                <a:latin typeface="Arial Black"/>
                <a:cs typeface="Arial Black"/>
              </a:rPr>
              <a:t>LASERS</a:t>
            </a:r>
            <a:endParaRPr sz="5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5100" spc="-1455">
                <a:latin typeface="Arial Black"/>
                <a:cs typeface="Arial Black"/>
              </a:rPr>
              <a:t>ADVANTAGES </a:t>
            </a:r>
            <a:r>
              <a:rPr dirty="0" sz="5100" spc="-1450">
                <a:latin typeface="Arial Black"/>
                <a:cs typeface="Arial Black"/>
              </a:rPr>
              <a:t>OF </a:t>
            </a:r>
            <a:r>
              <a:rPr dirty="0" sz="5100" spc="-1285">
                <a:latin typeface="Arial Black"/>
                <a:cs typeface="Arial Black"/>
              </a:rPr>
              <a:t>SEMI-CONDUCTOR</a:t>
            </a:r>
            <a:r>
              <a:rPr dirty="0" sz="5100" spc="-1105">
                <a:latin typeface="Arial Black"/>
                <a:cs typeface="Arial Black"/>
              </a:rPr>
              <a:t> </a:t>
            </a:r>
            <a:r>
              <a:rPr dirty="0" sz="5100" spc="-1380">
                <a:latin typeface="Arial Black"/>
                <a:cs typeface="Arial Black"/>
              </a:rPr>
              <a:t>LASERS</a:t>
            </a:r>
            <a:endParaRPr sz="5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6878" y="1593914"/>
            <a:ext cx="10814685" cy="126364"/>
          </a:xfrm>
          <a:custGeom>
            <a:avLst/>
            <a:gdLst/>
            <a:ahLst/>
            <a:cxnLst/>
            <a:rect l="l" t="t" r="r" b="b"/>
            <a:pathLst>
              <a:path w="10814685" h="126364">
                <a:moveTo>
                  <a:pt x="10814219" y="126025"/>
                </a:moveTo>
                <a:lnTo>
                  <a:pt x="0" y="126025"/>
                </a:lnTo>
                <a:lnTo>
                  <a:pt x="0" y="0"/>
                </a:lnTo>
                <a:lnTo>
                  <a:pt x="10814219" y="0"/>
                </a:lnTo>
                <a:lnTo>
                  <a:pt x="10814219" y="126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4178" y="257950"/>
            <a:ext cx="10840085" cy="15379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900" spc="-1345"/>
              <a:t>LASER-</a:t>
            </a:r>
            <a:r>
              <a:rPr dirty="0" sz="9900" spc="-1070"/>
              <a:t> </a:t>
            </a:r>
            <a:r>
              <a:rPr dirty="0" sz="9900" spc="-585"/>
              <a:t>Introduction</a:t>
            </a:r>
            <a:endParaRPr sz="99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480695" marR="473075">
              <a:lnSpc>
                <a:spcPct val="116700"/>
              </a:lnSpc>
              <a:spcBef>
                <a:spcPts val="95"/>
              </a:spcBef>
            </a:pPr>
            <a:r>
              <a:rPr dirty="0" spc="-360"/>
              <a:t>“Laser” </a:t>
            </a:r>
            <a:r>
              <a:rPr dirty="0" spc="-405"/>
              <a:t>is </a:t>
            </a:r>
            <a:r>
              <a:rPr dirty="0" spc="-355"/>
              <a:t>an </a:t>
            </a:r>
            <a:r>
              <a:rPr dirty="0" spc="-305"/>
              <a:t>acronym </a:t>
            </a:r>
            <a:r>
              <a:rPr dirty="0" spc="-125"/>
              <a:t>for </a:t>
            </a:r>
            <a:r>
              <a:rPr dirty="0" spc="-330"/>
              <a:t>Light </a:t>
            </a:r>
            <a:r>
              <a:rPr dirty="0" spc="-280"/>
              <a:t>Amplification </a:t>
            </a:r>
            <a:r>
              <a:rPr dirty="0" spc="-155"/>
              <a:t>by</a:t>
            </a:r>
            <a:r>
              <a:rPr dirty="0" spc="-1015"/>
              <a:t> </a:t>
            </a:r>
            <a:r>
              <a:rPr dirty="0" spc="-295"/>
              <a:t>Stimulated  </a:t>
            </a:r>
            <a:r>
              <a:rPr dirty="0" spc="-370"/>
              <a:t>Emission </a:t>
            </a:r>
            <a:r>
              <a:rPr dirty="0" spc="-125"/>
              <a:t>of</a:t>
            </a:r>
            <a:r>
              <a:rPr dirty="0" spc="-434"/>
              <a:t> </a:t>
            </a:r>
            <a:r>
              <a:rPr dirty="0" spc="-315"/>
              <a:t>Radiation.</a:t>
            </a:r>
          </a:p>
          <a:p>
            <a:pPr marL="139700">
              <a:lnSpc>
                <a:spcPct val="100000"/>
              </a:lnSpc>
              <a:spcBef>
                <a:spcPts val="50"/>
              </a:spcBef>
            </a:pPr>
            <a:endParaRPr sz="6600"/>
          </a:p>
          <a:p>
            <a:pPr algn="ctr" marL="151765" marR="5080">
              <a:lnSpc>
                <a:spcPct val="116700"/>
              </a:lnSpc>
              <a:spcBef>
                <a:spcPts val="5"/>
              </a:spcBef>
            </a:pPr>
            <a:r>
              <a:rPr dirty="0" spc="-484"/>
              <a:t>A </a:t>
            </a:r>
            <a:r>
              <a:rPr dirty="0" spc="40" b="1">
                <a:latin typeface="Arial"/>
                <a:cs typeface="Arial"/>
              </a:rPr>
              <a:t>laser </a:t>
            </a:r>
            <a:r>
              <a:rPr dirty="0" spc="-405"/>
              <a:t>is </a:t>
            </a:r>
            <a:r>
              <a:rPr dirty="0" spc="-495"/>
              <a:t>a </a:t>
            </a:r>
            <a:r>
              <a:rPr dirty="0" spc="-325"/>
              <a:t>device </a:t>
            </a:r>
            <a:r>
              <a:rPr dirty="0" spc="-254"/>
              <a:t>that </a:t>
            </a:r>
            <a:r>
              <a:rPr dirty="0" spc="-350"/>
              <a:t>emits </a:t>
            </a:r>
            <a:r>
              <a:rPr dirty="0" spc="-275"/>
              <a:t>light </a:t>
            </a:r>
            <a:r>
              <a:rPr dirty="0" spc="-245"/>
              <a:t>through </a:t>
            </a:r>
            <a:r>
              <a:rPr dirty="0" spc="-495"/>
              <a:t>a </a:t>
            </a:r>
            <a:r>
              <a:rPr dirty="0" spc="-345"/>
              <a:t>process </a:t>
            </a:r>
            <a:r>
              <a:rPr dirty="0" spc="-125"/>
              <a:t>of</a:t>
            </a:r>
            <a:r>
              <a:rPr dirty="0" spc="-869"/>
              <a:t> </a:t>
            </a:r>
            <a:r>
              <a:rPr dirty="0" spc="-280"/>
              <a:t>optical  </a:t>
            </a:r>
            <a:r>
              <a:rPr dirty="0" spc="-285"/>
              <a:t>amplification </a:t>
            </a:r>
            <a:r>
              <a:rPr dirty="0" spc="-330"/>
              <a:t>based </a:t>
            </a:r>
            <a:r>
              <a:rPr dirty="0" spc="-220"/>
              <a:t>on </a:t>
            </a:r>
            <a:r>
              <a:rPr dirty="0" spc="-260"/>
              <a:t>the </a:t>
            </a:r>
            <a:r>
              <a:rPr dirty="0" spc="-295"/>
              <a:t>stimulated </a:t>
            </a:r>
            <a:r>
              <a:rPr dirty="0" spc="-355"/>
              <a:t>emission</a:t>
            </a:r>
            <a:r>
              <a:rPr dirty="0" spc="-1005"/>
              <a:t> </a:t>
            </a:r>
            <a:r>
              <a:rPr dirty="0" spc="-125"/>
              <a:t>of</a:t>
            </a:r>
          </a:p>
          <a:p>
            <a:pPr algn="ctr" marL="139065" marR="132080">
              <a:lnSpc>
                <a:spcPct val="100000"/>
              </a:lnSpc>
              <a:spcBef>
                <a:spcPts val="900"/>
              </a:spcBef>
            </a:pPr>
            <a:r>
              <a:rPr dirty="0" spc="-335"/>
              <a:t>electromagnetic</a:t>
            </a:r>
            <a:r>
              <a:rPr dirty="0" spc="-405"/>
              <a:t> </a:t>
            </a:r>
            <a:r>
              <a:rPr dirty="0" spc="-275"/>
              <a:t>radiation.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8770" y="561232"/>
            <a:ext cx="813054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1165"/>
              <a:t>TYPES </a:t>
            </a:r>
            <a:r>
              <a:rPr dirty="0" sz="9000" spc="-1630"/>
              <a:t>OF</a:t>
            </a:r>
            <a:r>
              <a:rPr dirty="0" sz="9000" spc="-735"/>
              <a:t> </a:t>
            </a:r>
            <a:r>
              <a:rPr dirty="0" sz="9000" spc="-1275"/>
              <a:t>LASERS</a:t>
            </a:r>
            <a:endParaRPr sz="9000"/>
          </a:p>
        </p:txBody>
      </p:sp>
      <p:grpSp>
        <p:nvGrpSpPr>
          <p:cNvPr id="3" name="object 3"/>
          <p:cNvGrpSpPr/>
          <p:nvPr/>
        </p:nvGrpSpPr>
        <p:grpSpPr>
          <a:xfrm>
            <a:off x="950161" y="3295893"/>
            <a:ext cx="16346169" cy="1281430"/>
            <a:chOff x="950161" y="3295893"/>
            <a:chExt cx="16346169" cy="1281430"/>
          </a:xfrm>
        </p:grpSpPr>
        <p:sp>
          <p:nvSpPr>
            <p:cNvPr id="4" name="object 4"/>
            <p:cNvSpPr/>
            <p:nvPr/>
          </p:nvSpPr>
          <p:spPr>
            <a:xfrm>
              <a:off x="9141927" y="3314943"/>
              <a:ext cx="0" cy="486409"/>
            </a:xfrm>
            <a:custGeom>
              <a:avLst/>
              <a:gdLst/>
              <a:ahLst/>
              <a:cxnLst/>
              <a:rect l="l" t="t" r="r" b="b"/>
              <a:pathLst>
                <a:path w="0" h="486410">
                  <a:moveTo>
                    <a:pt x="0" y="0"/>
                  </a:moveTo>
                  <a:lnTo>
                    <a:pt x="0" y="485901"/>
                  </a:lnTo>
                </a:path>
              </a:pathLst>
            </a:custGeom>
            <a:ln w="37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07632" y="3824142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 h="0">
                  <a:moveTo>
                    <a:pt x="0" y="0"/>
                  </a:moveTo>
                  <a:lnTo>
                    <a:pt x="162306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6679" y="3843192"/>
              <a:ext cx="0" cy="714375"/>
            </a:xfrm>
            <a:custGeom>
              <a:avLst/>
              <a:gdLst/>
              <a:ahLst/>
              <a:cxnLst/>
              <a:rect l="l" t="t" r="r" b="b"/>
              <a:pathLst>
                <a:path w="0" h="714375">
                  <a:moveTo>
                    <a:pt x="0" y="0"/>
                  </a:moveTo>
                  <a:lnTo>
                    <a:pt x="0" y="714349"/>
                  </a:lnTo>
                </a:path>
              </a:pathLst>
            </a:custGeom>
            <a:ln w="38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9529" y="4481228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300" y="0"/>
                  </a:moveTo>
                  <a:lnTo>
                    <a:pt x="57150" y="76323"/>
                  </a:lnTo>
                  <a:lnTo>
                    <a:pt x="0" y="0"/>
                  </a:lnTo>
                </a:path>
              </a:pathLst>
            </a:custGeom>
            <a:ln w="38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10557" y="3843192"/>
              <a:ext cx="0" cy="714375"/>
            </a:xfrm>
            <a:custGeom>
              <a:avLst/>
              <a:gdLst/>
              <a:ahLst/>
              <a:cxnLst/>
              <a:rect l="l" t="t" r="r" b="b"/>
              <a:pathLst>
                <a:path w="0" h="714375">
                  <a:moveTo>
                    <a:pt x="0" y="0"/>
                  </a:moveTo>
                  <a:lnTo>
                    <a:pt x="0" y="714349"/>
                  </a:lnTo>
                </a:path>
              </a:pathLst>
            </a:custGeom>
            <a:ln w="38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53407" y="4481228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300" y="0"/>
                  </a:moveTo>
                  <a:lnTo>
                    <a:pt x="57150" y="76323"/>
                  </a:lnTo>
                  <a:lnTo>
                    <a:pt x="0" y="0"/>
                  </a:lnTo>
                </a:path>
              </a:pathLst>
            </a:custGeom>
            <a:ln w="38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41988" y="3824142"/>
              <a:ext cx="0" cy="714375"/>
            </a:xfrm>
            <a:custGeom>
              <a:avLst/>
              <a:gdLst/>
              <a:ahLst/>
              <a:cxnLst/>
              <a:rect l="l" t="t" r="r" b="b"/>
              <a:pathLst>
                <a:path w="0" h="714375">
                  <a:moveTo>
                    <a:pt x="0" y="0"/>
                  </a:moveTo>
                  <a:lnTo>
                    <a:pt x="0" y="714349"/>
                  </a:lnTo>
                </a:path>
              </a:pathLst>
            </a:custGeom>
            <a:ln w="38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84838" y="4462178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300" y="0"/>
                  </a:moveTo>
                  <a:lnTo>
                    <a:pt x="57150" y="76323"/>
                  </a:lnTo>
                  <a:lnTo>
                    <a:pt x="0" y="0"/>
                  </a:lnTo>
                </a:path>
              </a:pathLst>
            </a:custGeom>
            <a:ln w="38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156417" y="3843192"/>
              <a:ext cx="0" cy="714375"/>
            </a:xfrm>
            <a:custGeom>
              <a:avLst/>
              <a:gdLst/>
              <a:ahLst/>
              <a:cxnLst/>
              <a:rect l="l" t="t" r="r" b="b"/>
              <a:pathLst>
                <a:path w="0" h="714375">
                  <a:moveTo>
                    <a:pt x="0" y="0"/>
                  </a:moveTo>
                  <a:lnTo>
                    <a:pt x="0" y="714349"/>
                  </a:lnTo>
                </a:path>
              </a:pathLst>
            </a:custGeom>
            <a:ln w="38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099267" y="4481228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300" y="0"/>
                  </a:moveTo>
                  <a:lnTo>
                    <a:pt x="57150" y="76323"/>
                  </a:lnTo>
                  <a:lnTo>
                    <a:pt x="0" y="0"/>
                  </a:lnTo>
                </a:path>
              </a:pathLst>
            </a:custGeom>
            <a:ln w="38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219188" y="3766992"/>
              <a:ext cx="0" cy="714375"/>
            </a:xfrm>
            <a:custGeom>
              <a:avLst/>
              <a:gdLst/>
              <a:ahLst/>
              <a:cxnLst/>
              <a:rect l="l" t="t" r="r" b="b"/>
              <a:pathLst>
                <a:path w="0" h="714375">
                  <a:moveTo>
                    <a:pt x="0" y="0"/>
                  </a:moveTo>
                  <a:lnTo>
                    <a:pt x="0" y="714349"/>
                  </a:lnTo>
                </a:path>
              </a:pathLst>
            </a:custGeom>
            <a:ln w="38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162038" y="4405028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300" y="0"/>
                  </a:moveTo>
                  <a:lnTo>
                    <a:pt x="57150" y="76323"/>
                  </a:lnTo>
                  <a:lnTo>
                    <a:pt x="0" y="0"/>
                  </a:lnTo>
                </a:path>
              </a:pathLst>
            </a:custGeom>
            <a:ln w="38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84082" y="4616103"/>
            <a:ext cx="1323340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2390">
              <a:lnSpc>
                <a:spcPct val="115599"/>
              </a:lnSpc>
              <a:spcBef>
                <a:spcPts val="100"/>
              </a:spcBef>
            </a:pPr>
            <a:r>
              <a:rPr dirty="0" sz="4000" spc="-570" b="1">
                <a:latin typeface="Arial"/>
                <a:cs typeface="Arial"/>
              </a:rPr>
              <a:t>RUBY  </a:t>
            </a:r>
            <a:r>
              <a:rPr dirty="0" sz="4000" spc="-680" b="1">
                <a:latin typeface="Arial"/>
                <a:cs typeface="Arial"/>
              </a:rPr>
              <a:t>L</a:t>
            </a:r>
            <a:r>
              <a:rPr dirty="0" sz="4000" spc="-690" b="1">
                <a:latin typeface="Arial"/>
                <a:cs typeface="Arial"/>
              </a:rPr>
              <a:t>A</a:t>
            </a:r>
            <a:r>
              <a:rPr dirty="0" sz="4000" spc="-620" b="1">
                <a:latin typeface="Arial"/>
                <a:cs typeface="Arial"/>
              </a:rPr>
              <a:t>S</a:t>
            </a:r>
            <a:r>
              <a:rPr dirty="0" sz="4000" spc="-885" b="1">
                <a:latin typeface="Arial"/>
                <a:cs typeface="Arial"/>
              </a:rPr>
              <a:t>E</a:t>
            </a:r>
            <a:r>
              <a:rPr dirty="0" sz="4000" spc="-490" b="1">
                <a:latin typeface="Arial"/>
                <a:cs typeface="Arial"/>
              </a:rPr>
              <a:t>R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704" y="4616103"/>
            <a:ext cx="1588135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780" marR="5080" indent="-132715">
              <a:lnSpc>
                <a:spcPct val="115599"/>
              </a:lnSpc>
              <a:spcBef>
                <a:spcPts val="100"/>
              </a:spcBef>
            </a:pPr>
            <a:r>
              <a:rPr dirty="0" sz="4000" spc="-650" b="1">
                <a:latin typeface="Arial"/>
                <a:cs typeface="Arial"/>
              </a:rPr>
              <a:t>N</a:t>
            </a:r>
            <a:r>
              <a:rPr dirty="0" sz="4000" spc="-440" b="1">
                <a:latin typeface="Arial"/>
                <a:cs typeface="Arial"/>
              </a:rPr>
              <a:t>d</a:t>
            </a:r>
            <a:r>
              <a:rPr dirty="0" sz="4000" spc="204" b="1">
                <a:latin typeface="Arial"/>
                <a:cs typeface="Arial"/>
              </a:rPr>
              <a:t>-</a:t>
            </a:r>
            <a:r>
              <a:rPr dirty="0" sz="4000" spc="-705" b="1">
                <a:latin typeface="Arial"/>
                <a:cs typeface="Arial"/>
              </a:rPr>
              <a:t>Y</a:t>
            </a:r>
            <a:r>
              <a:rPr dirty="0" sz="4000" spc="-690" b="1">
                <a:latin typeface="Arial"/>
                <a:cs typeface="Arial"/>
              </a:rPr>
              <a:t>A</a:t>
            </a:r>
            <a:r>
              <a:rPr dirty="0" sz="4000" spc="-450" b="1">
                <a:latin typeface="Arial"/>
                <a:cs typeface="Arial"/>
              </a:rPr>
              <a:t>G  </a:t>
            </a:r>
            <a:r>
              <a:rPr dirty="0" sz="4000" spc="-675" b="1">
                <a:latin typeface="Arial"/>
                <a:cs typeface="Arial"/>
              </a:rPr>
              <a:t>LASER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99388" y="4616103"/>
            <a:ext cx="1323340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604">
              <a:lnSpc>
                <a:spcPct val="115599"/>
              </a:lnSpc>
              <a:spcBef>
                <a:spcPts val="100"/>
              </a:spcBef>
            </a:pPr>
            <a:r>
              <a:rPr dirty="0" sz="4000" spc="-320" b="1">
                <a:latin typeface="Arial"/>
                <a:cs typeface="Arial"/>
              </a:rPr>
              <a:t>He-Ne  </a:t>
            </a:r>
            <a:r>
              <a:rPr dirty="0" sz="4000" spc="-680" b="1">
                <a:latin typeface="Arial"/>
                <a:cs typeface="Arial"/>
              </a:rPr>
              <a:t>L</a:t>
            </a:r>
            <a:r>
              <a:rPr dirty="0" sz="4000" spc="-690" b="1">
                <a:latin typeface="Arial"/>
                <a:cs typeface="Arial"/>
              </a:rPr>
              <a:t>A</a:t>
            </a:r>
            <a:r>
              <a:rPr dirty="0" sz="4000" spc="-620" b="1">
                <a:latin typeface="Arial"/>
                <a:cs typeface="Arial"/>
              </a:rPr>
              <a:t>S</a:t>
            </a:r>
            <a:r>
              <a:rPr dirty="0" sz="4000" spc="-885" b="1">
                <a:latin typeface="Arial"/>
                <a:cs typeface="Arial"/>
              </a:rPr>
              <a:t>E</a:t>
            </a:r>
            <a:r>
              <a:rPr dirty="0" sz="4000" spc="-490" b="1">
                <a:latin typeface="Arial"/>
                <a:cs typeface="Arial"/>
              </a:rPr>
              <a:t>R</a:t>
            </a:r>
            <a:endParaRPr sz="4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13772" y="4616103"/>
            <a:ext cx="1323340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6060">
              <a:lnSpc>
                <a:spcPct val="115599"/>
              </a:lnSpc>
              <a:spcBef>
                <a:spcPts val="100"/>
              </a:spcBef>
            </a:pPr>
            <a:r>
              <a:rPr dirty="0" sz="4000" spc="-530" b="1">
                <a:latin typeface="Arial"/>
                <a:cs typeface="Arial"/>
              </a:rPr>
              <a:t>CO2  </a:t>
            </a:r>
            <a:r>
              <a:rPr dirty="0" sz="4000" spc="-680" b="1">
                <a:latin typeface="Arial"/>
                <a:cs typeface="Arial"/>
              </a:rPr>
              <a:t>L</a:t>
            </a:r>
            <a:r>
              <a:rPr dirty="0" sz="4000" spc="-690" b="1">
                <a:latin typeface="Arial"/>
                <a:cs typeface="Arial"/>
              </a:rPr>
              <a:t>A</a:t>
            </a:r>
            <a:r>
              <a:rPr dirty="0" sz="4000" spc="-620" b="1">
                <a:latin typeface="Arial"/>
                <a:cs typeface="Arial"/>
              </a:rPr>
              <a:t>S</a:t>
            </a:r>
            <a:r>
              <a:rPr dirty="0" sz="4000" spc="-885" b="1">
                <a:latin typeface="Arial"/>
                <a:cs typeface="Arial"/>
              </a:rPr>
              <a:t>E</a:t>
            </a:r>
            <a:r>
              <a:rPr dirty="0" sz="4000" spc="-490" b="1">
                <a:latin typeface="Arial"/>
                <a:cs typeface="Arial"/>
              </a:rPr>
              <a:t>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187894" y="4525287"/>
            <a:ext cx="2024380" cy="165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4900"/>
              </a:lnSpc>
              <a:spcBef>
                <a:spcPts val="100"/>
              </a:spcBef>
            </a:pPr>
            <a:r>
              <a:rPr dirty="0" sz="3100" spc="-270" b="1">
                <a:latin typeface="Arial"/>
                <a:cs typeface="Arial"/>
              </a:rPr>
              <a:t>SEMI-  </a:t>
            </a:r>
            <a:r>
              <a:rPr dirty="0" sz="3100" spc="-500" b="1">
                <a:latin typeface="Arial"/>
                <a:cs typeface="Arial"/>
              </a:rPr>
              <a:t>C</a:t>
            </a:r>
            <a:r>
              <a:rPr dirty="0" sz="3100" spc="-600" b="1">
                <a:latin typeface="Arial"/>
                <a:cs typeface="Arial"/>
              </a:rPr>
              <a:t>O</a:t>
            </a:r>
            <a:r>
              <a:rPr dirty="0" sz="3100" spc="-505" b="1">
                <a:latin typeface="Arial"/>
                <a:cs typeface="Arial"/>
              </a:rPr>
              <a:t>N</a:t>
            </a:r>
            <a:r>
              <a:rPr dirty="0" sz="3100" spc="-430" b="1">
                <a:latin typeface="Arial"/>
                <a:cs typeface="Arial"/>
              </a:rPr>
              <a:t>D</a:t>
            </a:r>
            <a:r>
              <a:rPr dirty="0" sz="3100" spc="-425" b="1">
                <a:latin typeface="Arial"/>
                <a:cs typeface="Arial"/>
              </a:rPr>
              <a:t>U</a:t>
            </a:r>
            <a:r>
              <a:rPr dirty="0" sz="3100" spc="-500" b="1">
                <a:latin typeface="Arial"/>
                <a:cs typeface="Arial"/>
              </a:rPr>
              <a:t>C</a:t>
            </a:r>
            <a:r>
              <a:rPr dirty="0" sz="3100" spc="-520" b="1">
                <a:latin typeface="Arial"/>
                <a:cs typeface="Arial"/>
              </a:rPr>
              <a:t>T</a:t>
            </a:r>
            <a:r>
              <a:rPr dirty="0" sz="3100" spc="-600" b="1">
                <a:latin typeface="Arial"/>
                <a:cs typeface="Arial"/>
              </a:rPr>
              <a:t>O</a:t>
            </a:r>
            <a:r>
              <a:rPr dirty="0" sz="3100" spc="-225" b="1">
                <a:latin typeface="Arial"/>
                <a:cs typeface="Arial"/>
              </a:rPr>
              <a:t>R  </a:t>
            </a:r>
            <a:r>
              <a:rPr dirty="0" sz="3100" spc="-525" b="1">
                <a:latin typeface="Arial"/>
                <a:cs typeface="Arial"/>
              </a:rPr>
              <a:t>LASER</a:t>
            </a:r>
            <a:endParaRPr sz="3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3938" y="1945580"/>
            <a:ext cx="0" cy="1905635"/>
          </a:xfrm>
          <a:custGeom>
            <a:avLst/>
            <a:gdLst/>
            <a:ahLst/>
            <a:cxnLst/>
            <a:rect l="l" t="t" r="r" b="b"/>
            <a:pathLst>
              <a:path w="0" h="1905635">
                <a:moveTo>
                  <a:pt x="0" y="0"/>
                </a:moveTo>
                <a:lnTo>
                  <a:pt x="0" y="1905108"/>
                </a:lnTo>
              </a:path>
            </a:pathLst>
          </a:custGeom>
          <a:ln w="380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2438" y="1543052"/>
            <a:ext cx="10903585" cy="114300"/>
          </a:xfrm>
          <a:custGeom>
            <a:avLst/>
            <a:gdLst/>
            <a:ahLst/>
            <a:cxnLst/>
            <a:rect l="l" t="t" r="r" b="b"/>
            <a:pathLst>
              <a:path w="10903585" h="114300">
                <a:moveTo>
                  <a:pt x="10902981" y="114300"/>
                </a:moveTo>
                <a:lnTo>
                  <a:pt x="0" y="114300"/>
                </a:lnTo>
                <a:lnTo>
                  <a:pt x="0" y="0"/>
                </a:lnTo>
                <a:lnTo>
                  <a:pt x="10902981" y="0"/>
                </a:lnTo>
                <a:lnTo>
                  <a:pt x="10902981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9738" y="330203"/>
            <a:ext cx="1092898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1845"/>
              <a:t>SEMI-CONDUCTOR</a:t>
            </a:r>
            <a:r>
              <a:rPr dirty="0" sz="9000" spc="-944"/>
              <a:t> </a:t>
            </a:r>
            <a:r>
              <a:rPr dirty="0" sz="9000" spc="-1200"/>
              <a:t>LASER</a:t>
            </a:r>
            <a:endParaRPr sz="9000"/>
          </a:p>
        </p:txBody>
      </p:sp>
      <p:sp>
        <p:nvSpPr>
          <p:cNvPr id="4" name="object 4"/>
          <p:cNvSpPr txBox="1"/>
          <p:nvPr/>
        </p:nvSpPr>
        <p:spPr>
          <a:xfrm>
            <a:off x="1144928" y="2741933"/>
            <a:ext cx="15695294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24940" marR="1266825">
              <a:lnSpc>
                <a:spcPct val="115900"/>
              </a:lnSpc>
              <a:spcBef>
                <a:spcPts val="100"/>
              </a:spcBef>
            </a:pPr>
            <a:r>
              <a:rPr dirty="0" sz="4800" spc="165" b="1">
                <a:latin typeface="Arial"/>
                <a:cs typeface="Arial"/>
              </a:rPr>
              <a:t>In</a:t>
            </a:r>
            <a:r>
              <a:rPr dirty="0" sz="4800" spc="-204" b="1">
                <a:latin typeface="Arial"/>
                <a:cs typeface="Arial"/>
              </a:rPr>
              <a:t> </a:t>
            </a:r>
            <a:r>
              <a:rPr dirty="0" sz="4800" spc="65" b="1">
                <a:latin typeface="Arial"/>
                <a:cs typeface="Arial"/>
              </a:rPr>
              <a:t>this</a:t>
            </a:r>
            <a:r>
              <a:rPr dirty="0" sz="4800" spc="-204" b="1">
                <a:latin typeface="Arial"/>
                <a:cs typeface="Arial"/>
              </a:rPr>
              <a:t> </a:t>
            </a:r>
            <a:r>
              <a:rPr dirty="0" sz="4800" spc="125" b="1">
                <a:latin typeface="Arial"/>
                <a:cs typeface="Arial"/>
              </a:rPr>
              <a:t>presentation</a:t>
            </a:r>
            <a:r>
              <a:rPr dirty="0" sz="4800" spc="-204" b="1">
                <a:latin typeface="Arial"/>
                <a:cs typeface="Arial"/>
              </a:rPr>
              <a:t> </a:t>
            </a:r>
            <a:r>
              <a:rPr dirty="0" sz="4800" spc="90" b="1">
                <a:latin typeface="Arial"/>
                <a:cs typeface="Arial"/>
              </a:rPr>
              <a:t>we</a:t>
            </a:r>
            <a:r>
              <a:rPr dirty="0" sz="4800" spc="-204" b="1">
                <a:latin typeface="Arial"/>
                <a:cs typeface="Arial"/>
              </a:rPr>
              <a:t> </a:t>
            </a:r>
            <a:r>
              <a:rPr dirty="0" sz="4800" spc="100" b="1">
                <a:latin typeface="Arial"/>
                <a:cs typeface="Arial"/>
              </a:rPr>
              <a:t>will</a:t>
            </a:r>
            <a:r>
              <a:rPr dirty="0" sz="4800" spc="-200" b="1">
                <a:latin typeface="Arial"/>
                <a:cs typeface="Arial"/>
              </a:rPr>
              <a:t> </a:t>
            </a:r>
            <a:r>
              <a:rPr dirty="0" sz="4800" spc="50" b="1">
                <a:latin typeface="Arial"/>
                <a:cs typeface="Arial"/>
              </a:rPr>
              <a:t>emphasize</a:t>
            </a:r>
            <a:r>
              <a:rPr dirty="0" sz="4800" spc="-204" b="1">
                <a:latin typeface="Arial"/>
                <a:cs typeface="Arial"/>
              </a:rPr>
              <a:t> </a:t>
            </a:r>
            <a:r>
              <a:rPr dirty="0" sz="4800" spc="165" b="1">
                <a:latin typeface="Arial"/>
                <a:cs typeface="Arial"/>
              </a:rPr>
              <a:t>of</a:t>
            </a:r>
            <a:r>
              <a:rPr dirty="0" sz="4800" spc="-204" b="1">
                <a:latin typeface="Arial"/>
                <a:cs typeface="Arial"/>
              </a:rPr>
              <a:t> </a:t>
            </a:r>
            <a:r>
              <a:rPr dirty="0" sz="4800" spc="80" b="1">
                <a:latin typeface="Arial"/>
                <a:cs typeface="Arial"/>
              </a:rPr>
              <a:t>on  </a:t>
            </a:r>
            <a:r>
              <a:rPr dirty="0" sz="4800" spc="215" b="1">
                <a:latin typeface="Arial"/>
                <a:cs typeface="Arial"/>
              </a:rPr>
              <a:t>the </a:t>
            </a:r>
            <a:r>
              <a:rPr dirty="0" sz="4800" spc="35" b="1">
                <a:latin typeface="Arial"/>
                <a:cs typeface="Arial"/>
              </a:rPr>
              <a:t>SEMI-CONDUCTOR</a:t>
            </a:r>
            <a:r>
              <a:rPr dirty="0" sz="4800" spc="-640" b="1">
                <a:latin typeface="Arial"/>
                <a:cs typeface="Arial"/>
              </a:rPr>
              <a:t> </a:t>
            </a:r>
            <a:r>
              <a:rPr dirty="0" sz="4800" spc="-180" b="1">
                <a:latin typeface="Arial"/>
                <a:cs typeface="Arial"/>
              </a:rPr>
              <a:t>LASER.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300">
              <a:latin typeface="Arial"/>
              <a:cs typeface="Arial"/>
            </a:endParaRPr>
          </a:p>
          <a:p>
            <a:pPr algn="ctr" marL="12065" marR="5080">
              <a:lnSpc>
                <a:spcPct val="116599"/>
              </a:lnSpc>
            </a:pPr>
            <a:r>
              <a:rPr dirty="0" sz="3700" spc="65" b="1">
                <a:latin typeface="Arial"/>
                <a:cs typeface="Arial"/>
              </a:rPr>
              <a:t>Semiconductor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spc="-15" b="1">
                <a:latin typeface="Arial"/>
                <a:cs typeface="Arial"/>
              </a:rPr>
              <a:t>lasers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spc="85" b="1">
                <a:latin typeface="Arial"/>
                <a:cs typeface="Arial"/>
              </a:rPr>
              <a:t>are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spc="75" b="1">
                <a:latin typeface="Arial"/>
                <a:cs typeface="Arial"/>
              </a:rPr>
              <a:t>solid-state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spc="-15" b="1">
                <a:latin typeface="Arial"/>
                <a:cs typeface="Arial"/>
              </a:rPr>
              <a:t>lasers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spc="30" b="1">
                <a:latin typeface="Arial"/>
                <a:cs typeface="Arial"/>
              </a:rPr>
              <a:t>based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spc="60" b="1">
                <a:latin typeface="Arial"/>
                <a:cs typeface="Arial"/>
              </a:rPr>
              <a:t>on</a:t>
            </a:r>
            <a:r>
              <a:rPr dirty="0" sz="3700" spc="-150" b="1">
                <a:latin typeface="Arial"/>
                <a:cs typeface="Arial"/>
              </a:rPr>
              <a:t> </a:t>
            </a:r>
            <a:r>
              <a:rPr dirty="0" sz="3700" spc="60" b="1">
                <a:latin typeface="Arial"/>
                <a:cs typeface="Arial"/>
              </a:rPr>
              <a:t>semiconductor  </a:t>
            </a:r>
            <a:r>
              <a:rPr dirty="0" sz="3700" spc="-10" b="1">
                <a:latin typeface="Arial"/>
                <a:cs typeface="Arial"/>
              </a:rPr>
              <a:t>gain </a:t>
            </a:r>
            <a:r>
              <a:rPr dirty="0" sz="3700" spc="75" b="1">
                <a:latin typeface="Arial"/>
                <a:cs typeface="Arial"/>
              </a:rPr>
              <a:t>media, </a:t>
            </a:r>
            <a:r>
              <a:rPr dirty="0" sz="3700" spc="85" b="1">
                <a:latin typeface="Arial"/>
                <a:cs typeface="Arial"/>
              </a:rPr>
              <a:t>where </a:t>
            </a:r>
            <a:r>
              <a:rPr dirty="0" sz="3700" spc="95" b="1">
                <a:latin typeface="Arial"/>
                <a:cs typeface="Arial"/>
              </a:rPr>
              <a:t>optical </a:t>
            </a:r>
            <a:r>
              <a:rPr dirty="0" sz="3700" spc="90" b="1">
                <a:latin typeface="Arial"/>
                <a:cs typeface="Arial"/>
              </a:rPr>
              <a:t>amplification </a:t>
            </a:r>
            <a:r>
              <a:rPr dirty="0" sz="3700" spc="-90" b="1">
                <a:latin typeface="Arial"/>
                <a:cs typeface="Arial"/>
              </a:rPr>
              <a:t>is </a:t>
            </a:r>
            <a:r>
              <a:rPr dirty="0" sz="3700" spc="25" b="1">
                <a:latin typeface="Arial"/>
                <a:cs typeface="Arial"/>
              </a:rPr>
              <a:t>usually </a:t>
            </a:r>
            <a:r>
              <a:rPr dirty="0" sz="3700" spc="65" b="1">
                <a:latin typeface="Arial"/>
                <a:cs typeface="Arial"/>
              </a:rPr>
              <a:t>achieved </a:t>
            </a:r>
            <a:r>
              <a:rPr dirty="0" sz="3700" spc="100" b="1">
                <a:latin typeface="Arial"/>
                <a:cs typeface="Arial"/>
              </a:rPr>
              <a:t>by  stimulated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b="1">
                <a:latin typeface="Arial"/>
                <a:cs typeface="Arial"/>
              </a:rPr>
              <a:t>emission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spc="175" b="1">
                <a:latin typeface="Arial"/>
                <a:cs typeface="Arial"/>
              </a:rPr>
              <a:t>at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spc="55" b="1">
                <a:latin typeface="Arial"/>
                <a:cs typeface="Arial"/>
              </a:rPr>
              <a:t>an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spc="110" b="1">
                <a:latin typeface="Arial"/>
                <a:cs typeface="Arial"/>
              </a:rPr>
              <a:t>interband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spc="80" b="1">
                <a:latin typeface="Arial"/>
                <a:cs typeface="Arial"/>
              </a:rPr>
              <a:t>transition</a:t>
            </a:r>
            <a:r>
              <a:rPr dirty="0" sz="3700" spc="-150" b="1">
                <a:latin typeface="Arial"/>
                <a:cs typeface="Arial"/>
              </a:rPr>
              <a:t> </a:t>
            </a:r>
            <a:r>
              <a:rPr dirty="0" sz="3700" spc="90" b="1">
                <a:latin typeface="Arial"/>
                <a:cs typeface="Arial"/>
              </a:rPr>
              <a:t>under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spc="50" b="1">
                <a:latin typeface="Arial"/>
                <a:cs typeface="Arial"/>
              </a:rPr>
              <a:t>conditions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spc="125" b="1">
                <a:latin typeface="Arial"/>
                <a:cs typeface="Arial"/>
              </a:rPr>
              <a:t>of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spc="40" b="1">
                <a:latin typeface="Arial"/>
                <a:cs typeface="Arial"/>
              </a:rPr>
              <a:t>a  </a:t>
            </a:r>
            <a:r>
              <a:rPr dirty="0" sz="3700" spc="-5" b="1">
                <a:latin typeface="Arial"/>
                <a:cs typeface="Arial"/>
              </a:rPr>
              <a:t>high</a:t>
            </a:r>
            <a:r>
              <a:rPr dirty="0" sz="3700" spc="-160" b="1">
                <a:latin typeface="Arial"/>
                <a:cs typeface="Arial"/>
              </a:rPr>
              <a:t> </a:t>
            </a:r>
            <a:r>
              <a:rPr dirty="0" sz="3700" spc="75" b="1">
                <a:latin typeface="Arial"/>
                <a:cs typeface="Arial"/>
              </a:rPr>
              <a:t>carrier</a:t>
            </a:r>
            <a:r>
              <a:rPr dirty="0" sz="3700" spc="-160" b="1">
                <a:latin typeface="Arial"/>
                <a:cs typeface="Arial"/>
              </a:rPr>
              <a:t> </a:t>
            </a:r>
            <a:r>
              <a:rPr dirty="0" sz="3700" spc="70" b="1">
                <a:latin typeface="Arial"/>
                <a:cs typeface="Arial"/>
              </a:rPr>
              <a:t>density</a:t>
            </a:r>
            <a:r>
              <a:rPr dirty="0" sz="3700" spc="-160" b="1">
                <a:latin typeface="Arial"/>
                <a:cs typeface="Arial"/>
              </a:rPr>
              <a:t> </a:t>
            </a:r>
            <a:r>
              <a:rPr dirty="0" sz="3700" spc="55" b="1">
                <a:latin typeface="Arial"/>
                <a:cs typeface="Arial"/>
              </a:rPr>
              <a:t>in</a:t>
            </a:r>
            <a:r>
              <a:rPr dirty="0" sz="3700" spc="-160" b="1">
                <a:latin typeface="Arial"/>
                <a:cs typeface="Arial"/>
              </a:rPr>
              <a:t> </a:t>
            </a:r>
            <a:r>
              <a:rPr dirty="0" sz="3700" spc="160" b="1">
                <a:latin typeface="Arial"/>
                <a:cs typeface="Arial"/>
              </a:rPr>
              <a:t>the</a:t>
            </a:r>
            <a:r>
              <a:rPr dirty="0" sz="3700" spc="-160" b="1">
                <a:latin typeface="Arial"/>
                <a:cs typeface="Arial"/>
              </a:rPr>
              <a:t> </a:t>
            </a:r>
            <a:r>
              <a:rPr dirty="0" sz="3700" spc="70" b="1">
                <a:latin typeface="Arial"/>
                <a:cs typeface="Arial"/>
              </a:rPr>
              <a:t>conduction</a:t>
            </a:r>
            <a:r>
              <a:rPr dirty="0" sz="3700" spc="-155" b="1">
                <a:latin typeface="Arial"/>
                <a:cs typeface="Arial"/>
              </a:rPr>
              <a:t> </a:t>
            </a:r>
            <a:r>
              <a:rPr dirty="0" sz="3700" spc="65" b="1">
                <a:latin typeface="Arial"/>
                <a:cs typeface="Arial"/>
              </a:rPr>
              <a:t>band.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36730" y="2242199"/>
            <a:ext cx="10610849" cy="5800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5604" y="1240889"/>
            <a:ext cx="15097125" cy="85725"/>
          </a:xfrm>
          <a:custGeom>
            <a:avLst/>
            <a:gdLst/>
            <a:ahLst/>
            <a:cxnLst/>
            <a:rect l="l" t="t" r="r" b="b"/>
            <a:pathLst>
              <a:path w="15097125" h="85725">
                <a:moveTo>
                  <a:pt x="15096839" y="85725"/>
                </a:moveTo>
                <a:lnTo>
                  <a:pt x="0" y="85725"/>
                </a:lnTo>
                <a:lnTo>
                  <a:pt x="0" y="0"/>
                </a:lnTo>
                <a:lnTo>
                  <a:pt x="15096839" y="0"/>
                </a:lnTo>
                <a:lnTo>
                  <a:pt x="15096839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2904" y="300740"/>
            <a:ext cx="15122525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900" spc="-1075"/>
              <a:t>APPLICATIONS </a:t>
            </a:r>
            <a:r>
              <a:rPr dirty="0" sz="6900" spc="-1240"/>
              <a:t>OF </a:t>
            </a:r>
            <a:r>
              <a:rPr dirty="0" sz="6900" spc="-1405"/>
              <a:t>SEMI-CONDUCTOR</a:t>
            </a:r>
            <a:r>
              <a:rPr dirty="0" sz="6900" spc="-985"/>
              <a:t> </a:t>
            </a:r>
            <a:r>
              <a:rPr dirty="0" sz="6900" spc="-969"/>
              <a:t>LASERS</a:t>
            </a:r>
            <a:endParaRPr sz="6900"/>
          </a:p>
        </p:txBody>
      </p:sp>
      <p:sp>
        <p:nvSpPr>
          <p:cNvPr id="4" name="object 4"/>
          <p:cNvSpPr/>
          <p:nvPr/>
        </p:nvSpPr>
        <p:spPr>
          <a:xfrm>
            <a:off x="16582452" y="1240889"/>
            <a:ext cx="220345" cy="85725"/>
          </a:xfrm>
          <a:custGeom>
            <a:avLst/>
            <a:gdLst/>
            <a:ahLst/>
            <a:cxnLst/>
            <a:rect l="l" t="t" r="r" b="b"/>
            <a:pathLst>
              <a:path w="220344" h="85725">
                <a:moveTo>
                  <a:pt x="219818" y="85725"/>
                </a:moveTo>
                <a:lnTo>
                  <a:pt x="0" y="85725"/>
                </a:lnTo>
                <a:lnTo>
                  <a:pt x="0" y="0"/>
                </a:lnTo>
                <a:lnTo>
                  <a:pt x="219818" y="0"/>
                </a:lnTo>
                <a:lnTo>
                  <a:pt x="219818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491" y="2310923"/>
            <a:ext cx="219075" cy="21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7491" y="4911248"/>
            <a:ext cx="219075" cy="219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7491" y="8378348"/>
            <a:ext cx="219075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70216" y="1879751"/>
            <a:ext cx="16507460" cy="7826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4900" spc="-440">
                <a:latin typeface="Arial Black"/>
                <a:cs typeface="Arial Black"/>
              </a:rPr>
              <a:t>Laser </a:t>
            </a:r>
            <a:r>
              <a:rPr dirty="0" sz="4900" spc="-360">
                <a:latin typeface="Arial Black"/>
                <a:cs typeface="Arial Black"/>
              </a:rPr>
              <a:t>have </a:t>
            </a:r>
            <a:r>
              <a:rPr dirty="0" sz="4900" spc="-320">
                <a:latin typeface="Arial Black"/>
                <a:cs typeface="Arial Black"/>
              </a:rPr>
              <a:t>been </a:t>
            </a:r>
            <a:r>
              <a:rPr dirty="0" sz="4900" spc="-355">
                <a:latin typeface="Arial Black"/>
                <a:cs typeface="Arial Black"/>
              </a:rPr>
              <a:t>used </a:t>
            </a:r>
            <a:r>
              <a:rPr dirty="0" sz="4900" spc="-140">
                <a:latin typeface="Arial Black"/>
                <a:cs typeface="Arial Black"/>
              </a:rPr>
              <a:t>for </a:t>
            </a:r>
            <a:r>
              <a:rPr dirty="0" sz="4900" spc="-390">
                <a:latin typeface="Arial Black"/>
                <a:cs typeface="Arial Black"/>
              </a:rPr>
              <a:t>measuring </a:t>
            </a:r>
            <a:r>
              <a:rPr dirty="0" sz="4900" spc="-395">
                <a:latin typeface="Arial Black"/>
                <a:cs typeface="Arial Black"/>
              </a:rPr>
              <a:t>distances </a:t>
            </a:r>
            <a:r>
              <a:rPr dirty="0" sz="4900" spc="-335">
                <a:latin typeface="Arial Black"/>
                <a:cs typeface="Arial Black"/>
              </a:rPr>
              <a:t>, </a:t>
            </a:r>
            <a:r>
              <a:rPr dirty="0" sz="4900" spc="-400">
                <a:latin typeface="Arial Black"/>
                <a:cs typeface="Arial Black"/>
              </a:rPr>
              <a:t>so</a:t>
            </a:r>
            <a:r>
              <a:rPr dirty="0" sz="4900" spc="-1195">
                <a:latin typeface="Arial Black"/>
                <a:cs typeface="Arial Black"/>
              </a:rPr>
              <a:t> </a:t>
            </a:r>
            <a:r>
              <a:rPr dirty="0" sz="4900" spc="-270">
                <a:latin typeface="Arial Black"/>
                <a:cs typeface="Arial Black"/>
              </a:rPr>
              <a:t>they  </a:t>
            </a:r>
            <a:r>
              <a:rPr dirty="0" sz="4900" spc="-380">
                <a:latin typeface="Arial Black"/>
                <a:cs typeface="Arial Black"/>
              </a:rPr>
              <a:t>are </a:t>
            </a:r>
            <a:r>
              <a:rPr dirty="0" sz="4900" spc="-254">
                <a:latin typeface="Arial Black"/>
                <a:cs typeface="Arial Black"/>
              </a:rPr>
              <a:t>very </a:t>
            </a:r>
            <a:r>
              <a:rPr dirty="0" sz="4900" spc="-300">
                <a:latin typeface="Arial Black"/>
                <a:cs typeface="Arial Black"/>
              </a:rPr>
              <a:t>useful </a:t>
            </a:r>
            <a:r>
              <a:rPr dirty="0" sz="4900" spc="-140">
                <a:latin typeface="Arial Black"/>
                <a:cs typeface="Arial Black"/>
              </a:rPr>
              <a:t>for </a:t>
            </a:r>
            <a:r>
              <a:rPr dirty="0" sz="4900" spc="-335">
                <a:latin typeface="Arial Black"/>
                <a:cs typeface="Arial Black"/>
              </a:rPr>
              <a:t>surveying </a:t>
            </a:r>
            <a:r>
              <a:rPr dirty="0" sz="4900" spc="-300">
                <a:latin typeface="Arial Black"/>
                <a:cs typeface="Arial Black"/>
              </a:rPr>
              <a:t>and</a:t>
            </a:r>
            <a:r>
              <a:rPr dirty="0" sz="4900" spc="-1210">
                <a:latin typeface="Arial Black"/>
                <a:cs typeface="Arial Black"/>
              </a:rPr>
              <a:t> </a:t>
            </a:r>
            <a:r>
              <a:rPr dirty="0" sz="4900" spc="-370">
                <a:latin typeface="Arial Black"/>
                <a:cs typeface="Arial Black"/>
              </a:rPr>
              <a:t>ranging.</a:t>
            </a:r>
            <a:endParaRPr sz="4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800">
              <a:latin typeface="Arial Black"/>
              <a:cs typeface="Arial Black"/>
            </a:endParaRPr>
          </a:p>
          <a:p>
            <a:pPr algn="just" marL="12700" marR="621665">
              <a:lnSpc>
                <a:spcPct val="116100"/>
              </a:lnSpc>
            </a:pPr>
            <a:r>
              <a:rPr dirty="0" sz="4900" spc="-459">
                <a:latin typeface="Arial Black"/>
                <a:cs typeface="Arial Black"/>
              </a:rPr>
              <a:t>Lasers </a:t>
            </a:r>
            <a:r>
              <a:rPr dirty="0" sz="4900" spc="-380">
                <a:latin typeface="Arial Black"/>
                <a:cs typeface="Arial Black"/>
              </a:rPr>
              <a:t>are </a:t>
            </a:r>
            <a:r>
              <a:rPr dirty="0" sz="4900" spc="-335">
                <a:latin typeface="Arial Black"/>
                <a:cs typeface="Arial Black"/>
              </a:rPr>
              <a:t>suitable </a:t>
            </a:r>
            <a:r>
              <a:rPr dirty="0" sz="4900" spc="-140">
                <a:latin typeface="Arial Black"/>
                <a:cs typeface="Arial Black"/>
              </a:rPr>
              <a:t>for </a:t>
            </a:r>
            <a:r>
              <a:rPr dirty="0" sz="4900" spc="-350">
                <a:latin typeface="Arial Black"/>
                <a:cs typeface="Arial Black"/>
              </a:rPr>
              <a:t>communication </a:t>
            </a:r>
            <a:r>
              <a:rPr dirty="0" sz="4900" spc="-300">
                <a:latin typeface="Arial Black"/>
                <a:cs typeface="Arial Black"/>
              </a:rPr>
              <a:t>and </a:t>
            </a:r>
            <a:r>
              <a:rPr dirty="0" sz="4900" spc="-270">
                <a:latin typeface="Arial Black"/>
                <a:cs typeface="Arial Black"/>
              </a:rPr>
              <a:t>they</a:t>
            </a:r>
            <a:r>
              <a:rPr dirty="0" sz="4900" spc="-1075">
                <a:latin typeface="Arial Black"/>
                <a:cs typeface="Arial Black"/>
              </a:rPr>
              <a:t> </a:t>
            </a:r>
            <a:r>
              <a:rPr dirty="0" sz="4900" spc="-360">
                <a:latin typeface="Arial Black"/>
                <a:cs typeface="Arial Black"/>
              </a:rPr>
              <a:t>have  </a:t>
            </a:r>
            <a:r>
              <a:rPr dirty="0" sz="4900" spc="-355">
                <a:latin typeface="Arial Black"/>
                <a:cs typeface="Arial Black"/>
              </a:rPr>
              <a:t>significant </a:t>
            </a:r>
            <a:r>
              <a:rPr dirty="0" sz="4900" spc="-395">
                <a:latin typeface="Arial Black"/>
                <a:cs typeface="Arial Black"/>
              </a:rPr>
              <a:t>advantages </a:t>
            </a:r>
            <a:r>
              <a:rPr dirty="0" sz="4900" spc="-425">
                <a:latin typeface="Arial Black"/>
                <a:cs typeface="Arial Black"/>
              </a:rPr>
              <a:t>because </a:t>
            </a:r>
            <a:r>
              <a:rPr dirty="0" sz="4900" spc="-270">
                <a:latin typeface="Arial Black"/>
                <a:cs typeface="Arial Black"/>
              </a:rPr>
              <a:t>they </a:t>
            </a:r>
            <a:r>
              <a:rPr dirty="0" sz="4900" spc="-380">
                <a:latin typeface="Arial Black"/>
                <a:cs typeface="Arial Black"/>
              </a:rPr>
              <a:t>are </a:t>
            </a:r>
            <a:r>
              <a:rPr dirty="0" sz="4900" spc="-315">
                <a:latin typeface="Arial Black"/>
                <a:cs typeface="Arial Black"/>
              </a:rPr>
              <a:t>more </a:t>
            </a:r>
            <a:r>
              <a:rPr dirty="0" sz="4900" spc="-300">
                <a:latin typeface="Arial Black"/>
                <a:cs typeface="Arial Black"/>
              </a:rPr>
              <a:t>nearly  </a:t>
            </a:r>
            <a:r>
              <a:rPr dirty="0" sz="4900" spc="-335">
                <a:latin typeface="Arial Black"/>
                <a:cs typeface="Arial Black"/>
              </a:rPr>
              <a:t>monochromatic.</a:t>
            </a:r>
            <a:endParaRPr sz="4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800">
              <a:latin typeface="Arial Black"/>
              <a:cs typeface="Arial Black"/>
            </a:endParaRPr>
          </a:p>
          <a:p>
            <a:pPr marL="12700" marR="1049020">
              <a:lnSpc>
                <a:spcPct val="116100"/>
              </a:lnSpc>
            </a:pPr>
            <a:r>
              <a:rPr dirty="0" sz="4900" spc="-440">
                <a:latin typeface="Arial Black"/>
                <a:cs typeface="Arial Black"/>
              </a:rPr>
              <a:t>Laser </a:t>
            </a:r>
            <a:r>
              <a:rPr dirty="0" sz="4900" spc="-345">
                <a:latin typeface="Arial Black"/>
                <a:cs typeface="Arial Black"/>
              </a:rPr>
              <a:t>lights </a:t>
            </a:r>
            <a:r>
              <a:rPr dirty="0" sz="4900" spc="-380">
                <a:latin typeface="Arial Black"/>
                <a:cs typeface="Arial Black"/>
              </a:rPr>
              <a:t>are </a:t>
            </a:r>
            <a:r>
              <a:rPr dirty="0" sz="4900" spc="-295">
                <a:latin typeface="Arial Black"/>
                <a:cs typeface="Arial Black"/>
              </a:rPr>
              <a:t>highly </a:t>
            </a:r>
            <a:r>
              <a:rPr dirty="0" sz="4900" spc="-350">
                <a:latin typeface="Arial Black"/>
                <a:cs typeface="Arial Black"/>
              </a:rPr>
              <a:t>intense </a:t>
            </a:r>
            <a:r>
              <a:rPr dirty="0" sz="4900" spc="-300">
                <a:latin typeface="Arial Black"/>
                <a:cs typeface="Arial Black"/>
              </a:rPr>
              <a:t>and </a:t>
            </a:r>
            <a:r>
              <a:rPr dirty="0" sz="4900" spc="-355">
                <a:latin typeface="Arial Black"/>
                <a:cs typeface="Arial Black"/>
              </a:rPr>
              <a:t>used </a:t>
            </a:r>
            <a:r>
              <a:rPr dirty="0" sz="4900" spc="-140">
                <a:latin typeface="Arial Black"/>
                <a:cs typeface="Arial Black"/>
              </a:rPr>
              <a:t>for</a:t>
            </a:r>
            <a:r>
              <a:rPr dirty="0" sz="4900" spc="-1025">
                <a:latin typeface="Arial Black"/>
                <a:cs typeface="Arial Black"/>
              </a:rPr>
              <a:t> </a:t>
            </a:r>
            <a:r>
              <a:rPr dirty="0" sz="4900" spc="-380">
                <a:latin typeface="Arial Black"/>
                <a:cs typeface="Arial Black"/>
              </a:rPr>
              <a:t>welding,  </a:t>
            </a:r>
            <a:r>
              <a:rPr dirty="0" sz="4900" spc="-330">
                <a:latin typeface="Arial Black"/>
                <a:cs typeface="Arial Black"/>
              </a:rPr>
              <a:t>cutting </a:t>
            </a:r>
            <a:r>
              <a:rPr dirty="0" sz="4900" spc="-140">
                <a:latin typeface="Arial Black"/>
                <a:cs typeface="Arial Black"/>
              </a:rPr>
              <a:t>of </a:t>
            </a:r>
            <a:r>
              <a:rPr dirty="0" sz="4900" spc="-370">
                <a:latin typeface="Arial Black"/>
                <a:cs typeface="Arial Black"/>
              </a:rPr>
              <a:t>materials, </a:t>
            </a:r>
            <a:r>
              <a:rPr dirty="0" sz="4900" spc="-380">
                <a:latin typeface="Arial Black"/>
                <a:cs typeface="Arial Black"/>
              </a:rPr>
              <a:t>machining </a:t>
            </a:r>
            <a:r>
              <a:rPr dirty="0" sz="4900" spc="-300">
                <a:latin typeface="Arial Black"/>
                <a:cs typeface="Arial Black"/>
              </a:rPr>
              <a:t>and </a:t>
            </a:r>
            <a:r>
              <a:rPr dirty="0" sz="4900" spc="-265">
                <a:latin typeface="Arial Black"/>
                <a:cs typeface="Arial Black"/>
              </a:rPr>
              <a:t>drilling</a:t>
            </a:r>
            <a:r>
              <a:rPr dirty="0" sz="4900" spc="-1100">
                <a:latin typeface="Arial Black"/>
                <a:cs typeface="Arial Black"/>
              </a:rPr>
              <a:t> </a:t>
            </a:r>
            <a:r>
              <a:rPr dirty="0" sz="4900" spc="-340">
                <a:latin typeface="Arial Black"/>
                <a:cs typeface="Arial Black"/>
              </a:rPr>
              <a:t>holes.</a:t>
            </a:r>
            <a:endParaRPr sz="4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543" y="1059938"/>
            <a:ext cx="219075" cy="21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5543" y="3660263"/>
            <a:ext cx="219075" cy="219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85543" y="6260588"/>
            <a:ext cx="219075" cy="219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5543" y="7994138"/>
            <a:ext cx="219075" cy="219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78268" y="628767"/>
            <a:ext cx="15459710" cy="7826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9375">
              <a:lnSpc>
                <a:spcPct val="116100"/>
              </a:lnSpc>
              <a:spcBef>
                <a:spcPts val="95"/>
              </a:spcBef>
            </a:pPr>
            <a:r>
              <a:rPr dirty="0" sz="4900" spc="-459">
                <a:latin typeface="Arial Black"/>
                <a:cs typeface="Arial Black"/>
              </a:rPr>
              <a:t>Lasers </a:t>
            </a:r>
            <a:r>
              <a:rPr dirty="0" sz="4900" spc="-380">
                <a:latin typeface="Arial Black"/>
                <a:cs typeface="Arial Black"/>
              </a:rPr>
              <a:t>are </a:t>
            </a:r>
            <a:r>
              <a:rPr dirty="0" sz="4900" spc="-355">
                <a:latin typeface="Arial Black"/>
                <a:cs typeface="Arial Black"/>
              </a:rPr>
              <a:t>used </a:t>
            </a:r>
            <a:r>
              <a:rPr dirty="0" sz="4900" spc="-280">
                <a:latin typeface="Arial Black"/>
                <a:cs typeface="Arial Black"/>
              </a:rPr>
              <a:t>in </a:t>
            </a:r>
            <a:r>
              <a:rPr dirty="0" sz="4900" spc="-380">
                <a:latin typeface="Arial Black"/>
                <a:cs typeface="Arial Black"/>
              </a:rPr>
              <a:t>eye </a:t>
            </a:r>
            <a:r>
              <a:rPr dirty="0" sz="4900" spc="-340">
                <a:latin typeface="Arial Black"/>
                <a:cs typeface="Arial Black"/>
              </a:rPr>
              <a:t>surgery </a:t>
            </a:r>
            <a:r>
              <a:rPr dirty="0" sz="4900" spc="-335">
                <a:latin typeface="Arial Black"/>
                <a:cs typeface="Arial Black"/>
              </a:rPr>
              <a:t>, </a:t>
            </a:r>
            <a:r>
              <a:rPr dirty="0" sz="4900" spc="-310">
                <a:latin typeface="Arial Black"/>
                <a:cs typeface="Arial Black"/>
              </a:rPr>
              <a:t>treatment </a:t>
            </a:r>
            <a:r>
              <a:rPr dirty="0" sz="4900" spc="-140">
                <a:latin typeface="Arial Black"/>
                <a:cs typeface="Arial Black"/>
              </a:rPr>
              <a:t>of</a:t>
            </a:r>
            <a:r>
              <a:rPr dirty="0" sz="4900" spc="-1055">
                <a:latin typeface="Arial Black"/>
                <a:cs typeface="Arial Black"/>
              </a:rPr>
              <a:t> </a:t>
            </a:r>
            <a:r>
              <a:rPr dirty="0" sz="4900" spc="-290">
                <a:latin typeface="Arial Black"/>
                <a:cs typeface="Arial Black"/>
              </a:rPr>
              <a:t>dental  </a:t>
            </a:r>
            <a:r>
              <a:rPr dirty="0" sz="4900" spc="-380">
                <a:latin typeface="Arial Black"/>
                <a:cs typeface="Arial Black"/>
              </a:rPr>
              <a:t>decay </a:t>
            </a:r>
            <a:r>
              <a:rPr dirty="0" sz="4900" spc="-300">
                <a:latin typeface="Arial Black"/>
                <a:cs typeface="Arial Black"/>
              </a:rPr>
              <a:t>and </a:t>
            </a:r>
            <a:r>
              <a:rPr dirty="0" sz="4900" spc="-484">
                <a:latin typeface="Arial Black"/>
                <a:cs typeface="Arial Black"/>
              </a:rPr>
              <a:t>skin</a:t>
            </a:r>
            <a:r>
              <a:rPr dirty="0" sz="4900" spc="-630">
                <a:latin typeface="Arial Black"/>
                <a:cs typeface="Arial Black"/>
              </a:rPr>
              <a:t> </a:t>
            </a:r>
            <a:r>
              <a:rPr dirty="0" sz="4900" spc="-375">
                <a:latin typeface="Arial Black"/>
                <a:cs typeface="Arial Black"/>
              </a:rPr>
              <a:t>decay.</a:t>
            </a:r>
            <a:endParaRPr sz="4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800">
              <a:latin typeface="Arial Black"/>
              <a:cs typeface="Arial Black"/>
            </a:endParaRPr>
          </a:p>
          <a:p>
            <a:pPr marL="12700" marR="5080">
              <a:lnSpc>
                <a:spcPct val="116100"/>
              </a:lnSpc>
            </a:pPr>
            <a:r>
              <a:rPr dirty="0" sz="4900" spc="-459">
                <a:latin typeface="Arial Black"/>
                <a:cs typeface="Arial Black"/>
              </a:rPr>
              <a:t>Lasers </a:t>
            </a:r>
            <a:r>
              <a:rPr dirty="0" sz="4900" spc="-380">
                <a:latin typeface="Arial Black"/>
                <a:cs typeface="Arial Black"/>
              </a:rPr>
              <a:t>are </a:t>
            </a:r>
            <a:r>
              <a:rPr dirty="0" sz="4900" spc="-355">
                <a:latin typeface="Arial Black"/>
                <a:cs typeface="Arial Black"/>
              </a:rPr>
              <a:t>used </a:t>
            </a:r>
            <a:r>
              <a:rPr dirty="0" sz="4900" spc="-280">
                <a:latin typeface="Arial Black"/>
                <a:cs typeface="Arial Black"/>
              </a:rPr>
              <a:t>in </a:t>
            </a:r>
            <a:r>
              <a:rPr dirty="0" sz="4900" spc="-360">
                <a:latin typeface="Arial Black"/>
                <a:cs typeface="Arial Black"/>
              </a:rPr>
              <a:t>Barcode </a:t>
            </a:r>
            <a:r>
              <a:rPr dirty="0" sz="4900" spc="-409">
                <a:latin typeface="Arial Black"/>
                <a:cs typeface="Arial Black"/>
              </a:rPr>
              <a:t>scanners </a:t>
            </a:r>
            <a:r>
              <a:rPr dirty="0" sz="4900" spc="-280">
                <a:latin typeface="Arial Black"/>
                <a:cs typeface="Arial Black"/>
              </a:rPr>
              <a:t>in </a:t>
            </a:r>
            <a:r>
              <a:rPr dirty="0" sz="4900" spc="-445">
                <a:latin typeface="Arial Black"/>
                <a:cs typeface="Arial Black"/>
              </a:rPr>
              <a:t>markets</a:t>
            </a:r>
            <a:r>
              <a:rPr dirty="0" sz="4900" spc="-985">
                <a:latin typeface="Arial Black"/>
                <a:cs typeface="Arial Black"/>
              </a:rPr>
              <a:t> </a:t>
            </a:r>
            <a:r>
              <a:rPr dirty="0" sz="4900" spc="-300">
                <a:latin typeface="Arial Black"/>
                <a:cs typeface="Arial Black"/>
              </a:rPr>
              <a:t>and  </a:t>
            </a:r>
            <a:r>
              <a:rPr dirty="0" sz="4900" spc="-370">
                <a:latin typeface="Arial Black"/>
                <a:cs typeface="Arial Black"/>
              </a:rPr>
              <a:t>supermarket.</a:t>
            </a:r>
            <a:endParaRPr sz="4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4900" spc="-459">
                <a:latin typeface="Arial Black"/>
                <a:cs typeface="Arial Black"/>
              </a:rPr>
              <a:t>Lasers </a:t>
            </a:r>
            <a:r>
              <a:rPr dirty="0" sz="4900" spc="-380">
                <a:latin typeface="Arial Black"/>
                <a:cs typeface="Arial Black"/>
              </a:rPr>
              <a:t>are </a:t>
            </a:r>
            <a:r>
              <a:rPr dirty="0" sz="4900" spc="-355">
                <a:latin typeface="Arial Black"/>
                <a:cs typeface="Arial Black"/>
              </a:rPr>
              <a:t>used </a:t>
            </a:r>
            <a:r>
              <a:rPr dirty="0" sz="4900" spc="-280">
                <a:latin typeface="Arial Black"/>
                <a:cs typeface="Arial Black"/>
              </a:rPr>
              <a:t>in</a:t>
            </a:r>
            <a:r>
              <a:rPr dirty="0" sz="4900" spc="-550">
                <a:latin typeface="Arial Black"/>
                <a:cs typeface="Arial Black"/>
              </a:rPr>
              <a:t> </a:t>
            </a:r>
            <a:r>
              <a:rPr dirty="0" sz="4900" spc="-280">
                <a:latin typeface="Arial Black"/>
                <a:cs typeface="Arial Black"/>
              </a:rPr>
              <a:t>printers.</a:t>
            </a:r>
            <a:endParaRPr sz="4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4900" spc="-459">
                <a:latin typeface="Arial Black"/>
                <a:cs typeface="Arial Black"/>
              </a:rPr>
              <a:t>Lasers </a:t>
            </a:r>
            <a:r>
              <a:rPr dirty="0" sz="4900" spc="-380">
                <a:latin typeface="Arial Black"/>
                <a:cs typeface="Arial Black"/>
              </a:rPr>
              <a:t>are </a:t>
            </a:r>
            <a:r>
              <a:rPr dirty="0" sz="4900" spc="-355">
                <a:latin typeface="Arial Black"/>
                <a:cs typeface="Arial Black"/>
              </a:rPr>
              <a:t>used </a:t>
            </a:r>
            <a:r>
              <a:rPr dirty="0" sz="4900" spc="-280">
                <a:latin typeface="Arial Black"/>
                <a:cs typeface="Arial Black"/>
              </a:rPr>
              <a:t>in </a:t>
            </a:r>
            <a:r>
              <a:rPr dirty="0" sz="4900" spc="-254">
                <a:latin typeface="Arial Black"/>
                <a:cs typeface="Arial Black"/>
              </a:rPr>
              <a:t>Photodiode</a:t>
            </a:r>
            <a:r>
              <a:rPr dirty="0" sz="4900" spc="-705">
                <a:latin typeface="Arial Black"/>
                <a:cs typeface="Arial Black"/>
              </a:rPr>
              <a:t> </a:t>
            </a:r>
            <a:r>
              <a:rPr dirty="0" sz="4900" spc="-310">
                <a:latin typeface="Arial Black"/>
                <a:cs typeface="Arial Black"/>
              </a:rPr>
              <a:t>detection.</a:t>
            </a:r>
            <a:endParaRPr sz="4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786" y="1029682"/>
            <a:ext cx="12252960" cy="66675"/>
          </a:xfrm>
          <a:custGeom>
            <a:avLst/>
            <a:gdLst/>
            <a:ahLst/>
            <a:cxnLst/>
            <a:rect l="l" t="t" r="r" b="b"/>
            <a:pathLst>
              <a:path w="12252960" h="66675">
                <a:moveTo>
                  <a:pt x="12252388" y="66675"/>
                </a:moveTo>
                <a:lnTo>
                  <a:pt x="0" y="66675"/>
                </a:lnTo>
                <a:lnTo>
                  <a:pt x="0" y="0"/>
                </a:lnTo>
                <a:lnTo>
                  <a:pt x="12252388" y="0"/>
                </a:lnTo>
                <a:lnTo>
                  <a:pt x="12252388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35"/>
              <a:t>ADVANTAGES </a:t>
            </a:r>
            <a:r>
              <a:rPr dirty="0" spc="-1019"/>
              <a:t>OF </a:t>
            </a:r>
            <a:r>
              <a:rPr dirty="0" spc="-1160"/>
              <a:t>SEMI-CONDUCTOR</a:t>
            </a:r>
            <a:r>
              <a:rPr dirty="0" spc="-765"/>
              <a:t> </a:t>
            </a:r>
            <a:r>
              <a:rPr dirty="0" spc="-800"/>
              <a:t>LASERS</a:t>
            </a:r>
          </a:p>
        </p:txBody>
      </p:sp>
      <p:sp>
        <p:nvSpPr>
          <p:cNvPr id="4" name="object 4"/>
          <p:cNvSpPr/>
          <p:nvPr/>
        </p:nvSpPr>
        <p:spPr>
          <a:xfrm>
            <a:off x="1619250" y="1882788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9250" y="2806713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19250" y="3730638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19250" y="4654563"/>
            <a:ext cx="2381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8330" y="6683120"/>
            <a:ext cx="13151485" cy="66675"/>
          </a:xfrm>
          <a:custGeom>
            <a:avLst/>
            <a:gdLst/>
            <a:ahLst/>
            <a:cxnLst/>
            <a:rect l="l" t="t" r="r" b="b"/>
            <a:pathLst>
              <a:path w="13151485" h="66675">
                <a:moveTo>
                  <a:pt x="13151358" y="66675"/>
                </a:moveTo>
                <a:lnTo>
                  <a:pt x="0" y="66675"/>
                </a:lnTo>
                <a:lnTo>
                  <a:pt x="0" y="0"/>
                </a:lnTo>
                <a:lnTo>
                  <a:pt x="13151358" y="0"/>
                </a:lnTo>
                <a:lnTo>
                  <a:pt x="13151358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9250" y="7741919"/>
            <a:ext cx="238125" cy="2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38607" y="1430662"/>
            <a:ext cx="14509115" cy="6808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48615">
              <a:lnSpc>
                <a:spcPct val="116599"/>
              </a:lnSpc>
              <a:spcBef>
                <a:spcPts val="100"/>
              </a:spcBef>
            </a:pPr>
            <a:r>
              <a:rPr dirty="0" sz="5200" spc="-310">
                <a:latin typeface="Arial Black"/>
                <a:cs typeface="Arial Black"/>
              </a:rPr>
              <a:t>Semi-conductor </a:t>
            </a:r>
            <a:r>
              <a:rPr dirty="0" sz="5200" spc="-434">
                <a:latin typeface="Arial Black"/>
                <a:cs typeface="Arial Black"/>
              </a:rPr>
              <a:t>lasers </a:t>
            </a:r>
            <a:r>
              <a:rPr dirty="0" sz="5200" spc="-405">
                <a:latin typeface="Arial Black"/>
                <a:cs typeface="Arial Black"/>
              </a:rPr>
              <a:t>are </a:t>
            </a:r>
            <a:r>
              <a:rPr dirty="0" sz="5200" spc="-470">
                <a:latin typeface="Arial Black"/>
                <a:cs typeface="Arial Black"/>
              </a:rPr>
              <a:t>easy </a:t>
            </a:r>
            <a:r>
              <a:rPr dirty="0" sz="5200" spc="-295">
                <a:latin typeface="Arial Black"/>
                <a:cs typeface="Arial Black"/>
              </a:rPr>
              <a:t>in</a:t>
            </a:r>
            <a:r>
              <a:rPr dirty="0" sz="5200" spc="-705">
                <a:latin typeface="Arial Black"/>
                <a:cs typeface="Arial Black"/>
              </a:rPr>
              <a:t> </a:t>
            </a:r>
            <a:r>
              <a:rPr dirty="0" sz="5200" spc="-335">
                <a:latin typeface="Arial Black"/>
                <a:cs typeface="Arial Black"/>
              </a:rPr>
              <a:t>operating.  </a:t>
            </a:r>
            <a:r>
              <a:rPr dirty="0" sz="5200" spc="-409">
                <a:latin typeface="Arial Black"/>
                <a:cs typeface="Arial Black"/>
              </a:rPr>
              <a:t>Long</a:t>
            </a:r>
            <a:r>
              <a:rPr dirty="0" sz="5200" spc="-465">
                <a:latin typeface="Arial Black"/>
                <a:cs typeface="Arial Black"/>
              </a:rPr>
              <a:t> </a:t>
            </a:r>
            <a:r>
              <a:rPr dirty="0" sz="5200" spc="-270">
                <a:latin typeface="Arial Black"/>
                <a:cs typeface="Arial Black"/>
              </a:rPr>
              <a:t>life</a:t>
            </a:r>
            <a:endParaRPr sz="5200">
              <a:latin typeface="Arial Black"/>
              <a:cs typeface="Arial Black"/>
            </a:endParaRPr>
          </a:p>
          <a:p>
            <a:pPr marL="12700" marR="5080">
              <a:lnSpc>
                <a:spcPct val="116599"/>
              </a:lnSpc>
            </a:pPr>
            <a:r>
              <a:rPr dirty="0" sz="5200" spc="-340">
                <a:latin typeface="Arial Black"/>
                <a:cs typeface="Arial Black"/>
              </a:rPr>
              <a:t>Highly </a:t>
            </a:r>
            <a:r>
              <a:rPr dirty="0" sz="5200" spc="-355">
                <a:latin typeface="Arial Black"/>
                <a:cs typeface="Arial Black"/>
              </a:rPr>
              <a:t>monochromatic </a:t>
            </a:r>
            <a:r>
              <a:rPr dirty="0" sz="5200" spc="-320">
                <a:latin typeface="Arial Black"/>
                <a:cs typeface="Arial Black"/>
              </a:rPr>
              <a:t>and </a:t>
            </a:r>
            <a:r>
              <a:rPr dirty="0" sz="5200" spc="-330">
                <a:latin typeface="Arial Black"/>
                <a:cs typeface="Arial Black"/>
              </a:rPr>
              <a:t>continuous</a:t>
            </a:r>
            <a:r>
              <a:rPr dirty="0" sz="5200" spc="-840">
                <a:latin typeface="Arial Black"/>
                <a:cs typeface="Arial Black"/>
              </a:rPr>
              <a:t> </a:t>
            </a:r>
            <a:r>
              <a:rPr dirty="0" sz="5200" spc="-400">
                <a:latin typeface="Arial Black"/>
                <a:cs typeface="Arial Black"/>
              </a:rPr>
              <a:t>beam.  </a:t>
            </a:r>
            <a:r>
              <a:rPr dirty="0" sz="5200" spc="-420">
                <a:latin typeface="Arial Black"/>
                <a:cs typeface="Arial Black"/>
              </a:rPr>
              <a:t>excellent</a:t>
            </a:r>
            <a:r>
              <a:rPr dirty="0" sz="5200" spc="-465">
                <a:latin typeface="Arial Black"/>
                <a:cs typeface="Arial Black"/>
              </a:rPr>
              <a:t> </a:t>
            </a:r>
            <a:r>
              <a:rPr dirty="0" sz="5200" spc="-340">
                <a:latin typeface="Arial Black"/>
                <a:cs typeface="Arial Black"/>
              </a:rPr>
              <a:t>efficiency.</a:t>
            </a:r>
            <a:endParaRPr sz="5200">
              <a:latin typeface="Arial Black"/>
              <a:cs typeface="Arial Black"/>
            </a:endParaRPr>
          </a:p>
          <a:p>
            <a:pPr marL="429259">
              <a:lnSpc>
                <a:spcPct val="100000"/>
              </a:lnSpc>
              <a:spcBef>
                <a:spcPts val="6155"/>
              </a:spcBef>
            </a:pPr>
            <a:r>
              <a:rPr dirty="0" sz="5700" spc="-1000">
                <a:latin typeface="Verdana"/>
                <a:cs typeface="Verdana"/>
              </a:rPr>
              <a:t>DISADVANTAGES </a:t>
            </a:r>
            <a:r>
              <a:rPr dirty="0" sz="5700" spc="-1019">
                <a:latin typeface="Verdana"/>
                <a:cs typeface="Verdana"/>
              </a:rPr>
              <a:t>OF </a:t>
            </a:r>
            <a:r>
              <a:rPr dirty="0" sz="5700" spc="-1160">
                <a:latin typeface="Verdana"/>
                <a:cs typeface="Verdana"/>
              </a:rPr>
              <a:t>SEMI-CONDUCTOR</a:t>
            </a:r>
            <a:r>
              <a:rPr dirty="0" sz="5700" spc="-545">
                <a:latin typeface="Verdana"/>
                <a:cs typeface="Verdana"/>
              </a:rPr>
              <a:t> </a:t>
            </a:r>
            <a:r>
              <a:rPr dirty="0" sz="5700" spc="-800">
                <a:latin typeface="Verdana"/>
                <a:cs typeface="Verdana"/>
              </a:rPr>
              <a:t>LASERS</a:t>
            </a:r>
            <a:endParaRPr sz="5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70"/>
              </a:spcBef>
            </a:pPr>
            <a:r>
              <a:rPr dirty="0" sz="5200" spc="-320">
                <a:latin typeface="Arial Black"/>
                <a:cs typeface="Arial Black"/>
              </a:rPr>
              <a:t>It </a:t>
            </a:r>
            <a:r>
              <a:rPr dirty="0" sz="5200" spc="-475">
                <a:latin typeface="Arial Black"/>
                <a:cs typeface="Arial Black"/>
              </a:rPr>
              <a:t>has </a:t>
            </a:r>
            <a:r>
              <a:rPr dirty="0" sz="5200" spc="-350">
                <a:latin typeface="Arial Black"/>
                <a:cs typeface="Arial Black"/>
              </a:rPr>
              <a:t>got </a:t>
            </a:r>
            <a:r>
              <a:rPr dirty="0" sz="5200" spc="-434">
                <a:latin typeface="Arial Black"/>
                <a:cs typeface="Arial Black"/>
              </a:rPr>
              <a:t>low </a:t>
            </a:r>
            <a:r>
              <a:rPr dirty="0" sz="5200" spc="-375">
                <a:latin typeface="Arial Black"/>
                <a:cs typeface="Arial Black"/>
              </a:rPr>
              <a:t>power </a:t>
            </a:r>
            <a:r>
              <a:rPr dirty="0" sz="5200" spc="-290">
                <a:latin typeface="Arial Black"/>
                <a:cs typeface="Arial Black"/>
              </a:rPr>
              <a:t>about </a:t>
            </a:r>
            <a:r>
              <a:rPr dirty="0" sz="5200" spc="-90">
                <a:latin typeface="Arial Black"/>
                <a:cs typeface="Arial Black"/>
              </a:rPr>
              <a:t>200</a:t>
            </a:r>
            <a:r>
              <a:rPr dirty="0" sz="5200" spc="-980">
                <a:latin typeface="Arial Black"/>
                <a:cs typeface="Arial Black"/>
              </a:rPr>
              <a:t> </a:t>
            </a:r>
            <a:r>
              <a:rPr dirty="0" sz="5200" spc="-385">
                <a:latin typeface="Arial Black"/>
                <a:cs typeface="Arial Black"/>
              </a:rPr>
              <a:t>mW.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Kautik Bhardwaj</dc:creator>
  <cp:keywords>DAFTD9DHji0,BAER-jhPuVU</cp:keywords>
  <dc:title>Add a heading</dc:title>
  <dcterms:created xsi:type="dcterms:W3CDTF">2022-12-03T07:25:17Z</dcterms:created>
  <dcterms:modified xsi:type="dcterms:W3CDTF">2022-12-03T07:25:17Z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2022-11-26T00:00:00Z</vt:filetime>
  </property>
  <property fmtid="{D5CDD505-2E9C-101B-9397-08002B2CF9AE}" pid="3" name="Creator">
    <vt:lpwstr>Canva</vt:lpwstr>
  </property>
  <property fmtid="{D5CDD505-2E9C-101B-9397-08002B2CF9AE}" pid="4" name="LastSaved">
    <vt:filetime>2022-12-03T00:00:00Z</vt:filetime>
  </property>
</Properties>
</file>