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1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1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0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11BE-B5FE-4992-9AF1-6C7C1E6D9A86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4F9-686F-4CE4-B5EF-FE24138A9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59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B66D-88D9-4DF6-9F18-4D97A39D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122363"/>
            <a:ext cx="5305425" cy="2163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9999"/>
                </a:solidFill>
                <a:latin typeface="Bahnschrift" panose="020B0502040204020203" pitchFamily="34" charset="0"/>
              </a:rPr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F225F-453C-43F3-AF87-96004FDC7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4" y="3671491"/>
            <a:ext cx="3895725" cy="1335087"/>
          </a:xfrm>
        </p:spPr>
        <p:txBody>
          <a:bodyPr>
            <a:normAutofit fontScale="85000" lnSpcReduction="10000"/>
          </a:bodyPr>
          <a:lstStyle/>
          <a:p>
            <a:r>
              <a:rPr lang="en-IN" sz="4400" dirty="0">
                <a:solidFill>
                  <a:srgbClr val="009999"/>
                </a:solidFill>
                <a:latin typeface="Bahnschrift" panose="020B0502040204020203" pitchFamily="34" charset="0"/>
              </a:rPr>
              <a:t>WEEKLY STATUS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1A463-6DD3-4A0D-B819-6AD3491C26F5}"/>
              </a:ext>
            </a:extLst>
          </p:cNvPr>
          <p:cNvSpPr txBox="1"/>
          <p:nvPr/>
        </p:nvSpPr>
        <p:spPr>
          <a:xfrm>
            <a:off x="7629526" y="5314950"/>
            <a:ext cx="4171950" cy="95410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By</a:t>
            </a:r>
          </a:p>
          <a:p>
            <a:r>
              <a:rPr lang="en-IN" sz="2800" dirty="0">
                <a:solidFill>
                  <a:schemeClr val="bg1"/>
                </a:solidFill>
              </a:rPr>
              <a:t>Sarthak Mohanty</a:t>
            </a:r>
          </a:p>
        </p:txBody>
      </p:sp>
      <p:pic>
        <p:nvPicPr>
          <p:cNvPr id="1026" name="Picture 2" descr="Credit card spends touch all-time high of Rs 1.37 trillion in March | News  - Business Standard">
            <a:extLst>
              <a:ext uri="{FF2B5EF4-FFF2-40B4-BE49-F238E27FC236}">
                <a16:creationId xmlns:a16="http://schemas.microsoft.com/office/drawing/2014/main" id="{E3F733DE-B5B4-4AAC-B9FC-829C086E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480071"/>
            <a:ext cx="4487946" cy="25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77BE-2FBD-4C64-8653-A368D2F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9999"/>
                </a:solidFill>
                <a:latin typeface="Bahnschrift" panose="020B0502040204020203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18F7-D35E-4F33-AD54-4A4E703B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387600"/>
            <a:ext cx="10515600" cy="362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9999"/>
                </a:solidFill>
                <a:latin typeface="Bahnschrift" panose="020B0502040204020203" pitchFamily="34" charset="0"/>
              </a:rPr>
              <a:t>1. Project objective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9999"/>
                </a:solidFill>
                <a:latin typeface="Bahnschrift" panose="020B0502040204020203" pitchFamily="34" charset="0"/>
              </a:rPr>
              <a:t>2. Data from SQL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9999"/>
                </a:solidFill>
                <a:latin typeface="Bahnschrift" panose="020B0502040204020203" pitchFamily="34" charset="0"/>
              </a:rPr>
              <a:t>3. Data processing &amp; DAX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9999"/>
                </a:solidFill>
                <a:latin typeface="Bahnschrift" panose="020B0502040204020203" pitchFamily="34" charset="0"/>
              </a:rPr>
              <a:t>4. Dashboard &amp; insights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9999"/>
                </a:solidFill>
                <a:latin typeface="Bahnschrift" panose="020B0502040204020203" pitchFamily="34" charset="0"/>
              </a:rPr>
              <a:t>5. Export &amp; share project</a:t>
            </a:r>
            <a:endParaRPr lang="en-IN" sz="3200" dirty="0">
              <a:solidFill>
                <a:srgbClr val="009999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0BB9-0514-41BF-997B-C207BD6D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9999"/>
                </a:solidFill>
                <a:latin typeface="Bahnschrift" panose="020B0502040204020203" pitchFamily="34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4FD-BE6C-4918-9B86-33297738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To develop a comprehensive credit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card weekly dashboard that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provides real-time insights into key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performance metrics and trends,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enabling stakeholders to monitor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and analyze credit card operations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effectively.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Power BI: Data Quality Checks Using Python &amp; SQL – Data on Wheels –  Kristyna Ferris &amp; Steve Hughes">
            <a:extLst>
              <a:ext uri="{FF2B5EF4-FFF2-40B4-BE49-F238E27FC236}">
                <a16:creationId xmlns:a16="http://schemas.microsoft.com/office/drawing/2014/main" id="{B4ACB8B4-33CE-4411-B19C-189B9D53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0" y="2705100"/>
            <a:ext cx="340473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E553-9982-4ACC-AB6F-47FEC348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9999"/>
                </a:solidFill>
                <a:latin typeface="Bahnschrift" panose="020B0502040204020203" pitchFamily="34" charset="0"/>
              </a:rPr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7797-C220-4943-964A-33786BD0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43050"/>
            <a:ext cx="10858500" cy="49498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AgeGroup</a:t>
            </a:r>
            <a:r>
              <a:rPr lang="en-IN" dirty="0"/>
              <a:t> = SWITCH(</a:t>
            </a:r>
          </a:p>
          <a:p>
            <a:pPr marL="0" indent="0">
              <a:buNone/>
            </a:pPr>
            <a:r>
              <a:rPr lang="en-IN" dirty="0"/>
              <a:t> TRUE(),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30, "20-30",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30 &amp;&amp;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40, "30-40",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40 &amp;&amp;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50, "40-50",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50 &amp;&amp;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&lt; 60, "50-60",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</a:t>
            </a:r>
            <a:r>
              <a:rPr lang="en-IN" dirty="0" err="1"/>
              <a:t>customer_age</a:t>
            </a:r>
            <a:r>
              <a:rPr lang="en-IN" dirty="0"/>
              <a:t>] &gt;= 60, "60+",</a:t>
            </a:r>
          </a:p>
          <a:p>
            <a:pPr marL="0" indent="0">
              <a:buNone/>
            </a:pPr>
            <a:r>
              <a:rPr lang="en-IN" dirty="0"/>
              <a:t> "unknown"</a:t>
            </a:r>
          </a:p>
          <a:p>
            <a:pPr marL="0" indent="0">
              <a:buNone/>
            </a:pPr>
            <a:r>
              <a:rPr lang="en-IN" dirty="0"/>
              <a:t>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IncomeGroup</a:t>
            </a:r>
            <a:r>
              <a:rPr lang="en-IN" dirty="0"/>
              <a:t> = SWITCH(</a:t>
            </a:r>
          </a:p>
          <a:p>
            <a:pPr marL="0" indent="0">
              <a:buNone/>
            </a:pPr>
            <a:r>
              <a:rPr lang="en-IN" dirty="0"/>
              <a:t> TRUE(),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'[income] &lt; 35000, "Low",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'[income] &gt;= 35000 &amp;&amp; 'public </a:t>
            </a:r>
            <a:r>
              <a:rPr lang="en-IN" dirty="0" err="1"/>
              <a:t>cust_detail</a:t>
            </a:r>
            <a:r>
              <a:rPr lang="en-IN" dirty="0"/>
              <a:t>'[income] &lt;70000, "Med",</a:t>
            </a:r>
          </a:p>
          <a:p>
            <a:pPr marL="0" indent="0">
              <a:buNone/>
            </a:pPr>
            <a:r>
              <a:rPr lang="en-IN" dirty="0"/>
              <a:t> 'public </a:t>
            </a:r>
            <a:r>
              <a:rPr lang="en-IN" dirty="0" err="1"/>
              <a:t>cust_detail</a:t>
            </a:r>
            <a:r>
              <a:rPr lang="en-IN" dirty="0"/>
              <a:t>'[income] &gt;= 70000, "High",</a:t>
            </a:r>
          </a:p>
          <a:p>
            <a:pPr marL="0" indent="0">
              <a:buNone/>
            </a:pPr>
            <a:r>
              <a:rPr lang="en-IN" dirty="0"/>
              <a:t> "unknown"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521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C52-723A-4CE9-9271-8A8698A0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9999"/>
                </a:solidFill>
                <a:latin typeface="Bahnschrift" panose="020B0502040204020203" pitchFamily="34" charset="0"/>
              </a:rPr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633C-5E00-4F3B-A50B-C86E5875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810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week_num2 = WEEKNUM('public </a:t>
            </a:r>
            <a:r>
              <a:rPr lang="en-IN" sz="1600" dirty="0" err="1"/>
              <a:t>cc_detail</a:t>
            </a:r>
            <a:r>
              <a:rPr lang="en-IN" sz="1600" dirty="0"/>
              <a:t>'[</a:t>
            </a:r>
            <a:r>
              <a:rPr lang="en-IN" sz="1600" dirty="0" err="1"/>
              <a:t>week_start_date</a:t>
            </a:r>
            <a:r>
              <a:rPr lang="en-IN" sz="1600" dirty="0"/>
              <a:t>])</a:t>
            </a:r>
          </a:p>
          <a:p>
            <a:pPr marL="0" indent="0">
              <a:buNone/>
            </a:pPr>
            <a:r>
              <a:rPr lang="en-IN" sz="1600" dirty="0"/>
              <a:t>Revenue = 'public </a:t>
            </a:r>
            <a:r>
              <a:rPr lang="en-IN" sz="1600" dirty="0" err="1"/>
              <a:t>cc_detail</a:t>
            </a:r>
            <a:r>
              <a:rPr lang="en-IN" sz="1600" dirty="0"/>
              <a:t>'[</a:t>
            </a:r>
            <a:r>
              <a:rPr lang="en-IN" sz="1600" dirty="0" err="1"/>
              <a:t>annual_fees</a:t>
            </a:r>
            <a:r>
              <a:rPr lang="en-IN" sz="1600" dirty="0"/>
              <a:t>] + 'public </a:t>
            </a:r>
            <a:r>
              <a:rPr lang="en-IN" sz="1600" dirty="0" err="1"/>
              <a:t>cc_detail</a:t>
            </a:r>
            <a:r>
              <a:rPr lang="en-IN" sz="1600" dirty="0"/>
              <a:t>'[</a:t>
            </a:r>
            <a:r>
              <a:rPr lang="en-IN" sz="1600" dirty="0" err="1"/>
              <a:t>total_trans_amt</a:t>
            </a:r>
            <a:r>
              <a:rPr lang="en-IN" sz="1600" dirty="0"/>
              <a:t>] + 'public </a:t>
            </a:r>
            <a:r>
              <a:rPr lang="en-IN" sz="1600" dirty="0" err="1"/>
              <a:t>cc_detail</a:t>
            </a:r>
            <a:r>
              <a:rPr lang="en-IN" sz="1600" dirty="0"/>
              <a:t>'[</a:t>
            </a:r>
            <a:r>
              <a:rPr lang="en-IN" sz="1600" dirty="0" err="1"/>
              <a:t>interest_earned</a:t>
            </a:r>
            <a:r>
              <a:rPr lang="en-IN" sz="1600" dirty="0"/>
              <a:t>]</a:t>
            </a:r>
          </a:p>
          <a:p>
            <a:pPr marL="0" indent="0">
              <a:buNone/>
            </a:pPr>
            <a:r>
              <a:rPr lang="en-IN" sz="1600" dirty="0" err="1"/>
              <a:t>Current_week_Reveneue</a:t>
            </a:r>
            <a:r>
              <a:rPr lang="en-IN" sz="1600" dirty="0"/>
              <a:t> = CALCULATE(</a:t>
            </a:r>
          </a:p>
          <a:p>
            <a:pPr marL="0" indent="0">
              <a:buNone/>
            </a:pPr>
            <a:r>
              <a:rPr lang="en-IN" sz="1600" dirty="0"/>
              <a:t> SUM('public </a:t>
            </a:r>
            <a:r>
              <a:rPr lang="en-IN" sz="1600" dirty="0" err="1"/>
              <a:t>cc_detail</a:t>
            </a:r>
            <a:r>
              <a:rPr lang="en-IN" sz="1600" dirty="0"/>
              <a:t>'[Revenue]),</a:t>
            </a:r>
          </a:p>
          <a:p>
            <a:pPr marL="0" indent="0">
              <a:buNone/>
            </a:pPr>
            <a:r>
              <a:rPr lang="en-IN" sz="1600" dirty="0"/>
              <a:t> FILTER(</a:t>
            </a:r>
          </a:p>
          <a:p>
            <a:pPr marL="0" indent="0">
              <a:buNone/>
            </a:pPr>
            <a:r>
              <a:rPr lang="en-IN" sz="1600" dirty="0"/>
              <a:t> ALL('public </a:t>
            </a:r>
            <a:r>
              <a:rPr lang="en-IN" sz="1600" dirty="0" err="1"/>
              <a:t>cc_detail</a:t>
            </a:r>
            <a:r>
              <a:rPr lang="en-IN" sz="1600" dirty="0"/>
              <a:t>'),</a:t>
            </a:r>
          </a:p>
          <a:p>
            <a:pPr marL="0" indent="0">
              <a:buNone/>
            </a:pPr>
            <a:r>
              <a:rPr lang="en-IN" sz="1600" dirty="0"/>
              <a:t> 'public </a:t>
            </a:r>
            <a:r>
              <a:rPr lang="en-IN" sz="1600" dirty="0" err="1"/>
              <a:t>cc_detail</a:t>
            </a:r>
            <a:r>
              <a:rPr lang="en-IN" sz="1600" dirty="0"/>
              <a:t>'[week_num2] = MAX('public </a:t>
            </a:r>
            <a:r>
              <a:rPr lang="en-IN" sz="1600" dirty="0" err="1"/>
              <a:t>cc_detail</a:t>
            </a:r>
            <a:r>
              <a:rPr lang="en-IN" sz="1600" dirty="0"/>
              <a:t>'[week_num2])))</a:t>
            </a:r>
          </a:p>
          <a:p>
            <a:pPr marL="0" indent="0">
              <a:buNone/>
            </a:pPr>
            <a:r>
              <a:rPr lang="en-IN" sz="1600" dirty="0" err="1"/>
              <a:t>Previous_week_Reveneue</a:t>
            </a:r>
            <a:r>
              <a:rPr lang="en-IN" sz="1600" dirty="0"/>
              <a:t> = CALCULATE(</a:t>
            </a:r>
          </a:p>
          <a:p>
            <a:pPr marL="0" indent="0">
              <a:buNone/>
            </a:pPr>
            <a:r>
              <a:rPr lang="en-IN" sz="1600" dirty="0"/>
              <a:t> SUM('public </a:t>
            </a:r>
            <a:r>
              <a:rPr lang="en-IN" sz="1600" dirty="0" err="1"/>
              <a:t>cc_detail</a:t>
            </a:r>
            <a:r>
              <a:rPr lang="en-IN" sz="1600" dirty="0"/>
              <a:t>'[Revenue]),</a:t>
            </a:r>
          </a:p>
          <a:p>
            <a:pPr marL="0" indent="0">
              <a:buNone/>
            </a:pPr>
            <a:r>
              <a:rPr lang="en-IN" sz="1600" dirty="0"/>
              <a:t> FILTER(</a:t>
            </a:r>
          </a:p>
          <a:p>
            <a:pPr marL="0" indent="0">
              <a:buNone/>
            </a:pPr>
            <a:r>
              <a:rPr lang="en-IN" sz="1600" dirty="0"/>
              <a:t> ALL('public </a:t>
            </a:r>
            <a:r>
              <a:rPr lang="en-IN" sz="1600" dirty="0" err="1"/>
              <a:t>cc_detail</a:t>
            </a:r>
            <a:r>
              <a:rPr lang="en-IN" sz="1600" dirty="0"/>
              <a:t>'),</a:t>
            </a:r>
          </a:p>
          <a:p>
            <a:pPr marL="0" indent="0">
              <a:buNone/>
            </a:pPr>
            <a:r>
              <a:rPr lang="en-IN" sz="1600" dirty="0"/>
              <a:t> 'public </a:t>
            </a:r>
            <a:r>
              <a:rPr lang="en-IN" sz="1600" dirty="0" err="1"/>
              <a:t>cc_detail</a:t>
            </a:r>
            <a:r>
              <a:rPr lang="en-IN" sz="1600" dirty="0"/>
              <a:t>'[week_num2] = MAX('public </a:t>
            </a:r>
            <a:r>
              <a:rPr lang="en-IN" sz="1600" dirty="0" err="1"/>
              <a:t>cc_detail</a:t>
            </a:r>
            <a:r>
              <a:rPr lang="en-IN" sz="1600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54282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EA07-F4C6-4C8C-8C7D-D01D2E40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Project Insights- Week 52 (24th Dec)</a:t>
            </a:r>
            <a:endParaRPr lang="en-IN" dirty="0">
              <a:solidFill>
                <a:srgbClr val="009999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15D-7741-42A9-A4C9-D5FEE06D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WoW change: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Revenue decreased by 12.8%,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Total Transaction Amt decreased from 14.2M to 13.3M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Total Transaction count decreased from 166.6K to 161.6K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Overview YTD: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Overall revenue is 55M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Total interest is 8M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Total transaction amount is 45M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Male customers are contributing more in revenue 30M, female 25M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Blue &amp; Silver credit card are contributing to 93% of overall transactions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TX, NY &amp; CA is contributing to 68%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Overall Activation rate is 57.5%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Overall Delinquent rate is 6.06%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4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943E-8996-4A22-9621-092DCCBB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778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9999"/>
                </a:solidFill>
                <a:latin typeface="Bahnschrift" panose="020B0502040204020203" pitchFamily="34" charset="0"/>
              </a:rPr>
              <a:t>Credit card financial dashboard using Power BI:</a:t>
            </a:r>
            <a:b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3571-73FE-4ED3-AF6A-CB4E7301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9144000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• Developed an interactive dashboard using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transaction and customer data from a SQL database,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to provide real-time insights.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• Streamlined data processing &amp; analysis to monitor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key performance metrics and trends.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• Shared actionable insights with stakeholders based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on dashboard findings to support decision-making</a:t>
            </a:r>
          </a:p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Bahnschrift" panose="020B0502040204020203" pitchFamily="34" charset="0"/>
              </a:rPr>
              <a:t>processes.</a:t>
            </a:r>
            <a:endParaRPr lang="en-IN" dirty="0">
              <a:solidFill>
                <a:srgbClr val="009999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6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C6E5-6F07-4D12-B04B-70AE40FB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225" y="2584450"/>
            <a:ext cx="4267200" cy="1444625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009999"/>
                </a:solidFill>
                <a:latin typeface="Bahnschrif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991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583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Office Theme</vt:lpstr>
      <vt:lpstr>CREDIT CARD</vt:lpstr>
      <vt:lpstr>Content</vt:lpstr>
      <vt:lpstr>Project Objective</vt:lpstr>
      <vt:lpstr>DAX Queries</vt:lpstr>
      <vt:lpstr>DAX Queries</vt:lpstr>
      <vt:lpstr>Project Insights- Week 52 (24th Dec)</vt:lpstr>
      <vt:lpstr>Credit card financial dashboard using Power BI: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Sarthak Mohanty</dc:creator>
  <cp:lastModifiedBy>Sarthak Mohanty</cp:lastModifiedBy>
  <cp:revision>7</cp:revision>
  <dcterms:created xsi:type="dcterms:W3CDTF">2024-12-24T10:20:11Z</dcterms:created>
  <dcterms:modified xsi:type="dcterms:W3CDTF">2024-12-24T10:50:22Z</dcterms:modified>
</cp:coreProperties>
</file>