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342" r:id="rId5"/>
    <p:sldId id="368" r:id="rId6"/>
    <p:sldId id="331" r:id="rId7"/>
    <p:sldId id="369" r:id="rId8"/>
    <p:sldId id="370" r:id="rId9"/>
    <p:sldId id="371" r:id="rId10"/>
    <p:sldId id="372" r:id="rId11"/>
    <p:sldId id="373" r:id="rId12"/>
    <p:sldId id="376" r:id="rId13"/>
    <p:sldId id="377" r:id="rId14"/>
    <p:sldId id="378" r:id="rId15"/>
    <p:sldId id="379" r:id="rId16"/>
    <p:sldId id="383" r:id="rId17"/>
    <p:sldId id="384" r:id="rId18"/>
    <p:sldId id="329" r:id="rId19"/>
    <p:sldId id="387" r:id="rId20"/>
    <p:sldId id="388" r:id="rId21"/>
    <p:sldId id="374" r:id="rId22"/>
    <p:sldId id="375" r:id="rId23"/>
    <p:sldId id="385" r:id="rId24"/>
    <p:sldId id="386" r:id="rId25"/>
    <p:sldId id="3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5052"/>
    <a:srgbClr val="15F98C"/>
    <a:srgbClr val="CA0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94660"/>
  </p:normalViewPr>
  <p:slideViewPr>
    <p:cSldViewPr snapToGrid="0">
      <p:cViewPr varScale="1">
        <p:scale>
          <a:sx n="88" d="100"/>
          <a:sy n="88" d="100"/>
        </p:scale>
        <p:origin x="2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5ACB4F-5F6B-BEB6-1E4C-195758E126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EF778E2-6691-2F6B-5509-A0E17F273C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C4C49F-5F18-4529-BA58-D55394EE5A0A}" type="datetimeFigureOut">
              <a:rPr lang="en-IN" smtClean="0"/>
              <a:t>11-05-2023</a:t>
            </a:fld>
            <a:endParaRPr lang="en-IN"/>
          </a:p>
        </p:txBody>
      </p:sp>
      <p:sp>
        <p:nvSpPr>
          <p:cNvPr id="4" name="Footer Placeholder 3">
            <a:extLst>
              <a:ext uri="{FF2B5EF4-FFF2-40B4-BE49-F238E27FC236}">
                <a16:creationId xmlns:a16="http://schemas.microsoft.com/office/drawing/2014/main" id="{15260BE9-2624-5B46-DFC0-67C49493E9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B4B875D-E9A3-6B9D-13C8-892195C5F1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E792E5-DB97-496E-A93F-92D905E4366C}" type="slidenum">
              <a:rPr lang="en-IN" smtClean="0"/>
              <a:t>‹#›</a:t>
            </a:fld>
            <a:endParaRPr lang="en-IN"/>
          </a:p>
        </p:txBody>
      </p:sp>
    </p:spTree>
    <p:extLst>
      <p:ext uri="{BB962C8B-B14F-4D97-AF65-F5344CB8AC3E}">
        <p14:creationId xmlns:p14="http://schemas.microsoft.com/office/powerpoint/2010/main" val="7900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C103A-83FA-4D50-B8FC-104A27EB2342}" type="datetimeFigureOut">
              <a:rPr lang="en-IN" smtClean="0"/>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389A-84CD-4718-AEC2-21F203A9604F}" type="slidenum">
              <a:rPr lang="en-IN" smtClean="0"/>
              <a:t>‹#›</a:t>
            </a:fld>
            <a:endParaRPr lang="en-IN"/>
          </a:p>
        </p:txBody>
      </p:sp>
    </p:spTree>
    <p:extLst>
      <p:ext uri="{BB962C8B-B14F-4D97-AF65-F5344CB8AC3E}">
        <p14:creationId xmlns:p14="http://schemas.microsoft.com/office/powerpoint/2010/main" val="40345980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32548669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24872"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a:extLst>
              <a:ext uri="{FF2B5EF4-FFF2-40B4-BE49-F238E27FC236}">
                <a16:creationId xmlns:a16="http://schemas.microsoft.com/office/drawing/2014/main" id="{DAF3D3DE-4523-4272-BE59-8D2437F5816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166879403"/>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09243687"/>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066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6" name="Picture 5" descr="A close up of a logo&#10;&#10;Description automatically generated">
            <a:extLst>
              <a:ext uri="{FF2B5EF4-FFF2-40B4-BE49-F238E27FC236}">
                <a16:creationId xmlns:a16="http://schemas.microsoft.com/office/drawing/2014/main" id="{7C636576-C435-4227-AE32-FBC777B3BDE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39624" cy="655982"/>
          </a:xfrm>
          <a:prstGeom prst="rect">
            <a:avLst/>
          </a:prstGeom>
        </p:spPr>
      </p:pic>
      <p:sp>
        <p:nvSpPr>
          <p:cNvPr id="8" name="Title 1">
            <a:extLst>
              <a:ext uri="{FF2B5EF4-FFF2-40B4-BE49-F238E27FC236}">
                <a16:creationId xmlns:a16="http://schemas.microsoft.com/office/drawing/2014/main" id="{80076A84-695B-4D81-B65B-036D08E10D12}"/>
              </a:ext>
            </a:extLst>
          </p:cNvPr>
          <p:cNvSpPr>
            <a:spLocks noGrp="1"/>
          </p:cNvSpPr>
          <p:nvPr>
            <p:ph type="title"/>
          </p:nvPr>
        </p:nvSpPr>
        <p:spPr>
          <a:xfrm>
            <a:off x="838200" y="365126"/>
            <a:ext cx="9997440"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227191062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314"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descr="A close up of a logo&#10;&#10;Description automatically generated">
            <a:extLst>
              <a:ext uri="{FF2B5EF4-FFF2-40B4-BE49-F238E27FC236}">
                <a16:creationId xmlns:a16="http://schemas.microsoft.com/office/drawing/2014/main" id="{C9ECDAE0-0A74-4D72-8A95-D1CE68BB8CA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733677" y="6002200"/>
            <a:ext cx="2120251" cy="655982"/>
          </a:xfrm>
          <a:prstGeom prst="rect">
            <a:avLst/>
          </a:prstGeom>
        </p:spPr>
      </p:pic>
      <p:sp>
        <p:nvSpPr>
          <p:cNvPr id="10" name="Title 1">
            <a:extLst>
              <a:ext uri="{FF2B5EF4-FFF2-40B4-BE49-F238E27FC236}">
                <a16:creationId xmlns:a16="http://schemas.microsoft.com/office/drawing/2014/main" id="{92D40324-116D-46BF-A0D8-ACBB1FA58BAE}"/>
              </a:ext>
            </a:extLst>
          </p:cNvPr>
          <p:cNvSpPr>
            <a:spLocks noGrp="1"/>
          </p:cNvSpPr>
          <p:nvPr>
            <p:ph type="title"/>
          </p:nvPr>
        </p:nvSpPr>
        <p:spPr>
          <a:xfrm>
            <a:off x="838200" y="365126"/>
            <a:ext cx="10015728"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230553389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D5A8173-029E-4575-B1BE-7D44B32D742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356520" y="6017547"/>
            <a:ext cx="2457784" cy="655982"/>
          </a:xfrm>
          <a:prstGeom prst="rect">
            <a:avLst/>
          </a:prstGeom>
        </p:spPr>
      </p:pic>
      <p:sp>
        <p:nvSpPr>
          <p:cNvPr id="6" name="Title 1">
            <a:extLst>
              <a:ext uri="{FF2B5EF4-FFF2-40B4-BE49-F238E27FC236}">
                <a16:creationId xmlns:a16="http://schemas.microsoft.com/office/drawing/2014/main" id="{FF2D2E05-3817-4F9D-BBEF-1D4FF77C6B84}"/>
              </a:ext>
            </a:extLst>
          </p:cNvPr>
          <p:cNvSpPr>
            <a:spLocks noGrp="1"/>
          </p:cNvSpPr>
          <p:nvPr>
            <p:ph type="title"/>
          </p:nvPr>
        </p:nvSpPr>
        <p:spPr>
          <a:xfrm>
            <a:off x="838200" y="365126"/>
            <a:ext cx="9976104"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19639826"/>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5BF30093-AF1A-473D-8459-D65A198D7E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2813677138"/>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CAE8CF87-0C27-479A-9FCC-F0FA64D1A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91083475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0484F575-B956-41D8-9BD9-542DF1FD66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30218256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32" name="Group 31"/>
          <p:cNvGrpSpPr/>
          <p:nvPr userDrawn="1"/>
        </p:nvGrpSpPr>
        <p:grpSpPr>
          <a:xfrm rot="5400000">
            <a:off x="10284402" y="4422774"/>
            <a:ext cx="2399145" cy="286385"/>
            <a:chOff x="838200" y="6096000"/>
            <a:chExt cx="2639060" cy="260350"/>
          </a:xfrm>
          <a:effectLst>
            <a:outerShdw blurRad="50800" dist="38100" dir="13500000" algn="br" rotWithShape="0">
              <a:prstClr val="black">
                <a:alpha val="40000"/>
              </a:prstClr>
            </a:outerShdw>
          </a:effectLst>
        </p:grpSpPr>
        <p:sp>
          <p:nvSpPr>
            <p:cNvPr id="23" name="Flowchart: Connector 22"/>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Flowchart: Connector 23"/>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Flowchart: Connector 24"/>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Flowchart: Connector 25"/>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7" name="Flowchart: Connector 26"/>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8" name="Flowchart: Connector 27"/>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Flowchart: Connector 28"/>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Flowchart: Connector 29"/>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1" name="Flowchart: Connector 30"/>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3" name="Group 32"/>
          <p:cNvGrpSpPr/>
          <p:nvPr userDrawn="1"/>
        </p:nvGrpSpPr>
        <p:grpSpPr>
          <a:xfrm>
            <a:off x="838200" y="6082983"/>
            <a:ext cx="2639060" cy="286385"/>
            <a:chOff x="838200" y="6096000"/>
            <a:chExt cx="2639060" cy="260350"/>
          </a:xfrm>
          <a:effectLst>
            <a:outerShdw blurRad="50800" dist="38100" dir="16200000" rotWithShape="0">
              <a:prstClr val="black">
                <a:alpha val="40000"/>
              </a:prstClr>
            </a:outerShdw>
          </a:effectLst>
        </p:grpSpPr>
        <p:sp>
          <p:nvSpPr>
            <p:cNvPr id="34" name="Flowchart: Connector 33"/>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5" name="Flowchart: Connector 34"/>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6" name="Flowchart: Connector 35"/>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Flowchart: Connector 36"/>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Flowchart: Connector 37"/>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9" name="Flowchart: Connector 38"/>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0" name="Flowchart: Connector 39"/>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1" name="Flowchart: Connector 40"/>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2" name="Flowchart: Connector 41"/>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4250354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hf hd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abstract/document/9746553/" TargetMode="External"/><Relationship Id="rId3" Type="http://schemas.openxmlformats.org/officeDocument/2006/relationships/hyperlink" Target="https://www.cs.ou.edu/~fagg/classes/aml_2019/papers/Dysarthric_speech_recogniton_systems.pdf" TargetMode="External"/><Relationship Id="rId7" Type="http://schemas.openxmlformats.org/officeDocument/2006/relationships/hyperlink" Target="https://www.tandfonline.com/doi/abs/10.1080/10400435.2022.2061085" TargetMode="External"/><Relationship Id="rId2" Type="http://schemas.openxmlformats.org/officeDocument/2006/relationships/hyperlink" Target="https://ieeexplore.ieee.org/document/9463679" TargetMode="External"/><Relationship Id="rId1" Type="http://schemas.openxmlformats.org/officeDocument/2006/relationships/slideLayout" Target="../slideLayouts/slideLayout6.xml"/><Relationship Id="rId6" Type="http://schemas.openxmlformats.org/officeDocument/2006/relationships/hyperlink" Target="https://www.researchgate.net/profile/ShoukangHu/publication/335395151_The_CUHK_Dysarthric_Speech_Recognition_Systems_for_English_and_Cantonese/links/5d9b3b1b458515c1d39cfdfa/The-CUHK-Dysarthric-Speech-Recognition-Systems-for-English-and-Cantonese.pdf" TargetMode="External"/><Relationship Id="rId5" Type="http://schemas.openxmlformats.org/officeDocument/2006/relationships/hyperlink" Target="https://ieeexplore.ieee.org/abstract/document/8683091" TargetMode="External"/><Relationship Id="rId4" Type="http://schemas.openxmlformats.org/officeDocument/2006/relationships/hyperlink" Target="https://www.researchgate.net/profile/Myungjong-Kim/publication/289579429_Dysarthric_speech_recognition_using_dysarthria-severity-dependent_and_speaker%20adaptive_models/links/57db0dca08ae5292a376972e/Dysarthric-speech-recognition-using-dysarthria-severity-dependent-and-speaker-adaptive-model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1185" y="1585918"/>
            <a:ext cx="8235557" cy="811660"/>
          </a:xfrm>
        </p:spPr>
        <p:txBody>
          <a:bodyPr>
            <a:noAutofit/>
          </a:bodyPr>
          <a:lstStyle/>
          <a:p>
            <a:r>
              <a:rPr lang="en-IN" sz="3600" kern="1400" spc="-50" dirty="0">
                <a:latin typeface="Times New Roman" panose="02020603050405020304" pitchFamily="18" charset="0"/>
                <a:ea typeface="Times New Roman" panose="02020603050405020304" pitchFamily="18" charset="0"/>
                <a:cs typeface="Times New Roman" panose="02020603050405020304" pitchFamily="18" charset="0"/>
              </a:rPr>
              <a:t>Dysarthric Speech Detection Using CNN &amp; Hybrid Models</a:t>
            </a:r>
            <a:endParaRPr lang="en-IN"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85655" y="2569572"/>
            <a:ext cx="2368731" cy="360362"/>
          </a:xfrm>
        </p:spPr>
        <p:txBody>
          <a:bodyPr>
            <a:noAutofit/>
          </a:bodyPr>
          <a:lstStyle/>
          <a:p>
            <a:r>
              <a:rPr lang="en-IN" dirty="0">
                <a:latin typeface="Times New Roman" panose="02020603050405020304" pitchFamily="18" charset="0"/>
                <a:cs typeface="Times New Roman" panose="02020603050405020304" pitchFamily="18" charset="0"/>
              </a:rPr>
              <a:t>TEAM </a:t>
            </a:r>
            <a:r>
              <a:rPr lang="en-IN" dirty="0" smtClean="0">
                <a:latin typeface="Times New Roman" panose="02020603050405020304" pitchFamily="18" charset="0"/>
                <a:cs typeface="Times New Roman" panose="02020603050405020304" pitchFamily="18" charset="0"/>
              </a:rPr>
              <a:t>13 </a:t>
            </a:r>
            <a:endParaRPr lang="en-IN"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94981033"/>
              </p:ext>
            </p:extLst>
          </p:nvPr>
        </p:nvGraphicFramePr>
        <p:xfrm>
          <a:off x="1695266" y="3273922"/>
          <a:ext cx="8949510" cy="2565174"/>
        </p:xfrm>
        <a:graphic>
          <a:graphicData uri="http://schemas.openxmlformats.org/drawingml/2006/table">
            <a:tbl>
              <a:tblPr firstRow="1" bandRow="1">
                <a:tableStyleId>{21E4AEA4-8DFA-4A89-87EB-49C32662AFE0}</a:tableStyleId>
              </a:tblPr>
              <a:tblGrid>
                <a:gridCol w="4474755">
                  <a:extLst>
                    <a:ext uri="{9D8B030D-6E8A-4147-A177-3AD203B41FA5}">
                      <a16:colId xmlns:a16="http://schemas.microsoft.com/office/drawing/2014/main" val="196947243"/>
                    </a:ext>
                  </a:extLst>
                </a:gridCol>
                <a:gridCol w="4474755">
                  <a:extLst>
                    <a:ext uri="{9D8B030D-6E8A-4147-A177-3AD203B41FA5}">
                      <a16:colId xmlns:a16="http://schemas.microsoft.com/office/drawing/2014/main" val="2360543781"/>
                    </a:ext>
                  </a:extLst>
                </a:gridCol>
              </a:tblGrid>
              <a:tr h="427529">
                <a:tc>
                  <a:txBody>
                    <a:bodyPr/>
                    <a:lstStyle/>
                    <a:p>
                      <a:pPr algn="ctr"/>
                      <a:r>
                        <a:rPr lang="en-US" sz="2000" dirty="0" smtClean="0">
                          <a:latin typeface="Times New Roman" panose="02020603050405020304" pitchFamily="18" charset="0"/>
                          <a:cs typeface="Times New Roman" panose="02020603050405020304" pitchFamily="18" charset="0"/>
                        </a:rPr>
                        <a:t>Team Members </a:t>
                      </a:r>
                      <a:endParaRPr lang="en-US" sz="2000" b="1"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Registration Number</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3424890"/>
                  </a:ext>
                </a:extLst>
              </a:tr>
              <a:tr h="427529">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SAKILAM ABHIMAN		</a:t>
                      </a:r>
                      <a:endParaRPr lang="en-US" sz="20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CH.EN.U4AIE20055</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693153"/>
                  </a:ext>
                </a:extLst>
              </a:tr>
              <a:tr h="427529">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SARTHAK YADAV		</a:t>
                      </a:r>
                      <a:endParaRPr lang="en-US" sz="20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CH.EN.U4AIE20058</a:t>
                      </a:r>
                    </a:p>
                  </a:txBody>
                  <a:tcPr/>
                </a:tc>
                <a:extLst>
                  <a:ext uri="{0D108BD9-81ED-4DB2-BD59-A6C34878D82A}">
                    <a16:rowId xmlns:a16="http://schemas.microsoft.com/office/drawing/2014/main" val="3434848857"/>
                  </a:ext>
                </a:extLst>
              </a:tr>
              <a:tr h="427529">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SHAIK </a:t>
                      </a:r>
                      <a:r>
                        <a:rPr lang="en-US" sz="2000" dirty="0" smtClean="0">
                          <a:latin typeface="Times New Roman" panose="02020603050405020304" pitchFamily="18" charset="0"/>
                          <a:cs typeface="Times New Roman" panose="02020603050405020304" pitchFamily="18" charset="0"/>
                        </a:rPr>
                        <a:t>HUZAIFA </a:t>
                      </a:r>
                      <a:r>
                        <a:rPr lang="en-US" sz="2000" dirty="0" smtClean="0">
                          <a:latin typeface="Times New Roman" panose="02020603050405020304" pitchFamily="18" charset="0"/>
                          <a:cs typeface="Times New Roman" panose="02020603050405020304" pitchFamily="18" charset="0"/>
                        </a:rPr>
                        <a:t>FAZIL		</a:t>
                      </a:r>
                      <a:endParaRPr lang="en-US" sz="20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CH.EN.U4AIE20060</a:t>
                      </a:r>
                    </a:p>
                  </a:txBody>
                  <a:tcPr/>
                </a:tc>
                <a:extLst>
                  <a:ext uri="{0D108BD9-81ED-4DB2-BD59-A6C34878D82A}">
                    <a16:rowId xmlns:a16="http://schemas.microsoft.com/office/drawing/2014/main" val="1183155125"/>
                  </a:ext>
                </a:extLst>
              </a:tr>
              <a:tr h="427529">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B SIVA JYOTHI NATHA REDDY	</a:t>
                      </a:r>
                      <a:endParaRPr lang="en-IN" sz="20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CH.EN.U4AIE20063</a:t>
                      </a:r>
                    </a:p>
                  </a:txBody>
                  <a:tcPr/>
                </a:tc>
                <a:extLst>
                  <a:ext uri="{0D108BD9-81ED-4DB2-BD59-A6C34878D82A}">
                    <a16:rowId xmlns:a16="http://schemas.microsoft.com/office/drawing/2014/main" val="2736623254"/>
                  </a:ext>
                </a:extLst>
              </a:tr>
              <a:tr h="427529">
                <a:tc>
                  <a:txBody>
                    <a:bodyPr/>
                    <a:lstStyle/>
                    <a:p>
                      <a:pPr algn="ctr" rtl="0" eaLnBrk="1" latinLnBrk="0" hangingPunct="1"/>
                      <a:r>
                        <a:rPr lang="en-US" sz="2000" kern="1200" dirty="0" smtClean="0">
                          <a:effectLst/>
                          <a:latin typeface="Times New Roman" panose="02020603050405020304" pitchFamily="18" charset="0"/>
                          <a:cs typeface="Times New Roman" panose="02020603050405020304" pitchFamily="18" charset="0"/>
                        </a:rPr>
                        <a:t>VEMIREDDY ANVITHA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rtl="0" eaLnBrk="1" latinLnBrk="0" hangingPunct="1"/>
                      <a:r>
                        <a:rPr lang="en-US" sz="2000" kern="1200" dirty="0" smtClean="0">
                          <a:effectLst/>
                          <a:latin typeface="Times New Roman" panose="02020603050405020304" pitchFamily="18" charset="0"/>
                          <a:cs typeface="Times New Roman" panose="02020603050405020304" pitchFamily="18" charset="0"/>
                        </a:rPr>
                        <a:t>CH.EN.U4AIE20076</a:t>
                      </a:r>
                      <a:endParaRPr lang="en-IN" sz="2000" dirty="0" smtClean="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789326"/>
                  </a:ext>
                </a:extLst>
              </a:tr>
            </a:tbl>
          </a:graphicData>
        </a:graphic>
      </p:graphicFrame>
      <p:sp>
        <p:nvSpPr>
          <p:cNvPr id="6" name="TextBox 5">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01</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746F45-4F00-B2DE-FA29-07CC949DA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7" y="269507"/>
            <a:ext cx="3570972" cy="826225"/>
          </a:xfrm>
          <a:prstGeom prst="rect">
            <a:avLst/>
          </a:prstGeom>
        </p:spPr>
      </p:pic>
    </p:spTree>
    <p:extLst>
      <p:ext uri="{BB962C8B-B14F-4D97-AF65-F5344CB8AC3E}">
        <p14:creationId xmlns:p14="http://schemas.microsoft.com/office/powerpoint/2010/main" val="62754580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090" y="1985691"/>
            <a:ext cx="8252325" cy="3144316"/>
          </a:xfrm>
          <a:prstGeom prst="rect">
            <a:avLst/>
          </a:prstGeom>
        </p:spPr>
      </p:pic>
      <p:sp>
        <p:nvSpPr>
          <p:cNvPr id="5" name="TextBox 4"/>
          <p:cNvSpPr txBox="1"/>
          <p:nvPr/>
        </p:nvSpPr>
        <p:spPr>
          <a:xfrm>
            <a:off x="701765" y="653143"/>
            <a:ext cx="179759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CNN - LSTM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752833"/>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012" y="1741850"/>
            <a:ext cx="7627348" cy="3490633"/>
          </a:xfrm>
          <a:prstGeom prst="rect">
            <a:avLst/>
          </a:prstGeom>
        </p:spPr>
      </p:pic>
      <p:sp>
        <p:nvSpPr>
          <p:cNvPr id="5" name="TextBox 4"/>
          <p:cNvSpPr txBox="1"/>
          <p:nvPr/>
        </p:nvSpPr>
        <p:spPr>
          <a:xfrm>
            <a:off x="806268" y="696685"/>
            <a:ext cx="179759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CNN – GRU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265928"/>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012" y="1716133"/>
            <a:ext cx="8839200" cy="3025140"/>
          </a:xfrm>
          <a:prstGeom prst="rect">
            <a:avLst/>
          </a:prstGeom>
        </p:spPr>
      </p:pic>
      <p:sp>
        <p:nvSpPr>
          <p:cNvPr id="5" name="TextBox 4"/>
          <p:cNvSpPr txBox="1"/>
          <p:nvPr/>
        </p:nvSpPr>
        <p:spPr>
          <a:xfrm>
            <a:off x="675638" y="627016"/>
            <a:ext cx="231140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Work Flow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551031"/>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314326"/>
            <a:ext cx="9976104" cy="610234"/>
          </a:xfrm>
        </p:spPr>
        <p:txBody>
          <a:bodyPr>
            <a:normAutofit/>
          </a:bodyPr>
          <a:lstStyle/>
          <a:p>
            <a:r>
              <a:rPr lang="en-IN" sz="3600" dirty="0" smtClean="0">
                <a:latin typeface="Times New Roman" panose="02020603050405020304" pitchFamily="18" charset="0"/>
                <a:cs typeface="Times New Roman" panose="02020603050405020304" pitchFamily="18" charset="0"/>
              </a:rPr>
              <a:t>Software </a:t>
            </a:r>
            <a:r>
              <a:rPr lang="en-IN" sz="3600" dirty="0">
                <a:latin typeface="Times New Roman" panose="02020603050405020304" pitchFamily="18" charset="0"/>
                <a:cs typeface="Times New Roman" panose="02020603050405020304" pitchFamily="18" charset="0"/>
              </a:rPr>
              <a:t>&amp; Hardware Requirements</a:t>
            </a: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18</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30790635"/>
              </p:ext>
            </p:extLst>
          </p:nvPr>
        </p:nvGraphicFramePr>
        <p:xfrm>
          <a:off x="2371630" y="1834360"/>
          <a:ext cx="6972666" cy="3173070"/>
        </p:xfrm>
        <a:graphic>
          <a:graphicData uri="http://schemas.openxmlformats.org/drawingml/2006/table">
            <a:tbl>
              <a:tblPr firstRow="1" bandRow="1">
                <a:tableStyleId>{5C22544A-7EE6-4342-B048-85BDC9FD1C3A}</a:tableStyleId>
              </a:tblPr>
              <a:tblGrid>
                <a:gridCol w="3486333">
                  <a:extLst>
                    <a:ext uri="{9D8B030D-6E8A-4147-A177-3AD203B41FA5}">
                      <a16:colId xmlns:a16="http://schemas.microsoft.com/office/drawing/2014/main" val="1925555477"/>
                    </a:ext>
                  </a:extLst>
                </a:gridCol>
                <a:gridCol w="3486333">
                  <a:extLst>
                    <a:ext uri="{9D8B030D-6E8A-4147-A177-3AD203B41FA5}">
                      <a16:colId xmlns:a16="http://schemas.microsoft.com/office/drawing/2014/main" val="3203540662"/>
                    </a:ext>
                  </a:extLst>
                </a:gridCol>
              </a:tblGrid>
              <a:tr h="634614">
                <a:tc>
                  <a:txBody>
                    <a:bodyPr/>
                    <a:lstStyle/>
                    <a:p>
                      <a:pPr algn="ctr"/>
                      <a:r>
                        <a:rPr lang="en-IN" dirty="0" smtClean="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7616664"/>
                  </a:ext>
                </a:extLst>
              </a:tr>
              <a:tr h="634614">
                <a:tc>
                  <a:txBody>
                    <a:bodyPr/>
                    <a:lstStyle/>
                    <a:p>
                      <a:pPr algn="ctr"/>
                      <a:r>
                        <a:rPr lang="en-IN" dirty="0" smtClean="0">
                          <a:latin typeface="Times New Roman" panose="02020603050405020304" pitchFamily="18" charset="0"/>
                          <a:cs typeface="Times New Roman" panose="02020603050405020304" pitchFamily="18" charset="0"/>
                        </a:rPr>
                        <a:t>Speech processing libraries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C.P.U</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6716514"/>
                  </a:ext>
                </a:extLst>
              </a:tr>
              <a:tr h="634614">
                <a:tc>
                  <a:txBody>
                    <a:bodyPr/>
                    <a:lstStyle/>
                    <a:p>
                      <a:pPr algn="ctr"/>
                      <a:r>
                        <a:rPr lang="en-IN" dirty="0" smtClean="0">
                          <a:latin typeface="Times New Roman" panose="02020603050405020304" pitchFamily="18" charset="0"/>
                          <a:cs typeface="Times New Roman" panose="02020603050405020304" pitchFamily="18" charset="0"/>
                        </a:rPr>
                        <a:t>Acoustic modelling</a:t>
                      </a:r>
                      <a:r>
                        <a:rPr lang="en-IN" baseline="0" dirty="0" smtClean="0">
                          <a:latin typeface="Times New Roman" panose="02020603050405020304" pitchFamily="18" charset="0"/>
                          <a:cs typeface="Times New Roman" panose="02020603050405020304" pitchFamily="18" charset="0"/>
                        </a:rPr>
                        <a:t> software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G.P.U</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0555621"/>
                  </a:ext>
                </a:extLst>
              </a:tr>
              <a:tr h="634614">
                <a:tc>
                  <a:txBody>
                    <a:bodyPr/>
                    <a:lstStyle/>
                    <a:p>
                      <a:pPr algn="ctr"/>
                      <a:r>
                        <a:rPr lang="en-IN" dirty="0" smtClean="0">
                          <a:latin typeface="Times New Roman" panose="02020603050405020304" pitchFamily="18" charset="0"/>
                          <a:cs typeface="Times New Roman" panose="02020603050405020304" pitchFamily="18" charset="0"/>
                        </a:rPr>
                        <a:t>Evaluation metrics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Memory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6485517"/>
                  </a:ext>
                </a:extLst>
              </a:tr>
              <a:tr h="634614">
                <a:tc>
                  <a:txBody>
                    <a:bodyPr/>
                    <a:lstStyle/>
                    <a:p>
                      <a:pPr algn="ctr"/>
                      <a:r>
                        <a:rPr lang="en-IN" dirty="0" smtClean="0">
                          <a:latin typeface="Times New Roman" panose="02020603050405020304" pitchFamily="18" charset="0"/>
                          <a:cs typeface="Times New Roman" panose="02020603050405020304" pitchFamily="18" charset="0"/>
                        </a:rPr>
                        <a:t>Programming</a:t>
                      </a:r>
                      <a:r>
                        <a:rPr lang="en-IN" baseline="0" dirty="0" smtClean="0">
                          <a:latin typeface="Times New Roman" panose="02020603050405020304" pitchFamily="18" charset="0"/>
                          <a:cs typeface="Times New Roman" panose="02020603050405020304" pitchFamily="18" charset="0"/>
                        </a:rPr>
                        <a:t> languages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Storage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0109779"/>
                  </a:ext>
                </a:extLst>
              </a:tr>
            </a:tbl>
          </a:graphicData>
        </a:graphic>
      </p:graphicFrame>
    </p:spTree>
    <p:extLst>
      <p:ext uri="{BB962C8B-B14F-4D97-AF65-F5344CB8AC3E}">
        <p14:creationId xmlns:p14="http://schemas.microsoft.com/office/powerpoint/2010/main" val="1908885635"/>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IN" sz="3600" dirty="0" smtClean="0">
                <a:latin typeface="Times New Roman" panose="02020603050405020304" pitchFamily="18" charset="0"/>
                <a:cs typeface="Times New Roman" panose="02020603050405020304" pitchFamily="18" charset="0"/>
              </a:rPr>
              <a:t>Experimental </a:t>
            </a:r>
            <a:r>
              <a:rPr lang="en-IN" sz="3600"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19</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98" y="2410097"/>
            <a:ext cx="4658977" cy="24928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797" y="2347503"/>
            <a:ext cx="4868681" cy="2618015"/>
          </a:xfrm>
          <a:prstGeom prst="rect">
            <a:avLst/>
          </a:prstGeom>
        </p:spPr>
      </p:pic>
      <p:sp>
        <p:nvSpPr>
          <p:cNvPr id="10" name="TextBox 9"/>
          <p:cNvSpPr txBox="1"/>
          <p:nvPr/>
        </p:nvSpPr>
        <p:spPr>
          <a:xfrm>
            <a:off x="797560" y="1262743"/>
            <a:ext cx="359156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CNN model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21928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64" y="1882686"/>
            <a:ext cx="4509951" cy="16936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544" y="1459065"/>
            <a:ext cx="4566657" cy="3670284"/>
          </a:xfrm>
          <a:prstGeom prst="rect">
            <a:avLst/>
          </a:prstGeom>
        </p:spPr>
      </p:pic>
      <p:sp>
        <p:nvSpPr>
          <p:cNvPr id="7" name="TextBox 6"/>
          <p:cNvSpPr txBox="1"/>
          <p:nvPr/>
        </p:nvSpPr>
        <p:spPr>
          <a:xfrm>
            <a:off x="889364" y="4458789"/>
            <a:ext cx="359156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Testing Accuracy – 96.5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99969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5640" y="522515"/>
            <a:ext cx="359156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CNN- LSTM model </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379" y="1694360"/>
            <a:ext cx="5163359" cy="279055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40" y="1694360"/>
            <a:ext cx="5016725" cy="2694759"/>
          </a:xfrm>
          <a:prstGeom prst="rect">
            <a:avLst/>
          </a:prstGeom>
        </p:spPr>
      </p:pic>
    </p:spTree>
    <p:extLst>
      <p:ext uri="{BB962C8B-B14F-4D97-AF65-F5344CB8AC3E}">
        <p14:creationId xmlns:p14="http://schemas.microsoft.com/office/powerpoint/2010/main" val="199363808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725" y="1227908"/>
            <a:ext cx="4589004" cy="145433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689" y="1227909"/>
            <a:ext cx="5062473" cy="3719871"/>
          </a:xfrm>
          <a:prstGeom prst="rect">
            <a:avLst/>
          </a:prstGeom>
        </p:spPr>
      </p:pic>
      <p:sp>
        <p:nvSpPr>
          <p:cNvPr id="7" name="TextBox 6"/>
          <p:cNvSpPr txBox="1"/>
          <p:nvPr/>
        </p:nvSpPr>
        <p:spPr>
          <a:xfrm>
            <a:off x="889364" y="4458789"/>
            <a:ext cx="359156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Testing Accuracy – 97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589636"/>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09</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62429" y="452846"/>
            <a:ext cx="359156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CNN - GRU model </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916" y="1624693"/>
            <a:ext cx="4900484" cy="26686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28" y="1520190"/>
            <a:ext cx="5050877" cy="2773136"/>
          </a:xfrm>
          <a:prstGeom prst="rect">
            <a:avLst/>
          </a:prstGeom>
        </p:spPr>
      </p:pic>
    </p:spTree>
    <p:extLst>
      <p:ext uri="{BB962C8B-B14F-4D97-AF65-F5344CB8AC3E}">
        <p14:creationId xmlns:p14="http://schemas.microsoft.com/office/powerpoint/2010/main" val="2290122003"/>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82" y="984613"/>
            <a:ext cx="4850403" cy="15931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237" y="984613"/>
            <a:ext cx="5222503" cy="3749807"/>
          </a:xfrm>
          <a:prstGeom prst="rect">
            <a:avLst/>
          </a:prstGeom>
        </p:spPr>
      </p:pic>
      <p:sp>
        <p:nvSpPr>
          <p:cNvPr id="6" name="TextBox 5"/>
          <p:cNvSpPr txBox="1"/>
          <p:nvPr/>
        </p:nvSpPr>
        <p:spPr>
          <a:xfrm>
            <a:off x="889364" y="4458789"/>
            <a:ext cx="359156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Testing Accuracy – 97.5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482175"/>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252C-C307-1C02-0A0B-66A3950EDC7C}"/>
              </a:ext>
            </a:extLst>
          </p:cNvPr>
          <p:cNvSpPr>
            <a:spLocks noGrp="1"/>
          </p:cNvSpPr>
          <p:nvPr>
            <p:ph type="title"/>
          </p:nvPr>
        </p:nvSpPr>
        <p:spPr>
          <a:xfrm>
            <a:off x="838198" y="269333"/>
            <a:ext cx="10308771" cy="615858"/>
          </a:xfrm>
        </p:spPr>
        <p:txBody>
          <a:bodyPr>
            <a:normAutofit/>
          </a:bodyPr>
          <a:lstStyle/>
          <a:p>
            <a:r>
              <a:rPr lang="en-IN" sz="3600" dirty="0" smtClean="0">
                <a:latin typeface="Times New Roman" panose="02020603050405020304" pitchFamily="18" charset="0"/>
                <a:cs typeface="Times New Roman" panose="02020603050405020304" pitchFamily="18" charset="0"/>
              </a:rPr>
              <a:t>Abstract </a:t>
            </a:r>
            <a:r>
              <a:rPr lang="en-IN" sz="3600" dirty="0" smtClean="0"/>
              <a:t> </a:t>
            </a:r>
            <a:endParaRPr lang="en-IN" sz="3600" dirty="0"/>
          </a:p>
        </p:txBody>
      </p:sp>
      <p:sp>
        <p:nvSpPr>
          <p:cNvPr id="10" name="TextBox 9">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02</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08164" y="1686337"/>
            <a:ext cx="8941527" cy="1600438"/>
          </a:xfrm>
          <a:prstGeom prst="rect">
            <a:avLst/>
          </a:prstGeom>
        </p:spPr>
        <p:txBody>
          <a:bodyPr wrap="square">
            <a:spAutoFit/>
          </a:bodyPr>
          <a:lstStyle/>
          <a:p>
            <a:pPr marL="285750" indent="-285750">
              <a:buFont typeface="Wingdings" panose="05000000000000000000" pitchFamily="2" charset="2"/>
              <a:buChar char="q"/>
            </a:pPr>
            <a:r>
              <a:rPr lang="en-IN" sz="2000" dirty="0">
                <a:latin typeface="Times New Roman" panose="02020603050405020304" pitchFamily="18" charset="0"/>
                <a:ea typeface="Calibri" panose="020F0502020204030204" pitchFamily="34" charset="0"/>
              </a:rPr>
              <a:t>Dysarthria is a motor speech disorder that affects the muscles used for </a:t>
            </a:r>
            <a:r>
              <a:rPr lang="en-IN" sz="2000" dirty="0" smtClean="0">
                <a:latin typeface="Times New Roman" panose="02020603050405020304" pitchFamily="18" charset="0"/>
                <a:ea typeface="Calibri" panose="020F0502020204030204" pitchFamily="34" charset="0"/>
              </a:rPr>
              <a:t>speech</a:t>
            </a:r>
          </a:p>
          <a:p>
            <a:pPr marL="285750" indent="-285750">
              <a:buFont typeface="Wingdings" panose="05000000000000000000" pitchFamily="2" charset="2"/>
              <a:buChar char="q"/>
            </a:pPr>
            <a:r>
              <a:rPr lang="en-IN" sz="2000" dirty="0">
                <a:latin typeface="Times New Roman" panose="02020603050405020304" pitchFamily="18" charset="0"/>
                <a:ea typeface="Calibri" panose="020F0502020204030204" pitchFamily="34" charset="0"/>
              </a:rPr>
              <a:t>It can result in difficulty pronouncing words, slurred speech, a slow or fast rate of </a:t>
            </a:r>
            <a:r>
              <a:rPr lang="en-IN" sz="2000" dirty="0" smtClean="0">
                <a:latin typeface="Times New Roman" panose="02020603050405020304" pitchFamily="18" charset="0"/>
                <a:ea typeface="Calibri" panose="020F0502020204030204" pitchFamily="34" charset="0"/>
              </a:rPr>
              <a:t>speech</a:t>
            </a:r>
          </a:p>
          <a:p>
            <a:pPr marL="285750" indent="-285750">
              <a:buFont typeface="Wingdings" panose="05000000000000000000" pitchFamily="2" charset="2"/>
              <a:buChar char="q"/>
            </a:pPr>
            <a:r>
              <a:rPr lang="en-IN" sz="2000" dirty="0">
                <a:latin typeface="Times New Roman" panose="02020603050405020304" pitchFamily="18" charset="0"/>
                <a:ea typeface="Calibri" panose="020F0502020204030204" pitchFamily="34" charset="0"/>
              </a:rPr>
              <a:t>Dysarthria can be caused by a variety of factors, including neurological </a:t>
            </a:r>
            <a:r>
              <a:rPr lang="en-IN" sz="2000" dirty="0" smtClean="0">
                <a:latin typeface="Times New Roman" panose="02020603050405020304" pitchFamily="18" charset="0"/>
                <a:ea typeface="Calibri" panose="020F0502020204030204" pitchFamily="34" charset="0"/>
              </a:rPr>
              <a:t>conditions</a:t>
            </a:r>
          </a:p>
          <a:p>
            <a:endParaRPr lang="en-IN" dirty="0"/>
          </a:p>
        </p:txBody>
      </p:sp>
      <p:pic>
        <p:nvPicPr>
          <p:cNvPr id="2050" name="Picture 2" descr="dysarthria News Research Arti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79" y="3325209"/>
            <a:ext cx="3648889" cy="21437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08164" y="3151039"/>
            <a:ext cx="6546670" cy="1323439"/>
          </a:xfrm>
          <a:prstGeom prst="rect">
            <a:avLst/>
          </a:prstGeom>
        </p:spPr>
        <p:txBody>
          <a:bodyPr wrap="square">
            <a:spAutoFit/>
          </a:bodyPr>
          <a:lstStyle/>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Machine learning models such as CNN ,CNN-LSTM and CNN-GRU will be developed to detect dysarthric speech. </a:t>
            </a: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performance of the model will be evaluated using metrics such as accuracy, precision, recall, and F1-score.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183250"/>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IN" sz="3600" dirty="0" smtClean="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23</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97560" y="1623295"/>
            <a:ext cx="9283337" cy="2376035"/>
          </a:xfrm>
          <a:prstGeom prst="rect">
            <a:avLst/>
          </a:prstGeom>
        </p:spPr>
        <p:txBody>
          <a:bodyPr wrap="square">
            <a:spAutoFit/>
          </a:bodyPr>
          <a:lstStyle/>
          <a:p>
            <a:pPr marL="342900" indent="-342900" algn="just">
              <a:lnSpc>
                <a:spcPct val="107000"/>
              </a:lnSpc>
              <a:spcAft>
                <a:spcPts val="800"/>
              </a:spcAft>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The CNN model achieved an accuracy of 96.5</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Arial" panose="020B0604020202020204" pitchFamily="34" charset="0"/>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The CNN-LSTM model </a:t>
            </a:r>
            <a:r>
              <a:rPr lang="en-IN" sz="2000" dirty="0">
                <a:latin typeface="Times New Roman" panose="02020603050405020304" pitchFamily="18" charset="0"/>
                <a:ea typeface="Calibri" panose="020F0502020204030204" pitchFamily="34" charset="0"/>
                <a:cs typeface="Times New Roman" panose="02020603050405020304" pitchFamily="18" charset="0"/>
              </a:rPr>
              <a:t>achieved even higher accuracies of 97</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CNN-GRU model achieved </a:t>
            </a:r>
            <a:r>
              <a:rPr lang="en-IN" sz="2000" dirty="0">
                <a:latin typeface="Times New Roman" panose="02020603050405020304" pitchFamily="18" charset="0"/>
                <a:cs typeface="Times New Roman" panose="02020603050405020304" pitchFamily="18" charset="0"/>
              </a:rPr>
              <a:t>even higher accuracies of </a:t>
            </a:r>
            <a:r>
              <a:rPr lang="en-IN" sz="2000" dirty="0" smtClean="0">
                <a:latin typeface="Times New Roman" panose="02020603050405020304" pitchFamily="18" charset="0"/>
                <a:cs typeface="Times New Roman" panose="02020603050405020304" pitchFamily="18" charset="0"/>
              </a:rPr>
              <a:t>97.5%.</a:t>
            </a:r>
          </a:p>
          <a:p>
            <a:pPr marL="342900" indent="-342900" algn="just">
              <a:lnSpc>
                <a:spcPct val="107000"/>
              </a:lnSpc>
              <a:spcAft>
                <a:spcPts val="800"/>
              </a:spcAft>
              <a:buFont typeface="Arial" panose="020B0604020202020204" pitchFamily="34" charset="0"/>
              <a:buChar char="•"/>
            </a:pPr>
            <a:r>
              <a:rPr lang="en-IN" sz="2000" dirty="0" smtClean="0">
                <a:latin typeface="Times New Roman" panose="02020603050405020304" pitchFamily="18" charset="0"/>
                <a:ea typeface="Calibri" panose="020F0502020204030204" pitchFamily="34" charset="0"/>
              </a:rPr>
              <a:t>Our </a:t>
            </a:r>
            <a:r>
              <a:rPr lang="en-IN" sz="2000" dirty="0">
                <a:latin typeface="Times New Roman" panose="02020603050405020304" pitchFamily="18" charset="0"/>
                <a:ea typeface="Calibri" panose="020F0502020204030204" pitchFamily="34" charset="0"/>
              </a:rPr>
              <a:t>report suggests that the CNN-GRU model is the best choice for detecting dysarthric speech, while all three models perform well in recognizing dysarthric speech in the Torgo dataset.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602348"/>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IN" sz="3600" dirty="0" smtClean="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24</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97560" y="1847271"/>
            <a:ext cx="8903789" cy="3236207"/>
          </a:xfrm>
          <a:prstGeom prst="rect">
            <a:avLst/>
          </a:prstGeom>
        </p:spPr>
        <p:txBody>
          <a:bodyPr wrap="square">
            <a:spAutoFit/>
          </a:bodyPr>
          <a:lstStyle/>
          <a:p>
            <a:pPr marL="342900" lvl="0" indent="-342900">
              <a:lnSpc>
                <a:spcPct val="107000"/>
              </a:lnSpc>
              <a:spcAft>
                <a:spcPts val="0"/>
              </a:spcAft>
              <a:buFont typeface="+mj-lt"/>
              <a:buAutoNum type="arabicPeriod"/>
            </a:pPr>
            <a:r>
              <a:rPr lang="en-IN" sz="1600"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https://ieeexplore.ieee.org/document/9463679</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600"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3"/>
              </a:rPr>
              <a:t>https://www.cs.ou.edu/~fagg/classes/aml_2019/papers/Dysarthric_speech_recogniton_systems.pdf</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6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4"/>
              </a:rPr>
              <a:t>https://www.researchgate.net/profile/Myungjong-Kim/publication/289579429_Dysarthric_speech_recognition_using_dysarthria-severity-dependent_and_speaker </a:t>
            </a:r>
            <a:r>
              <a:rPr lang="en-IN" sz="1600" u="sng" dirty="0" err="1">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4"/>
              </a:rPr>
              <a:t>adaptive_models</a:t>
            </a:r>
            <a:r>
              <a:rPr lang="en-IN" sz="16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4"/>
              </a:rPr>
              <a:t>/links/57db0dca08ae5292a376972e/Dysarthric-speech-recognition-using-dysarthria-severity-dependent-and-speaker-adaptive-models.pdf</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IN" sz="1600"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5"/>
              </a:rPr>
              <a:t>https://</a:t>
            </a:r>
            <a:r>
              <a:rPr lang="en-IN" sz="1600" dirty="0" smtClean="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5"/>
              </a:rPr>
              <a:t>ieeexplore.ieee.org/abstract/document/8683091</a:t>
            </a:r>
            <a:r>
              <a:rPr lang="en-IN" sz="16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6"/>
              </a:rPr>
              <a:t> </a:t>
            </a:r>
            <a:endParaRPr lang="en-IN" sz="1600" u="sng" dirty="0" smtClean="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6"/>
            </a:endParaRPr>
          </a:p>
          <a:p>
            <a:pPr marL="342900" lvl="0" indent="-342900" algn="just">
              <a:lnSpc>
                <a:spcPct val="107000"/>
              </a:lnSpc>
              <a:spcAft>
                <a:spcPts val="0"/>
              </a:spcAft>
              <a:buFont typeface="+mj-lt"/>
              <a:buAutoNum type="arabicPeriod"/>
            </a:pPr>
            <a:r>
              <a:rPr lang="en-IN" sz="1600" u="sng" dirty="0" smtClean="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6"/>
              </a:rPr>
              <a:t>https</a:t>
            </a:r>
            <a:r>
              <a:rPr lang="en-IN" sz="16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6"/>
              </a:rPr>
              <a:t>://www.researchgate.net/profile/ShoukangHu/publication/335395151_The_CUHK_Dysarthric_Speech_Recognition_Systems_for_English_and_Cantonese/links/5d9b3b1b458515c1d39cfdfa/The-CUHK-Dysarthric-Speech-Recognition-Systems-for-English-and-Cantonese.pdf</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600"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7"/>
              </a:rPr>
              <a:t>https://www.tandfonline.com/doi/abs/10.1080/10400435.2022.2061085</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8"/>
              </a:rPr>
              <a:t>https://ieeexplore.ieee.org/abstract/document/9746553</a:t>
            </a:r>
            <a:r>
              <a:rPr lang="en-IN" sz="1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8"/>
              </a:rPr>
              <a: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7180397"/>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745243"/>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252C-C307-1C02-0A0B-66A3950EDC7C}"/>
              </a:ext>
            </a:extLst>
          </p:cNvPr>
          <p:cNvSpPr>
            <a:spLocks noGrp="1"/>
          </p:cNvSpPr>
          <p:nvPr>
            <p:ph type="title"/>
          </p:nvPr>
        </p:nvSpPr>
        <p:spPr>
          <a:xfrm>
            <a:off x="726173" y="116551"/>
            <a:ext cx="10308771" cy="614969"/>
          </a:xfrm>
        </p:spPr>
        <p:txBody>
          <a:bodyPr>
            <a:normAutofit/>
          </a:bodyPr>
          <a:lstStyle/>
          <a:p>
            <a:r>
              <a:rPr lang="en-IN" sz="3600" dirty="0" smtClean="0">
                <a:latin typeface="Times New Roman" panose="02020603050405020304" pitchFamily="18" charset="0"/>
                <a:cs typeface="Times New Roman" panose="02020603050405020304" pitchFamily="18" charset="0"/>
              </a:rPr>
              <a:t>Objective </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03</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26173" y="1623295"/>
            <a:ext cx="9645736" cy="2738122"/>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 this project, machine learning models </a:t>
            </a:r>
            <a:r>
              <a:rPr lang="en-IN" dirty="0">
                <a:latin typeface="Times New Roman" panose="02020603050405020304" pitchFamily="18" charset="0"/>
                <a:cs typeface="Times New Roman" panose="02020603050405020304" pitchFamily="18" charset="0"/>
              </a:rPr>
              <a:t>will be developed to detect dysarthric </a:t>
            </a:r>
            <a:r>
              <a:rPr lang="en-IN" dirty="0" smtClean="0">
                <a:latin typeface="Times New Roman" panose="02020603050405020304" pitchFamily="18" charset="0"/>
                <a:cs typeface="Times New Roman" panose="02020603050405020304" pitchFamily="18" charset="0"/>
              </a:rPr>
              <a:t>speech, models such </a:t>
            </a:r>
            <a:r>
              <a:rPr lang="en-IN" dirty="0">
                <a:latin typeface="Times New Roman" panose="02020603050405020304" pitchFamily="18" charset="0"/>
                <a:cs typeface="Times New Roman" panose="02020603050405020304" pitchFamily="18" charset="0"/>
              </a:rPr>
              <a:t>as </a:t>
            </a:r>
            <a:endParaRPr lang="en-IN" dirty="0" smtClean="0">
              <a:latin typeface="Times New Roman" panose="02020603050405020304" pitchFamily="18"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CNN </a:t>
            </a:r>
            <a:r>
              <a:rPr lang="en-IN" dirty="0">
                <a:latin typeface="Times New Roman" panose="02020603050405020304" pitchFamily="18" charset="0"/>
                <a:cs typeface="Times New Roman" panose="02020603050405020304" pitchFamily="18" charset="0"/>
              </a:rPr>
              <a:t>(Convolutional Neural Network</a:t>
            </a:r>
            <a:r>
              <a:rPr lang="en-IN" dirty="0" smtClean="0">
                <a:latin typeface="Times New Roman" panose="02020603050405020304" pitchFamily="18" charset="0"/>
                <a:cs typeface="Times New Roman" panose="02020603050405020304" pitchFamily="18" charset="0"/>
              </a:rPr>
              <a:t>)</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CNN-LSTM </a:t>
            </a:r>
            <a:r>
              <a:rPr lang="en-IN" dirty="0">
                <a:latin typeface="Times New Roman" panose="02020603050405020304" pitchFamily="18" charset="0"/>
                <a:cs typeface="Times New Roman" panose="02020603050405020304" pitchFamily="18" charset="0"/>
              </a:rPr>
              <a:t>(Convolutional Neural Network-Long Short-Term Memory</a:t>
            </a:r>
            <a:r>
              <a:rPr lang="en-IN" dirty="0" smtClean="0">
                <a:latin typeface="Times New Roman" panose="02020603050405020304" pitchFamily="18" charset="0"/>
                <a:cs typeface="Times New Roman" panose="02020603050405020304" pitchFamily="18" charset="0"/>
              </a:rPr>
              <a:t>)</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CNN-GRU </a:t>
            </a:r>
            <a:r>
              <a:rPr lang="en-IN" dirty="0">
                <a:latin typeface="Times New Roman" panose="02020603050405020304" pitchFamily="18" charset="0"/>
                <a:cs typeface="Times New Roman" panose="02020603050405020304" pitchFamily="18" charset="0"/>
              </a:rPr>
              <a:t>(Convolutional Neural Network-Gated Recurrent Unit) </a:t>
            </a:r>
            <a:endParaRPr lang="en-IN" dirty="0" smtClean="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en-IN"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dirty="0">
                <a:latin typeface="Times New Roman" panose="02020603050405020304" pitchFamily="18" charset="0"/>
                <a:ea typeface="Calibri" panose="020F0502020204030204" pitchFamily="34" charset="0"/>
                <a:cs typeface="Times New Roman" panose="02020603050405020304" pitchFamily="18" charset="0"/>
              </a:rPr>
              <a:t>ultimate goal of this project is to develop a reliable and accurate tool for detecting dysarthric individuals that can be used in clinical settings and assistive technology development</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989231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IN" sz="3600" dirty="0" smtClean="0">
                <a:latin typeface="Times New Roman" panose="02020603050405020304" pitchFamily="18" charset="0"/>
                <a:cs typeface="Times New Roman" panose="02020603050405020304" pitchFamily="18" charset="0"/>
              </a:rPr>
              <a:t>Problem Statement </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04</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695960" y="1443841"/>
            <a:ext cx="7411720" cy="3477875"/>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Dysarthria </a:t>
            </a:r>
            <a:r>
              <a:rPr lang="en-US" sz="2000" dirty="0">
                <a:latin typeface="Times New Roman" panose="02020603050405020304" pitchFamily="18" charset="0"/>
                <a:cs typeface="Times New Roman" panose="02020603050405020304" pitchFamily="18" charset="0"/>
              </a:rPr>
              <a:t>is a motor speech disorder that affects a person's ability to communicate effectively due to difficulty in controlling the muscles used in speech. Accurate and efficient detection of dysarthric speech is essential for early diagnosis and treatment of the condition. However, traditional methods of diagnosing dysarthria can be time-consuming and subjective. Therefore, the objective of this research is to develop and evaluate CNN and hybrid models for detecting dysarthric speech in a fast, accurate, and reliable manner. The proposed models aim to improve the accuracy of dysarthria detection, thereby facilitating early diagnosis and treatment of the condition, and improving the overall quality of life for individuals with dysarthria</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Picture 2" descr="Business Analysis - Define the problem statement correctly before anyt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266" y="1816055"/>
            <a:ext cx="2602328" cy="254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586678"/>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60" y="253366"/>
            <a:ext cx="9976104" cy="610234"/>
          </a:xfrm>
        </p:spPr>
        <p:txBody>
          <a:bodyPr>
            <a:normAutofit/>
          </a:bodyPr>
          <a:lstStyle/>
          <a:p>
            <a:r>
              <a:rPr lang="en-IN" sz="3600" dirty="0" smtClean="0">
                <a:latin typeface="Times New Roman" panose="02020603050405020304" pitchFamily="18" charset="0"/>
                <a:cs typeface="Times New Roman" panose="02020603050405020304" pitchFamily="18" charset="0"/>
              </a:rPr>
              <a:t>Proposed </a:t>
            </a:r>
            <a:r>
              <a:rPr lang="en-IN" sz="3600" dirty="0" smtClean="0">
                <a:latin typeface="Times New Roman" panose="02020603050405020304" pitchFamily="18" charset="0"/>
                <a:cs typeface="Times New Roman" panose="02020603050405020304" pitchFamily="18" charset="0"/>
              </a:rPr>
              <a:t>Solution</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05</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695960" y="1552026"/>
            <a:ext cx="6636657"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proposed solution involves the development of machine learning models such as CNN, CNN-LSTM, and CNN-GRU to detect dysarthric speech based on acoustic features such as pitch, intensity, and formants.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models will be trained on a dataset of speech recordings from individuals with dysarthria and control participants.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performance of the models will be evaluated using metrics such as accuracy, precision, recall, and F1-score.</a:t>
            </a:r>
            <a:endParaRPr lang="en-IN" sz="2000" dirty="0">
              <a:latin typeface="Times New Roman" panose="02020603050405020304" pitchFamily="18" charset="0"/>
              <a:cs typeface="Times New Roman" panose="02020603050405020304" pitchFamily="18" charset="0"/>
            </a:endParaRPr>
          </a:p>
        </p:txBody>
      </p:sp>
      <p:pic>
        <p:nvPicPr>
          <p:cNvPr id="5124" name="Picture 4" descr="Problem-solution essays"/>
          <p:cNvPicPr>
            <a:picLocks noChangeAspect="1" noChangeArrowheads="1"/>
          </p:cNvPicPr>
          <p:nvPr/>
        </p:nvPicPr>
        <p:blipFill rotWithShape="1">
          <a:blip r:embed="rId2">
            <a:extLst>
              <a:ext uri="{28A0092B-C50C-407E-A947-70E740481C1C}">
                <a14:useLocalDpi xmlns:a14="http://schemas.microsoft.com/office/drawing/2010/main" val="0"/>
              </a:ext>
            </a:extLst>
          </a:blip>
          <a:srcRect b="17906"/>
          <a:stretch/>
        </p:blipFill>
        <p:spPr bwMode="auto">
          <a:xfrm>
            <a:off x="8015017" y="2597012"/>
            <a:ext cx="2953139" cy="1600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453406"/>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440" y="304166"/>
            <a:ext cx="9976104" cy="569594"/>
          </a:xfrm>
        </p:spPr>
        <p:txBody>
          <a:bodyPr>
            <a:noAutofit/>
          </a:bodyPr>
          <a:lstStyle/>
          <a:p>
            <a:r>
              <a:rPr lang="en-IN" sz="3600" dirty="0" smtClean="0">
                <a:latin typeface="Times New Roman" panose="02020603050405020304" pitchFamily="18" charset="0"/>
                <a:cs typeface="Times New Roman" panose="02020603050405020304" pitchFamily="18" charset="0"/>
              </a:rPr>
              <a:t>Literature Survey</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06</a:t>
            </a:r>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15373366"/>
              </p:ext>
            </p:extLst>
          </p:nvPr>
        </p:nvGraphicFramePr>
        <p:xfrm>
          <a:off x="726440" y="1233472"/>
          <a:ext cx="10098314" cy="4084320"/>
        </p:xfrm>
        <a:graphic>
          <a:graphicData uri="http://schemas.openxmlformats.org/drawingml/2006/table">
            <a:tbl>
              <a:tblPr firstRow="1" bandRow="1">
                <a:tableStyleId>{F5AB1C69-6EDB-4FF4-983F-18BD219EF322}</a:tableStyleId>
              </a:tblPr>
              <a:tblGrid>
                <a:gridCol w="742948">
                  <a:extLst>
                    <a:ext uri="{9D8B030D-6E8A-4147-A177-3AD203B41FA5}">
                      <a16:colId xmlns:a16="http://schemas.microsoft.com/office/drawing/2014/main" val="1777633267"/>
                    </a:ext>
                  </a:extLst>
                </a:gridCol>
                <a:gridCol w="4306209">
                  <a:extLst>
                    <a:ext uri="{9D8B030D-6E8A-4147-A177-3AD203B41FA5}">
                      <a16:colId xmlns:a16="http://schemas.microsoft.com/office/drawing/2014/main" val="2703370305"/>
                    </a:ext>
                  </a:extLst>
                </a:gridCol>
                <a:gridCol w="1265924">
                  <a:extLst>
                    <a:ext uri="{9D8B030D-6E8A-4147-A177-3AD203B41FA5}">
                      <a16:colId xmlns:a16="http://schemas.microsoft.com/office/drawing/2014/main" val="4130545730"/>
                    </a:ext>
                  </a:extLst>
                </a:gridCol>
                <a:gridCol w="3783233">
                  <a:extLst>
                    <a:ext uri="{9D8B030D-6E8A-4147-A177-3AD203B41FA5}">
                      <a16:colId xmlns:a16="http://schemas.microsoft.com/office/drawing/2014/main" val="3575019208"/>
                    </a:ext>
                  </a:extLst>
                </a:gridCol>
              </a:tblGrid>
              <a:tr h="370840">
                <a:tc>
                  <a:txBody>
                    <a:bodyPr/>
                    <a:lstStyle/>
                    <a:p>
                      <a:pPr algn="ctr"/>
                      <a:r>
                        <a:rPr lang="en-IN" sz="2000" dirty="0" smtClean="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Title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Year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Results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4735128"/>
                  </a:ext>
                </a:extLst>
              </a:tr>
              <a:tr h="370840">
                <a:tc>
                  <a:txBody>
                    <a:bodyPr/>
                    <a:lstStyle/>
                    <a:p>
                      <a:pPr algn="ctr"/>
                      <a:r>
                        <a:rPr lang="en-IN" sz="1600" dirty="0" smtClean="0">
                          <a:latin typeface="Times New Roman" panose="02020603050405020304" pitchFamily="18" charset="0"/>
                          <a:cs typeface="Times New Roman" panose="02020603050405020304" pitchFamily="18" charset="0"/>
                        </a:rPr>
                        <a:t>01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lnSpc>
                          <a:spcPct val="100000"/>
                        </a:lnSpc>
                      </a:pP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Dysarthric</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Speech Recognition Using Dysarthria-Severity-Dependent and Speaker-Adaptive Models</a:t>
                      </a:r>
                    </a:p>
                  </a:txBody>
                  <a:tcPr marL="7620" marR="7620" marT="7620" marB="0" anchor="b"/>
                </a:tc>
                <a:tc>
                  <a:txBody>
                    <a:bodyPr/>
                    <a:lstStyle/>
                    <a:p>
                      <a:pPr algn="just"/>
                      <a:r>
                        <a:rPr lang="en-IN" sz="1600" dirty="0" smtClean="0">
                          <a:latin typeface="Times New Roman" panose="02020603050405020304" pitchFamily="18" charset="0"/>
                          <a:cs typeface="Times New Roman" panose="02020603050405020304" pitchFamily="18" charset="0"/>
                        </a:rPr>
                        <a:t>2013</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the proposed speaker adaptation approach provides significant </a:t>
                      </a:r>
                    </a:p>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improvement over the conventional approach when a small amount of adaptation data is available.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862352"/>
                  </a:ext>
                </a:extLst>
              </a:tr>
              <a:tr h="370840">
                <a:tc>
                  <a:txBody>
                    <a:bodyPr/>
                    <a:lstStyle/>
                    <a:p>
                      <a:pPr algn="ctr"/>
                      <a:r>
                        <a:rPr lang="en-IN" sz="1600" dirty="0" smtClean="0">
                          <a:latin typeface="Times New Roman" panose="02020603050405020304" pitchFamily="18" charset="0"/>
                          <a:cs typeface="Times New Roman" panose="02020603050405020304" pitchFamily="18" charset="0"/>
                        </a:rPr>
                        <a:t>02</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lnSpc>
                          <a:spcPct val="100000"/>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Development of the CUHK Dysarthric Speech Recognition System for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the </a:t>
                      </a:r>
                      <a:r>
                        <a:rPr lang="en-US" sz="1600" b="0" i="0" u="none" strike="noStrike" dirty="0" err="1" smtClean="0">
                          <a:solidFill>
                            <a:srgbClr val="000000"/>
                          </a:solidFill>
                          <a:effectLst/>
                          <a:latin typeface="Times New Roman" panose="02020603050405020304" pitchFamily="18" charset="0"/>
                          <a:cs typeface="Times New Roman" panose="02020603050405020304" pitchFamily="18" charset="0"/>
                        </a:rPr>
                        <a:t>UASpeech</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Corpus</a:t>
                      </a:r>
                    </a:p>
                  </a:txBody>
                  <a:tcPr marL="7620" marR="7620" marT="7620" marB="0" anchor="b"/>
                </a:tc>
                <a:tc>
                  <a:txBody>
                    <a:bodyPr/>
                    <a:lstStyle/>
                    <a:p>
                      <a:r>
                        <a:rPr lang="en-IN" sz="1600" dirty="0" smtClean="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overall word accuracy of 69.4% on the 16-speaker test set</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88039720"/>
                  </a:ext>
                </a:extLst>
              </a:tr>
              <a:tr h="370840">
                <a:tc>
                  <a:txBody>
                    <a:bodyPr/>
                    <a:lstStyle/>
                    <a:p>
                      <a:pPr algn="ctr"/>
                      <a:r>
                        <a:rPr lang="en-IN" sz="1600" dirty="0" smtClean="0">
                          <a:latin typeface="Times New Roman" panose="02020603050405020304" pitchFamily="18" charset="0"/>
                          <a:cs typeface="Times New Roman" panose="02020603050405020304" pitchFamily="18" charset="0"/>
                        </a:rPr>
                        <a:t>03</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Dysarthric Speech Recognition Using Convolutional LSTM Neural Network</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r>
                        <a:rPr lang="en-IN" sz="1600" dirty="0" smtClean="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The paper presents experiments on the performance of a GMM-based ASR system using different training data on normal and dysarthric speech. The results show that mixed training data (normal + dysarthric) produces better results than using normal or dysarthric training data alone.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2958567"/>
                  </a:ext>
                </a:extLst>
              </a:tr>
            </a:tbl>
          </a:graphicData>
        </a:graphic>
      </p:graphicFrame>
    </p:spTree>
    <p:extLst>
      <p:ext uri="{BB962C8B-B14F-4D97-AF65-F5344CB8AC3E}">
        <p14:creationId xmlns:p14="http://schemas.microsoft.com/office/powerpoint/2010/main" val="184653893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07</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15946908"/>
              </p:ext>
            </p:extLst>
          </p:nvPr>
        </p:nvGraphicFramePr>
        <p:xfrm>
          <a:off x="656770" y="589038"/>
          <a:ext cx="10394406" cy="4825734"/>
        </p:xfrm>
        <a:graphic>
          <a:graphicData uri="http://schemas.openxmlformats.org/drawingml/2006/table">
            <a:tbl>
              <a:tblPr firstRow="1" bandRow="1">
                <a:tableStyleId>{F5AB1C69-6EDB-4FF4-983F-18BD219EF322}</a:tableStyleId>
              </a:tblPr>
              <a:tblGrid>
                <a:gridCol w="764732">
                  <a:extLst>
                    <a:ext uri="{9D8B030D-6E8A-4147-A177-3AD203B41FA5}">
                      <a16:colId xmlns:a16="http://schemas.microsoft.com/office/drawing/2014/main" val="1777633267"/>
                    </a:ext>
                  </a:extLst>
                </a:gridCol>
                <a:gridCol w="4432471">
                  <a:extLst>
                    <a:ext uri="{9D8B030D-6E8A-4147-A177-3AD203B41FA5}">
                      <a16:colId xmlns:a16="http://schemas.microsoft.com/office/drawing/2014/main" val="2703370305"/>
                    </a:ext>
                  </a:extLst>
                </a:gridCol>
                <a:gridCol w="1078050">
                  <a:extLst>
                    <a:ext uri="{9D8B030D-6E8A-4147-A177-3AD203B41FA5}">
                      <a16:colId xmlns:a16="http://schemas.microsoft.com/office/drawing/2014/main" val="4130545730"/>
                    </a:ext>
                  </a:extLst>
                </a:gridCol>
                <a:gridCol w="4119153">
                  <a:extLst>
                    <a:ext uri="{9D8B030D-6E8A-4147-A177-3AD203B41FA5}">
                      <a16:colId xmlns:a16="http://schemas.microsoft.com/office/drawing/2014/main" val="3575019208"/>
                    </a:ext>
                  </a:extLst>
                </a:gridCol>
              </a:tblGrid>
              <a:tr h="406134">
                <a:tc>
                  <a:txBody>
                    <a:bodyPr/>
                    <a:lstStyle/>
                    <a:p>
                      <a:pPr algn="ctr"/>
                      <a:r>
                        <a:rPr lang="en-IN" sz="2000" dirty="0" smtClean="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Title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Year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Results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4735128"/>
                  </a:ext>
                </a:extLst>
              </a:tr>
              <a:tr h="1499571">
                <a:tc>
                  <a:txBody>
                    <a:bodyPr/>
                    <a:lstStyle/>
                    <a:p>
                      <a:pPr algn="ctr"/>
                      <a:r>
                        <a:rPr lang="en-IN" sz="1600" dirty="0" smtClean="0">
                          <a:latin typeface="Times New Roman" panose="02020603050405020304" pitchFamily="18" charset="0"/>
                          <a:cs typeface="Times New Roman" panose="02020603050405020304" pitchFamily="18" charset="0"/>
                        </a:rPr>
                        <a:t>04</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PHONETIC ANALYSIS OF DYSARTHRIC SPEECH TEMPO AND APPLICATIONS TO ROBUST PERSONALISED DYSARTHRIC SPEECH RECOGNITION</a:t>
                      </a:r>
                    </a:p>
                  </a:txBody>
                  <a:tcPr marL="7620" marR="7620" marT="7620" marB="0" anchor="b"/>
                </a:tc>
                <a:tc>
                  <a:txBody>
                    <a:bodyPr/>
                    <a:lstStyle/>
                    <a:p>
                      <a:r>
                        <a:rPr lang="en-IN" sz="1600" smtClean="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Experimental results show that the strategy with data</a:t>
                      </a:r>
                      <a:r>
                        <a:rPr lang="en-IN" sz="16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augmentation is more effective, resulting in a nearly 7% absolute</a:t>
                      </a:r>
                      <a:r>
                        <a:rPr lang="en-IN" sz="16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improvement in comparison to baseline speaker-dependent trained</a:t>
                      </a:r>
                      <a:r>
                        <a:rPr lang="en-IN" sz="16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system evaluated using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UASpeech</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corpus.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018520"/>
                  </a:ext>
                </a:extLst>
              </a:tr>
              <a:tr h="656062">
                <a:tc>
                  <a:txBody>
                    <a:bodyPr/>
                    <a:lstStyle/>
                    <a:p>
                      <a:pPr algn="ctr"/>
                      <a:r>
                        <a:rPr lang="en-IN" sz="1600" dirty="0" smtClean="0">
                          <a:latin typeface="Times New Roman" panose="02020603050405020304" pitchFamily="18" charset="0"/>
                          <a:cs typeface="Times New Roman" panose="02020603050405020304" pitchFamily="18" charset="0"/>
                        </a:rPr>
                        <a:t>05</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END-TO-END DYSARTHRIC SPEECH RECOGNITION USING MULTIPLE DATABASES</a:t>
                      </a:r>
                    </a:p>
                  </a:txBody>
                  <a:tcPr marL="7620" marR="7620" marT="7620" marB="0" anchor="b"/>
                </a:tc>
                <a:tc>
                  <a:txBody>
                    <a:bodyPr/>
                    <a:lstStyle/>
                    <a:p>
                      <a:r>
                        <a:rPr lang="en-IN" sz="1600" dirty="0" smtClean="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Our proposed method achieved 14.7% and 6.5% relative improvement over the joint training method for dysarthric speaker1</a:t>
                      </a:r>
                      <a:r>
                        <a:rPr lang="en-IN" sz="16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and dysarthric speaker2 respectively</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44361284"/>
                  </a:ext>
                </a:extLst>
              </a:tr>
              <a:tr h="1499571">
                <a:tc>
                  <a:txBody>
                    <a:bodyPr/>
                    <a:lstStyle/>
                    <a:p>
                      <a:pPr algn="ctr"/>
                      <a:r>
                        <a:rPr lang="en-IN" sz="1600" dirty="0" smtClean="0">
                          <a:latin typeface="Times New Roman" panose="02020603050405020304" pitchFamily="18" charset="0"/>
                          <a:cs typeface="Times New Roman" panose="02020603050405020304" pitchFamily="18" charset="0"/>
                        </a:rPr>
                        <a:t>06</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CUHK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Dysarthric</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Speech Recognition Systems for English and Cantonese</a:t>
                      </a:r>
                    </a:p>
                  </a:txBody>
                  <a:tcPr marL="7620" marR="7620" marT="7620" marB="0" anchor="b"/>
                </a:tc>
                <a:tc>
                  <a:txBody>
                    <a:bodyPr/>
                    <a:lstStyle/>
                    <a:p>
                      <a:pPr algn="just"/>
                      <a:r>
                        <a:rPr lang="en-IN" sz="1600" dirty="0" smtClean="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A table shows the word or character error rates (WERs or CERs) produced by the CUHK systems, Google API, and human beings for different dysarthric speakers. The results indicate that, for both languages, the CUHK systems consistently outperform the Google speech recognition API.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862352"/>
                  </a:ext>
                </a:extLst>
              </a:tr>
            </a:tbl>
          </a:graphicData>
        </a:graphic>
      </p:graphicFrame>
    </p:spTree>
    <p:extLst>
      <p:ext uri="{BB962C8B-B14F-4D97-AF65-F5344CB8AC3E}">
        <p14:creationId xmlns:p14="http://schemas.microsoft.com/office/powerpoint/2010/main" val="2675987141"/>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08</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66970612"/>
              </p:ext>
            </p:extLst>
          </p:nvPr>
        </p:nvGraphicFramePr>
        <p:xfrm>
          <a:off x="630644" y="214571"/>
          <a:ext cx="10446659" cy="5522454"/>
        </p:xfrm>
        <a:graphic>
          <a:graphicData uri="http://schemas.openxmlformats.org/drawingml/2006/table">
            <a:tbl>
              <a:tblPr firstRow="1" bandRow="1">
                <a:tableStyleId>{F5AB1C69-6EDB-4FF4-983F-18BD219EF322}</a:tableStyleId>
              </a:tblPr>
              <a:tblGrid>
                <a:gridCol w="768576">
                  <a:extLst>
                    <a:ext uri="{9D8B030D-6E8A-4147-A177-3AD203B41FA5}">
                      <a16:colId xmlns:a16="http://schemas.microsoft.com/office/drawing/2014/main" val="1777633267"/>
                    </a:ext>
                  </a:extLst>
                </a:gridCol>
                <a:gridCol w="4454753">
                  <a:extLst>
                    <a:ext uri="{9D8B030D-6E8A-4147-A177-3AD203B41FA5}">
                      <a16:colId xmlns:a16="http://schemas.microsoft.com/office/drawing/2014/main" val="2703370305"/>
                    </a:ext>
                  </a:extLst>
                </a:gridCol>
                <a:gridCol w="1083469">
                  <a:extLst>
                    <a:ext uri="{9D8B030D-6E8A-4147-A177-3AD203B41FA5}">
                      <a16:colId xmlns:a16="http://schemas.microsoft.com/office/drawing/2014/main" val="4130545730"/>
                    </a:ext>
                  </a:extLst>
                </a:gridCol>
                <a:gridCol w="4139861">
                  <a:extLst>
                    <a:ext uri="{9D8B030D-6E8A-4147-A177-3AD203B41FA5}">
                      <a16:colId xmlns:a16="http://schemas.microsoft.com/office/drawing/2014/main" val="3575019208"/>
                    </a:ext>
                  </a:extLst>
                </a:gridCol>
              </a:tblGrid>
              <a:tr h="393294">
                <a:tc>
                  <a:txBody>
                    <a:bodyPr/>
                    <a:lstStyle/>
                    <a:p>
                      <a:pPr algn="ctr"/>
                      <a:r>
                        <a:rPr lang="en-IN" sz="2000" dirty="0" smtClean="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Title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Year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Results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4735128"/>
                  </a:ext>
                </a:extLst>
              </a:tr>
              <a:tr h="1133563">
                <a:tc>
                  <a:txBody>
                    <a:bodyPr/>
                    <a:lstStyle/>
                    <a:p>
                      <a:pPr algn="ctr"/>
                      <a:r>
                        <a:rPr lang="en-IN" sz="1600" dirty="0" smtClean="0">
                          <a:latin typeface="Times New Roman" panose="02020603050405020304" pitchFamily="18" charset="0"/>
                          <a:cs typeface="Times New Roman" panose="02020603050405020304" pitchFamily="18" charset="0"/>
                        </a:rPr>
                        <a:t>08</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Domain Adversarial Neural Networks for Dysarthric Speech Recognition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just"/>
                      <a:r>
                        <a:rPr lang="en-IN"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For the ISIC 2019 dataset and the PH2 dataset, the study's accuracy was 88.95% and 91.02%, respectively.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862352"/>
                  </a:ext>
                </a:extLst>
              </a:tr>
              <a:tr h="1133563">
                <a:tc>
                  <a:txBody>
                    <a:bodyPr/>
                    <a:lstStyle/>
                    <a:p>
                      <a:pPr algn="ctr"/>
                      <a:r>
                        <a:rPr lang="en-IN" sz="1600" dirty="0" smtClean="0">
                          <a:latin typeface="Times New Roman" panose="02020603050405020304" pitchFamily="18" charset="0"/>
                          <a:cs typeface="Times New Roman" panose="02020603050405020304" pitchFamily="18" charset="0"/>
                        </a:rPr>
                        <a:t>08</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lnSpc>
                          <a:spcPct val="100000"/>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Recent Progress in the CUHK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Dysarthric</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Speech Recognition System</a:t>
                      </a:r>
                    </a:p>
                  </a:txBody>
                  <a:tcPr marL="7620" marR="7620" marT="7620" marB="0" anchor="b"/>
                </a:tc>
                <a:tc>
                  <a:txBody>
                    <a:bodyPr/>
                    <a:lstStyle/>
                    <a:p>
                      <a:r>
                        <a:rPr lang="en-IN" sz="1600" dirty="0" smtClean="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word error rate (WER) of 25.21% on the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UASpeech</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test set and an overall WER reduction of 5.4% absolute (17.6% relative) over the CUHK 2018 dysarthric speech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7192753"/>
                  </a:ext>
                </a:extLst>
              </a:tr>
              <a:tr h="1294909">
                <a:tc>
                  <a:txBody>
                    <a:bodyPr/>
                    <a:lstStyle/>
                    <a:p>
                      <a:pPr algn="ctr"/>
                      <a:r>
                        <a:rPr lang="en-IN" sz="1600" dirty="0" smtClean="0">
                          <a:latin typeface="Times New Roman" panose="02020603050405020304" pitchFamily="18" charset="0"/>
                          <a:cs typeface="Times New Roman" panose="02020603050405020304" pitchFamily="18" charset="0"/>
                        </a:rPr>
                        <a:t>09</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Classification of Dysarthric Speech According to the Severity of Impairment: an Analysis of Acoustic Features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r>
                        <a:rPr lang="en-IN" sz="1600" dirty="0" smtClean="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0"/>
                        </a:spcAft>
                      </a:pPr>
                      <a:r>
                        <a:rPr lang="en-US" sz="1600">
                          <a:solidFill>
                            <a:srgbClr val="000000"/>
                          </a:solidFill>
                          <a:effectLst/>
                          <a:latin typeface="Times New Roman" panose="02020603050405020304" pitchFamily="18" charset="0"/>
                          <a:ea typeface="TimesLTStd-Roman"/>
                          <a:cs typeface="Times New Roman" panose="02020603050405020304" pitchFamily="18" charset="0"/>
                        </a:rPr>
                        <a:t>The classifification accuracy ranged from 40.41 to 95.80. </a:t>
                      </a:r>
                      <a:r>
                        <a:rPr lang="en-US" sz="1600" dirty="0">
                          <a:solidFill>
                            <a:srgbClr val="000000"/>
                          </a:solidFill>
                          <a:effectLst/>
                          <a:latin typeface="Times New Roman" panose="02020603050405020304" pitchFamily="18" charset="0"/>
                          <a:ea typeface="TimesLTStd-Roman"/>
                          <a:cs typeface="Times New Roman" panose="02020603050405020304" pitchFamily="18" charset="0"/>
                        </a:rPr>
                        <a:t>For the combination of sub-features, the </a:t>
                      </a:r>
                      <a:r>
                        <a:rPr lang="en-US" sz="1600" dirty="0" smtClean="0">
                          <a:solidFill>
                            <a:srgbClr val="000000"/>
                          </a:solidFill>
                          <a:effectLst/>
                          <a:latin typeface="Times New Roman" panose="02020603050405020304" pitchFamily="18" charset="0"/>
                          <a:ea typeface="TimesLTStd-Roman"/>
                          <a:cs typeface="Times New Roman" panose="02020603050405020304" pitchFamily="18" charset="0"/>
                        </a:rPr>
                        <a:t>13 </a:t>
                      </a:r>
                      <a:r>
                        <a:rPr lang="en-US" sz="1600" dirty="0">
                          <a:solidFill>
                            <a:srgbClr val="000000"/>
                          </a:solidFill>
                          <a:effectLst/>
                          <a:latin typeface="Times New Roman" panose="02020603050405020304" pitchFamily="18" charset="0"/>
                          <a:ea typeface="TimesLTStd-Roman"/>
                          <a:cs typeface="Times New Roman" panose="02020603050405020304" pitchFamily="18" charset="0"/>
                        </a:rPr>
                        <a:t>features would be selected all the sub-features were </a:t>
                      </a:r>
                      <a:r>
                        <a:rPr lang="en-US" sz="1600" dirty="0" smtClean="0">
                          <a:solidFill>
                            <a:srgbClr val="000000"/>
                          </a:solidFill>
                          <a:effectLst/>
                          <a:latin typeface="Times New Roman" panose="02020603050405020304" pitchFamily="18" charset="0"/>
                          <a:ea typeface="TimesLTStd-Roman"/>
                          <a:cs typeface="Times New Roman" panose="02020603050405020304" pitchFamily="18" charset="0"/>
                        </a:rPr>
                        <a:t>combined</a:t>
                      </a:r>
                      <a:r>
                        <a:rPr lang="en-US" sz="1600" dirty="0">
                          <a:solidFill>
                            <a:srgbClr val="000000"/>
                          </a:solidFill>
                          <a:effectLst/>
                          <a:latin typeface="Times New Roman" panose="02020603050405020304" pitchFamily="18" charset="0"/>
                          <a:ea typeface="TimesLTStd-Roman"/>
                          <a:cs typeface="Times New Roman" panose="02020603050405020304" pitchFamily="18" charset="0"/>
                        </a:rPr>
                        <a: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857388"/>
                  </a:ext>
                </a:extLst>
              </a:tr>
              <a:tr h="1542923">
                <a:tc>
                  <a:txBody>
                    <a:bodyPr/>
                    <a:lstStyle/>
                    <a:p>
                      <a:pPr algn="ctr"/>
                      <a:r>
                        <a:rPr lang="en-IN" sz="1600" dirty="0" smtClean="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fontAlgn="b"/>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MULTI-MODAL ACOUSTIC-ARTICULATORY FEATURE FUSION FOR DYSARTHRIC SPEECH RECOGNITION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r>
                        <a:rPr lang="en-IN" sz="1600" dirty="0" smtClean="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The results show that fusing the acoustic and articulatory features at the empirically found optimal level of abstraction achieves a remarkable performance gain, leading to up to 4.6% absolute (9.6% relative) WER reduction for speakers with dysarthria.</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28616263"/>
                  </a:ext>
                </a:extLst>
              </a:tr>
            </a:tbl>
          </a:graphicData>
        </a:graphic>
      </p:graphicFrame>
    </p:spTree>
    <p:extLst>
      <p:ext uri="{BB962C8B-B14F-4D97-AF65-F5344CB8AC3E}">
        <p14:creationId xmlns:p14="http://schemas.microsoft.com/office/powerpoint/2010/main" val="346908144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dirty="0">
                <a:latin typeface="Times New Roman" panose="02020603050405020304" pitchFamily="18" charset="0"/>
                <a:cs typeface="Times New Roman" panose="02020603050405020304" pitchFamily="18" charset="0"/>
              </a:rPr>
              <a:t>Proposed Work</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F89DE-A86A-B9FB-5862-61E14268997C}"/>
              </a:ext>
            </a:extLst>
          </p:cNvPr>
          <p:cNvSpPr txBox="1"/>
          <p:nvPr/>
        </p:nvSpPr>
        <p:spPr>
          <a:xfrm>
            <a:off x="11221375" y="6329779"/>
            <a:ext cx="86612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762" y="2307906"/>
            <a:ext cx="7196301" cy="2525351"/>
          </a:xfrm>
          <a:prstGeom prst="rect">
            <a:avLst/>
          </a:prstGeom>
        </p:spPr>
      </p:pic>
      <p:sp>
        <p:nvSpPr>
          <p:cNvPr id="7" name="TextBox 6"/>
          <p:cNvSpPr txBox="1"/>
          <p:nvPr/>
        </p:nvSpPr>
        <p:spPr>
          <a:xfrm>
            <a:off x="797560" y="1236617"/>
            <a:ext cx="179759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CNN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81928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Digital Campus V1.0" id="{58E84EBF-3C9A-46FA-AC67-01E514AB1B2B}" vid="{BF34DAB5-A2D4-47C4-AD4E-D8DB5419BE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CA67C528DC284E8073580C98E8539C" ma:contentTypeVersion="10" ma:contentTypeDescription="Create a new document." ma:contentTypeScope="" ma:versionID="107b615047e9376b6c55e1e5aaead638">
  <xsd:schema xmlns:xsd="http://www.w3.org/2001/XMLSchema" xmlns:xs="http://www.w3.org/2001/XMLSchema" xmlns:p="http://schemas.microsoft.com/office/2006/metadata/properties" xmlns:ns2="0107a115-4623-4481-beee-bafad199008b" xmlns:ns3="7a2a247a-f6ec-4c8f-8314-d83500b08c54" targetNamespace="http://schemas.microsoft.com/office/2006/metadata/properties" ma:root="true" ma:fieldsID="508cbe6b2b3f672b12342e56415e841d" ns2:_="" ns3:_="">
    <xsd:import namespace="0107a115-4623-4481-beee-bafad199008b"/>
    <xsd:import namespace="7a2a247a-f6ec-4c8f-8314-d83500b08c5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7a115-4623-4481-beee-bafad19900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2a247a-f6ec-4c8f-8314-d83500b08c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309BE7-B587-43F4-8592-76B39C023D29}">
  <ds:schemaRefs>
    <ds:schemaRef ds:uri="http://schemas.microsoft.com/sharepoint/v3/contenttype/forms"/>
  </ds:schemaRefs>
</ds:datastoreItem>
</file>

<file path=customXml/itemProps2.xml><?xml version="1.0" encoding="utf-8"?>
<ds:datastoreItem xmlns:ds="http://schemas.openxmlformats.org/officeDocument/2006/customXml" ds:itemID="{AA29E35A-EF86-49DD-8023-556F66FCE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7a115-4623-4481-beee-bafad199008b"/>
    <ds:schemaRef ds:uri="7a2a247a-f6ec-4c8f-8314-d83500b08c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2C674B-ACDE-455C-BA7E-ACC458E5BC04}">
  <ds:schemaRefs>
    <ds:schemaRef ds:uri="http://purl.org/dc/dcmitype/"/>
    <ds:schemaRef ds:uri="http://purl.org/dc/terms/"/>
    <ds:schemaRef ds:uri="http://www.w3.org/XML/1998/namespace"/>
    <ds:schemaRef ds:uri="http://schemas.microsoft.com/office/2006/documentManagement/types"/>
    <ds:schemaRef ds:uri="0107a115-4623-4481-beee-bafad199008b"/>
    <ds:schemaRef ds:uri="http://schemas.openxmlformats.org/package/2006/metadata/core-properties"/>
    <ds:schemaRef ds:uri="http://schemas.microsoft.com/office/infopath/2007/PartnerControls"/>
    <ds:schemaRef ds:uri="7a2a247a-f6ec-4c8f-8314-d83500b08c54"/>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10912</TotalTime>
  <Words>953</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Gill Sans MT</vt:lpstr>
      <vt:lpstr>Times New Roman</vt:lpstr>
      <vt:lpstr>TimesLTStd-Roman</vt:lpstr>
      <vt:lpstr>Wingdings</vt:lpstr>
      <vt:lpstr>1_Office Theme</vt:lpstr>
      <vt:lpstr>Dysarthric Speech Detection Using CNN &amp; Hybrid Models</vt:lpstr>
      <vt:lpstr>Abstract  </vt:lpstr>
      <vt:lpstr>Objective </vt:lpstr>
      <vt:lpstr>Problem Statement </vt:lpstr>
      <vt:lpstr>Proposed Solution</vt:lpstr>
      <vt:lpstr>Literature Survey</vt:lpstr>
      <vt:lpstr>PowerPoint Presentation</vt:lpstr>
      <vt:lpstr>PowerPoint Presentation</vt:lpstr>
      <vt:lpstr>Proposed Work</vt:lpstr>
      <vt:lpstr>PowerPoint Presentation</vt:lpstr>
      <vt:lpstr>PowerPoint Presentation</vt:lpstr>
      <vt:lpstr>PowerPoint Presentation</vt:lpstr>
      <vt:lpstr>Software &amp; Hardware Requirements</vt:lpstr>
      <vt:lpstr>Experimental Results</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SHAIK HUZAIFA FAZIL</cp:lastModifiedBy>
  <cp:revision>696</cp:revision>
  <dcterms:created xsi:type="dcterms:W3CDTF">2019-07-04T04:21:14Z</dcterms:created>
  <dcterms:modified xsi:type="dcterms:W3CDTF">2023-05-14T09:03:22Z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0x010100A2CA67C528DC284E8073580C98E8539C</vt:lpwstr>
  </property>
</Properties>
</file>