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2"/>
  </p:notesMasterIdLst>
  <p:handoutMasterIdLst>
    <p:handoutMasterId r:id="rId23"/>
  </p:handoutMasterIdLst>
  <p:sldIdLst>
    <p:sldId id="342" r:id="rId5"/>
    <p:sldId id="369" r:id="rId6"/>
    <p:sldId id="395" r:id="rId7"/>
    <p:sldId id="396" r:id="rId8"/>
    <p:sldId id="397" r:id="rId9"/>
    <p:sldId id="370" r:id="rId10"/>
    <p:sldId id="390" r:id="rId11"/>
    <p:sldId id="376" r:id="rId12"/>
    <p:sldId id="400" r:id="rId13"/>
    <p:sldId id="384" r:id="rId14"/>
    <p:sldId id="391" r:id="rId15"/>
    <p:sldId id="392" r:id="rId16"/>
    <p:sldId id="399" r:id="rId17"/>
    <p:sldId id="393" r:id="rId18"/>
    <p:sldId id="394" r:id="rId19"/>
    <p:sldId id="385" r:id="rId20"/>
    <p:sldId id="38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5052"/>
    <a:srgbClr val="15F98C"/>
    <a:srgbClr val="CA06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645" autoAdjust="0"/>
    <p:restoredTop sz="94660"/>
  </p:normalViewPr>
  <p:slideViewPr>
    <p:cSldViewPr snapToGrid="0">
      <p:cViewPr varScale="1">
        <p:scale>
          <a:sx n="86" d="100"/>
          <a:sy n="86" d="100"/>
        </p:scale>
        <p:origin x="34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95ACB4F-5F6B-BEB6-1E4C-195758E126A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6EF778E2-6691-2F6B-5509-A0E17F273C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3C4C49F-5F18-4529-BA58-D55394EE5A0A}" type="datetimeFigureOut">
              <a:rPr lang="en-IN" smtClean="0"/>
              <a:t>01-11-2023</a:t>
            </a:fld>
            <a:endParaRPr lang="en-IN"/>
          </a:p>
        </p:txBody>
      </p:sp>
      <p:sp>
        <p:nvSpPr>
          <p:cNvPr id="4" name="Footer Placeholder 3">
            <a:extLst>
              <a:ext uri="{FF2B5EF4-FFF2-40B4-BE49-F238E27FC236}">
                <a16:creationId xmlns:a16="http://schemas.microsoft.com/office/drawing/2014/main" id="{15260BE9-2624-5B46-DFC0-67C49493E99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CB4B875D-E9A3-6B9D-13C8-892195C5F1B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AE792E5-DB97-496E-A93F-92D905E4366C}" type="slidenum">
              <a:rPr lang="en-IN" smtClean="0"/>
              <a:t>‹#›</a:t>
            </a:fld>
            <a:endParaRPr lang="en-IN"/>
          </a:p>
        </p:txBody>
      </p:sp>
    </p:spTree>
    <p:extLst>
      <p:ext uri="{BB962C8B-B14F-4D97-AF65-F5344CB8AC3E}">
        <p14:creationId xmlns:p14="http://schemas.microsoft.com/office/powerpoint/2010/main" val="790015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C103A-83FA-4D50-B8FC-104A27EB2342}" type="datetimeFigureOut">
              <a:rPr lang="en-IN" smtClean="0"/>
              <a:t>01-11-2023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5B389A-84CD-4718-AEC2-21F203A9604F}" type="slidenum">
              <a:rPr lang="en-IN" smtClean="0"/>
              <a:t>‹#›</a:t>
            </a:fld>
            <a:endParaRPr lang="en-IN"/>
          </a:p>
        </p:txBody>
      </p:sp>
    </p:spTree>
    <p:extLst>
      <p:ext uri="{BB962C8B-B14F-4D97-AF65-F5344CB8AC3E}">
        <p14:creationId xmlns:p14="http://schemas.microsoft.com/office/powerpoint/2010/main" val="40345980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extLst>
      <p:ext uri="{BB962C8B-B14F-4D97-AF65-F5344CB8AC3E}">
        <p14:creationId xmlns:p14="http://schemas.microsoft.com/office/powerpoint/2010/main" val="2325486699"/>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024872"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5" name="Picture 4" descr="A close up of a logo&#10;&#10;Description automatically generated">
            <a:extLst>
              <a:ext uri="{FF2B5EF4-FFF2-40B4-BE49-F238E27FC236}">
                <a16:creationId xmlns:a16="http://schemas.microsoft.com/office/drawing/2014/main" id="{DAF3D3DE-4523-4272-BE59-8D2437F5816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166879403"/>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509243687"/>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80660" y="1825625"/>
            <a:ext cx="5039139" cy="3998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039139" cy="39987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6" name="Picture 5" descr="A close up of a logo&#10;&#10;Description automatically generated">
            <a:extLst>
              <a:ext uri="{FF2B5EF4-FFF2-40B4-BE49-F238E27FC236}">
                <a16:creationId xmlns:a16="http://schemas.microsoft.com/office/drawing/2014/main" id="{7C636576-C435-4227-AE32-FBC777B3BDE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39624" cy="655982"/>
          </a:xfrm>
          <a:prstGeom prst="rect">
            <a:avLst/>
          </a:prstGeom>
        </p:spPr>
      </p:pic>
      <p:sp>
        <p:nvSpPr>
          <p:cNvPr id="8" name="Title 1">
            <a:extLst>
              <a:ext uri="{FF2B5EF4-FFF2-40B4-BE49-F238E27FC236}">
                <a16:creationId xmlns:a16="http://schemas.microsoft.com/office/drawing/2014/main" id="{80076A84-695B-4D81-B65B-036D08E10D12}"/>
              </a:ext>
            </a:extLst>
          </p:cNvPr>
          <p:cNvSpPr>
            <a:spLocks noGrp="1"/>
          </p:cNvSpPr>
          <p:nvPr>
            <p:ph type="title"/>
          </p:nvPr>
        </p:nvSpPr>
        <p:spPr>
          <a:xfrm>
            <a:off x="838200" y="365126"/>
            <a:ext cx="9997440"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extLst>
      <p:ext uri="{BB962C8B-B14F-4D97-AF65-F5344CB8AC3E}">
        <p14:creationId xmlns:p14="http://schemas.microsoft.com/office/powerpoint/2010/main" val="2271910624"/>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8314" y="1681163"/>
            <a:ext cx="5019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78314" y="2505075"/>
            <a:ext cx="5019261" cy="3329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019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019261" cy="33291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pic>
        <p:nvPicPr>
          <p:cNvPr id="8" name="Picture 7" descr="A close up of a logo&#10;&#10;Description automatically generated">
            <a:extLst>
              <a:ext uri="{FF2B5EF4-FFF2-40B4-BE49-F238E27FC236}">
                <a16:creationId xmlns:a16="http://schemas.microsoft.com/office/drawing/2014/main" id="{C9ECDAE0-0A74-4D72-8A95-D1CE68BB8CA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733677" y="6002200"/>
            <a:ext cx="2120251" cy="655982"/>
          </a:xfrm>
          <a:prstGeom prst="rect">
            <a:avLst/>
          </a:prstGeom>
        </p:spPr>
      </p:pic>
      <p:sp>
        <p:nvSpPr>
          <p:cNvPr id="10" name="Title 1">
            <a:extLst>
              <a:ext uri="{FF2B5EF4-FFF2-40B4-BE49-F238E27FC236}">
                <a16:creationId xmlns:a16="http://schemas.microsoft.com/office/drawing/2014/main" id="{92D40324-116D-46BF-A0D8-ACBB1FA58BAE}"/>
              </a:ext>
            </a:extLst>
          </p:cNvPr>
          <p:cNvSpPr>
            <a:spLocks noGrp="1"/>
          </p:cNvSpPr>
          <p:nvPr>
            <p:ph type="title"/>
          </p:nvPr>
        </p:nvSpPr>
        <p:spPr>
          <a:xfrm>
            <a:off x="838200" y="365126"/>
            <a:ext cx="10015728"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extLst>
      <p:ext uri="{BB962C8B-B14F-4D97-AF65-F5344CB8AC3E}">
        <p14:creationId xmlns:p14="http://schemas.microsoft.com/office/powerpoint/2010/main" val="2305533894"/>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descr="A close up of a logo&#10;&#10;Description automatically generated">
            <a:extLst>
              <a:ext uri="{FF2B5EF4-FFF2-40B4-BE49-F238E27FC236}">
                <a16:creationId xmlns:a16="http://schemas.microsoft.com/office/drawing/2014/main" id="{1D5A8173-029E-4575-B1BE-7D44B32D742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356520" y="6017547"/>
            <a:ext cx="2457784" cy="655982"/>
          </a:xfrm>
          <a:prstGeom prst="rect">
            <a:avLst/>
          </a:prstGeom>
        </p:spPr>
      </p:pic>
      <p:sp>
        <p:nvSpPr>
          <p:cNvPr id="6" name="Title 1">
            <a:extLst>
              <a:ext uri="{FF2B5EF4-FFF2-40B4-BE49-F238E27FC236}">
                <a16:creationId xmlns:a16="http://schemas.microsoft.com/office/drawing/2014/main" id="{FF2D2E05-3817-4F9D-BBEF-1D4FF77C6B84}"/>
              </a:ext>
            </a:extLst>
          </p:cNvPr>
          <p:cNvSpPr>
            <a:spLocks noGrp="1"/>
          </p:cNvSpPr>
          <p:nvPr>
            <p:ph type="title"/>
          </p:nvPr>
        </p:nvSpPr>
        <p:spPr>
          <a:xfrm>
            <a:off x="838200" y="365126"/>
            <a:ext cx="9976104"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extLst>
      <p:ext uri="{BB962C8B-B14F-4D97-AF65-F5344CB8AC3E}">
        <p14:creationId xmlns:p14="http://schemas.microsoft.com/office/powerpoint/2010/main" val="19639826"/>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A close up of a logo&#10;&#10;Description automatically generated">
            <a:extLst>
              <a:ext uri="{FF2B5EF4-FFF2-40B4-BE49-F238E27FC236}">
                <a16:creationId xmlns:a16="http://schemas.microsoft.com/office/drawing/2014/main" id="{5BF30093-AF1A-473D-8459-D65A198D7E3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2813677138"/>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p:cNvSpPr>
            <a:spLocks noGrp="1"/>
          </p:cNvSpPr>
          <p:nvPr>
            <p:ph idx="1"/>
          </p:nvPr>
        </p:nvSpPr>
        <p:spPr>
          <a:xfrm>
            <a:off x="5183188" y="987425"/>
            <a:ext cx="6172200" cy="4873625"/>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a:extLst>
              <a:ext uri="{FF2B5EF4-FFF2-40B4-BE49-F238E27FC236}">
                <a16:creationId xmlns:a16="http://schemas.microsoft.com/office/drawing/2014/main" id="{CAE8CF87-0C27-479A-9FCC-F0FA64D1A50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3910834752"/>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5" name="Picture 4" descr="A close up of a logo&#10;&#10;Description automatically generated">
            <a:extLst>
              <a:ext uri="{FF2B5EF4-FFF2-40B4-BE49-F238E27FC236}">
                <a16:creationId xmlns:a16="http://schemas.microsoft.com/office/drawing/2014/main" id="{0484F575-B956-41D8-9BD9-542DF1FD66F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p:blipFill>
        <p:spPr>
          <a:xfrm>
            <a:off x="8896016" y="5953539"/>
            <a:ext cx="1967056" cy="655982"/>
          </a:xfrm>
          <a:prstGeom prst="rect">
            <a:avLst/>
          </a:prstGeom>
        </p:spPr>
      </p:pic>
    </p:spTree>
    <p:extLst>
      <p:ext uri="{BB962C8B-B14F-4D97-AF65-F5344CB8AC3E}">
        <p14:creationId xmlns:p14="http://schemas.microsoft.com/office/powerpoint/2010/main" val="3302182562"/>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p:cNvSpPr>
            <a:spLocks noGrp="1"/>
          </p:cNvSpPr>
          <p:nvPr>
            <p:ph type="body" idx="1"/>
          </p:nvPr>
        </p:nvSpPr>
        <p:spPr>
          <a:xfrm>
            <a:off x="838200" y="1825625"/>
            <a:ext cx="10515600" cy="39907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grpSp>
        <p:nvGrpSpPr>
          <p:cNvPr id="32" name="Group 31"/>
          <p:cNvGrpSpPr/>
          <p:nvPr userDrawn="1"/>
        </p:nvGrpSpPr>
        <p:grpSpPr>
          <a:xfrm rot="5400000">
            <a:off x="10284402" y="4422774"/>
            <a:ext cx="2399145" cy="286385"/>
            <a:chOff x="838200" y="6096000"/>
            <a:chExt cx="2639060" cy="260350"/>
          </a:xfrm>
          <a:effectLst>
            <a:outerShdw blurRad="50800" dist="38100" dir="13500000" algn="br" rotWithShape="0">
              <a:prstClr val="black">
                <a:alpha val="40000"/>
              </a:prstClr>
            </a:outerShdw>
          </a:effectLst>
        </p:grpSpPr>
        <p:sp>
          <p:nvSpPr>
            <p:cNvPr id="23" name="Flowchart: Connector 22"/>
            <p:cNvSpPr/>
            <p:nvPr userDrawn="1"/>
          </p:nvSpPr>
          <p:spPr>
            <a:xfrm>
              <a:off x="838200" y="6096000"/>
              <a:ext cx="289560" cy="2603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4" name="Flowchart: Connector 23"/>
            <p:cNvSpPr/>
            <p:nvPr userDrawn="1"/>
          </p:nvSpPr>
          <p:spPr>
            <a:xfrm>
              <a:off x="1127760" y="6096000"/>
              <a:ext cx="289560" cy="26035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5" name="Flowchart: Connector 24"/>
            <p:cNvSpPr/>
            <p:nvPr userDrawn="1"/>
          </p:nvSpPr>
          <p:spPr>
            <a:xfrm>
              <a:off x="1430020" y="6096000"/>
              <a:ext cx="289560" cy="26035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6" name="Flowchart: Connector 25"/>
            <p:cNvSpPr/>
            <p:nvPr userDrawn="1"/>
          </p:nvSpPr>
          <p:spPr>
            <a:xfrm>
              <a:off x="1729740" y="6096000"/>
              <a:ext cx="289560" cy="2603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7" name="Flowchart: Connector 26"/>
            <p:cNvSpPr/>
            <p:nvPr userDrawn="1"/>
          </p:nvSpPr>
          <p:spPr>
            <a:xfrm>
              <a:off x="2019300" y="6096000"/>
              <a:ext cx="289560" cy="26035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8" name="Flowchart: Connector 27"/>
            <p:cNvSpPr/>
            <p:nvPr userDrawn="1"/>
          </p:nvSpPr>
          <p:spPr>
            <a:xfrm>
              <a:off x="2308860" y="6096000"/>
              <a:ext cx="289560" cy="26035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9" name="Flowchart: Connector 28"/>
            <p:cNvSpPr/>
            <p:nvPr userDrawn="1"/>
          </p:nvSpPr>
          <p:spPr>
            <a:xfrm>
              <a:off x="2600960" y="6096000"/>
              <a:ext cx="289560" cy="26035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0" name="Flowchart: Connector 29"/>
            <p:cNvSpPr/>
            <p:nvPr userDrawn="1"/>
          </p:nvSpPr>
          <p:spPr>
            <a:xfrm>
              <a:off x="2900680" y="6096000"/>
              <a:ext cx="289560" cy="26035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1" name="Flowchart: Connector 30"/>
            <p:cNvSpPr/>
            <p:nvPr userDrawn="1"/>
          </p:nvSpPr>
          <p:spPr>
            <a:xfrm>
              <a:off x="3187700" y="6096000"/>
              <a:ext cx="289560" cy="26035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grpSp>
        <p:nvGrpSpPr>
          <p:cNvPr id="33" name="Group 32"/>
          <p:cNvGrpSpPr/>
          <p:nvPr userDrawn="1"/>
        </p:nvGrpSpPr>
        <p:grpSpPr>
          <a:xfrm>
            <a:off x="838200" y="6082983"/>
            <a:ext cx="2639060" cy="286385"/>
            <a:chOff x="838200" y="6096000"/>
            <a:chExt cx="2639060" cy="260350"/>
          </a:xfrm>
          <a:effectLst>
            <a:outerShdw blurRad="50800" dist="38100" dir="16200000" rotWithShape="0">
              <a:prstClr val="black">
                <a:alpha val="40000"/>
              </a:prstClr>
            </a:outerShdw>
          </a:effectLst>
        </p:grpSpPr>
        <p:sp>
          <p:nvSpPr>
            <p:cNvPr id="34" name="Flowchart: Connector 33"/>
            <p:cNvSpPr/>
            <p:nvPr userDrawn="1"/>
          </p:nvSpPr>
          <p:spPr>
            <a:xfrm>
              <a:off x="838200" y="6096000"/>
              <a:ext cx="289560" cy="2603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5" name="Flowchart: Connector 34"/>
            <p:cNvSpPr/>
            <p:nvPr userDrawn="1"/>
          </p:nvSpPr>
          <p:spPr>
            <a:xfrm>
              <a:off x="1127760" y="6096000"/>
              <a:ext cx="289560" cy="26035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6" name="Flowchart: Connector 35"/>
            <p:cNvSpPr/>
            <p:nvPr userDrawn="1"/>
          </p:nvSpPr>
          <p:spPr>
            <a:xfrm>
              <a:off x="1430020" y="6096000"/>
              <a:ext cx="289560" cy="26035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7" name="Flowchart: Connector 36"/>
            <p:cNvSpPr/>
            <p:nvPr userDrawn="1"/>
          </p:nvSpPr>
          <p:spPr>
            <a:xfrm>
              <a:off x="1729740" y="6096000"/>
              <a:ext cx="289560" cy="2603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8" name="Flowchart: Connector 37"/>
            <p:cNvSpPr/>
            <p:nvPr userDrawn="1"/>
          </p:nvSpPr>
          <p:spPr>
            <a:xfrm>
              <a:off x="2019300" y="6096000"/>
              <a:ext cx="289560" cy="26035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9" name="Flowchart: Connector 38"/>
            <p:cNvSpPr/>
            <p:nvPr userDrawn="1"/>
          </p:nvSpPr>
          <p:spPr>
            <a:xfrm>
              <a:off x="2308860" y="6096000"/>
              <a:ext cx="289560" cy="26035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0" name="Flowchart: Connector 39"/>
            <p:cNvSpPr/>
            <p:nvPr userDrawn="1"/>
          </p:nvSpPr>
          <p:spPr>
            <a:xfrm>
              <a:off x="2600960" y="6096000"/>
              <a:ext cx="289560" cy="26035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1" name="Flowchart: Connector 40"/>
            <p:cNvSpPr/>
            <p:nvPr userDrawn="1"/>
          </p:nvSpPr>
          <p:spPr>
            <a:xfrm>
              <a:off x="2900680" y="6096000"/>
              <a:ext cx="289560" cy="26035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2" name="Flowchart: Connector 41"/>
            <p:cNvSpPr/>
            <p:nvPr userDrawn="1"/>
          </p:nvSpPr>
          <p:spPr>
            <a:xfrm>
              <a:off x="3187700" y="6096000"/>
              <a:ext cx="289560" cy="26035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spTree>
    <p:extLst>
      <p:ext uri="{BB962C8B-B14F-4D97-AF65-F5344CB8AC3E}">
        <p14:creationId xmlns:p14="http://schemas.microsoft.com/office/powerpoint/2010/main" val="42503543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hf hdr="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52241" y="1884438"/>
            <a:ext cx="8235557" cy="811660"/>
          </a:xfrm>
        </p:spPr>
        <p:txBody>
          <a:bodyPr>
            <a:noAutofit/>
          </a:bodyPr>
          <a:lstStyle/>
          <a:p>
            <a:r>
              <a:rPr lang="en-US" sz="4800" kern="1400" spc="-50" dirty="0">
                <a:latin typeface="Calibri Light" panose="020F0302020204030204" pitchFamily="34" charset="0"/>
                <a:ea typeface="Times New Roman" panose="02020603050405020304" pitchFamily="18" charset="0"/>
                <a:cs typeface="Times New Roman" panose="02020603050405020304" pitchFamily="18" charset="0"/>
              </a:rPr>
              <a:t>Emotion Recognition </a:t>
            </a:r>
            <a:br>
              <a:rPr lang="en-US" sz="4800" kern="1400" spc="-50" dirty="0">
                <a:latin typeface="Calibri Light" panose="020F0302020204030204" pitchFamily="34" charset="0"/>
                <a:ea typeface="Times New Roman" panose="02020603050405020304" pitchFamily="18" charset="0"/>
                <a:cs typeface="Times New Roman" panose="02020603050405020304" pitchFamily="18" charset="0"/>
              </a:rPr>
            </a:br>
            <a:r>
              <a:rPr lang="en-US" sz="4800" kern="1400" spc="-50" dirty="0">
                <a:latin typeface="Calibri Light" panose="020F0302020204030204" pitchFamily="34" charset="0"/>
                <a:ea typeface="Times New Roman" panose="02020603050405020304" pitchFamily="18" charset="0"/>
                <a:cs typeface="Times New Roman" panose="02020603050405020304" pitchFamily="18" charset="0"/>
              </a:rPr>
              <a:t>using CNN</a:t>
            </a:r>
            <a:endParaRPr lang="en-IN" sz="4800" kern="1400" spc="-5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985653" y="2696098"/>
            <a:ext cx="2368731" cy="360362"/>
          </a:xfrm>
        </p:spPr>
        <p:txBody>
          <a:bodyPr>
            <a:noAutofit/>
          </a:bodyPr>
          <a:lstStyle/>
          <a:p>
            <a:r>
              <a:rPr lang="en-IN" dirty="0">
                <a:latin typeface="Times New Roman" panose="02020603050405020304" pitchFamily="18" charset="0"/>
                <a:cs typeface="Times New Roman" panose="02020603050405020304" pitchFamily="18" charset="0"/>
              </a:rPr>
              <a:t>TEAM 10 </a:t>
            </a:r>
          </a:p>
        </p:txBody>
      </p:sp>
      <p:graphicFrame>
        <p:nvGraphicFramePr>
          <p:cNvPr id="5" name="Table 4"/>
          <p:cNvGraphicFramePr>
            <a:graphicFrameLocks noGrp="1"/>
          </p:cNvGraphicFramePr>
          <p:nvPr>
            <p:extLst>
              <p:ext uri="{D42A27DB-BD31-4B8C-83A1-F6EECF244321}">
                <p14:modId xmlns:p14="http://schemas.microsoft.com/office/powerpoint/2010/main" val="2914260492"/>
              </p:ext>
            </p:extLst>
          </p:nvPr>
        </p:nvGraphicFramePr>
        <p:xfrm>
          <a:off x="1695266" y="3273922"/>
          <a:ext cx="8949510" cy="2838685"/>
        </p:xfrm>
        <a:graphic>
          <a:graphicData uri="http://schemas.openxmlformats.org/drawingml/2006/table">
            <a:tbl>
              <a:tblPr firstRow="1" bandRow="1">
                <a:tableStyleId>{21E4AEA4-8DFA-4A89-87EB-49C32662AFE0}</a:tableStyleId>
              </a:tblPr>
              <a:tblGrid>
                <a:gridCol w="4474755">
                  <a:extLst>
                    <a:ext uri="{9D8B030D-6E8A-4147-A177-3AD203B41FA5}">
                      <a16:colId xmlns:a16="http://schemas.microsoft.com/office/drawing/2014/main" val="196947243"/>
                    </a:ext>
                  </a:extLst>
                </a:gridCol>
                <a:gridCol w="4474755">
                  <a:extLst>
                    <a:ext uri="{9D8B030D-6E8A-4147-A177-3AD203B41FA5}">
                      <a16:colId xmlns:a16="http://schemas.microsoft.com/office/drawing/2014/main" val="2360543781"/>
                    </a:ext>
                  </a:extLst>
                </a:gridCol>
              </a:tblGrid>
              <a:tr h="427529">
                <a:tc>
                  <a:txBody>
                    <a:bodyPr/>
                    <a:lstStyle/>
                    <a:p>
                      <a:pPr algn="ctr"/>
                      <a:r>
                        <a:rPr lang="en-US" sz="2000" dirty="0">
                          <a:latin typeface="Times New Roman" panose="02020603050405020304" pitchFamily="18" charset="0"/>
                          <a:cs typeface="Times New Roman" panose="02020603050405020304" pitchFamily="18" charset="0"/>
                        </a:rPr>
                        <a:t>Team Members </a:t>
                      </a:r>
                      <a:endParaRPr lang="en-US" sz="2000" b="1" dirty="0">
                        <a:solidFill>
                          <a:schemeClr val="tx1"/>
                        </a:solidFill>
                        <a:latin typeface="Times New Roman" panose="02020603050405020304" pitchFamily="18" charset="0"/>
                        <a:cs typeface="Times New Roman" panose="02020603050405020304" pitchFamily="18" charset="0"/>
                      </a:endParaRPr>
                    </a:p>
                  </a:txBody>
                  <a:tcPr/>
                </a:tc>
                <a:tc>
                  <a:txBody>
                    <a:bodyPr/>
                    <a:lstStyle/>
                    <a:p>
                      <a:pPr algn="ctr"/>
                      <a:r>
                        <a:rPr lang="en-IN" sz="2000" dirty="0">
                          <a:latin typeface="Times New Roman" panose="02020603050405020304" pitchFamily="18" charset="0"/>
                          <a:cs typeface="Times New Roman" panose="02020603050405020304" pitchFamily="18" charset="0"/>
                        </a:rPr>
                        <a:t>Registration Number</a:t>
                      </a:r>
                      <a:endParaRPr lang="en-IN" sz="2000" b="1"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93424890"/>
                  </a:ext>
                </a:extLst>
              </a:tr>
              <a:tr h="427529">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SAKILAM ABHIMAN		</a:t>
                      </a:r>
                    </a:p>
                  </a:txBody>
                  <a:tcPr/>
                </a:tc>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CH.EN.U4AIE20055</a:t>
                      </a:r>
                    </a:p>
                  </a:txBody>
                  <a:tcPr/>
                </a:tc>
                <a:extLst>
                  <a:ext uri="{0D108BD9-81ED-4DB2-BD59-A6C34878D82A}">
                    <a16:rowId xmlns:a16="http://schemas.microsoft.com/office/drawing/2014/main" val="298693153"/>
                  </a:ext>
                </a:extLst>
              </a:tr>
              <a:tr h="427529">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SARTHAK YADAV		</a:t>
                      </a:r>
                    </a:p>
                  </a:txBody>
                  <a:tcPr/>
                </a:tc>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CH.EN.U4AIE20058</a:t>
                      </a:r>
                    </a:p>
                  </a:txBody>
                  <a:tcPr/>
                </a:tc>
                <a:extLst>
                  <a:ext uri="{0D108BD9-81ED-4DB2-BD59-A6C34878D82A}">
                    <a16:rowId xmlns:a16="http://schemas.microsoft.com/office/drawing/2014/main" val="3434848857"/>
                  </a:ext>
                </a:extLst>
              </a:tr>
              <a:tr h="427529">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SHAIK HUZAIFA FAZIL		</a:t>
                      </a:r>
                    </a:p>
                  </a:txBody>
                  <a:tcPr/>
                </a:tc>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CH.EN.U4AIE20060</a:t>
                      </a:r>
                    </a:p>
                  </a:txBody>
                  <a:tcPr/>
                </a:tc>
                <a:extLst>
                  <a:ext uri="{0D108BD9-81ED-4DB2-BD59-A6C34878D82A}">
                    <a16:rowId xmlns:a16="http://schemas.microsoft.com/office/drawing/2014/main" val="1183155125"/>
                  </a:ext>
                </a:extLst>
              </a:tr>
              <a:tr h="427529">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SANGEETH AJITH	</a:t>
                      </a:r>
                      <a:endParaRPr lang="en-IN" sz="2000" dirty="0">
                        <a:latin typeface="Times New Roman" panose="02020603050405020304" pitchFamily="18" charset="0"/>
                        <a:cs typeface="Times New Roman" panose="02020603050405020304" pitchFamily="18" charset="0"/>
                      </a:endParaRPr>
                    </a:p>
                  </a:txBody>
                  <a:tcPr/>
                </a:tc>
                <a:tc>
                  <a:txBody>
                    <a:bodyPr/>
                    <a:lstStyle/>
                    <a:p>
                      <a:pPr marL="0" indent="0" algn="ctr">
                        <a:buFont typeface="Arial" panose="020B0604020202020204" pitchFamily="34" charset="0"/>
                        <a:buNone/>
                      </a:pPr>
                      <a:r>
                        <a:rPr lang="en-US" sz="2000" dirty="0">
                          <a:latin typeface="Times New Roman" panose="02020603050405020304" pitchFamily="18" charset="0"/>
                          <a:cs typeface="Times New Roman" panose="02020603050405020304" pitchFamily="18" charset="0"/>
                        </a:rPr>
                        <a:t>CH.EN.U4AIE20056</a:t>
                      </a:r>
                    </a:p>
                  </a:txBody>
                  <a:tcPr/>
                </a:tc>
                <a:extLst>
                  <a:ext uri="{0D108BD9-81ED-4DB2-BD59-A6C34878D82A}">
                    <a16:rowId xmlns:a16="http://schemas.microsoft.com/office/drawing/2014/main" val="2736623254"/>
                  </a:ext>
                </a:extLst>
              </a:tr>
              <a:tr h="427529">
                <a:tc>
                  <a:txBody>
                    <a:bodyPr/>
                    <a:lstStyle/>
                    <a:p>
                      <a:pPr algn="ctr" rtl="0" eaLnBrk="1" latinLnBrk="0" hangingPunct="1"/>
                      <a:r>
                        <a:rPr lang="en-US" sz="2000" kern="1200" dirty="0">
                          <a:effectLst/>
                          <a:latin typeface="Times New Roman" panose="02020603050405020304" pitchFamily="18" charset="0"/>
                          <a:cs typeface="Times New Roman" panose="02020603050405020304" pitchFamily="18" charset="0"/>
                        </a:rPr>
                        <a:t>BODE VAMSI KRUSHNA		</a:t>
                      </a:r>
                      <a:endParaRPr lang="en-IN" sz="2000" dirty="0">
                        <a:latin typeface="Times New Roman" panose="02020603050405020304" pitchFamily="18" charset="0"/>
                        <a:cs typeface="Times New Roman" panose="02020603050405020304" pitchFamily="18" charset="0"/>
                      </a:endParaRPr>
                    </a:p>
                  </a:txBody>
                  <a:tcPr/>
                </a:tc>
                <a:tc>
                  <a:txBody>
                    <a:bodyPr/>
                    <a:lstStyle/>
                    <a:p>
                      <a:pPr algn="ctr" rtl="0" eaLnBrk="1" latinLnBrk="0" hangingPunct="1"/>
                      <a:r>
                        <a:rPr lang="en-US" sz="2000" kern="1200" dirty="0">
                          <a:effectLst/>
                          <a:latin typeface="Times New Roman" panose="02020603050405020304" pitchFamily="18" charset="0"/>
                          <a:cs typeface="Times New Roman" panose="02020603050405020304" pitchFamily="18" charset="0"/>
                        </a:rPr>
                        <a:t>CH.EN.U4AIE20008</a:t>
                      </a:r>
                      <a:endParaRPr lang="en-IN" sz="2000" dirty="0">
                        <a:effectLst/>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789326"/>
                  </a:ext>
                </a:extLst>
              </a:tr>
            </a:tbl>
          </a:graphicData>
        </a:graphic>
      </p:graphicFrame>
      <p:pic>
        <p:nvPicPr>
          <p:cNvPr id="7" name="Picture 6">
            <a:extLst>
              <a:ext uri="{FF2B5EF4-FFF2-40B4-BE49-F238E27FC236}">
                <a16:creationId xmlns:a16="http://schemas.microsoft.com/office/drawing/2014/main" id="{40746F45-4F00-B2DE-FA29-07CC949DA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757" y="269507"/>
            <a:ext cx="3570972" cy="826225"/>
          </a:xfrm>
          <a:prstGeom prst="rect">
            <a:avLst/>
          </a:prstGeom>
        </p:spPr>
      </p:pic>
      <p:pic>
        <p:nvPicPr>
          <p:cNvPr id="6" name="Picture 5">
            <a:extLst>
              <a:ext uri="{FF2B5EF4-FFF2-40B4-BE49-F238E27FC236}">
                <a16:creationId xmlns:a16="http://schemas.microsoft.com/office/drawing/2014/main" id="{E56420F1-7BEF-C709-05CE-815E799A29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8184" y="1298650"/>
            <a:ext cx="1171575" cy="1171575"/>
          </a:xfrm>
          <a:prstGeom prst="rect">
            <a:avLst/>
          </a:prstGeom>
        </p:spPr>
      </p:pic>
      <p:pic>
        <p:nvPicPr>
          <p:cNvPr id="9" name="Picture 8">
            <a:extLst>
              <a:ext uri="{FF2B5EF4-FFF2-40B4-BE49-F238E27FC236}">
                <a16:creationId xmlns:a16="http://schemas.microsoft.com/office/drawing/2014/main" id="{69B390F1-4B51-ACF2-D0DA-9B1D56693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2241" y="1296712"/>
            <a:ext cx="1171575" cy="1171575"/>
          </a:xfrm>
          <a:prstGeom prst="rect">
            <a:avLst/>
          </a:prstGeom>
        </p:spPr>
      </p:pic>
    </p:spTree>
    <p:extLst>
      <p:ext uri="{BB962C8B-B14F-4D97-AF65-F5344CB8AC3E}">
        <p14:creationId xmlns:p14="http://schemas.microsoft.com/office/powerpoint/2010/main" val="627545804"/>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304166"/>
            <a:ext cx="9976104" cy="650874"/>
          </a:xfrm>
        </p:spPr>
        <p:txBody>
          <a:bodyPr>
            <a:normAutofit/>
          </a:bodyPr>
          <a:lstStyle/>
          <a:p>
            <a:r>
              <a:rPr lang="en-US" sz="3600" dirty="0">
                <a:latin typeface="Times New Roman" panose="02020603050405020304" pitchFamily="18" charset="0"/>
                <a:cs typeface="Times New Roman" panose="02020603050405020304" pitchFamily="18" charset="0"/>
              </a:rPr>
              <a:t>Data Analysis and Visualization</a:t>
            </a:r>
            <a:endParaRPr lang="en-IN" sz="36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D9C3D2C7-B188-03C8-CDB4-3B7778DF6554}"/>
              </a:ext>
            </a:extLst>
          </p:cNvPr>
          <p:cNvPicPr>
            <a:picLocks noChangeAspect="1"/>
          </p:cNvPicPr>
          <p:nvPr/>
        </p:nvPicPr>
        <p:blipFill>
          <a:blip r:embed="rId2"/>
          <a:stretch>
            <a:fillRect/>
          </a:stretch>
        </p:blipFill>
        <p:spPr>
          <a:xfrm>
            <a:off x="884682" y="1447689"/>
            <a:ext cx="4900930" cy="2293620"/>
          </a:xfrm>
          <a:prstGeom prst="rect">
            <a:avLst/>
          </a:prstGeom>
        </p:spPr>
      </p:pic>
      <p:pic>
        <p:nvPicPr>
          <p:cNvPr id="5" name="Picture 4">
            <a:extLst>
              <a:ext uri="{FF2B5EF4-FFF2-40B4-BE49-F238E27FC236}">
                <a16:creationId xmlns:a16="http://schemas.microsoft.com/office/drawing/2014/main" id="{99C83F94-5BDC-080E-F388-2ABFBFC285B9}"/>
              </a:ext>
            </a:extLst>
          </p:cNvPr>
          <p:cNvPicPr>
            <a:picLocks noChangeAspect="1"/>
          </p:cNvPicPr>
          <p:nvPr/>
        </p:nvPicPr>
        <p:blipFill>
          <a:blip r:embed="rId3"/>
          <a:stretch>
            <a:fillRect/>
          </a:stretch>
        </p:blipFill>
        <p:spPr>
          <a:xfrm>
            <a:off x="5785612" y="3544978"/>
            <a:ext cx="4649470" cy="2301240"/>
          </a:xfrm>
          <a:prstGeom prst="rect">
            <a:avLst/>
          </a:prstGeom>
        </p:spPr>
      </p:pic>
      <p:sp>
        <p:nvSpPr>
          <p:cNvPr id="6" name="TextBox 5">
            <a:extLst>
              <a:ext uri="{FF2B5EF4-FFF2-40B4-BE49-F238E27FC236}">
                <a16:creationId xmlns:a16="http://schemas.microsoft.com/office/drawing/2014/main" id="{86591012-D337-B707-396F-440BF3563C07}"/>
              </a:ext>
            </a:extLst>
          </p:cNvPr>
          <p:cNvSpPr txBox="1"/>
          <p:nvPr/>
        </p:nvSpPr>
        <p:spPr>
          <a:xfrm>
            <a:off x="6406390" y="1649844"/>
            <a:ext cx="3000652" cy="1200329"/>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Angry: 3995</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Disgust: 436</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Fear: 4097</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Surprise: 3171</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1587C11-F9EF-C5E0-DAC9-CC99AF5DE41B}"/>
              </a:ext>
            </a:extLst>
          </p:cNvPr>
          <p:cNvSpPr txBox="1"/>
          <p:nvPr/>
        </p:nvSpPr>
        <p:spPr>
          <a:xfrm>
            <a:off x="3095348" y="4233933"/>
            <a:ext cx="3000652" cy="923330"/>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Happy: 7215</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Neutral: 4965</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Sad: 4830</a:t>
            </a:r>
          </a:p>
        </p:txBody>
      </p:sp>
    </p:spTree>
    <p:extLst>
      <p:ext uri="{BB962C8B-B14F-4D97-AF65-F5344CB8AC3E}">
        <p14:creationId xmlns:p14="http://schemas.microsoft.com/office/powerpoint/2010/main" val="942219289"/>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304166"/>
            <a:ext cx="9976104" cy="650874"/>
          </a:xfrm>
        </p:spPr>
        <p:txBody>
          <a:bodyPr>
            <a:normAutofit/>
          </a:bodyPr>
          <a:lstStyle/>
          <a:p>
            <a:r>
              <a:rPr lang="en-US" sz="3600" dirty="0">
                <a:latin typeface="Times New Roman" panose="02020603050405020304" pitchFamily="18" charset="0"/>
                <a:cs typeface="Times New Roman" panose="02020603050405020304" pitchFamily="18" charset="0"/>
              </a:rPr>
              <a:t>Data Preprocessing </a:t>
            </a:r>
            <a:endParaRPr lang="en-IN"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0D4BC99-3B01-F6EB-026F-0A35525676AD}"/>
              </a:ext>
            </a:extLst>
          </p:cNvPr>
          <p:cNvSpPr txBox="1"/>
          <p:nvPr/>
        </p:nvSpPr>
        <p:spPr>
          <a:xfrm>
            <a:off x="176123" y="1296903"/>
            <a:ext cx="10778921" cy="2301977"/>
          </a:xfrm>
          <a:prstGeom prst="rect">
            <a:avLst/>
          </a:prstGeom>
          <a:noFill/>
        </p:spPr>
        <p:txBody>
          <a:bodyPr wrap="square">
            <a:spAutoFit/>
          </a:bodyPr>
          <a:lstStyle/>
          <a:p>
            <a:pPr marL="742950" indent="-285750">
              <a:lnSpc>
                <a:spcPct val="115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Careful evaluation and consideration of different oversampling techniques are necessary to ensure that the model benefits from the increased representation of the minority class without introducing biases or degrading the performance of the majority class.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15000"/>
              </a:lnSpc>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oversamples the minority classes. The goal is to increase the representation of the minority class in the training dataset by creating additional synthetic samples.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15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Overall, our code performs oversampling by duplicating or creating synthetic samples to increase the representation of the minority class in the training dataset.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326700EE-8C3E-659A-9D56-5E7750A7DB46}"/>
              </a:ext>
            </a:extLst>
          </p:cNvPr>
          <p:cNvPicPr>
            <a:picLocks noChangeAspect="1"/>
          </p:cNvPicPr>
          <p:nvPr/>
        </p:nvPicPr>
        <p:blipFill>
          <a:blip r:embed="rId2"/>
          <a:stretch>
            <a:fillRect/>
          </a:stretch>
        </p:blipFill>
        <p:spPr>
          <a:xfrm>
            <a:off x="3483737" y="3738272"/>
            <a:ext cx="4603750" cy="2541905"/>
          </a:xfrm>
          <a:prstGeom prst="rect">
            <a:avLst/>
          </a:prstGeom>
        </p:spPr>
      </p:pic>
    </p:spTree>
    <p:extLst>
      <p:ext uri="{BB962C8B-B14F-4D97-AF65-F5344CB8AC3E}">
        <p14:creationId xmlns:p14="http://schemas.microsoft.com/office/powerpoint/2010/main" val="3483146525"/>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304166"/>
            <a:ext cx="9976104" cy="650874"/>
          </a:xfrm>
        </p:spPr>
        <p:txBody>
          <a:bodyPr>
            <a:normAutofit/>
          </a:bodyPr>
          <a:lstStyle/>
          <a:p>
            <a:r>
              <a:rPr lang="en-US" sz="3600">
                <a:latin typeface="Times New Roman" panose="02020603050405020304" pitchFamily="18" charset="0"/>
                <a:cs typeface="Times New Roman" panose="02020603050405020304" pitchFamily="18" charset="0"/>
              </a:rPr>
              <a:t>Model Development</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9F5351E-AEE5-0270-1454-17C65089F990}"/>
              </a:ext>
            </a:extLst>
          </p:cNvPr>
          <p:cNvSpPr txBox="1"/>
          <p:nvPr/>
        </p:nvSpPr>
        <p:spPr>
          <a:xfrm>
            <a:off x="797559" y="1198485"/>
            <a:ext cx="10148607" cy="2188612"/>
          </a:xfrm>
          <a:prstGeom prst="rect">
            <a:avLst/>
          </a:prstGeom>
          <a:noFill/>
        </p:spPr>
        <p:txBody>
          <a:bodyPr wrap="square">
            <a:spAutoFit/>
          </a:bodyPr>
          <a:lstStyle/>
          <a:p>
            <a:pPr marL="285750" lvl="0" indent="-285750">
              <a:lnSpc>
                <a:spcPct val="115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We have applied transfer learning in this project, that is, we have taken a pre-trained model as the base model and upgraded the same. </a:t>
            </a:r>
          </a:p>
          <a:p>
            <a:pPr marL="285750" lvl="0" indent="-285750">
              <a:lnSpc>
                <a:spcPct val="115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This project makes use of EfficientNetB3. EfficientNetB3 is a specific variant of the EfficientNet architecture. </a:t>
            </a:r>
          </a:p>
          <a:p>
            <a:pPr marL="285750" lvl="0" indent="-285750">
              <a:lnSpc>
                <a:spcPct val="115000"/>
              </a:lnSpc>
              <a:spcAft>
                <a:spcPts val="8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It refers to the third model in the EfficientNet series, which is known for its balance between model size and performance.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C9977CAF-6C0B-8DF5-5615-03B8E44F4191}"/>
              </a:ext>
            </a:extLst>
          </p:cNvPr>
          <p:cNvPicPr>
            <a:picLocks noChangeAspect="1"/>
          </p:cNvPicPr>
          <p:nvPr/>
        </p:nvPicPr>
        <p:blipFill>
          <a:blip r:embed="rId2"/>
          <a:stretch>
            <a:fillRect/>
          </a:stretch>
        </p:blipFill>
        <p:spPr>
          <a:xfrm>
            <a:off x="3771125" y="3387097"/>
            <a:ext cx="4201474" cy="3112047"/>
          </a:xfrm>
          <a:prstGeom prst="rect">
            <a:avLst/>
          </a:prstGeom>
        </p:spPr>
      </p:pic>
    </p:spTree>
    <p:extLst>
      <p:ext uri="{BB962C8B-B14F-4D97-AF65-F5344CB8AC3E}">
        <p14:creationId xmlns:p14="http://schemas.microsoft.com/office/powerpoint/2010/main" val="2418070859"/>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366DC6-2768-4DF4-764E-4A59EE1C9F29}"/>
              </a:ext>
            </a:extLst>
          </p:cNvPr>
          <p:cNvSpPr txBox="1"/>
          <p:nvPr/>
        </p:nvSpPr>
        <p:spPr>
          <a:xfrm>
            <a:off x="0" y="816746"/>
            <a:ext cx="10981678" cy="4202882"/>
          </a:xfrm>
          <a:prstGeom prst="rect">
            <a:avLst/>
          </a:prstGeom>
          <a:noFill/>
        </p:spPr>
        <p:txBody>
          <a:bodyPr wrap="square">
            <a:spAutoFit/>
          </a:bodyPr>
          <a:lstStyle/>
          <a:p>
            <a:pPr marL="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Compared to earlier versions of EfficientNet, EfficientNetB3 typically offers improved performance on image classification benchmarks while maintaining a relatively efficient model size and computational cost.</a:t>
            </a:r>
          </a:p>
          <a:p>
            <a:pPr marL="457200" algn="just">
              <a:lnSpc>
                <a:spcPct val="150000"/>
              </a:lnSpc>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model description is as below:</a:t>
            </a:r>
          </a:p>
          <a:p>
            <a:pPr marL="1257300" lvl="2" indent="-342900" algn="just">
              <a:lnSpc>
                <a:spcPct val="150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We provide EfficientNetB3 as our base model.</a:t>
            </a:r>
          </a:p>
          <a:p>
            <a:pPr marL="1257300" lvl="2" indent="-342900" algn="just">
              <a:lnSpc>
                <a:spcPct val="150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After the base model, we have added the BatchNormalizatoin layer which normalizes the activations of the previous layer. It helps in stabilizing and accelerating the training process.</a:t>
            </a:r>
          </a:p>
          <a:p>
            <a:pPr marL="1257300" lvl="2" indent="-342900" algn="just">
              <a:lnSpc>
                <a:spcPct val="150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After this, we add a Dense layer. 	</a:t>
            </a:r>
          </a:p>
          <a:p>
            <a:pPr marL="1257300" lvl="2" indent="-342900" algn="just">
              <a:lnSpc>
                <a:spcPct val="150000"/>
              </a:lnSpc>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Now we apply Dropout. This layer randomly sets a fraction of the input units to 0 at each update during training to prevent overfitting.</a:t>
            </a:r>
          </a:p>
          <a:p>
            <a:pPr marL="1257300" lvl="2" indent="-342900" algn="just">
              <a:lnSpc>
                <a:spcPct val="150000"/>
              </a:lnSpc>
              <a:spcAft>
                <a:spcPts val="800"/>
              </a:spcAft>
              <a:buFont typeface="Symbol" panose="05050102010706020507" pitchFamily="18" charset="2"/>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Finally, we add one more Dense layer which will be the model’s Output layer.</a:t>
            </a:r>
          </a:p>
        </p:txBody>
      </p:sp>
    </p:spTree>
    <p:extLst>
      <p:ext uri="{BB962C8B-B14F-4D97-AF65-F5344CB8AC3E}">
        <p14:creationId xmlns:p14="http://schemas.microsoft.com/office/powerpoint/2010/main" val="2298165630"/>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304166"/>
            <a:ext cx="9976104" cy="650874"/>
          </a:xfrm>
        </p:spPr>
        <p:txBody>
          <a:bodyPr>
            <a:normAutofit/>
          </a:bodyPr>
          <a:lstStyle/>
          <a:p>
            <a:r>
              <a:rPr lang="en-US" sz="3600" dirty="0">
                <a:latin typeface="Times New Roman" panose="02020603050405020304" pitchFamily="18" charset="0"/>
                <a:cs typeface="Times New Roman" panose="02020603050405020304" pitchFamily="18" charset="0"/>
              </a:rPr>
              <a:t>Model Evaluation</a:t>
            </a:r>
            <a:endParaRPr lang="en-IN" sz="36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BEBD2792-855A-F7E8-DB74-1FDCDC4E473B}"/>
              </a:ext>
            </a:extLst>
          </p:cNvPr>
          <p:cNvGraphicFramePr>
            <a:graphicFrameLocks noGrp="1"/>
          </p:cNvGraphicFramePr>
          <p:nvPr>
            <p:extLst>
              <p:ext uri="{D42A27DB-BD31-4B8C-83A1-F6EECF244321}">
                <p14:modId xmlns:p14="http://schemas.microsoft.com/office/powerpoint/2010/main" val="2574945731"/>
              </p:ext>
            </p:extLst>
          </p:nvPr>
        </p:nvGraphicFramePr>
        <p:xfrm>
          <a:off x="727969" y="1526959"/>
          <a:ext cx="6286402" cy="1157054"/>
        </p:xfrm>
        <a:graphic>
          <a:graphicData uri="http://schemas.openxmlformats.org/drawingml/2006/table">
            <a:tbl>
              <a:tblPr firstRow="1" firstCol="1" bandRow="1">
                <a:tableStyleId>{16D9F66E-5EB9-4882-86FB-DCBF35E3C3E4}</a:tableStyleId>
              </a:tblPr>
              <a:tblGrid>
                <a:gridCol w="3143201">
                  <a:extLst>
                    <a:ext uri="{9D8B030D-6E8A-4147-A177-3AD203B41FA5}">
                      <a16:colId xmlns:a16="http://schemas.microsoft.com/office/drawing/2014/main" val="4114472081"/>
                    </a:ext>
                  </a:extLst>
                </a:gridCol>
                <a:gridCol w="3143201">
                  <a:extLst>
                    <a:ext uri="{9D8B030D-6E8A-4147-A177-3AD203B41FA5}">
                      <a16:colId xmlns:a16="http://schemas.microsoft.com/office/drawing/2014/main" val="490834529"/>
                    </a:ext>
                  </a:extLst>
                </a:gridCol>
              </a:tblGrid>
              <a:tr h="578527">
                <a:tc>
                  <a:txBody>
                    <a:bodyPr/>
                    <a:lstStyle/>
                    <a:p>
                      <a:pPr algn="ctr">
                        <a:lnSpc>
                          <a:spcPct val="115000"/>
                        </a:lnSpc>
                        <a:spcAft>
                          <a:spcPts val="800"/>
                        </a:spcAft>
                      </a:pPr>
                      <a:r>
                        <a:rPr lang="en-US" sz="2400" b="1" dirty="0">
                          <a:effectLst/>
                        </a:rPr>
                        <a:t>Accuracy</a:t>
                      </a:r>
                      <a:endParaRPr lang="en-IN" sz="18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US" sz="2400" b="1">
                          <a:effectLst/>
                        </a:rPr>
                        <a:t>0.9330</a:t>
                      </a:r>
                      <a:endParaRPr lang="en-IN"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45434927"/>
                  </a:ext>
                </a:extLst>
              </a:tr>
              <a:tr h="578527">
                <a:tc>
                  <a:txBody>
                    <a:bodyPr/>
                    <a:lstStyle/>
                    <a:p>
                      <a:pPr algn="ctr">
                        <a:lnSpc>
                          <a:spcPct val="115000"/>
                        </a:lnSpc>
                        <a:spcAft>
                          <a:spcPts val="800"/>
                        </a:spcAft>
                      </a:pPr>
                      <a:r>
                        <a:rPr lang="en-US" sz="2400" b="1">
                          <a:effectLst/>
                        </a:rPr>
                        <a:t>Loss</a:t>
                      </a:r>
                      <a:endParaRPr lang="en-IN"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pPr>
                      <a:r>
                        <a:rPr lang="en-US" sz="2400" b="1" dirty="0">
                          <a:effectLst/>
                        </a:rPr>
                        <a:t>0.3046</a:t>
                      </a:r>
                      <a:endParaRPr lang="en-IN" sz="1800" b="1"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0960680"/>
                  </a:ext>
                </a:extLst>
              </a:tr>
            </a:tbl>
          </a:graphicData>
        </a:graphic>
      </p:graphicFrame>
      <p:pic>
        <p:nvPicPr>
          <p:cNvPr id="5" name="Picture 4">
            <a:extLst>
              <a:ext uri="{FF2B5EF4-FFF2-40B4-BE49-F238E27FC236}">
                <a16:creationId xmlns:a16="http://schemas.microsoft.com/office/drawing/2014/main" id="{E50461C6-4B6F-66E4-E9AD-078D8B972B53}"/>
              </a:ext>
            </a:extLst>
          </p:cNvPr>
          <p:cNvPicPr>
            <a:picLocks noChangeAspect="1"/>
          </p:cNvPicPr>
          <p:nvPr/>
        </p:nvPicPr>
        <p:blipFill>
          <a:blip r:embed="rId2"/>
          <a:stretch>
            <a:fillRect/>
          </a:stretch>
        </p:blipFill>
        <p:spPr>
          <a:xfrm>
            <a:off x="2971343" y="3217010"/>
            <a:ext cx="7802321" cy="2414501"/>
          </a:xfrm>
          <a:prstGeom prst="rect">
            <a:avLst/>
          </a:prstGeom>
        </p:spPr>
      </p:pic>
    </p:spTree>
    <p:extLst>
      <p:ext uri="{BB962C8B-B14F-4D97-AF65-F5344CB8AC3E}">
        <p14:creationId xmlns:p14="http://schemas.microsoft.com/office/powerpoint/2010/main" val="3464724559"/>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304166"/>
            <a:ext cx="9976104" cy="650874"/>
          </a:xfrm>
        </p:spPr>
        <p:txBody>
          <a:bodyPr>
            <a:normAutofit/>
          </a:bodyPr>
          <a:lstStyle/>
          <a:p>
            <a:r>
              <a:rPr lang="en-US" sz="3600" dirty="0">
                <a:latin typeface="Times New Roman" panose="02020603050405020304" pitchFamily="18" charset="0"/>
                <a:cs typeface="Times New Roman" panose="02020603050405020304" pitchFamily="18" charset="0"/>
              </a:rPr>
              <a:t>WebApp</a:t>
            </a:r>
            <a:endParaRPr lang="en-IN"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83BD9E1-6D0B-047D-88D9-7D72393E4CEB}"/>
              </a:ext>
            </a:extLst>
          </p:cNvPr>
          <p:cNvSpPr txBox="1"/>
          <p:nvPr/>
        </p:nvSpPr>
        <p:spPr>
          <a:xfrm>
            <a:off x="797559" y="1282790"/>
            <a:ext cx="10858821" cy="4295791"/>
          </a:xfrm>
          <a:prstGeom prst="rect">
            <a:avLst/>
          </a:prstGeom>
          <a:noFill/>
        </p:spPr>
        <p:txBody>
          <a:bodyPr wrap="square">
            <a:spAutoFit/>
          </a:bodyPr>
          <a:lstStyle/>
          <a:p>
            <a:pPr marL="342900" lvl="0" indent="-342900">
              <a:lnSpc>
                <a:spcPct val="115000"/>
              </a:lnSpc>
              <a:spcAft>
                <a:spcPts val="800"/>
              </a:spcAft>
              <a:buFont typeface="+mj-lt"/>
              <a:buAutoNum type="romanLcPeriod"/>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Spotipy</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mj-lt"/>
              <a:buAutoNum type="romanLcPeriod"/>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Ha</a:t>
            </a:r>
            <a:r>
              <a:rPr lang="en-IN" dirty="0" err="1">
                <a:latin typeface="Times New Roman" panose="02020603050405020304" pitchFamily="18" charset="0"/>
                <a:ea typeface="Calibri" panose="020F0502020204030204" pitchFamily="34" charset="0"/>
                <a:cs typeface="Times New Roman" panose="02020603050405020304" pitchFamily="18" charset="0"/>
              </a:rPr>
              <a:t>arcascade</a:t>
            </a:r>
            <a:endParaRPr lang="en-IN"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mj-lt"/>
              <a:buAutoNum type="romanLcPeriod"/>
            </a:pPr>
            <a:r>
              <a:rPr lang="en-IN" dirty="0">
                <a:latin typeface="Times New Roman" panose="02020603050405020304" pitchFamily="18" charset="0"/>
                <a:ea typeface="Calibri" panose="020F0502020204030204" pitchFamily="34" charset="0"/>
                <a:cs typeface="Times New Roman" panose="02020603050405020304" pitchFamily="18" charset="0"/>
              </a:rPr>
              <a:t>c</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amera.py</a:t>
            </a:r>
          </a:p>
          <a:p>
            <a:pPr marL="342900" lvl="0" indent="-342900">
              <a:lnSpc>
                <a:spcPct val="115000"/>
              </a:lnSpc>
              <a:spcAft>
                <a:spcPts val="800"/>
              </a:spcAft>
              <a:buFont typeface="+mj-lt"/>
              <a:buAutoNum type="romanLcPeriod"/>
            </a:pPr>
            <a:r>
              <a:rPr lang="en-IN" dirty="0">
                <a:latin typeface="Times New Roman" panose="02020603050405020304" pitchFamily="18" charset="0"/>
                <a:ea typeface="Calibri" panose="020F0502020204030204" pitchFamily="34" charset="0"/>
                <a:cs typeface="Times New Roman" panose="02020603050405020304" pitchFamily="18" charset="0"/>
              </a:rPr>
              <a:t>main.py</a:t>
            </a:r>
          </a:p>
          <a:p>
            <a:pPr marL="342900" lvl="0" indent="-342900">
              <a:lnSpc>
                <a:spcPct val="115000"/>
              </a:lnSpc>
              <a:spcAft>
                <a:spcPts val="800"/>
              </a:spcAft>
              <a:buFont typeface="+mj-lt"/>
              <a:buAutoNum type="romanLcPeriod"/>
            </a:pPr>
            <a:r>
              <a:rPr lang="en-IN" dirty="0">
                <a:latin typeface="Times New Roman" panose="02020603050405020304" pitchFamily="18" charset="0"/>
                <a:ea typeface="Calibri" panose="020F0502020204030204" pitchFamily="34" charset="0"/>
                <a:cs typeface="Times New Roman" panose="02020603050405020304" pitchFamily="18" charset="0"/>
              </a:rPr>
              <a:t>i</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ndex.html</a:t>
            </a:r>
          </a:p>
          <a:p>
            <a:pPr marL="342900" lvl="0" indent="-342900">
              <a:lnSpc>
                <a:spcPct val="115000"/>
              </a:lnSpc>
              <a:spcAft>
                <a:spcPts val="800"/>
              </a:spcAft>
              <a:buFont typeface="+mj-lt"/>
              <a:buAutoNum type="romanLcPeriod"/>
            </a:pPr>
            <a:r>
              <a:rPr lang="en-IN" dirty="0">
                <a:latin typeface="Times New Roman" panose="02020603050405020304" pitchFamily="18" charset="0"/>
                <a:ea typeface="Calibri" panose="020F0502020204030204" pitchFamily="34" charset="0"/>
                <a:cs typeface="Times New Roman" panose="02020603050405020304" pitchFamily="18" charset="0"/>
              </a:rPr>
              <a:t>utils.py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800"/>
              </a:spcAft>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Together, these modules work in tandem to create a web-based application that streams video from a webcam, detects faces in real-time, predicts emotions or facial expressions, and recommends tracks based on the detected emotion. Users can interact with the application through the web page and view the video stream along with the corresponding predictions and recommendations.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800"/>
              </a:spcAft>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18853817"/>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304166"/>
            <a:ext cx="9976104" cy="650874"/>
          </a:xfrm>
        </p:spPr>
        <p:txBody>
          <a:bodyPr>
            <a:normAutofit/>
          </a:bodyPr>
          <a:lstStyle/>
          <a:p>
            <a:r>
              <a:rPr lang="en-IN" sz="3600" dirty="0">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5F25981A-162F-8D39-8B42-D6BF02EDF61B}"/>
              </a:ext>
            </a:extLst>
          </p:cNvPr>
          <p:cNvSpPr txBox="1"/>
          <p:nvPr/>
        </p:nvSpPr>
        <p:spPr>
          <a:xfrm>
            <a:off x="797560" y="1534422"/>
            <a:ext cx="9727565" cy="2308324"/>
          </a:xfrm>
          <a:prstGeom prst="rect">
            <a:avLst/>
          </a:prstGeom>
          <a:noFill/>
        </p:spPr>
        <p:txBody>
          <a:bodyPr wrap="square">
            <a:spAutoFit/>
          </a:bodyPr>
          <a:lstStyle/>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Emotion-Based Music Recommender incorporating real-time face recognition, a web app, and Spotipy integration offers an innovative and personalized music recommendation experience. </a:t>
            </a:r>
          </a:p>
          <a:p>
            <a:pPr marL="285750" indent="-285750" algn="just">
              <a:buFont typeface="Arial" panose="020B0604020202020204" pitchFamily="34" charset="0"/>
              <a:buChar char="•"/>
            </a:pPr>
            <a:endParaRPr lang="en-IN" dirty="0">
              <a:latin typeface="Times New Roman" panose="02020603050405020304" pitchFamily="18"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This technology has the potential to revolutionize the way we engage with music, bridging the gap between our emotions and the songs we listen to. </a:t>
            </a:r>
          </a:p>
          <a:p>
            <a:pPr marL="285750" indent="-285750" algn="just">
              <a:buFont typeface="Arial" panose="020B0604020202020204" pitchFamily="34" charset="0"/>
              <a:buChar char="•"/>
            </a:pPr>
            <a:endParaRPr lang="en-IN" dirty="0">
              <a:latin typeface="Times New Roman" panose="02020603050405020304" pitchFamily="18" charset="0"/>
              <a:ea typeface="Calibri" panose="020F0502020204030204" pitchFamily="34" charset="0"/>
            </a:endParaRPr>
          </a:p>
          <a:p>
            <a:pPr marL="285750" indent="-285750" algn="jus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rPr>
              <a:t>It adds a layer of emotional intelligence to music recommendations, allowing users to explore a wide range of genres, artists, and tracks that align with their emotional state. </a:t>
            </a:r>
            <a:endParaRPr lang="en-IN" dirty="0"/>
          </a:p>
        </p:txBody>
      </p:sp>
    </p:spTree>
    <p:extLst>
      <p:ext uri="{BB962C8B-B14F-4D97-AF65-F5344CB8AC3E}">
        <p14:creationId xmlns:p14="http://schemas.microsoft.com/office/powerpoint/2010/main" val="3079602348"/>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a:extLst>
              <a:ext uri="{FF2B5EF4-FFF2-40B4-BE49-F238E27FC236}">
                <a16:creationId xmlns:a16="http://schemas.microsoft.com/office/drawing/2014/main" id="{B58E256B-AE27-11EA-834B-BFBD8E44F6FC}"/>
              </a:ext>
            </a:extLst>
          </p:cNvPr>
          <p:cNvSpPr txBox="1"/>
          <p:nvPr/>
        </p:nvSpPr>
        <p:spPr>
          <a:xfrm>
            <a:off x="4322326" y="2659559"/>
            <a:ext cx="3547347"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39745243"/>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304166"/>
            <a:ext cx="9976104" cy="650874"/>
          </a:xfrm>
        </p:spPr>
        <p:txBody>
          <a:bodyPr>
            <a:normAutofit/>
          </a:bodyPr>
          <a:lstStyle/>
          <a:p>
            <a:r>
              <a:rPr lang="en-US" sz="3600" dirty="0"/>
              <a:t>Introduction</a:t>
            </a:r>
            <a:endParaRPr lang="en-IN"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8F5C07C-4B38-5209-196A-AC7071A47C65}"/>
              </a:ext>
            </a:extLst>
          </p:cNvPr>
          <p:cNvSpPr txBox="1"/>
          <p:nvPr/>
        </p:nvSpPr>
        <p:spPr>
          <a:xfrm>
            <a:off x="797560" y="1412105"/>
            <a:ext cx="9832340" cy="4524315"/>
          </a:xfrm>
          <a:prstGeom prst="rect">
            <a:avLst/>
          </a:prstGeom>
          <a:noFill/>
        </p:spPr>
        <p:txBody>
          <a:bodyPr wrap="square">
            <a:spAutoFit/>
          </a:bodyPr>
          <a:lstStyle/>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emotion recognition model is trained on FER 2013 dataset. </a:t>
            </a: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can detect 7 emotions</a:t>
            </a:r>
          </a:p>
          <a:p>
            <a:pPr marL="857250" lvl="1" indent="-400050">
              <a:buFont typeface="+mj-lt"/>
              <a:buAutoNum type="romanLcPeriod"/>
            </a:pPr>
            <a:r>
              <a:rPr lang="en-US" dirty="0">
                <a:latin typeface="Times New Roman" panose="02020603050405020304" pitchFamily="18" charset="0"/>
                <a:cs typeface="Times New Roman" panose="02020603050405020304" pitchFamily="18" charset="0"/>
              </a:rPr>
              <a:t>Angry</a:t>
            </a:r>
          </a:p>
          <a:p>
            <a:pPr marL="857250" lvl="1" indent="-400050">
              <a:buFont typeface="+mj-lt"/>
              <a:buAutoNum type="romanLcPeriod"/>
            </a:pPr>
            <a:r>
              <a:rPr lang="en-US" dirty="0">
                <a:latin typeface="Times New Roman" panose="02020603050405020304" pitchFamily="18" charset="0"/>
                <a:cs typeface="Times New Roman" panose="02020603050405020304" pitchFamily="18" charset="0"/>
              </a:rPr>
              <a:t>Disgust</a:t>
            </a:r>
          </a:p>
          <a:p>
            <a:pPr marL="857250" lvl="1" indent="-400050">
              <a:buFont typeface="+mj-lt"/>
              <a:buAutoNum type="romanLcPeriod"/>
            </a:pPr>
            <a:r>
              <a:rPr lang="en-US" dirty="0">
                <a:latin typeface="Times New Roman" panose="02020603050405020304" pitchFamily="18" charset="0"/>
                <a:cs typeface="Times New Roman" panose="02020603050405020304" pitchFamily="18" charset="0"/>
              </a:rPr>
              <a:t>Fear</a:t>
            </a:r>
          </a:p>
          <a:p>
            <a:pPr marL="857250" lvl="1" indent="-400050">
              <a:buFont typeface="+mj-lt"/>
              <a:buAutoNum type="romanLcPeriod"/>
            </a:pPr>
            <a:r>
              <a:rPr lang="en-US" dirty="0">
                <a:latin typeface="Times New Roman" panose="02020603050405020304" pitchFamily="18" charset="0"/>
                <a:cs typeface="Times New Roman" panose="02020603050405020304" pitchFamily="18" charset="0"/>
              </a:rPr>
              <a:t>Happy</a:t>
            </a:r>
          </a:p>
          <a:p>
            <a:pPr marL="857250" lvl="1" indent="-400050">
              <a:buFont typeface="+mj-lt"/>
              <a:buAutoNum type="romanLcPeriod"/>
            </a:pPr>
            <a:r>
              <a:rPr lang="en-US" dirty="0">
                <a:latin typeface="Times New Roman" panose="02020603050405020304" pitchFamily="18" charset="0"/>
                <a:cs typeface="Times New Roman" panose="02020603050405020304" pitchFamily="18" charset="0"/>
              </a:rPr>
              <a:t>Neutral</a:t>
            </a:r>
          </a:p>
          <a:p>
            <a:pPr marL="857250" lvl="1" indent="-400050">
              <a:buFont typeface="+mj-lt"/>
              <a:buAutoNum type="romanLcPeriod"/>
            </a:pPr>
            <a:r>
              <a:rPr lang="en-US" dirty="0">
                <a:latin typeface="Times New Roman" panose="02020603050405020304" pitchFamily="18" charset="0"/>
                <a:cs typeface="Times New Roman" panose="02020603050405020304" pitchFamily="18" charset="0"/>
              </a:rPr>
              <a:t>Sad</a:t>
            </a:r>
          </a:p>
          <a:p>
            <a:pPr marL="857250" lvl="1" indent="-400050">
              <a:buFont typeface="+mj-lt"/>
              <a:buAutoNum type="romanLcPeriod"/>
            </a:pPr>
            <a:r>
              <a:rPr lang="en-US" dirty="0">
                <a:latin typeface="Times New Roman" panose="02020603050405020304" pitchFamily="18" charset="0"/>
                <a:cs typeface="Times New Roman" panose="02020603050405020304" pitchFamily="18" charset="0"/>
              </a:rPr>
              <a:t>Surprise		  </a:t>
            </a: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project works by getting a live video feed from webcam, and pass it through the model to get a prediction of emotion. </a:t>
            </a:r>
          </a:p>
          <a:p>
            <a:pPr marL="285750" indent="-28575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Then according to the emotion predicted, the app will fetch a playlist of songs from Spotify through </a:t>
            </a:r>
            <a:r>
              <a:rPr lang="en-US" dirty="0" err="1">
                <a:latin typeface="Times New Roman" panose="02020603050405020304" pitchFamily="18" charset="0"/>
                <a:cs typeface="Times New Roman" panose="02020603050405020304" pitchFamily="18" charset="0"/>
              </a:rPr>
              <a:t>Spotipy</a:t>
            </a:r>
            <a:r>
              <a:rPr lang="en-US" dirty="0">
                <a:latin typeface="Times New Roman" panose="02020603050405020304" pitchFamily="18" charset="0"/>
                <a:cs typeface="Times New Roman" panose="02020603050405020304" pitchFamily="18" charset="0"/>
              </a:rPr>
              <a:t> wrapper and recommend the songs by displaying them on the screen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586678"/>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960" y="129078"/>
            <a:ext cx="9976104" cy="610234"/>
          </a:xfrm>
        </p:spPr>
        <p:txBody>
          <a:bodyPr>
            <a:normAutofit/>
          </a:bodyPr>
          <a:lstStyle/>
          <a:p>
            <a:r>
              <a:rPr lang="en-US" sz="3600" dirty="0">
                <a:latin typeface="Times New Roman" panose="02020603050405020304" pitchFamily="18" charset="0"/>
                <a:cs typeface="Times New Roman" panose="02020603050405020304" pitchFamily="18" charset="0"/>
              </a:rPr>
              <a:t>Literature Review</a:t>
            </a:r>
            <a:endParaRPr lang="en-IN" sz="3600" dirty="0">
              <a:latin typeface="Times New Roman" panose="02020603050405020304" pitchFamily="18" charset="0"/>
              <a:cs typeface="Times New Roman" panose="02020603050405020304" pitchFamily="18" charset="0"/>
            </a:endParaRPr>
          </a:p>
        </p:txBody>
      </p:sp>
      <p:graphicFrame>
        <p:nvGraphicFramePr>
          <p:cNvPr id="3" name="Table 4">
            <a:extLst>
              <a:ext uri="{FF2B5EF4-FFF2-40B4-BE49-F238E27FC236}">
                <a16:creationId xmlns:a16="http://schemas.microsoft.com/office/drawing/2014/main" id="{BB3DA693-4C0B-C9A6-5986-E9974F2C5A52}"/>
              </a:ext>
            </a:extLst>
          </p:cNvPr>
          <p:cNvGraphicFramePr>
            <a:graphicFrameLocks noGrp="1"/>
          </p:cNvGraphicFramePr>
          <p:nvPr>
            <p:extLst>
              <p:ext uri="{D42A27DB-BD31-4B8C-83A1-F6EECF244321}">
                <p14:modId xmlns:p14="http://schemas.microsoft.com/office/powerpoint/2010/main" val="68988358"/>
              </p:ext>
            </p:extLst>
          </p:nvPr>
        </p:nvGraphicFramePr>
        <p:xfrm>
          <a:off x="695960" y="739312"/>
          <a:ext cx="9976104" cy="5334000"/>
        </p:xfrm>
        <a:graphic>
          <a:graphicData uri="http://schemas.openxmlformats.org/drawingml/2006/table">
            <a:tbl>
              <a:tblPr firstRow="1" bandRow="1">
                <a:tableStyleId>{5C22544A-7EE6-4342-B048-85BDC9FD1C3A}</a:tableStyleId>
              </a:tblPr>
              <a:tblGrid>
                <a:gridCol w="2494026">
                  <a:extLst>
                    <a:ext uri="{9D8B030D-6E8A-4147-A177-3AD203B41FA5}">
                      <a16:colId xmlns:a16="http://schemas.microsoft.com/office/drawing/2014/main" val="354915466"/>
                    </a:ext>
                  </a:extLst>
                </a:gridCol>
                <a:gridCol w="2494026">
                  <a:extLst>
                    <a:ext uri="{9D8B030D-6E8A-4147-A177-3AD203B41FA5}">
                      <a16:colId xmlns:a16="http://schemas.microsoft.com/office/drawing/2014/main" val="1981794943"/>
                    </a:ext>
                  </a:extLst>
                </a:gridCol>
                <a:gridCol w="2494026">
                  <a:extLst>
                    <a:ext uri="{9D8B030D-6E8A-4147-A177-3AD203B41FA5}">
                      <a16:colId xmlns:a16="http://schemas.microsoft.com/office/drawing/2014/main" val="3343777923"/>
                    </a:ext>
                  </a:extLst>
                </a:gridCol>
                <a:gridCol w="2494026">
                  <a:extLst>
                    <a:ext uri="{9D8B030D-6E8A-4147-A177-3AD203B41FA5}">
                      <a16:colId xmlns:a16="http://schemas.microsoft.com/office/drawing/2014/main" val="1056619999"/>
                    </a:ext>
                  </a:extLst>
                </a:gridCol>
              </a:tblGrid>
              <a:tr h="273761">
                <a:tc>
                  <a:txBody>
                    <a:bodyPr/>
                    <a:lstStyle/>
                    <a:p>
                      <a:r>
                        <a:rPr lang="en-US" dirty="0"/>
                        <a:t>Title</a:t>
                      </a:r>
                      <a:endParaRPr lang="en-IN" dirty="0"/>
                    </a:p>
                  </a:txBody>
                  <a:tcPr/>
                </a:tc>
                <a:tc>
                  <a:txBody>
                    <a:bodyPr/>
                    <a:lstStyle/>
                    <a:p>
                      <a:r>
                        <a:rPr lang="en-US" dirty="0"/>
                        <a:t>Authors</a:t>
                      </a:r>
                      <a:endParaRPr lang="en-IN" dirty="0"/>
                    </a:p>
                  </a:txBody>
                  <a:tcPr/>
                </a:tc>
                <a:tc>
                  <a:txBody>
                    <a:bodyPr/>
                    <a:lstStyle/>
                    <a:p>
                      <a:r>
                        <a:rPr lang="en-US" dirty="0"/>
                        <a:t>Methods</a:t>
                      </a:r>
                      <a:endParaRPr lang="en-IN" dirty="0"/>
                    </a:p>
                  </a:txBody>
                  <a:tcPr/>
                </a:tc>
                <a:tc>
                  <a:txBody>
                    <a:bodyPr/>
                    <a:lstStyle/>
                    <a:p>
                      <a:r>
                        <a:rPr lang="en-US" dirty="0"/>
                        <a:t>Results</a:t>
                      </a:r>
                      <a:endParaRPr lang="en-IN" dirty="0"/>
                    </a:p>
                  </a:txBody>
                  <a:tcPr/>
                </a:tc>
                <a:extLst>
                  <a:ext uri="{0D108BD9-81ED-4DB2-BD59-A6C34878D82A}">
                    <a16:rowId xmlns:a16="http://schemas.microsoft.com/office/drawing/2014/main" val="2484810032"/>
                  </a:ext>
                </a:extLst>
              </a:tr>
              <a:tr h="370840">
                <a:tc>
                  <a:txBody>
                    <a:bodyPr/>
                    <a:lstStyle/>
                    <a:p>
                      <a:r>
                        <a:rPr lang="en-US" sz="1400" dirty="0">
                          <a:latin typeface="Times New Roman" panose="02020603050405020304" pitchFamily="18" charset="0"/>
                          <a:cs typeface="Times New Roman" panose="02020603050405020304" pitchFamily="18" charset="0"/>
                        </a:rPr>
                        <a:t>Real Time Facial Recognition Using Deep Learning</a:t>
                      </a:r>
                    </a:p>
                    <a:p>
                      <a:r>
                        <a:rPr lang="en-US" sz="1400" dirty="0">
                          <a:latin typeface="Times New Roman" panose="02020603050405020304" pitchFamily="18" charset="0"/>
                          <a:cs typeface="Times New Roman" panose="02020603050405020304" pitchFamily="18" charset="0"/>
                        </a:rPr>
                        <a:t>2019</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Isha Talegaonkar, Kalyani Joshi, Shreya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Valunj</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Rucha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Kohok</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Anagha</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Kulkarni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They used </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using Convolutional Neural Networks (CNN) to classify facial expressions in real-time. The model is capable of real-time emotion classification using a webcam.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The conclusion states that a CNN model was created and experimented with, achieving satisfactory train and test accuracies, which are, 0.7989 and 0.6012 respectively.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93693839"/>
                  </a:ext>
                </a:extLst>
              </a:tr>
              <a:tr h="370840">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The Facial Emotion Recognition (FER-2013) Dataset for Prediction System of Micro-Expressions Face Using the Convolutional Neural Network </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(CNN) Algorithm based Raspberry Pi</a:t>
                      </a:r>
                    </a:p>
                    <a:p>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2020</a:t>
                      </a:r>
                      <a:endParaRPr lang="en-IN" sz="1100" dirty="0">
                        <a:latin typeface="Times New Roman" panose="02020603050405020304" pitchFamily="18" charset="0"/>
                        <a:cs typeface="Times New Roman" panose="02020603050405020304" pitchFamily="18" charset="0"/>
                      </a:endParaRPr>
                    </a:p>
                  </a:txBody>
                  <a:tcPr/>
                </a:tc>
                <a:tc>
                  <a:txBody>
                    <a:bodyPr/>
                    <a:lstStyle/>
                    <a:p>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Lutfiah</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Zahara</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Purnawarman</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Musa, Eri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Prasetyo</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Wibowo,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Irwan</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Karim, Saiful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Bahri</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Musa</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Real-time facial emotion prediction and classification system using the Convolutional Neural Network (CNN) algorithm and the OpenCV library, specifically TensorFlow and </a:t>
                      </a:r>
                      <a:r>
                        <a:rPr lang="en-IN" sz="1400" kern="1200" dirty="0" err="1">
                          <a:solidFill>
                            <a:schemeClr val="dk1"/>
                          </a:solidFill>
                          <a:effectLst/>
                          <a:latin typeface="Times New Roman" panose="02020603050405020304" pitchFamily="18" charset="0"/>
                          <a:ea typeface="+mn-ea"/>
                          <a:cs typeface="Times New Roman" panose="02020603050405020304" pitchFamily="18" charset="0"/>
                        </a:rPr>
                        <a:t>Keras</a:t>
                      </a:r>
                      <a:r>
                        <a:rPr lang="en-IN" sz="1400" kern="1200" dirty="0">
                          <a:solidFill>
                            <a:schemeClr val="dk1"/>
                          </a:solidFill>
                          <a:effectLst/>
                          <a:latin typeface="Times New Roman" panose="02020603050405020304" pitchFamily="18" charset="0"/>
                          <a:ea typeface="+mn-ea"/>
                          <a:cs typeface="Times New Roman" panose="02020603050405020304" pitchFamily="18" charset="0"/>
                        </a:rPr>
                        <a:t>, implemented on a Raspberry Pi.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kern="1200" dirty="0">
                          <a:solidFill>
                            <a:schemeClr val="dk1"/>
                          </a:solidFill>
                          <a:effectLst/>
                          <a:latin typeface="Times New Roman" panose="02020603050405020304" pitchFamily="18" charset="0"/>
                          <a:ea typeface="+mn-ea"/>
                          <a:cs typeface="Times New Roman" panose="02020603050405020304" pitchFamily="18" charset="0"/>
                        </a:rPr>
                        <a:t>Their method achieved a facial expression prediction accuracy of 65.97%.</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27564105"/>
                  </a:ext>
                </a:extLst>
              </a:tr>
              <a:tr h="370840">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Emotion Recognition on FER-2013 Face Images Using Fine-Tuned VGG-16 </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Gede</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Putra Kusuma, Jonathan, Andreas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Pangestu</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Lim </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IN" sz="1400" b="0" kern="1200" dirty="0">
                          <a:solidFill>
                            <a:schemeClr val="dk1"/>
                          </a:solidFill>
                          <a:effectLst/>
                          <a:latin typeface="Times New Roman" panose="02020603050405020304" pitchFamily="18" charset="0"/>
                          <a:ea typeface="+mn-ea"/>
                          <a:cs typeface="Times New Roman" panose="02020603050405020304" pitchFamily="18" charset="0"/>
                        </a:rPr>
                        <a:t>The proposed approach involves a modified Convolutional Neural Network (CNN) based on the VGG-16 classification model, which was pre-trained on the ImageNet dataset and fine-tuned for emotion classification. </a:t>
                      </a:r>
                      <a:endParaRPr lang="en-IN" sz="1400" b="0" dirty="0">
                        <a:latin typeface="Times New Roman" panose="02020603050405020304" pitchFamily="18" charset="0"/>
                        <a:cs typeface="Times New Roman" panose="02020603050405020304" pitchFamily="18" charset="0"/>
                      </a:endParaRPr>
                    </a:p>
                  </a:txBody>
                  <a:tcPr/>
                </a:tc>
                <a:tc>
                  <a:txBody>
                    <a:bodyPr/>
                    <a:lstStyle/>
                    <a:p>
                      <a:r>
                        <a:rPr lang="en-IN" sz="1400" b="0" kern="1200" dirty="0">
                          <a:solidFill>
                            <a:schemeClr val="dk1"/>
                          </a:solidFill>
                          <a:effectLst/>
                          <a:latin typeface="Times New Roman" panose="02020603050405020304" pitchFamily="18" charset="0"/>
                          <a:ea typeface="+mn-ea"/>
                          <a:cs typeface="Times New Roman" panose="02020603050405020304" pitchFamily="18" charset="0"/>
                        </a:rPr>
                        <a:t>This approach achieves an accuracy of 69.40%</a:t>
                      </a:r>
                      <a:endParaRPr lang="en-IN"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24344055"/>
                  </a:ext>
                </a:extLst>
              </a:tr>
            </a:tbl>
          </a:graphicData>
        </a:graphic>
      </p:graphicFrame>
    </p:spTree>
    <p:extLst>
      <p:ext uri="{BB962C8B-B14F-4D97-AF65-F5344CB8AC3E}">
        <p14:creationId xmlns:p14="http://schemas.microsoft.com/office/powerpoint/2010/main" val="772267921"/>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AC3AE65-D7F3-74F1-6D6C-113266794FD8}"/>
              </a:ext>
            </a:extLst>
          </p:cNvPr>
          <p:cNvGraphicFramePr>
            <a:graphicFrameLocks noGrp="1"/>
          </p:cNvGraphicFramePr>
          <p:nvPr>
            <p:extLst>
              <p:ext uri="{D42A27DB-BD31-4B8C-83A1-F6EECF244321}">
                <p14:modId xmlns:p14="http://schemas.microsoft.com/office/powerpoint/2010/main" val="2795360404"/>
              </p:ext>
            </p:extLst>
          </p:nvPr>
        </p:nvGraphicFramePr>
        <p:xfrm>
          <a:off x="929196" y="1199060"/>
          <a:ext cx="10333608" cy="4114800"/>
        </p:xfrm>
        <a:graphic>
          <a:graphicData uri="http://schemas.openxmlformats.org/drawingml/2006/table">
            <a:tbl>
              <a:tblPr firstRow="1" bandRow="1">
                <a:tableStyleId>{69CF1AB2-1976-4502-BF36-3FF5EA218861}</a:tableStyleId>
              </a:tblPr>
              <a:tblGrid>
                <a:gridCol w="2583402">
                  <a:extLst>
                    <a:ext uri="{9D8B030D-6E8A-4147-A177-3AD203B41FA5}">
                      <a16:colId xmlns:a16="http://schemas.microsoft.com/office/drawing/2014/main" val="1749786793"/>
                    </a:ext>
                  </a:extLst>
                </a:gridCol>
                <a:gridCol w="2583402">
                  <a:extLst>
                    <a:ext uri="{9D8B030D-6E8A-4147-A177-3AD203B41FA5}">
                      <a16:colId xmlns:a16="http://schemas.microsoft.com/office/drawing/2014/main" val="1094348322"/>
                    </a:ext>
                  </a:extLst>
                </a:gridCol>
                <a:gridCol w="2583402">
                  <a:extLst>
                    <a:ext uri="{9D8B030D-6E8A-4147-A177-3AD203B41FA5}">
                      <a16:colId xmlns:a16="http://schemas.microsoft.com/office/drawing/2014/main" val="2131825600"/>
                    </a:ext>
                  </a:extLst>
                </a:gridCol>
                <a:gridCol w="2583402">
                  <a:extLst>
                    <a:ext uri="{9D8B030D-6E8A-4147-A177-3AD203B41FA5}">
                      <a16:colId xmlns:a16="http://schemas.microsoft.com/office/drawing/2014/main" val="4057649462"/>
                    </a:ext>
                  </a:extLst>
                </a:gridCol>
              </a:tblGrid>
              <a:tr h="0">
                <a:tc>
                  <a:txBody>
                    <a:bodyPr/>
                    <a:lstStyle/>
                    <a:p>
                      <a:r>
                        <a:rPr lang="en-US" sz="1400" b="0" u="none" strike="noStrike" kern="1200" baseline="0" dirty="0">
                          <a:solidFill>
                            <a:schemeClr val="tx1"/>
                          </a:solidFill>
                          <a:latin typeface="Times New Roman" panose="02020603050405020304" pitchFamily="18" charset="0"/>
                          <a:cs typeface="Times New Roman" panose="02020603050405020304" pitchFamily="18" charset="0"/>
                        </a:rPr>
                        <a:t>Facial Emotion Recognition: State of the Art Performance on FER2013 </a:t>
                      </a:r>
                    </a:p>
                    <a:p>
                      <a:r>
                        <a:rPr lang="en-US" sz="1400" b="0" u="none" strike="noStrike" kern="1200" baseline="0" dirty="0">
                          <a:solidFill>
                            <a:schemeClr val="tx1"/>
                          </a:solidFill>
                          <a:latin typeface="Times New Roman" panose="02020603050405020304" pitchFamily="18" charset="0"/>
                          <a:cs typeface="Times New Roman" panose="02020603050405020304" pitchFamily="18" charset="0"/>
                        </a:rPr>
                        <a:t>2021</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u="none" strike="noStrike" kern="1200" baseline="0" dirty="0">
                          <a:solidFill>
                            <a:schemeClr val="tx1"/>
                          </a:solidFill>
                          <a:latin typeface="Times New Roman" panose="02020603050405020304" pitchFamily="18" charset="0"/>
                          <a:cs typeface="Times New Roman" panose="02020603050405020304" pitchFamily="18" charset="0"/>
                        </a:rPr>
                        <a:t>Yousif </a:t>
                      </a:r>
                      <a:r>
                        <a:rPr lang="en-IN" sz="1400" b="0" u="none" strike="noStrike" kern="1200" baseline="0" dirty="0" err="1">
                          <a:solidFill>
                            <a:schemeClr val="tx1"/>
                          </a:solidFill>
                          <a:latin typeface="Times New Roman" panose="02020603050405020304" pitchFamily="18" charset="0"/>
                          <a:cs typeface="Times New Roman" panose="02020603050405020304" pitchFamily="18" charset="0"/>
                        </a:rPr>
                        <a:t>Khaireddin</a:t>
                      </a:r>
                      <a:r>
                        <a:rPr lang="en-IN" sz="1400" b="0" u="none" strike="noStrike" kern="1200" baseline="0" dirty="0">
                          <a:solidFill>
                            <a:schemeClr val="tx1"/>
                          </a:solidFill>
                          <a:latin typeface="Times New Roman" panose="02020603050405020304" pitchFamily="18" charset="0"/>
                          <a:cs typeface="Times New Roman" panose="02020603050405020304" pitchFamily="18" charset="0"/>
                        </a:rPr>
                        <a:t> and </a:t>
                      </a:r>
                      <a:r>
                        <a:rPr lang="en-IN" sz="1400" b="0" u="none" strike="noStrike" kern="1200" baseline="0" dirty="0" err="1">
                          <a:solidFill>
                            <a:schemeClr val="tx1"/>
                          </a:solidFill>
                          <a:latin typeface="Times New Roman" panose="02020603050405020304" pitchFamily="18" charset="0"/>
                          <a:cs typeface="Times New Roman" panose="02020603050405020304" pitchFamily="18" charset="0"/>
                        </a:rPr>
                        <a:t>Zhuofa</a:t>
                      </a:r>
                      <a:r>
                        <a:rPr lang="en-IN" sz="1400" b="0" u="none" strike="noStrike" kern="1200" baseline="0" dirty="0">
                          <a:solidFill>
                            <a:schemeClr val="tx1"/>
                          </a:solidFill>
                          <a:latin typeface="Times New Roman" panose="02020603050405020304" pitchFamily="18" charset="0"/>
                          <a:cs typeface="Times New Roman" panose="02020603050405020304" pitchFamily="18" charset="0"/>
                        </a:rPr>
                        <a:t> Chen </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kern="1200" dirty="0">
                          <a:solidFill>
                            <a:schemeClr val="tx1"/>
                          </a:solidFill>
                          <a:effectLst/>
                          <a:latin typeface="Times New Roman" panose="02020603050405020304" pitchFamily="18" charset="0"/>
                          <a:cs typeface="Times New Roman" panose="02020603050405020304" pitchFamily="18" charset="0"/>
                        </a:rPr>
                        <a:t>They have employed the </a:t>
                      </a:r>
                      <a:r>
                        <a:rPr lang="en-IN" sz="1400" b="0" kern="1200" dirty="0" err="1">
                          <a:solidFill>
                            <a:schemeClr val="tx1"/>
                          </a:solidFill>
                          <a:effectLst/>
                          <a:latin typeface="Times New Roman" panose="02020603050405020304" pitchFamily="18" charset="0"/>
                          <a:cs typeface="Times New Roman" panose="02020603050405020304" pitchFamily="18" charset="0"/>
                        </a:rPr>
                        <a:t>VGGNet</a:t>
                      </a:r>
                      <a:r>
                        <a:rPr lang="en-IN" sz="1400" b="0" kern="1200" dirty="0">
                          <a:solidFill>
                            <a:schemeClr val="tx1"/>
                          </a:solidFill>
                          <a:effectLst/>
                          <a:latin typeface="Times New Roman" panose="02020603050405020304" pitchFamily="18" charset="0"/>
                          <a:cs typeface="Times New Roman" panose="02020603050405020304" pitchFamily="18" charset="0"/>
                        </a:rPr>
                        <a:t> architecture, carefully fine-tuned its hyperparameters, and experimented with various optimization methods. </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kern="1200" dirty="0">
                          <a:solidFill>
                            <a:schemeClr val="tx1"/>
                          </a:solidFill>
                          <a:effectLst/>
                          <a:latin typeface="Times New Roman" panose="02020603050405020304" pitchFamily="18" charset="0"/>
                          <a:cs typeface="Times New Roman" panose="02020603050405020304" pitchFamily="18" charset="0"/>
                        </a:rPr>
                        <a:t>their model achieves a  single-network accuracy of 73.28% on the FER2013 dataset without the need for additional training data.</a:t>
                      </a:r>
                      <a:endParaRPr lang="en-IN" sz="1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5116148"/>
                  </a:ext>
                </a:extLst>
              </a:tr>
              <a:tr h="0">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Training the Fer2013 Dataset with Keras Tuner</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2022</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Benyoussef</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Abdellaoui</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Aniss</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Moumen</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Younes El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Bouzekri</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El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Idrissi</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and Ahmed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Remaida</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1400" b="0" dirty="0">
                          <a:solidFill>
                            <a:schemeClr val="tx1"/>
                          </a:solidFill>
                          <a:latin typeface="Times New Roman" panose="02020603050405020304" pitchFamily="18" charset="0"/>
                          <a:cs typeface="Times New Roman" panose="02020603050405020304" pitchFamily="18" charset="0"/>
                        </a:rPr>
                        <a:t>They proposed a custom CNN model and applied Keras Tuner model optimizer for FER2013.</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kern="1200" dirty="0">
                          <a:solidFill>
                            <a:schemeClr val="dk1"/>
                          </a:solidFill>
                          <a:effectLst/>
                          <a:latin typeface="Times New Roman" panose="02020603050405020304" pitchFamily="18" charset="0"/>
                          <a:ea typeface="+mn-ea"/>
                          <a:cs typeface="Times New Roman" panose="02020603050405020304" pitchFamily="18" charset="0"/>
                        </a:rPr>
                        <a:t>They got a training accuracy of 0.8313 and a validation accuracy of 0.53.</a:t>
                      </a:r>
                      <a:endParaRPr lang="en-IN" sz="1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2830492"/>
                  </a:ext>
                </a:extLst>
              </a:tr>
              <a:tr h="0">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An experimental study in Real-time Facial Emotion Recognition on new 3RL dataset</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2022</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Rahmeh</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Abou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Zafra</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Lana Ahmad Abdullah,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Rouaa</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Alaraj</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Rasha</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Albezreh</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Tarek Barhoum, and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Khloud</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Al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Jallad</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kern="1200" dirty="0">
                          <a:solidFill>
                            <a:schemeClr val="dk1"/>
                          </a:solidFill>
                          <a:effectLst/>
                          <a:latin typeface="Times New Roman" panose="02020603050405020304" pitchFamily="18" charset="0"/>
                          <a:ea typeface="+mn-ea"/>
                          <a:cs typeface="Times New Roman" panose="02020603050405020304" pitchFamily="18" charset="0"/>
                        </a:rPr>
                        <a:t>They make use of new dataset called 3RL in this project, consisting of approximately 24,000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labeled</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images representing five basic emotions: happiness, fear, sadness, disgust, and anger. Experiments conducted using commonly used algorithms like SVM and CNN demonstrate </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kern="1200" dirty="0">
                          <a:solidFill>
                            <a:schemeClr val="dk1"/>
                          </a:solidFill>
                          <a:effectLst/>
                          <a:latin typeface="Times New Roman" panose="02020603050405020304" pitchFamily="18" charset="0"/>
                          <a:ea typeface="+mn-ea"/>
                          <a:cs typeface="Times New Roman" panose="02020603050405020304" pitchFamily="18" charset="0"/>
                        </a:rPr>
                        <a:t>They achieved an accuracy of up to 91.4%, </a:t>
                      </a:r>
                      <a:endParaRPr lang="en-IN" sz="1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98662419"/>
                  </a:ext>
                </a:extLst>
              </a:tr>
            </a:tbl>
          </a:graphicData>
        </a:graphic>
      </p:graphicFrame>
    </p:spTree>
    <p:extLst>
      <p:ext uri="{BB962C8B-B14F-4D97-AF65-F5344CB8AC3E}">
        <p14:creationId xmlns:p14="http://schemas.microsoft.com/office/powerpoint/2010/main" val="1402470337"/>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50EC91C1-D3CF-5C07-9C61-68B71907061C}"/>
              </a:ext>
            </a:extLst>
          </p:cNvPr>
          <p:cNvGraphicFramePr>
            <a:graphicFrameLocks noGrp="1"/>
          </p:cNvGraphicFramePr>
          <p:nvPr>
            <p:extLst>
              <p:ext uri="{D42A27DB-BD31-4B8C-83A1-F6EECF244321}">
                <p14:modId xmlns:p14="http://schemas.microsoft.com/office/powerpoint/2010/main" val="686272168"/>
              </p:ext>
            </p:extLst>
          </p:nvPr>
        </p:nvGraphicFramePr>
        <p:xfrm>
          <a:off x="929196" y="1980295"/>
          <a:ext cx="10333608" cy="2529840"/>
        </p:xfrm>
        <a:graphic>
          <a:graphicData uri="http://schemas.openxmlformats.org/drawingml/2006/table">
            <a:tbl>
              <a:tblPr firstRow="1" bandRow="1">
                <a:tableStyleId>{69CF1AB2-1976-4502-BF36-3FF5EA218861}</a:tableStyleId>
              </a:tblPr>
              <a:tblGrid>
                <a:gridCol w="2583402">
                  <a:extLst>
                    <a:ext uri="{9D8B030D-6E8A-4147-A177-3AD203B41FA5}">
                      <a16:colId xmlns:a16="http://schemas.microsoft.com/office/drawing/2014/main" val="1749786793"/>
                    </a:ext>
                  </a:extLst>
                </a:gridCol>
                <a:gridCol w="2583402">
                  <a:extLst>
                    <a:ext uri="{9D8B030D-6E8A-4147-A177-3AD203B41FA5}">
                      <a16:colId xmlns:a16="http://schemas.microsoft.com/office/drawing/2014/main" val="1094348322"/>
                    </a:ext>
                  </a:extLst>
                </a:gridCol>
                <a:gridCol w="2583402">
                  <a:extLst>
                    <a:ext uri="{9D8B030D-6E8A-4147-A177-3AD203B41FA5}">
                      <a16:colId xmlns:a16="http://schemas.microsoft.com/office/drawing/2014/main" val="2131825600"/>
                    </a:ext>
                  </a:extLst>
                </a:gridCol>
                <a:gridCol w="2583402">
                  <a:extLst>
                    <a:ext uri="{9D8B030D-6E8A-4147-A177-3AD203B41FA5}">
                      <a16:colId xmlns:a16="http://schemas.microsoft.com/office/drawing/2014/main" val="4057649462"/>
                    </a:ext>
                  </a:extLst>
                </a:gridCol>
              </a:tblGrid>
              <a:tr h="0">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Face Emotion </a:t>
                      </a:r>
                      <a:r>
                        <a:rPr lang="en-US"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Recognization</a:t>
                      </a:r>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Using Dataset Augmentation Based</a:t>
                      </a:r>
                    </a:p>
                    <a:p>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on Neural Network</a:t>
                      </a:r>
                    </a:p>
                    <a:p>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2022</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Mengyu</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Rao,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Ruyi</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Bao,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Liangshun</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Dong</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kern="1200" dirty="0">
                          <a:solidFill>
                            <a:schemeClr val="dk1"/>
                          </a:solidFill>
                          <a:effectLst/>
                          <a:latin typeface="Times New Roman" panose="02020603050405020304" pitchFamily="18" charset="0"/>
                          <a:ea typeface="+mn-ea"/>
                          <a:cs typeface="Times New Roman" panose="02020603050405020304" pitchFamily="18" charset="0"/>
                        </a:rPr>
                        <a:t>It is a comparative study between CK+ and FER2013 datasets. They used four different models for the comparison. These models are VGG19, ResNet18, ResNet50, and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Xception</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kern="1200" dirty="0">
                          <a:solidFill>
                            <a:schemeClr val="dk1"/>
                          </a:solidFill>
                          <a:effectLst/>
                          <a:latin typeface="Times New Roman" panose="02020603050405020304" pitchFamily="18" charset="0"/>
                          <a:ea typeface="+mn-ea"/>
                          <a:cs typeface="Times New Roman" panose="02020603050405020304" pitchFamily="18" charset="0"/>
                        </a:rPr>
                        <a:t>The final results show that the CK+ dataset gives better accuracies in all four models than FER2013.</a:t>
                      </a:r>
                      <a:r>
                        <a:rPr lang="en-IN" sz="1400" b="0" kern="1200" dirty="0">
                          <a:solidFill>
                            <a:schemeClr val="tx1"/>
                          </a:solidFill>
                          <a:effectLst/>
                          <a:latin typeface="Times New Roman" panose="02020603050405020304" pitchFamily="18" charset="0"/>
                          <a:ea typeface="+mn-ea"/>
                          <a:cs typeface="Times New Roman" panose="02020603050405020304" pitchFamily="18" charset="0"/>
                        </a:rPr>
                        <a:t> The highest accuracy for FER2013 was 65.67% given by ResNet18.</a:t>
                      </a:r>
                      <a:endParaRPr lang="en-IN" sz="1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5116148"/>
                  </a:ext>
                </a:extLst>
              </a:tr>
              <a:tr h="0">
                <a:tc>
                  <a:txBody>
                    <a:bodyPr/>
                    <a:lstStyle/>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Hybrid Facial Expression Recognition (FER2013) Model for Real-Time Emotion Classification and Prediction </a:t>
                      </a:r>
                    </a:p>
                    <a:p>
                      <a:r>
                        <a:rPr lang="en-US"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2022</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Ozioma</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Collins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Oguine</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Kanyifeechukwu</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Jane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Oguine</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Hashim Ibrahim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Bisallah</a:t>
                      </a:r>
                      <a:r>
                        <a:rPr lang="en-IN" sz="1400" b="0" i="0" u="none" strike="noStrike" kern="1200" baseline="0" dirty="0">
                          <a:solidFill>
                            <a:schemeClr val="dk1"/>
                          </a:solidFill>
                          <a:latin typeface="Times New Roman" panose="02020603050405020304" pitchFamily="18" charset="0"/>
                          <a:ea typeface="+mn-ea"/>
                          <a:cs typeface="Times New Roman" panose="02020603050405020304" pitchFamily="18" charset="0"/>
                        </a:rPr>
                        <a:t>, Daniel </a:t>
                      </a:r>
                      <a:r>
                        <a:rPr lang="en-IN" sz="1400" b="0" i="0" u="none" strike="noStrike" kern="1200" baseline="0" dirty="0" err="1">
                          <a:solidFill>
                            <a:schemeClr val="dk1"/>
                          </a:solidFill>
                          <a:latin typeface="Times New Roman" panose="02020603050405020304" pitchFamily="18" charset="0"/>
                          <a:ea typeface="+mn-ea"/>
                          <a:cs typeface="Times New Roman" panose="02020603050405020304" pitchFamily="18" charset="0"/>
                        </a:rPr>
                        <a:t>Ofuani</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kern="1200" dirty="0">
                          <a:solidFill>
                            <a:schemeClr val="dk1"/>
                          </a:solidFill>
                          <a:effectLst/>
                          <a:latin typeface="Times New Roman" panose="02020603050405020304" pitchFamily="18" charset="0"/>
                          <a:ea typeface="+mn-ea"/>
                          <a:cs typeface="Times New Roman" panose="02020603050405020304" pitchFamily="18" charset="0"/>
                        </a:rPr>
                        <a:t>They proposes a Hybrid Architecture that combines the </a:t>
                      </a:r>
                      <a:r>
                        <a:rPr lang="en-IN" sz="1400" b="0" kern="1200" dirty="0" err="1">
                          <a:solidFill>
                            <a:schemeClr val="dk1"/>
                          </a:solidFill>
                          <a:effectLst/>
                          <a:latin typeface="Times New Roman" panose="02020603050405020304" pitchFamily="18" charset="0"/>
                          <a:ea typeface="+mn-ea"/>
                          <a:cs typeface="Times New Roman" panose="02020603050405020304" pitchFamily="18" charset="0"/>
                        </a:rPr>
                        <a:t>Haar</a:t>
                      </a:r>
                      <a:r>
                        <a:rPr lang="en-IN" sz="1400" b="0" kern="1200" dirty="0">
                          <a:solidFill>
                            <a:schemeClr val="dk1"/>
                          </a:solidFill>
                          <a:effectLst/>
                          <a:latin typeface="Times New Roman" panose="02020603050405020304" pitchFamily="18" charset="0"/>
                          <a:ea typeface="+mn-ea"/>
                          <a:cs typeface="Times New Roman" panose="02020603050405020304" pitchFamily="18" charset="0"/>
                        </a:rPr>
                        <a:t> Cascade Face Detection algorithm with a CNN Model. </a:t>
                      </a:r>
                      <a:endParaRPr lang="en-IN" sz="14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400" b="0" kern="1200" dirty="0">
                          <a:solidFill>
                            <a:schemeClr val="dk1"/>
                          </a:solidFill>
                          <a:effectLst/>
                          <a:latin typeface="Times New Roman" panose="02020603050405020304" pitchFamily="18" charset="0"/>
                          <a:ea typeface="+mn-ea"/>
                          <a:cs typeface="Times New Roman" panose="02020603050405020304" pitchFamily="18" charset="0"/>
                        </a:rPr>
                        <a:t>Proposed model achieved an average predictive accuracy of 70%. The weighted average accuracy on the test dataset was also 70%.</a:t>
                      </a:r>
                      <a:endParaRPr lang="en-IN" sz="1400" b="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72830492"/>
                  </a:ext>
                </a:extLst>
              </a:tr>
            </a:tbl>
          </a:graphicData>
        </a:graphic>
      </p:graphicFrame>
    </p:spTree>
    <p:extLst>
      <p:ext uri="{BB962C8B-B14F-4D97-AF65-F5344CB8AC3E}">
        <p14:creationId xmlns:p14="http://schemas.microsoft.com/office/powerpoint/2010/main" val="76523425"/>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5960" y="253366"/>
            <a:ext cx="9976104" cy="610234"/>
          </a:xfrm>
        </p:spPr>
        <p:txBody>
          <a:bodyPr>
            <a:normAutofit/>
          </a:bodyPr>
          <a:lstStyle/>
          <a:p>
            <a:r>
              <a:rPr lang="en-US" sz="3600" dirty="0">
                <a:latin typeface="Times New Roman" panose="02020603050405020304" pitchFamily="18" charset="0"/>
                <a:cs typeface="Times New Roman" panose="02020603050405020304" pitchFamily="18" charset="0"/>
              </a:rPr>
              <a:t>Dataset</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31EE026-E233-F793-0B62-76A2A55AA43A}"/>
              </a:ext>
            </a:extLst>
          </p:cNvPr>
          <p:cNvSpPr txBox="1"/>
          <p:nvPr/>
        </p:nvSpPr>
        <p:spPr>
          <a:xfrm>
            <a:off x="695960" y="1397675"/>
            <a:ext cx="9033966" cy="2031325"/>
          </a:xfrm>
          <a:prstGeom prst="rect">
            <a:avLst/>
          </a:prstGeom>
          <a:noFill/>
        </p:spPr>
        <p:txBody>
          <a:bodyPr wrap="square" rtlCol="0">
            <a:spAutoFit/>
          </a:bodyPr>
          <a:lstStyle/>
          <a:p>
            <a:r>
              <a:rPr lang="en-IN" sz="1800" dirty="0">
                <a:effectLst/>
                <a:latin typeface="Times New Roman" panose="02020603050405020304" pitchFamily="18" charset="0"/>
                <a:ea typeface="Calibri" panose="020F0502020204030204" pitchFamily="34" charset="0"/>
              </a:rPr>
              <a:t>The dataset comprises a collection of images depicting faces, with each image consisting of grayscale pixels arranged in a 48x48 grid. </a:t>
            </a:r>
          </a:p>
          <a:p>
            <a:endParaRPr lang="en-IN" dirty="0">
              <a:latin typeface="Times New Roman" panose="02020603050405020304" pitchFamily="18" charset="0"/>
              <a:cs typeface="Times New Roman" panose="02020603050405020304" pitchFamily="18" charset="0"/>
            </a:endParaRPr>
          </a:p>
          <a:p>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training set comprises 28,709 examples, which will be used to train and fine-tune the emotion classification model. The public test set consists of 3,589 examples, which will be used to assess the performance of the trained model and determine its ability to generalize to unseen data.</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5453406"/>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81E27B-0456-67FD-B8E8-D6EC4F6A55C4}"/>
              </a:ext>
            </a:extLst>
          </p:cNvPr>
          <p:cNvSpPr txBox="1"/>
          <p:nvPr/>
        </p:nvSpPr>
        <p:spPr>
          <a:xfrm>
            <a:off x="820445" y="1733279"/>
            <a:ext cx="8998258" cy="3391441"/>
          </a:xfrm>
          <a:prstGeom prst="rect">
            <a:avLst/>
          </a:prstGeom>
          <a:noFill/>
        </p:spPr>
        <p:txBody>
          <a:bodyPr wrap="square">
            <a:spAutoFit/>
          </a:bodyPr>
          <a:lstStyle/>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should be able to detect facial emotions accurately.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should be able to recognize different facial emotions such as happy, sad, angry,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should be able to provide real-time feedback on detected facial emotions.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should be able to work under different lighting conditions.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should be able to work with different skin tones.</a:t>
            </a:r>
          </a:p>
          <a:p>
            <a:pPr marL="342900" lvl="0" indent="-342900">
              <a:lnSpc>
                <a:spcPct val="115000"/>
              </a:lnSpc>
              <a:spcAft>
                <a:spcPts val="1000"/>
              </a:spcAft>
              <a:buFont typeface="Symbol" panose="05050102010706020507" pitchFamily="18" charset="2"/>
              <a:buChar char=""/>
            </a:pPr>
            <a:r>
              <a:rPr lang="en-IN" dirty="0">
                <a:latin typeface="Times New Roman" panose="02020603050405020304" pitchFamily="18" charset="0"/>
                <a:ea typeface="Calibri" panose="020F0502020204030204" pitchFamily="34" charset="0"/>
                <a:cs typeface="Times New Roman" panose="02020603050405020304" pitchFamily="18" charset="0"/>
              </a:rPr>
              <a:t>It should recognise the emotion and recommend songs based on the recognised emotion.</a:t>
            </a:r>
          </a:p>
          <a:p>
            <a:pPr marL="342900" lvl="0" indent="-342900">
              <a:lnSpc>
                <a:spcPct val="115000"/>
              </a:lnSpc>
              <a:spcAft>
                <a:spcPts val="10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itle 1">
            <a:extLst>
              <a:ext uri="{FF2B5EF4-FFF2-40B4-BE49-F238E27FC236}">
                <a16:creationId xmlns:a16="http://schemas.microsoft.com/office/drawing/2014/main" id="{4B4805DA-0E79-4631-CD42-E20E29A629EC}"/>
              </a:ext>
            </a:extLst>
          </p:cNvPr>
          <p:cNvSpPr>
            <a:spLocks noGrp="1"/>
          </p:cNvSpPr>
          <p:nvPr>
            <p:ph type="title"/>
          </p:nvPr>
        </p:nvSpPr>
        <p:spPr>
          <a:xfrm>
            <a:off x="695960" y="253366"/>
            <a:ext cx="9976104" cy="610234"/>
          </a:xfrm>
        </p:spPr>
        <p:txBody>
          <a:bodyPr>
            <a:normAutofit/>
          </a:bodyPr>
          <a:lstStyle/>
          <a:p>
            <a:r>
              <a:rPr lang="en-US" sz="3600" dirty="0">
                <a:latin typeface="Times New Roman" panose="02020603050405020304" pitchFamily="18" charset="0"/>
                <a:cs typeface="Times New Roman" panose="02020603050405020304" pitchFamily="18" charset="0"/>
              </a:rPr>
              <a:t>Functional Requirements</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239300"/>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304166"/>
            <a:ext cx="9976104" cy="650874"/>
          </a:xfrm>
        </p:spPr>
        <p:txBody>
          <a:bodyPr>
            <a:normAutofit/>
          </a:bodyPr>
          <a:lstStyle/>
          <a:p>
            <a:r>
              <a:rPr lang="en-US" sz="3600" dirty="0"/>
              <a:t>Non-Functional Requirements </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224D0D9-3088-367E-5B07-D2B2B8ADCF94}"/>
              </a:ext>
            </a:extLst>
          </p:cNvPr>
          <p:cNvSpPr txBox="1"/>
          <p:nvPr/>
        </p:nvSpPr>
        <p:spPr>
          <a:xfrm>
            <a:off x="658042" y="1893291"/>
            <a:ext cx="10255139" cy="2624629"/>
          </a:xfrm>
          <a:prstGeom prst="rect">
            <a:avLst/>
          </a:prstGeom>
          <a:noFill/>
        </p:spPr>
        <p:txBody>
          <a:bodyPr wrap="square" rtlCol="0">
            <a:spAutoFit/>
          </a:bodyPr>
          <a:lstStyle/>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should be reliable and accurate in detecting facial emotions.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should have a fast response time to provide real-time feedback.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should be easy to use and intuitive for the user.</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should be compatible with different operating systems and hardware.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should be scalable and able to handle a large number of users.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1000"/>
              </a:spcAft>
              <a:buFont typeface="Symbol" panose="05050102010706020507" pitchFamily="18" charset="2"/>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system should have good accessibility for users with disabilities.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8819282"/>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560" y="304166"/>
            <a:ext cx="9976104" cy="650874"/>
          </a:xfrm>
        </p:spPr>
        <p:txBody>
          <a:bodyPr>
            <a:normAutofit/>
          </a:bodyPr>
          <a:lstStyle/>
          <a:p>
            <a:r>
              <a:rPr lang="en-US" sz="3600" dirty="0"/>
              <a:t>Project Scope</a:t>
            </a:r>
            <a:endParaRPr lang="en-IN" sz="36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224D0D9-3088-367E-5B07-D2B2B8ADCF94}"/>
              </a:ext>
            </a:extLst>
          </p:cNvPr>
          <p:cNvSpPr txBox="1"/>
          <p:nvPr/>
        </p:nvSpPr>
        <p:spPr>
          <a:xfrm>
            <a:off x="797560" y="1280732"/>
            <a:ext cx="10255139" cy="1150700"/>
          </a:xfrm>
          <a:prstGeom prst="rect">
            <a:avLst/>
          </a:prstGeom>
          <a:noFill/>
        </p:spPr>
        <p:txBody>
          <a:bodyPr wrap="square" rtlCol="0">
            <a:spAutoFit/>
          </a:bodyPr>
          <a:lstStyle/>
          <a:p>
            <a:pPr marL="285750" indent="-285750">
              <a:lnSpc>
                <a:spcPct val="115000"/>
              </a:lnSpc>
              <a:spcAft>
                <a:spcPts val="1000"/>
              </a:spcAft>
              <a:buFont typeface="Arial" panose="020B0604020202020204" pitchFamily="34" charset="0"/>
              <a:buChar char="•"/>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The project scope for detecting facial emotions can vary depending on the specific goals and objectives of the project. Here are some possible components that could be included in the project scope: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1" name="Picture 30">
            <a:extLst>
              <a:ext uri="{FF2B5EF4-FFF2-40B4-BE49-F238E27FC236}">
                <a16:creationId xmlns:a16="http://schemas.microsoft.com/office/drawing/2014/main" id="{E18887A4-830D-D195-1293-995C381626BE}"/>
              </a:ext>
            </a:extLst>
          </p:cNvPr>
          <p:cNvPicPr>
            <a:picLocks noChangeAspect="1"/>
          </p:cNvPicPr>
          <p:nvPr/>
        </p:nvPicPr>
        <p:blipFill>
          <a:blip r:embed="rId2"/>
          <a:stretch>
            <a:fillRect/>
          </a:stretch>
        </p:blipFill>
        <p:spPr>
          <a:xfrm>
            <a:off x="1762704" y="2674721"/>
            <a:ext cx="8324850" cy="2733675"/>
          </a:xfrm>
          <a:prstGeom prst="rect">
            <a:avLst/>
          </a:prstGeom>
        </p:spPr>
      </p:pic>
    </p:spTree>
    <p:extLst>
      <p:ext uri="{BB962C8B-B14F-4D97-AF65-F5344CB8AC3E}">
        <p14:creationId xmlns:p14="http://schemas.microsoft.com/office/powerpoint/2010/main" val="3043981776"/>
      </p:ext>
    </p:extLst>
  </p:cSld>
  <p:clrMapOvr>
    <a:masterClrMapping/>
  </p:clrMapOvr>
  <mc:AlternateContent xmlns:mc="http://schemas.openxmlformats.org/markup-compatibility/2006" xmlns:p15="http://schemas.microsoft.com/office/powerpoint/2012/main">
    <mc:Choice Requires="p15">
      <p:transition spd="med" advClick="0">
        <p15:prstTrans prst="pageCurlDouble"/>
      </p:transition>
    </mc:Choice>
    <mc:Fallback xmlns="">
      <p:transition spd="med" advClick="0">
        <p:fade/>
      </p:transition>
    </mc:Fallback>
  </mc:AlternateContent>
</p:sld>
</file>

<file path=ppt/theme/theme1.xml><?xml version="1.0" encoding="utf-8"?>
<a:theme xmlns:a="http://schemas.openxmlformats.org/drawingml/2006/main" name="1_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rita Digital Campus V1.0" id="{58E84EBF-3C9A-46FA-AC67-01E514AB1B2B}" vid="{BF34DAB5-A2D4-47C4-AD4E-D8DB5419BE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2CA67C528DC284E8073580C98E8539C" ma:contentTypeVersion="10" ma:contentTypeDescription="Create a new document." ma:contentTypeScope="" ma:versionID="107b615047e9376b6c55e1e5aaead638">
  <xsd:schema xmlns:xsd="http://www.w3.org/2001/XMLSchema" xmlns:xs="http://www.w3.org/2001/XMLSchema" xmlns:p="http://schemas.microsoft.com/office/2006/metadata/properties" xmlns:ns2="0107a115-4623-4481-beee-bafad199008b" xmlns:ns3="7a2a247a-f6ec-4c8f-8314-d83500b08c54" targetNamespace="http://schemas.microsoft.com/office/2006/metadata/properties" ma:root="true" ma:fieldsID="508cbe6b2b3f672b12342e56415e841d" ns2:_="" ns3:_="">
    <xsd:import namespace="0107a115-4623-4481-beee-bafad199008b"/>
    <xsd:import namespace="7a2a247a-f6ec-4c8f-8314-d83500b08c54"/>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07a115-4623-4481-beee-bafad19900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a2a247a-f6ec-4c8f-8314-d83500b08c54"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2C674B-ACDE-455C-BA7E-ACC458E5BC04}">
  <ds:schemaRefs>
    <ds:schemaRef ds:uri="http://purl.org/dc/elements/1.1/"/>
    <ds:schemaRef ds:uri="http://purl.org/dc/dcmitype/"/>
    <ds:schemaRef ds:uri="http://purl.org/dc/terms/"/>
    <ds:schemaRef ds:uri="http://www.w3.org/XML/1998/namespace"/>
    <ds:schemaRef ds:uri="http://schemas.microsoft.com/office/2006/documentManagement/types"/>
    <ds:schemaRef ds:uri="http://schemas.microsoft.com/office/2006/metadata/properties"/>
    <ds:schemaRef ds:uri="http://schemas.openxmlformats.org/package/2006/metadata/core-properties"/>
    <ds:schemaRef ds:uri="http://schemas.microsoft.com/office/infopath/2007/PartnerControls"/>
    <ds:schemaRef ds:uri="7a2a247a-f6ec-4c8f-8314-d83500b08c54"/>
    <ds:schemaRef ds:uri="0107a115-4623-4481-beee-bafad199008b"/>
  </ds:schemaRefs>
</ds:datastoreItem>
</file>

<file path=customXml/itemProps2.xml><?xml version="1.0" encoding="utf-8"?>
<ds:datastoreItem xmlns:ds="http://schemas.openxmlformats.org/officeDocument/2006/customXml" ds:itemID="{AA29E35A-EF86-49DD-8023-556F66FCE6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07a115-4623-4481-beee-bafad199008b"/>
    <ds:schemaRef ds:uri="7a2a247a-f6ec-4c8f-8314-d83500b08c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5309BE7-B587-43F4-8592-76B39C023D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11132</TotalTime>
  <Words>1467</Words>
  <Application>Microsoft Office PowerPoint</Application>
  <PresentationFormat>Widescreen</PresentationFormat>
  <Paragraphs>137</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Gill Sans MT</vt:lpstr>
      <vt:lpstr>Symbol</vt:lpstr>
      <vt:lpstr>Times New Roman</vt:lpstr>
      <vt:lpstr>1_Office Theme</vt:lpstr>
      <vt:lpstr>Emotion Recognition  using CNN</vt:lpstr>
      <vt:lpstr>Introduction</vt:lpstr>
      <vt:lpstr>Literature Review</vt:lpstr>
      <vt:lpstr>PowerPoint Presentation</vt:lpstr>
      <vt:lpstr>PowerPoint Presentation</vt:lpstr>
      <vt:lpstr>Dataset</vt:lpstr>
      <vt:lpstr>Functional Requirements</vt:lpstr>
      <vt:lpstr>Non-Functional Requirements </vt:lpstr>
      <vt:lpstr>Project Scope</vt:lpstr>
      <vt:lpstr>Data Analysis and Visualization</vt:lpstr>
      <vt:lpstr>Data Preprocessing </vt:lpstr>
      <vt:lpstr>Model Development</vt:lpstr>
      <vt:lpstr>PowerPoint Presentation</vt:lpstr>
      <vt:lpstr>Model Evaluation</vt:lpstr>
      <vt:lpstr>WebApp</vt:lpstr>
      <vt:lpstr>Conclusion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Sarthak Yadav</cp:lastModifiedBy>
  <cp:revision>717</cp:revision>
  <dcterms:created xsi:type="dcterms:W3CDTF">2019-07-04T04:21:14Z</dcterms:created>
  <dcterms:modified xsi:type="dcterms:W3CDTF">2023-11-01T18:04:09Z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0x010100A2CA67C528DC284E8073580C98E8539C</vt:lpwstr>
  </property>
</Properties>
</file>