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328" r:id="rId2"/>
    <p:sldId id="355" r:id="rId3"/>
    <p:sldId id="356" r:id="rId4"/>
    <p:sldId id="375" r:id="rId5"/>
    <p:sldId id="358" r:id="rId6"/>
    <p:sldId id="376" r:id="rId7"/>
    <p:sldId id="367" r:id="rId8"/>
    <p:sldId id="34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052"/>
    <a:srgbClr val="15F98C"/>
    <a:srgbClr val="CA0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13" autoAdjust="0"/>
    <p:restoredTop sz="94660"/>
  </p:normalViewPr>
  <p:slideViewPr>
    <p:cSldViewPr snapToGrid="0">
      <p:cViewPr varScale="1">
        <p:scale>
          <a:sx n="86" d="100"/>
          <a:sy n="86" d="100"/>
        </p:scale>
        <p:origin x="37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C103A-83FA-4D50-B8FC-104A27EB2342}" type="datetimeFigureOut">
              <a:rPr lang="en-IN" smtClean="0"/>
              <a:t>28-03-2023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389A-84CD-4718-AEC2-21F203A9604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39624" cy="655982"/>
          </a:xfrm>
          <a:prstGeom prst="rect">
            <a:avLst/>
          </a:prstGeom>
        </p:spPr>
      </p:pic>
      <p:sp>
        <p:nvSpPr>
          <p:cNvPr id="8" name="Title 1"/>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733677" y="6002200"/>
            <a:ext cx="2120251" cy="655982"/>
          </a:xfrm>
          <a:prstGeom prst="rect">
            <a:avLst/>
          </a:prstGeom>
        </p:spPr>
      </p:pic>
      <p:sp>
        <p:nvSpPr>
          <p:cNvPr id="10" name="Title 1"/>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356520" y="6017547"/>
            <a:ext cx="2457784" cy="655982"/>
          </a:xfrm>
          <a:prstGeom prst="rect">
            <a:avLst/>
          </a:prstGeom>
        </p:spPr>
      </p:pic>
      <p:sp>
        <p:nvSpPr>
          <p:cNvPr id="6" name="Title 1"/>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hf hdr="0" ft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0850" y="2564765"/>
            <a:ext cx="11289665" cy="1076325"/>
          </a:xfrm>
        </p:spPr>
        <p:txBody>
          <a:bodyPr>
            <a:noAutofit/>
          </a:bodyPr>
          <a:lstStyle/>
          <a:p>
            <a:pPr>
              <a:lnSpc>
                <a:spcPct val="115000"/>
              </a:lnSpc>
              <a:spcAft>
                <a:spcPts val="1000"/>
              </a:spcAft>
            </a:pPr>
            <a:r>
              <a:rPr lang="en-US" sz="3200" dirty="0">
                <a:effectLst/>
                <a:latin typeface="Bell MT" panose="02020503060305020303" pitchFamily="18" charset="0"/>
                <a:ea typeface="SimSun" panose="02010600030101010101" pitchFamily="2" charset="-122"/>
                <a:cs typeface="Times New Roman" panose="02020603050405020304" pitchFamily="18" charset="0"/>
              </a:rPr>
              <a:t>A Comprehensive Classification System </a:t>
            </a:r>
            <a:br>
              <a:rPr lang="en-US" sz="3200" dirty="0">
                <a:effectLst/>
                <a:latin typeface="Bell MT" panose="02020503060305020303" pitchFamily="18" charset="0"/>
                <a:ea typeface="SimSun" panose="02010600030101010101" pitchFamily="2" charset="-122"/>
                <a:cs typeface="Times New Roman" panose="02020603050405020304" pitchFamily="18" charset="0"/>
              </a:rPr>
            </a:br>
            <a:r>
              <a:rPr lang="en-US" sz="3200" dirty="0">
                <a:effectLst/>
                <a:latin typeface="Bell MT" panose="02020503060305020303" pitchFamily="18" charset="0"/>
                <a:ea typeface="SimSun" panose="02010600030101010101" pitchFamily="2" charset="-122"/>
                <a:cs typeface="Times New Roman" panose="02020603050405020304" pitchFamily="18" charset="0"/>
              </a:rPr>
              <a:t>for Alzheimer's Disease</a:t>
            </a:r>
            <a:endParaRPr lang="en-IN" sz="3200" dirty="0">
              <a:effectLst/>
              <a:latin typeface="Bell MT" panose="02020503060305020303" pitchFamily="18" charset="0"/>
              <a:ea typeface="SimSun" panose="02010600030101010101" pitchFamily="2" charset="-122"/>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7" y="269507"/>
            <a:ext cx="3570972" cy="826225"/>
          </a:xfrm>
          <a:prstGeom prst="rect">
            <a:avLst/>
          </a:prstGeom>
        </p:spPr>
      </p:pic>
      <p:sp>
        <p:nvSpPr>
          <p:cNvPr id="6" name="TextBox 5"/>
          <p:cNvSpPr txBox="1"/>
          <p:nvPr/>
        </p:nvSpPr>
        <p:spPr>
          <a:xfrm>
            <a:off x="7745506" y="5897563"/>
            <a:ext cx="3756212" cy="830997"/>
          </a:xfrm>
          <a:prstGeom prst="rect">
            <a:avLst/>
          </a:prstGeom>
          <a:noFill/>
        </p:spPr>
        <p:txBody>
          <a:bodyPr wrap="square">
            <a:spAutoFit/>
          </a:bodyPr>
          <a:lstStyle/>
          <a:p>
            <a:pPr algn="ctr">
              <a:spcBef>
                <a:spcPts val="0"/>
              </a:spcBef>
            </a:pPr>
            <a:r>
              <a:rPr lang="en-US" sz="1600" dirty="0">
                <a:effectLst>
                  <a:outerShdw blurRad="38100" dist="38100" dir="2700000" algn="tl">
                    <a:srgbClr val="000000">
                      <a:alpha val="43137"/>
                    </a:srgbClr>
                  </a:outerShdw>
                </a:effectLst>
                <a:latin typeface="Book Antiqua" panose="02040602050305030304" pitchFamily="18" charset="0"/>
                <a:ea typeface="MS PGothic" panose="020B0600070205080204" pitchFamily="34" charset="-128"/>
              </a:rPr>
              <a:t>AMRITA VISHWA VIDYAPEETHAM, SCHOOL OF ENGINEERING, CHENNAI CAMPUS</a:t>
            </a:r>
            <a:endParaRPr lang="en-GB" sz="1600" dirty="0">
              <a:effectLst>
                <a:outerShdw blurRad="38100" dist="38100" dir="2700000" algn="tl">
                  <a:srgbClr val="000000">
                    <a:alpha val="43137"/>
                  </a:srgbClr>
                </a:outerShdw>
              </a:effectLst>
              <a:latin typeface="Book Antiqua" panose="02040602050305030304" pitchFamily="18" charset="0"/>
              <a:ea typeface="MS PGothic" panose="020B0600070205080204" pitchFamily="34" charset="-128"/>
            </a:endParaRPr>
          </a:p>
        </p:txBody>
      </p:sp>
      <p:sp>
        <p:nvSpPr>
          <p:cNvPr id="5" name="Subtitle 2"/>
          <p:cNvSpPr txBox="1"/>
          <p:nvPr/>
        </p:nvSpPr>
        <p:spPr>
          <a:xfrm>
            <a:off x="1423670" y="4265295"/>
            <a:ext cx="9144000" cy="10839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3000" b="1" dirty="0">
              <a:latin typeface="Lucida Handwriting" panose="03010101010101010101" pitchFamily="66" charset="0"/>
            </a:endParaRPr>
          </a:p>
          <a:p>
            <a:r>
              <a:rPr lang="en-US" sz="3000" b="1" dirty="0">
                <a:effectLst>
                  <a:outerShdw blurRad="38100" dist="38100" dir="2700000" algn="tl">
                    <a:srgbClr val="000000">
                      <a:alpha val="43137"/>
                    </a:srgbClr>
                  </a:outerShdw>
                </a:effectLst>
                <a:latin typeface="Lucida Handwriting" panose="03010101010101010101" pitchFamily="66" charset="0"/>
              </a:rPr>
              <a:t>The TRIDENT</a:t>
            </a:r>
          </a:p>
        </p:txBody>
      </p:sp>
    </p:spTree>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4800" dirty="0">
                <a:effectLst>
                  <a:outerShdw blurRad="38100" dist="38100" dir="2700000" algn="tl">
                    <a:srgbClr val="000000">
                      <a:alpha val="43137"/>
                    </a:srgbClr>
                  </a:outerShdw>
                </a:effectLst>
                <a:latin typeface="Calibri" panose="020F0502020204030204" charset="0"/>
                <a:cs typeface="Calibri" panose="020F0502020204030204" charset="0"/>
              </a:rPr>
              <a:t>Team Members</a:t>
            </a:r>
          </a:p>
        </p:txBody>
      </p:sp>
      <p:sp>
        <p:nvSpPr>
          <p:cNvPr id="3" name="Content Placeholder 2"/>
          <p:cNvSpPr>
            <a:spLocks noGrp="1"/>
          </p:cNvSpPr>
          <p:nvPr>
            <p:ph idx="1"/>
          </p:nvPr>
        </p:nvSpPr>
        <p:spPr>
          <a:xfrm>
            <a:off x="1890776" y="1878891"/>
            <a:ext cx="7919720" cy="3990975"/>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Bode Vamsi Krushna 		-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AIE </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err="1">
                <a:latin typeface="Times New Roman" panose="02020603050405020304" pitchFamily="18" charset="0"/>
                <a:cs typeface="Times New Roman" panose="02020603050405020304" pitchFamily="18" charset="0"/>
              </a:rPr>
              <a:t>Paayas</a:t>
            </a:r>
            <a:r>
              <a:rPr lang="en-US" sz="2000" dirty="0">
                <a:latin typeface="Times New Roman" panose="02020603050405020304" pitchFamily="18" charset="0"/>
                <a:cs typeface="Times New Roman" panose="02020603050405020304" pitchFamily="18" charset="0"/>
              </a:rPr>
              <a:t> P                    		-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AIE</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Sarthak Yadav                    		-     		   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year AIE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dirty="0">
                <a:effectLst>
                  <a:outerShdw blurRad="38100" dist="38100" dir="2700000" algn="tl">
                    <a:srgbClr val="000000">
                      <a:alpha val="43137"/>
                    </a:srgbClr>
                  </a:outerShdw>
                </a:effectLst>
                <a:latin typeface="Calibri" panose="020F0502020204030204" charset="0"/>
                <a:cs typeface="Calibri" panose="020F0502020204030204" charset="0"/>
                <a:sym typeface="+mn-ea"/>
              </a:rPr>
              <a:t>P</a:t>
            </a:r>
            <a:r>
              <a:rPr lang="en-IN" sz="4800" dirty="0" err="1">
                <a:effectLst>
                  <a:outerShdw blurRad="38100" dist="38100" dir="2700000" algn="tl">
                    <a:srgbClr val="000000">
                      <a:alpha val="43137"/>
                    </a:srgbClr>
                  </a:outerShdw>
                </a:effectLst>
                <a:latin typeface="Calibri" panose="020F0502020204030204" charset="0"/>
                <a:cs typeface="Calibri" panose="020F0502020204030204" charset="0"/>
                <a:sym typeface="+mn-ea"/>
              </a:rPr>
              <a:t>roblem</a:t>
            </a:r>
            <a:r>
              <a:rPr lang="en-IN" sz="4800" dirty="0">
                <a:effectLst>
                  <a:outerShdw blurRad="38100" dist="38100" dir="2700000" algn="tl">
                    <a:srgbClr val="000000">
                      <a:alpha val="43137"/>
                    </a:srgbClr>
                  </a:outerShdw>
                </a:effectLst>
                <a:latin typeface="Calibri" panose="020F0502020204030204" charset="0"/>
                <a:cs typeface="Calibri" panose="020F0502020204030204" charset="0"/>
                <a:sym typeface="+mn-ea"/>
              </a:rPr>
              <a:t> Statement</a:t>
            </a:r>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 name="Text Box 2"/>
          <p:cNvSpPr txBox="1"/>
          <p:nvPr/>
        </p:nvSpPr>
        <p:spPr>
          <a:xfrm>
            <a:off x="838200" y="1954237"/>
            <a:ext cx="9954895" cy="2949525"/>
          </a:xfrm>
          <a:prstGeom prst="rect">
            <a:avLst/>
          </a:prstGeom>
          <a:noFill/>
        </p:spPr>
        <p:txBody>
          <a:bodyPr wrap="square" rtlCol="0">
            <a:spAutoFit/>
          </a:bodyPr>
          <a:lstStyle/>
          <a:p>
            <a:pPr>
              <a:lnSpc>
                <a:spcPct val="150000"/>
              </a:lnSpc>
            </a:pPr>
            <a:r>
              <a:rPr lang="en-US" sz="1800" dirty="0">
                <a:effectLst/>
                <a:latin typeface="Arial" panose="020B0604020202020204" pitchFamily="34" charset="0"/>
                <a:ea typeface="SimSun" panose="02010600030101010101" pitchFamily="2" charset="-122"/>
                <a:cs typeface="Arial" panose="020B0604020202020204" pitchFamily="34" charset="0"/>
              </a:rPr>
              <a:t>Alzheimer's is a neurodegenerative disorder affecting millions of people worldwide, and early detection of the disease can lead to better treatment and management of the symptoms. This project aims to develop a machine-learning model that can accurately classify individuals as either having Alzheimer's disease or being cognitively normal, based on various demographic, clinical, and neuroimaging features. The development of an accurate classification model can have significant clinical implications and improve the quality of life for those affected by the disease.</a:t>
            </a:r>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A064E-39FC-8DBE-DDEC-77F6DF43E6E7}"/>
              </a:ext>
            </a:extLst>
          </p:cNvPr>
          <p:cNvSpPr>
            <a:spLocks noGrp="1"/>
          </p:cNvSpPr>
          <p:nvPr>
            <p:ph type="title"/>
          </p:nvPr>
        </p:nvSpPr>
        <p:spPr/>
        <p:txBody>
          <a:bodyPr/>
          <a:lstStyle/>
          <a:p>
            <a:pPr algn="ctr"/>
            <a:r>
              <a:rPr lang="en-US" dirty="0"/>
              <a:t>Dataset</a:t>
            </a:r>
            <a:endParaRPr lang="en-IN" dirty="0"/>
          </a:p>
        </p:txBody>
      </p:sp>
      <p:sp>
        <p:nvSpPr>
          <p:cNvPr id="3" name="Content Placeholder 2">
            <a:extLst>
              <a:ext uri="{FF2B5EF4-FFF2-40B4-BE49-F238E27FC236}">
                <a16:creationId xmlns:a16="http://schemas.microsoft.com/office/drawing/2014/main" id="{F17BFF24-D2FA-C3ED-1A5E-0BBA7ED7D8F2}"/>
              </a:ext>
            </a:extLst>
          </p:cNvPr>
          <p:cNvSpPr>
            <a:spLocks noGrp="1"/>
          </p:cNvSpPr>
          <p:nvPr>
            <p:ph idx="1"/>
          </p:nvPr>
        </p:nvSpPr>
        <p:spPr>
          <a:xfrm>
            <a:off x="838200" y="1727970"/>
            <a:ext cx="9539796" cy="3625265"/>
          </a:xfrm>
        </p:spPr>
        <p:txBody>
          <a:bodyPr>
            <a:normAutofit/>
          </a:bodyPr>
          <a:lstStyle/>
          <a:p>
            <a:pPr algn="just">
              <a:lnSpc>
                <a:spcPct val="150000"/>
              </a:lnSpc>
              <a:buFont typeface="Wingdings" panose="05000000000000000000" pitchFamily="2" charset="2"/>
              <a:buChar char="q"/>
            </a:pPr>
            <a:r>
              <a:rPr lang="en-US" dirty="0"/>
              <a:t>This project makes use of Alzheimers-Disease-5-Classification-Dataset-ADNI.</a:t>
            </a:r>
          </a:p>
          <a:p>
            <a:pPr algn="just">
              <a:lnSpc>
                <a:spcPct val="150000"/>
              </a:lnSpc>
              <a:buFont typeface="Wingdings" panose="05000000000000000000" pitchFamily="2" charset="2"/>
              <a:buChar char="q"/>
            </a:pPr>
            <a:r>
              <a:rPr lang="en-US" dirty="0"/>
              <a:t>The goal of the ADNI-5 classification task is to develop a machine learning model that can accurately classify individuals as having Alzheimer’s Disease, Cognitively Normal, Early Mild Cognitive Impairment, Mild Cognitive Impairment, or Late Mild Cognitive Impairment based on their MRI scans and clinical data</a:t>
            </a:r>
          </a:p>
          <a:p>
            <a:pPr algn="just">
              <a:lnSpc>
                <a:spcPct val="150000"/>
              </a:lnSpc>
              <a:buFont typeface="Wingdings" panose="05000000000000000000" pitchFamily="2" charset="2"/>
              <a:buChar char="q"/>
            </a:pPr>
            <a:r>
              <a:rPr lang="en-US" dirty="0"/>
              <a:t>The ADNI-5 dataset provides a valuable resource for developing and evaluating machine learning models for the early detection and classification of AD.</a:t>
            </a:r>
            <a:endParaRPr lang="en-IN" dirty="0"/>
          </a:p>
        </p:txBody>
      </p:sp>
    </p:spTree>
    <p:extLst>
      <p:ext uri="{BB962C8B-B14F-4D97-AF65-F5344CB8AC3E}">
        <p14:creationId xmlns:p14="http://schemas.microsoft.com/office/powerpoint/2010/main" val="3986454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A</a:t>
            </a:r>
            <a:r>
              <a:rPr lang="en-IN" dirty="0" err="1"/>
              <a:t>rchitecture</a:t>
            </a:r>
            <a:endParaRPr lang="en-US" dirty="0"/>
          </a:p>
        </p:txBody>
      </p:sp>
      <p:pic>
        <p:nvPicPr>
          <p:cNvPr id="5" name="Content Placeholder 4">
            <a:extLst>
              <a:ext uri="{FF2B5EF4-FFF2-40B4-BE49-F238E27FC236}">
                <a16:creationId xmlns:a16="http://schemas.microsoft.com/office/drawing/2014/main" id="{5B53B36C-27F6-2B22-C3D1-D00AC048D68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25" r="5087" b="12356"/>
          <a:stretch/>
        </p:blipFill>
        <p:spPr>
          <a:xfrm>
            <a:off x="2250741" y="1492788"/>
            <a:ext cx="7199790" cy="431841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D56A-1051-4181-B8C5-AD6EC9C6EB69}"/>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46EE25BA-A6FC-FC8D-BEFE-12B30FEAB23A}"/>
              </a:ext>
            </a:extLst>
          </p:cNvPr>
          <p:cNvSpPr>
            <a:spLocks noGrp="1"/>
          </p:cNvSpPr>
          <p:nvPr>
            <p:ph idx="1"/>
          </p:nvPr>
        </p:nvSpPr>
        <p:spPr>
          <a:xfrm>
            <a:off x="838200" y="1438183"/>
            <a:ext cx="10515600" cy="4378155"/>
          </a:xfrm>
        </p:spPr>
        <p:txBody>
          <a:bodyPr>
            <a:normAutofit fontScale="92500" lnSpcReduction="10000"/>
          </a:bodyPr>
          <a:lstStyle/>
          <a:p>
            <a:pPr marL="0" indent="0" algn="just">
              <a:lnSpc>
                <a:spcPct val="150000"/>
              </a:lnSpc>
              <a:buNone/>
            </a:pPr>
            <a:r>
              <a:rPr lang="en-US" sz="1400" dirty="0"/>
              <a:t>The proposed methodology for using CNN for feature extraction and Machine Learning algorithms for classification to classify Alzheimer's disease involves:</a:t>
            </a:r>
          </a:p>
          <a:p>
            <a:pPr marL="342900" indent="-342900" algn="just">
              <a:lnSpc>
                <a:spcPct val="150000"/>
              </a:lnSpc>
              <a:buFont typeface="+mj-lt"/>
              <a:buAutoNum type="arabicPeriod"/>
            </a:pPr>
            <a:r>
              <a:rPr lang="en-US" sz="1400" dirty="0"/>
              <a:t>Collecting a balanced dataset of MRI scans </a:t>
            </a:r>
          </a:p>
          <a:p>
            <a:pPr marL="342900" indent="-342900" algn="just">
              <a:lnSpc>
                <a:spcPct val="150000"/>
              </a:lnSpc>
              <a:buFont typeface="+mj-lt"/>
              <a:buAutoNum type="arabicPeriod"/>
            </a:pPr>
            <a:r>
              <a:rPr lang="en-US" sz="1400" dirty="0"/>
              <a:t>Preprocessing the data</a:t>
            </a:r>
          </a:p>
          <a:p>
            <a:pPr marL="342900" indent="-342900" algn="just">
              <a:lnSpc>
                <a:spcPct val="150000"/>
              </a:lnSpc>
              <a:buFont typeface="+mj-lt"/>
              <a:buAutoNum type="arabicPeriod"/>
            </a:pPr>
            <a:r>
              <a:rPr lang="en-US" sz="1400" dirty="0"/>
              <a:t>Using a pre-trained CNN to extract features </a:t>
            </a:r>
          </a:p>
          <a:p>
            <a:pPr marL="342900" indent="-342900" algn="just">
              <a:lnSpc>
                <a:spcPct val="150000"/>
              </a:lnSpc>
              <a:buFont typeface="+mj-lt"/>
              <a:buAutoNum type="arabicPeriod"/>
            </a:pPr>
            <a:r>
              <a:rPr lang="en-US" sz="1400" dirty="0"/>
              <a:t>Selecting the most relevant features </a:t>
            </a:r>
          </a:p>
          <a:p>
            <a:pPr marL="342900" indent="-342900" algn="just">
              <a:lnSpc>
                <a:spcPct val="150000"/>
              </a:lnSpc>
              <a:buFont typeface="+mj-lt"/>
              <a:buAutoNum type="arabicPeriod"/>
            </a:pPr>
            <a:r>
              <a:rPr lang="en-US" sz="1400" dirty="0"/>
              <a:t>Classifying the MRI scans using a machine learning algorithm </a:t>
            </a:r>
          </a:p>
          <a:p>
            <a:pPr marL="342900" indent="-342900" algn="just">
              <a:lnSpc>
                <a:spcPct val="150000"/>
              </a:lnSpc>
              <a:buFont typeface="+mj-lt"/>
              <a:buAutoNum type="arabicPeriod"/>
            </a:pPr>
            <a:r>
              <a:rPr lang="en-US" sz="1400" dirty="0"/>
              <a:t>Evaluating the model's performance </a:t>
            </a:r>
          </a:p>
          <a:p>
            <a:pPr marL="342900" indent="-342900" algn="just">
              <a:lnSpc>
                <a:spcPct val="150000"/>
              </a:lnSpc>
              <a:buFont typeface="+mj-lt"/>
              <a:buAutoNum type="arabicPeriod"/>
            </a:pPr>
            <a:r>
              <a:rPr lang="en-US" sz="1400" dirty="0"/>
              <a:t>Optimizing the model's hyperparameters and feature selection techniques </a:t>
            </a:r>
          </a:p>
          <a:p>
            <a:pPr marL="342900" indent="-342900" algn="just">
              <a:lnSpc>
                <a:spcPct val="150000"/>
              </a:lnSpc>
              <a:buFont typeface="+mj-lt"/>
              <a:buAutoNum type="arabicPeriod"/>
            </a:pPr>
            <a:r>
              <a:rPr lang="en-US" sz="1400" dirty="0"/>
              <a:t>Interpreting the results validating the model's results </a:t>
            </a:r>
          </a:p>
          <a:p>
            <a:pPr marL="342900" indent="-342900" algn="just">
              <a:lnSpc>
                <a:spcPct val="150000"/>
              </a:lnSpc>
              <a:buFont typeface="+mj-lt"/>
              <a:buAutoNum type="arabicPeriod"/>
            </a:pPr>
            <a:r>
              <a:rPr lang="en-US" sz="1400" dirty="0"/>
              <a:t>Deploying the trained model on new, unseen data.</a:t>
            </a:r>
            <a:endParaRPr lang="en-IN" sz="1400" dirty="0"/>
          </a:p>
        </p:txBody>
      </p:sp>
    </p:spTree>
    <p:extLst>
      <p:ext uri="{BB962C8B-B14F-4D97-AF65-F5344CB8AC3E}">
        <p14:creationId xmlns:p14="http://schemas.microsoft.com/office/powerpoint/2010/main" val="940637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t>C</a:t>
            </a:r>
            <a:r>
              <a:rPr lang="en-US"/>
              <a:t>onclusion</a:t>
            </a:r>
          </a:p>
        </p:txBody>
      </p:sp>
      <p:sp>
        <p:nvSpPr>
          <p:cNvPr id="3" name="Content Placeholder 2"/>
          <p:cNvSpPr>
            <a:spLocks noGrp="1"/>
          </p:cNvSpPr>
          <p:nvPr>
            <p:ph idx="1"/>
          </p:nvPr>
        </p:nvSpPr>
        <p:spPr>
          <a:xfrm>
            <a:off x="838200" y="1825625"/>
            <a:ext cx="10024110" cy="3990975"/>
          </a:xfrm>
        </p:spPr>
        <p:txBody>
          <a:bodyPr/>
          <a:lstStyle/>
          <a:p>
            <a:pPr algn="just">
              <a:lnSpc>
                <a:spcPct val="150000"/>
              </a:lnSpc>
            </a:pPr>
            <a:r>
              <a:rPr lang="en-US" sz="2000" dirty="0"/>
              <a:t>In conclusion, the development of a comprehensive classification system for Alzheimer's disease using machine learning can potentially aid in early detection and accurate diagnosis of the disease, leading to better treatment and management of symptoms. </a:t>
            </a:r>
          </a:p>
          <a:p>
            <a:pPr algn="just">
              <a:lnSpc>
                <a:spcPct val="150000"/>
              </a:lnSpc>
            </a:pPr>
            <a:r>
              <a:rPr lang="en-US" sz="2000" dirty="0"/>
              <a:t>Ultimately, such a model can have significant clinical implications, improve patient outcomes, and enhance the quality of life for those affected by the disease.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dirty="0">
                <a:effectLst>
                  <a:outerShdw blurRad="38100" dist="38100" dir="2700000" algn="tl">
                    <a:srgbClr val="000000">
                      <a:alpha val="43137"/>
                    </a:srgbClr>
                  </a:outerShdw>
                </a:effectLst>
                <a:latin typeface="Bell MT" panose="02020503060305020303" pitchFamily="18" charset="0"/>
              </a:rPr>
              <a:t>THANK YOU</a:t>
            </a:r>
          </a:p>
        </p:txBody>
      </p:sp>
      <p:sp>
        <p:nvSpPr>
          <p:cNvPr id="3" name="Subtitle 2"/>
          <p:cNvSpPr>
            <a:spLocks noGrp="1"/>
          </p:cNvSpPr>
          <p:nvPr>
            <p:ph type="subTitle" idx="1"/>
          </p:nvPr>
        </p:nvSpPr>
        <p:spPr>
          <a:xfrm>
            <a:off x="1524000" y="3429000"/>
            <a:ext cx="9144000" cy="1655762"/>
          </a:xfrm>
        </p:spPr>
        <p:txBody>
          <a:bodyPr/>
          <a:lstStyle/>
          <a:p>
            <a:endParaRPr lang="en-IN" b="1" dirty="0">
              <a:latin typeface="Lucida Handwriting" panose="03010101010101010101" pitchFamily="66" charset="0"/>
            </a:endParaRPr>
          </a:p>
          <a:p>
            <a:endParaRPr lang="en-US" b="1" dirty="0">
              <a:latin typeface="Lucida Handwriting" panose="03010101010101010101" pitchFamily="66" charset="0"/>
            </a:endParaRPr>
          </a:p>
          <a:p>
            <a:r>
              <a:rPr lang="en-US" sz="3200" b="1" dirty="0">
                <a:effectLst>
                  <a:outerShdw blurRad="38100" dist="38100" dir="2700000" algn="tl">
                    <a:srgbClr val="000000">
                      <a:alpha val="43137"/>
                    </a:srgbClr>
                  </a:outerShdw>
                </a:effectLst>
                <a:latin typeface="Lucida Handwriting" panose="03010101010101010101" pitchFamily="66" charset="0"/>
              </a:rPr>
              <a:t>The TRIDENT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7" y="269507"/>
            <a:ext cx="3570972" cy="826225"/>
          </a:xfrm>
          <a:prstGeom prst="rect">
            <a:avLst/>
          </a:prstGeom>
        </p:spPr>
      </p:pic>
      <p:sp>
        <p:nvSpPr>
          <p:cNvPr id="6" name="TextBox 5"/>
          <p:cNvSpPr txBox="1"/>
          <p:nvPr/>
        </p:nvSpPr>
        <p:spPr>
          <a:xfrm>
            <a:off x="6783404" y="5897563"/>
            <a:ext cx="4622532" cy="646331"/>
          </a:xfrm>
          <a:prstGeom prst="rect">
            <a:avLst/>
          </a:prstGeom>
          <a:noFill/>
        </p:spPr>
        <p:txBody>
          <a:bodyPr wrap="square">
            <a:spAutoFit/>
          </a:bodyPr>
          <a:lstStyle/>
          <a:p>
            <a:pPr algn="ctr">
              <a:spcBef>
                <a:spcPts val="0"/>
              </a:spcBef>
            </a:pPr>
            <a:r>
              <a:rPr lang="en-US" sz="1800" dirty="0">
                <a:latin typeface="MS PGothic" panose="020B0600070205080204" pitchFamily="34" charset="-128"/>
                <a:ea typeface="MS PGothic" panose="020B0600070205080204" pitchFamily="34" charset="-128"/>
              </a:rPr>
              <a:t>AMRITA VISHWA VIDYAPEETHAM, SCHOOL OF ENGINEERING, CHENNAI CAMPUS</a:t>
            </a:r>
            <a:endParaRPr lang="en-GB" sz="1800" dirty="0">
              <a:latin typeface="MS PGothic" panose="020B0600070205080204" pitchFamily="34" charset="-128"/>
              <a:ea typeface="MS PGothic"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393</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MS PGothic</vt:lpstr>
      <vt:lpstr>Arial</vt:lpstr>
      <vt:lpstr>Bell MT</vt:lpstr>
      <vt:lpstr>Book Antiqua</vt:lpstr>
      <vt:lpstr>Calibri</vt:lpstr>
      <vt:lpstr>Gill Sans MT</vt:lpstr>
      <vt:lpstr>Lucida Handwriting</vt:lpstr>
      <vt:lpstr>Times New Roman</vt:lpstr>
      <vt:lpstr>Wingdings</vt:lpstr>
      <vt:lpstr>1_Office Theme</vt:lpstr>
      <vt:lpstr>A Comprehensive Classification System  for Alzheimer's Disease</vt:lpstr>
      <vt:lpstr>Team Members</vt:lpstr>
      <vt:lpstr>Problem Statement</vt:lpstr>
      <vt:lpstr>Dataset</vt:lpstr>
      <vt:lpstr>Proposed Architecture</vt:lpstr>
      <vt:lpstr>Methodology</vt:lpstr>
      <vt:lpstr>Conclusion</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Sarthak Yadav</cp:lastModifiedBy>
  <cp:revision>616</cp:revision>
  <dcterms:created xsi:type="dcterms:W3CDTF">2019-07-04T04:21:00Z</dcterms:created>
  <dcterms:modified xsi:type="dcterms:W3CDTF">2023-03-28T16:56:38Z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0x010100A2CA67C528DC284E8073580C98E8539C</vt:lpwstr>
  </property>
  <property fmtid="{D5CDD505-2E9C-101B-9397-08002B2CF9AE}" pid="3" name="ICV">
    <vt:lpwstr>7F6646FB44E143EBBA193A51E7AE0B80</vt:lpwstr>
  </property>
  <property fmtid="{D5CDD505-2E9C-101B-9397-08002B2CF9AE}" pid="4" name="KSOProductBuildVer">
    <vt:lpwstr>1033-11.2.0.11219</vt:lpwstr>
  </property>
</Properties>
</file>