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Lst>
  <p:notesMasterIdLst>
    <p:notesMasterId r:id="rId20"/>
  </p:notesMasterIdLst>
  <p:handoutMasterIdLst>
    <p:handoutMasterId r:id="rId21"/>
  </p:handoutMasterIdLst>
  <p:sldIdLst>
    <p:sldId id="278" r:id="rId2"/>
    <p:sldId id="283" r:id="rId3"/>
    <p:sldId id="314" r:id="rId4"/>
    <p:sldId id="279" r:id="rId5"/>
    <p:sldId id="301" r:id="rId6"/>
    <p:sldId id="307" r:id="rId7"/>
    <p:sldId id="302" r:id="rId8"/>
    <p:sldId id="289" r:id="rId9"/>
    <p:sldId id="310" r:id="rId10"/>
    <p:sldId id="311" r:id="rId11"/>
    <p:sldId id="313" r:id="rId12"/>
    <p:sldId id="299" r:id="rId13"/>
    <p:sldId id="304" r:id="rId14"/>
    <p:sldId id="300" r:id="rId15"/>
    <p:sldId id="312" r:id="rId16"/>
    <p:sldId id="305" r:id="rId17"/>
    <p:sldId id="308"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thak" initials="S" lastIdx="1" clrIdx="0">
    <p:extLst>
      <p:ext uri="{19B8F6BF-5375-455C-9EA6-DF929625EA0E}">
        <p15:presenceInfo xmlns:p15="http://schemas.microsoft.com/office/powerpoint/2012/main" userId="cc64cebb85b9f0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09" autoAdjust="0"/>
  </p:normalViewPr>
  <p:slideViewPr>
    <p:cSldViewPr snapToGrid="0" snapToObjects="1">
      <p:cViewPr varScale="1">
        <p:scale>
          <a:sx n="92" d="100"/>
          <a:sy n="92" d="100"/>
        </p:scale>
        <p:origin x="355"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D7EC6A-DFB7-4A0B-76D2-650BC5EB494B}"/>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3082802-E912-1CEA-3E1F-2A636ABFAD5D}"/>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5B89F387-CF95-468B-9051-57C1F3932AD1}" type="datetimeFigureOut">
              <a:rPr lang="en-IN" smtClean="0"/>
              <a:t>27-08-2022</a:t>
            </a:fld>
            <a:endParaRPr lang="en-IN"/>
          </a:p>
        </p:txBody>
      </p:sp>
      <p:sp>
        <p:nvSpPr>
          <p:cNvPr id="4" name="Footer Placeholder 3">
            <a:extLst>
              <a:ext uri="{FF2B5EF4-FFF2-40B4-BE49-F238E27FC236}">
                <a16:creationId xmlns:a16="http://schemas.microsoft.com/office/drawing/2014/main" id="{031D7D9A-C2CA-07C5-B799-D8CB67CE94D6}"/>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26BE3D2-55FC-F608-4A5C-5CEB1494A73B}"/>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C97E69B1-A5CC-40EE-A0E3-225CE55D526A}" type="slidenum">
              <a:rPr lang="en-IN" smtClean="0"/>
              <a:t>‹#›</a:t>
            </a:fld>
            <a:endParaRPr lang="en-IN"/>
          </a:p>
        </p:txBody>
      </p:sp>
    </p:spTree>
    <p:extLst>
      <p:ext uri="{BB962C8B-B14F-4D97-AF65-F5344CB8AC3E}">
        <p14:creationId xmlns:p14="http://schemas.microsoft.com/office/powerpoint/2010/main" val="18588645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sldNum="0"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s://www.naaptol.com/" TargetMode="External"/><Relationship Id="rId7" Type="http://schemas.openxmlformats.org/officeDocument/2006/relationships/hyperlink" Target="https://media1.thehungryjpeg.com/thumbs2/ori_3656714_3etd3oh0w1mtjqnx8xcidud34zrgk4erpvvozvm2_monogram-fc-logo-design.jpg" TargetMode="External"/><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hyperlink" Target="https://influencermarketinghub.com/best-price-comparison-sites/" TargetMode="External"/><Relationship Id="rId5" Type="http://schemas.openxmlformats.org/officeDocument/2006/relationships/hyperlink" Target="https://www.cloudways.com/blog/price-comparison-websites/" TargetMode="External"/><Relationship Id="rId4" Type="http://schemas.openxmlformats.org/officeDocument/2006/relationships/hyperlink" Target="https://www.pricepanda.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27445" y="2094567"/>
            <a:ext cx="5559239" cy="1789175"/>
          </a:xfrm>
        </p:spPr>
        <p:txBody>
          <a:bodyPr/>
          <a:lstStyle/>
          <a:p>
            <a:r>
              <a:rPr lang="en-US" sz="4000" dirty="0"/>
              <a:t>Major PROJECT PRESENTATION – I</a:t>
            </a:r>
            <a:br>
              <a:rPr lang="en-US" sz="4000" dirty="0"/>
            </a:br>
            <a:r>
              <a:rPr lang="en-US" sz="4000" dirty="0"/>
              <a:t>(FreeCom)</a:t>
            </a:r>
          </a:p>
        </p:txBody>
      </p:sp>
      <p:pic>
        <p:nvPicPr>
          <p:cNvPr id="3" name="Picture 4">
            <a:extLst>
              <a:ext uri="{FF2B5EF4-FFF2-40B4-BE49-F238E27FC236}">
                <a16:creationId xmlns:a16="http://schemas.microsoft.com/office/drawing/2014/main" id="{F11DE451-3163-22AB-D493-BAAAA036E6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5320600" y="3883742"/>
            <a:ext cx="1772928" cy="13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212258" y="616384"/>
            <a:ext cx="8053967" cy="768096"/>
          </a:xfrm>
        </p:spPr>
        <p:txBody>
          <a:bodyPr/>
          <a:lstStyle/>
          <a:p>
            <a:r>
              <a:rPr lang="en-US" sz="2800" b="1" dirty="0">
                <a:solidFill>
                  <a:schemeClr val="accent6"/>
                </a:solidFill>
                <a:latin typeface="Arial Black" panose="020B0604020202020204" pitchFamily="34" charset="0"/>
                <a:cs typeface="Arial Black" panose="020B0604020202020204" pitchFamily="34" charset="0"/>
              </a:rPr>
              <a:t>Block diagram</a:t>
            </a:r>
          </a:p>
        </p:txBody>
      </p:sp>
      <p:pic>
        <p:nvPicPr>
          <p:cNvPr id="9" name="Picture 4">
            <a:extLst>
              <a:ext uri="{FF2B5EF4-FFF2-40B4-BE49-F238E27FC236}">
                <a16:creationId xmlns:a16="http://schemas.microsoft.com/office/drawing/2014/main" id="{2D81C4EE-BD4D-A882-09D5-0F5E554C7F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10266225" y="206477"/>
            <a:ext cx="1772928" cy="1386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227B54-40A8-9B7A-DBD3-4DF094A15819}"/>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6</a:t>
            </a:r>
          </a:p>
        </p:txBody>
      </p:sp>
      <p:sp>
        <p:nvSpPr>
          <p:cNvPr id="6" name="AutoShape 4">
            <a:extLst>
              <a:ext uri="{FF2B5EF4-FFF2-40B4-BE49-F238E27FC236}">
                <a16:creationId xmlns:a16="http://schemas.microsoft.com/office/drawing/2014/main" id="{FC1196C1-16A6-F615-283F-FB4B77D36AC6}"/>
              </a:ext>
            </a:extLst>
          </p:cNvPr>
          <p:cNvSpPr>
            <a:spLocks noChangeAspect="1" noChangeArrowheads="1"/>
          </p:cNvSpPr>
          <p:nvPr/>
        </p:nvSpPr>
        <p:spPr bwMode="auto">
          <a:xfrm>
            <a:off x="5943599" y="3276599"/>
            <a:ext cx="3554963" cy="35549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41D66C5A-05BA-6121-4D6E-D4BC3B5F8777}"/>
              </a:ext>
            </a:extLst>
          </p:cNvPr>
          <p:cNvSpPr txBox="1"/>
          <p:nvPr/>
        </p:nvSpPr>
        <p:spPr>
          <a:xfrm>
            <a:off x="1018763" y="6286035"/>
            <a:ext cx="10440955" cy="369332"/>
          </a:xfrm>
          <a:prstGeom prst="rect">
            <a:avLst/>
          </a:prstGeom>
          <a:noFill/>
        </p:spPr>
        <p:txBody>
          <a:bodyPr wrap="square" rtlCol="0">
            <a:spAutoFit/>
          </a:bodyPr>
          <a:lstStyle/>
          <a:p>
            <a:pPr algn="ctr"/>
            <a:r>
              <a:rPr lang="en-US" dirty="0">
                <a:solidFill>
                  <a:schemeClr val="accent6"/>
                </a:solidFill>
              </a:rPr>
              <a:t>Figure Number - 1</a:t>
            </a:r>
            <a:endParaRPr lang="en-IN" dirty="0">
              <a:solidFill>
                <a:schemeClr val="accent6"/>
              </a:solidFill>
            </a:endParaRPr>
          </a:p>
        </p:txBody>
      </p:sp>
      <p:pic>
        <p:nvPicPr>
          <p:cNvPr id="5" name="Picture 4">
            <a:extLst>
              <a:ext uri="{FF2B5EF4-FFF2-40B4-BE49-F238E27FC236}">
                <a16:creationId xmlns:a16="http://schemas.microsoft.com/office/drawing/2014/main" id="{EF3E68CE-0791-47AF-BE71-403E6790A665}"/>
              </a:ext>
            </a:extLst>
          </p:cNvPr>
          <p:cNvPicPr>
            <a:picLocks noChangeAspect="1"/>
          </p:cNvPicPr>
          <p:nvPr/>
        </p:nvPicPr>
        <p:blipFill>
          <a:blip r:embed="rId3"/>
          <a:stretch>
            <a:fillRect/>
          </a:stretch>
        </p:blipFill>
        <p:spPr>
          <a:xfrm>
            <a:off x="2974936" y="1235788"/>
            <a:ext cx="6242128" cy="5110666"/>
          </a:xfrm>
          <a:prstGeom prst="rect">
            <a:avLst/>
          </a:prstGeom>
        </p:spPr>
      </p:pic>
    </p:spTree>
    <p:extLst>
      <p:ext uri="{BB962C8B-B14F-4D97-AF65-F5344CB8AC3E}">
        <p14:creationId xmlns:p14="http://schemas.microsoft.com/office/powerpoint/2010/main" val="96287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SURVEY</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6EE449F8-06E7-C304-4614-E03A6A03B60C}"/>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7</a:t>
            </a:r>
          </a:p>
        </p:txBody>
      </p:sp>
      <p:pic>
        <p:nvPicPr>
          <p:cNvPr id="5" name="Picture 4">
            <a:extLst>
              <a:ext uri="{FF2B5EF4-FFF2-40B4-BE49-F238E27FC236}">
                <a16:creationId xmlns:a16="http://schemas.microsoft.com/office/drawing/2014/main" id="{E8AF5611-171F-B15B-F4E9-6D9F5F49B0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9032623" y="291322"/>
            <a:ext cx="1772928" cy="13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47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 name="TextBox 3">
            <a:extLst>
              <a:ext uri="{FF2B5EF4-FFF2-40B4-BE49-F238E27FC236}">
                <a16:creationId xmlns:a16="http://schemas.microsoft.com/office/drawing/2014/main" id="{306C0631-5703-934A-117C-DAE4F9D2469D}"/>
              </a:ext>
            </a:extLst>
          </p:cNvPr>
          <p:cNvSpPr txBox="1"/>
          <p:nvPr/>
        </p:nvSpPr>
        <p:spPr>
          <a:xfrm>
            <a:off x="2582248" y="1147103"/>
            <a:ext cx="9109009" cy="5966120"/>
          </a:xfrm>
          <a:prstGeom prst="rect">
            <a:avLst/>
          </a:prstGeom>
          <a:noFill/>
        </p:spPr>
        <p:txBody>
          <a:bodyPr wrap="square">
            <a:spAutoFit/>
          </a:bodyPr>
          <a:lstStyle/>
          <a:p>
            <a:pPr algn="just">
              <a:lnSpc>
                <a:spcPct val="107000"/>
              </a:lnSpc>
              <a:spcAft>
                <a:spcPts val="800"/>
              </a:spcAft>
            </a:pPr>
            <a:r>
              <a:rPr lang="en-IN" sz="16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1.Indian Sites</a:t>
            </a:r>
            <a:endParaRPr lang="en-IN" sz="1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Naaptol</a:t>
            </a:r>
            <a:endParaRPr lang="en-IN" sz="1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Perhaps, this particular site is one of the oldest players in the price comparison sector. Irrespective of the product, you can compare costs and then finalize your purchase. </a:t>
            </a:r>
            <a:endParaRPr lang="en-IN" sz="1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PricePanda</a:t>
            </a:r>
            <a:endParaRPr lang="en-IN" sz="1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If you love to buy electronic items, laptops, computers, and gaming consoles, PricePanda will be your best online price comparison partner. The site caters to users in Latin American and South-East Asian countries like Indonesia, Mexico, Malaysia, and the Philippines. </a:t>
            </a:r>
          </a:p>
          <a:p>
            <a:pPr algn="just"/>
            <a:endParaRPr lang="en-IN" sz="1600" dirty="0">
              <a:solidFill>
                <a:schemeClr val="accent6"/>
              </a:solidFill>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2.International Sites</a:t>
            </a:r>
            <a:endParaRPr lang="en-IN" sz="16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Google Shopping</a:t>
            </a:r>
            <a:endParaRPr lang="en-IN" sz="16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Google Shopping is one of the largest price comparison shopping engines available to online shoppers. Products available on Google Shopping are also visible on standard Google search results. Google Shopping is also integrated with Google Ads – one of the best pay-per-click platforms.</a:t>
            </a:r>
            <a:endParaRPr lang="en-IN" sz="16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Yahoo Shopping</a:t>
            </a:r>
            <a:endParaRPr lang="en-IN" sz="16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Yahoo Shopping is a great price comparison website for online shoppers. You can create a wish list of the products you desire to track the prices of, and Yahoo Shopping will monitor the price changes overtime for you.</a:t>
            </a:r>
            <a:endParaRPr lang="en-IN" sz="16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accent6"/>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373F81EF-B1A8-401C-1542-3EC7E530CD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2" t="27240" r="21393" b="28029"/>
          <a:stretch/>
        </p:blipFill>
        <p:spPr bwMode="auto">
          <a:xfrm>
            <a:off x="10272891" y="23353"/>
            <a:ext cx="1772928" cy="1386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A72830-AFC2-D58F-276C-8ED6FBD8FF7D}"/>
              </a:ext>
            </a:extLst>
          </p:cNvPr>
          <p:cNvSpPr txBox="1"/>
          <p:nvPr/>
        </p:nvSpPr>
        <p:spPr>
          <a:xfrm>
            <a:off x="2877815" y="393362"/>
            <a:ext cx="7483565" cy="523220"/>
          </a:xfrm>
          <a:prstGeom prst="rect">
            <a:avLst/>
          </a:prstGeom>
          <a:noFill/>
        </p:spPr>
        <p:txBody>
          <a:bodyPr wrap="square">
            <a:spAutoFit/>
          </a:bodyPr>
          <a:lstStyle/>
          <a:p>
            <a:pPr algn="ctr"/>
            <a:r>
              <a:rPr lang="en-US" sz="2800" b="1" dirty="0">
                <a:solidFill>
                  <a:schemeClr val="accent6"/>
                </a:solidFill>
                <a:latin typeface="Arial Black" panose="020B0604020202020204" pitchFamily="34" charset="0"/>
                <a:cs typeface="Arial Black" panose="020B0604020202020204" pitchFamily="34" charset="0"/>
              </a:rPr>
              <a:t>LITERATURE SURVEY</a:t>
            </a:r>
            <a:endParaRPr lang="en-IN" sz="2800" dirty="0"/>
          </a:p>
        </p:txBody>
      </p:sp>
      <p:sp>
        <p:nvSpPr>
          <p:cNvPr id="3" name="TextBox 2">
            <a:extLst>
              <a:ext uri="{FF2B5EF4-FFF2-40B4-BE49-F238E27FC236}">
                <a16:creationId xmlns:a16="http://schemas.microsoft.com/office/drawing/2014/main" id="{7DB4AED1-600B-8CC6-5380-D7D70CC67484}"/>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8</a:t>
            </a:r>
          </a:p>
        </p:txBody>
      </p:sp>
    </p:spTree>
    <p:extLst>
      <p:ext uri="{BB962C8B-B14F-4D97-AF65-F5344CB8AC3E}">
        <p14:creationId xmlns:p14="http://schemas.microsoft.com/office/powerpoint/2010/main" val="177866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28999"/>
            <a:ext cx="6400800" cy="1386349"/>
          </a:xfrm>
        </p:spPr>
        <p:txBody>
          <a:bodyPr/>
          <a:lstStyle/>
          <a:p>
            <a:r>
              <a:rPr lang="en-US" sz="4400" b="1" dirty="0">
                <a:solidFill>
                  <a:schemeClr val="accent6"/>
                </a:solidFill>
                <a:latin typeface="Arial Black" panose="020B0604020202020204" pitchFamily="34" charset="0"/>
                <a:cs typeface="Arial Black" panose="020B0604020202020204" pitchFamily="34" charset="0"/>
              </a:rPr>
              <a:t>Feasibility study</a:t>
            </a:r>
          </a:p>
        </p:txBody>
      </p:sp>
      <p:sp>
        <p:nvSpPr>
          <p:cNvPr id="3" name="TextBox 2">
            <a:extLst>
              <a:ext uri="{FF2B5EF4-FFF2-40B4-BE49-F238E27FC236}">
                <a16:creationId xmlns:a16="http://schemas.microsoft.com/office/drawing/2014/main" id="{08B2DED2-CC09-0651-CB1F-BDD2DE93FB96}"/>
              </a:ext>
            </a:extLst>
          </p:cNvPr>
          <p:cNvSpPr txBox="1"/>
          <p:nvPr/>
        </p:nvSpPr>
        <p:spPr>
          <a:xfrm>
            <a:off x="4366726" y="5297670"/>
            <a:ext cx="471195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solidFill>
                <a:latin typeface="+mj-lt"/>
              </a:rPr>
              <a:t>Technical Feasibility</a:t>
            </a:r>
          </a:p>
          <a:p>
            <a:pPr marL="285750" indent="-285750">
              <a:buFont typeface="Arial" panose="020B0604020202020204" pitchFamily="34" charset="0"/>
              <a:buChar char="•"/>
            </a:pPr>
            <a:r>
              <a:rPr lang="en-US" sz="2000" dirty="0">
                <a:solidFill>
                  <a:schemeClr val="accent6"/>
                </a:solidFill>
                <a:latin typeface="+mj-lt"/>
              </a:rPr>
              <a:t>Economical Feasibility</a:t>
            </a:r>
          </a:p>
          <a:p>
            <a:pPr marL="285750" indent="-285750">
              <a:buFont typeface="Arial" panose="020B0604020202020204" pitchFamily="34" charset="0"/>
              <a:buChar char="•"/>
            </a:pPr>
            <a:r>
              <a:rPr lang="en-US" sz="2000" dirty="0">
                <a:solidFill>
                  <a:schemeClr val="accent6"/>
                </a:solidFill>
                <a:latin typeface="+mj-lt"/>
              </a:rPr>
              <a:t>Operational Feasibility</a:t>
            </a:r>
          </a:p>
          <a:p>
            <a:pPr marL="285750" indent="-285750">
              <a:buFont typeface="Arial" panose="020B0604020202020204" pitchFamily="34" charset="0"/>
              <a:buChar char="•"/>
            </a:pPr>
            <a:r>
              <a:rPr lang="en-US" sz="2000" dirty="0">
                <a:solidFill>
                  <a:schemeClr val="accent6"/>
                </a:solidFill>
                <a:latin typeface="+mj-lt"/>
              </a:rPr>
              <a:t>Expected Progress</a:t>
            </a:r>
            <a:endParaRPr lang="en-IN" sz="2000" dirty="0">
              <a:solidFill>
                <a:schemeClr val="accent6"/>
              </a:solidFill>
              <a:latin typeface="+mj-lt"/>
            </a:endParaRPr>
          </a:p>
        </p:txBody>
      </p:sp>
      <p:sp>
        <p:nvSpPr>
          <p:cNvPr id="4" name="TextBox 3">
            <a:extLst>
              <a:ext uri="{FF2B5EF4-FFF2-40B4-BE49-F238E27FC236}">
                <a16:creationId xmlns:a16="http://schemas.microsoft.com/office/drawing/2014/main" id="{606EF089-8BA6-5617-CD9C-442C53D2A062}"/>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9</a:t>
            </a:r>
          </a:p>
        </p:txBody>
      </p:sp>
      <p:pic>
        <p:nvPicPr>
          <p:cNvPr id="5" name="Picture 4">
            <a:extLst>
              <a:ext uri="{FF2B5EF4-FFF2-40B4-BE49-F238E27FC236}">
                <a16:creationId xmlns:a16="http://schemas.microsoft.com/office/drawing/2014/main" id="{1C8C3BF4-05C1-2F92-C191-59E70EE5F2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8985970" y="365967"/>
            <a:ext cx="1772928" cy="13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2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 name="TextBox 3">
            <a:extLst>
              <a:ext uri="{FF2B5EF4-FFF2-40B4-BE49-F238E27FC236}">
                <a16:creationId xmlns:a16="http://schemas.microsoft.com/office/drawing/2014/main" id="{CE8B8401-493E-659B-B742-68A5D67B9C5D}"/>
              </a:ext>
            </a:extLst>
          </p:cNvPr>
          <p:cNvSpPr txBox="1"/>
          <p:nvPr/>
        </p:nvSpPr>
        <p:spPr>
          <a:xfrm>
            <a:off x="1494279" y="2238144"/>
            <a:ext cx="8918082" cy="3447098"/>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chemeClr val="accent6"/>
                </a:solidFill>
                <a:latin typeface="Times New Roman" panose="02020603050405020304" pitchFamily="18" charset="0"/>
                <a:cs typeface="Times New Roman" panose="02020603050405020304" pitchFamily="18" charset="0"/>
              </a:rPr>
              <a:t>Technical Feasibility</a:t>
            </a:r>
            <a:endParaRPr lang="en-US" sz="2000" b="1"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solidFill>
                  <a:schemeClr val="accent6"/>
                </a:solidFill>
                <a:effectLst/>
                <a:latin typeface="Times New Roman" panose="02020603050405020304" pitchFamily="18" charset="0"/>
                <a:ea typeface="Times New Roman" panose="02020603050405020304" pitchFamily="18" charset="0"/>
              </a:rPr>
              <a:t>‘FreeCom’ will be available as a Web Application . An open framework might be used to host this Web Application. The usage of such powerful frameworks and programming languages would help in better satisfying the requirements and constraints of the Web Application.</a:t>
            </a:r>
          </a:p>
          <a:p>
            <a:pPr algn="just"/>
            <a:endParaRPr lang="en-US" sz="2000" dirty="0">
              <a:solidFill>
                <a:schemeClr val="accent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accent6"/>
                </a:solidFill>
                <a:latin typeface="Times New Roman" panose="02020603050405020304" pitchFamily="18" charset="0"/>
                <a:cs typeface="Times New Roman" panose="02020603050405020304" pitchFamily="18" charset="0"/>
              </a:rPr>
              <a:t>Economical Feasibility</a:t>
            </a:r>
          </a:p>
          <a:p>
            <a:pPr algn="just"/>
            <a:r>
              <a:rPr lang="en-US" sz="2000" dirty="0">
                <a:solidFill>
                  <a:schemeClr val="accent6"/>
                </a:solidFill>
                <a:latin typeface="Times New Roman" panose="02020603050405020304" pitchFamily="18" charset="0"/>
                <a:cs typeface="Times New Roman" panose="02020603050405020304" pitchFamily="18" charset="0"/>
              </a:rPr>
              <a:t>The project is economically feasible as the only cost involved is having a computer with the minimum requirements mentioned in system specifications. For the users to access the application, the only cost involved will be in getting access to the Internet. </a:t>
            </a:r>
          </a:p>
          <a:p>
            <a:endParaRPr lang="en-IN" dirty="0">
              <a:solidFill>
                <a:schemeClr val="accent6"/>
              </a:solidFill>
            </a:endParaRPr>
          </a:p>
        </p:txBody>
      </p:sp>
      <p:pic>
        <p:nvPicPr>
          <p:cNvPr id="2" name="Picture 4">
            <a:extLst>
              <a:ext uri="{FF2B5EF4-FFF2-40B4-BE49-F238E27FC236}">
                <a16:creationId xmlns:a16="http://schemas.microsoft.com/office/drawing/2014/main" id="{C361CAE6-D2B5-5E30-31A4-6661728F9D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2" t="27240" r="21393" b="28029"/>
          <a:stretch/>
        </p:blipFill>
        <p:spPr bwMode="auto">
          <a:xfrm>
            <a:off x="10412361" y="0"/>
            <a:ext cx="1671484" cy="1307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809392-F4E3-5A6F-9B00-5CEBC67D7C33}"/>
              </a:ext>
            </a:extLst>
          </p:cNvPr>
          <p:cNvSpPr txBox="1"/>
          <p:nvPr/>
        </p:nvSpPr>
        <p:spPr>
          <a:xfrm>
            <a:off x="2258008" y="591597"/>
            <a:ext cx="8154353" cy="523220"/>
          </a:xfrm>
          <a:prstGeom prst="rect">
            <a:avLst/>
          </a:prstGeom>
          <a:noFill/>
        </p:spPr>
        <p:txBody>
          <a:bodyPr wrap="square">
            <a:spAutoFit/>
          </a:bodyPr>
          <a:lstStyle/>
          <a:p>
            <a:pPr algn="ctr"/>
            <a:r>
              <a:rPr lang="en-US" sz="2800" b="1" dirty="0">
                <a:solidFill>
                  <a:schemeClr val="accent6"/>
                </a:solidFill>
                <a:latin typeface="Arial Black" panose="020B0604020202020204" pitchFamily="34" charset="0"/>
              </a:rPr>
              <a:t>FEASIBILITY STUDY</a:t>
            </a:r>
            <a:endParaRPr lang="en-IN" sz="2800" dirty="0"/>
          </a:p>
        </p:txBody>
      </p:sp>
      <p:sp>
        <p:nvSpPr>
          <p:cNvPr id="3" name="TextBox 2">
            <a:extLst>
              <a:ext uri="{FF2B5EF4-FFF2-40B4-BE49-F238E27FC236}">
                <a16:creationId xmlns:a16="http://schemas.microsoft.com/office/drawing/2014/main" id="{1D3B7F0D-BEAD-8A43-D954-4D9CF8B98AC6}"/>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10</a:t>
            </a:r>
          </a:p>
        </p:txBody>
      </p:sp>
    </p:spTree>
    <p:extLst>
      <p:ext uri="{BB962C8B-B14F-4D97-AF65-F5344CB8AC3E}">
        <p14:creationId xmlns:p14="http://schemas.microsoft.com/office/powerpoint/2010/main" val="243143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 name="TextBox 3">
            <a:extLst>
              <a:ext uri="{FF2B5EF4-FFF2-40B4-BE49-F238E27FC236}">
                <a16:creationId xmlns:a16="http://schemas.microsoft.com/office/drawing/2014/main" id="{CE8B8401-493E-659B-B742-68A5D67B9C5D}"/>
              </a:ext>
            </a:extLst>
          </p:cNvPr>
          <p:cNvSpPr txBox="1"/>
          <p:nvPr/>
        </p:nvSpPr>
        <p:spPr>
          <a:xfrm>
            <a:off x="1774798" y="1513091"/>
            <a:ext cx="9230308" cy="1477328"/>
          </a:xfrm>
          <a:prstGeom prst="rect">
            <a:avLst/>
          </a:prstGeom>
          <a:noFill/>
        </p:spPr>
        <p:txBody>
          <a:bodyPr wrap="square">
            <a:spAutoFit/>
          </a:bodyPr>
          <a:lstStyle/>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chemeClr val="accent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accent6"/>
              </a:solidFill>
            </a:endParaRPr>
          </a:p>
          <a:p>
            <a:endParaRPr lang="en-IN" dirty="0">
              <a:solidFill>
                <a:schemeClr val="accent6"/>
              </a:solidFill>
            </a:endParaRPr>
          </a:p>
          <a:p>
            <a:pPr marL="285750" indent="-285750">
              <a:buFont typeface="Arial" panose="020B0604020202020204" pitchFamily="34" charset="0"/>
              <a:buChar char="•"/>
            </a:pPr>
            <a:endParaRPr lang="en-US" dirty="0">
              <a:solidFill>
                <a:schemeClr val="accent6"/>
              </a:solidFill>
            </a:endParaRPr>
          </a:p>
        </p:txBody>
      </p:sp>
      <p:pic>
        <p:nvPicPr>
          <p:cNvPr id="2" name="Picture 4">
            <a:extLst>
              <a:ext uri="{FF2B5EF4-FFF2-40B4-BE49-F238E27FC236}">
                <a16:creationId xmlns:a16="http://schemas.microsoft.com/office/drawing/2014/main" id="{C361CAE6-D2B5-5E30-31A4-6661728F9D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2" t="27240" r="21393" b="28029"/>
          <a:stretch/>
        </p:blipFill>
        <p:spPr bwMode="auto">
          <a:xfrm>
            <a:off x="10412361" y="0"/>
            <a:ext cx="1671484" cy="1307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3B7F0D-BEAD-8A43-D954-4D9CF8B98AC6}"/>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11</a:t>
            </a:r>
          </a:p>
        </p:txBody>
      </p:sp>
      <p:sp>
        <p:nvSpPr>
          <p:cNvPr id="7" name="TextBox 6">
            <a:extLst>
              <a:ext uri="{FF2B5EF4-FFF2-40B4-BE49-F238E27FC236}">
                <a16:creationId xmlns:a16="http://schemas.microsoft.com/office/drawing/2014/main" id="{8AF58093-D64A-DD35-6C85-B863208C0A2B}"/>
              </a:ext>
            </a:extLst>
          </p:cNvPr>
          <p:cNvSpPr txBox="1"/>
          <p:nvPr/>
        </p:nvSpPr>
        <p:spPr>
          <a:xfrm>
            <a:off x="1691951" y="2099304"/>
            <a:ext cx="8808097" cy="3170099"/>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chemeClr val="accent6"/>
                </a:solidFill>
                <a:latin typeface="Times New Roman" panose="02020603050405020304" pitchFamily="18" charset="0"/>
                <a:cs typeface="Times New Roman" panose="02020603050405020304" pitchFamily="18" charset="0"/>
              </a:rPr>
              <a:t>Operational Feasibility</a:t>
            </a:r>
          </a:p>
          <a:p>
            <a:pPr algn="just"/>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It is noteworthy that the timeframe of the project is critical given the complexity of the project. Thus, in the early stage of the project, only the basic features would be incorporated. For instance, the purchase from our </a:t>
            </a:r>
            <a:r>
              <a:rPr lang="en-US"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Web Application </a:t>
            </a:r>
            <a:r>
              <a:rPr lang="en-US"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cannot be implemented in the initial phase. Moreover, the user interface would be very basic and reflect only the main services offered in the Web Application.</a:t>
            </a:r>
          </a:p>
          <a:p>
            <a:pPr algn="just"/>
            <a:endParaRPr lang="en-US"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accent6"/>
                </a:solidFill>
                <a:latin typeface="Times New Roman" panose="02020603050405020304" pitchFamily="18" charset="0"/>
                <a:cs typeface="Times New Roman" panose="02020603050405020304" pitchFamily="18" charset="0"/>
              </a:rPr>
              <a:t>Expected Progress</a:t>
            </a:r>
          </a:p>
          <a:p>
            <a:pPr algn="just"/>
            <a:r>
              <a:rPr lang="en-US" dirty="0">
                <a:solidFill>
                  <a:schemeClr val="accent6"/>
                </a:solidFill>
                <a:latin typeface="Times New Roman" panose="02020603050405020304" pitchFamily="18" charset="0"/>
                <a:cs typeface="Times New Roman" panose="02020603050405020304" pitchFamily="18" charset="0"/>
              </a:rPr>
              <a:t>We are trying to implement all the objectives that we have discussed above and will give our best to complete them within the project time period of 6 months. We are referring to different research and sources to complete our different modules(web services) of the project.</a:t>
            </a:r>
            <a:endParaRPr lang="en-IN" sz="18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6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references</a:t>
            </a:r>
          </a:p>
        </p:txBody>
      </p:sp>
      <p:sp>
        <p:nvSpPr>
          <p:cNvPr id="3" name="TextBox 2">
            <a:extLst>
              <a:ext uri="{FF2B5EF4-FFF2-40B4-BE49-F238E27FC236}">
                <a16:creationId xmlns:a16="http://schemas.microsoft.com/office/drawing/2014/main" id="{08C52716-2F90-B43C-838A-20031158E7DE}"/>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12</a:t>
            </a:r>
          </a:p>
        </p:txBody>
      </p:sp>
      <p:pic>
        <p:nvPicPr>
          <p:cNvPr id="4" name="Picture 4">
            <a:extLst>
              <a:ext uri="{FF2B5EF4-FFF2-40B4-BE49-F238E27FC236}">
                <a16:creationId xmlns:a16="http://schemas.microsoft.com/office/drawing/2014/main" id="{5C8FBCEF-EA6E-3CC1-859F-AD4D76774B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9060615" y="375298"/>
            <a:ext cx="1772928" cy="13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03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0" name="TextBox 39">
            <a:extLst>
              <a:ext uri="{FF2B5EF4-FFF2-40B4-BE49-F238E27FC236}">
                <a16:creationId xmlns:a16="http://schemas.microsoft.com/office/drawing/2014/main" id="{4023B061-7B30-12E4-03F1-1544C303A960}"/>
              </a:ext>
            </a:extLst>
          </p:cNvPr>
          <p:cNvSpPr txBox="1"/>
          <p:nvPr/>
        </p:nvSpPr>
        <p:spPr>
          <a:xfrm>
            <a:off x="2420170" y="2831448"/>
            <a:ext cx="9430140" cy="2888291"/>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IN"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hlinkClick r:id="rId3"/>
              </a:rPr>
              <a:t>https://www.naaptol.com/</a:t>
            </a:r>
            <a:endParaRPr lang="en-IN"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hlinkClick r:id="rId4"/>
              </a:rPr>
              <a:t>https://www.pricepanda.com/</a:t>
            </a:r>
            <a:endPar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hlinkClick r:id="rId5"/>
              </a:rPr>
              <a:t>https://www.cloudways.com/blog/price-comparison-websites/</a:t>
            </a:r>
            <a:endPar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hlinkClick r:id="rId6"/>
              </a:rPr>
              <a:t>https://influencermarketinghub.com/best-price-comparison-sites/</a:t>
            </a:r>
            <a:endPar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r>
              <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hlinkClick r:id="rId7"/>
              </a:rPr>
              <a:t>https://media1.thehungryjpeg.com/thumbs2/ori_3656714_3etd3oh0w1mtjqnx8xcidud34zrgk4erpvvozvm2_monogram-fc-logo-design.jpg</a:t>
            </a:r>
            <a:endParaRPr lang="en-IN" sz="2000"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4">
            <a:extLst>
              <a:ext uri="{FF2B5EF4-FFF2-40B4-BE49-F238E27FC236}">
                <a16:creationId xmlns:a16="http://schemas.microsoft.com/office/drawing/2014/main" id="{E7D51720-1138-54DB-0E3C-8005D7C309A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402" t="27240" r="21393" b="28029"/>
          <a:stretch/>
        </p:blipFill>
        <p:spPr bwMode="auto">
          <a:xfrm>
            <a:off x="10310917" y="216677"/>
            <a:ext cx="1772928" cy="13863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5427C0C-B6C3-7E46-FEAF-18D616AFBB4C}"/>
              </a:ext>
            </a:extLst>
          </p:cNvPr>
          <p:cNvSpPr>
            <a:spLocks noGrp="1"/>
          </p:cNvSpPr>
          <p:nvPr>
            <p:ph type="title"/>
          </p:nvPr>
        </p:nvSpPr>
        <p:spPr>
          <a:xfrm>
            <a:off x="2895600" y="718639"/>
            <a:ext cx="7329948" cy="768096"/>
          </a:xfrm>
        </p:spPr>
        <p:txBody>
          <a:bodyPr>
            <a:normAutofit/>
          </a:bodyPr>
          <a:lstStyle/>
          <a:p>
            <a:r>
              <a:rPr lang="en-US" sz="2800" b="1" dirty="0">
                <a:solidFill>
                  <a:schemeClr val="accent6"/>
                </a:solidFill>
                <a:latin typeface="Arial Black" panose="020B0604020202020204" pitchFamily="34" charset="0"/>
                <a:cs typeface="Arial Black" panose="020B0604020202020204" pitchFamily="34" charset="0"/>
              </a:rPr>
              <a:t>references</a:t>
            </a:r>
          </a:p>
        </p:txBody>
      </p:sp>
      <p:sp>
        <p:nvSpPr>
          <p:cNvPr id="5" name="TextBox 4">
            <a:extLst>
              <a:ext uri="{FF2B5EF4-FFF2-40B4-BE49-F238E27FC236}">
                <a16:creationId xmlns:a16="http://schemas.microsoft.com/office/drawing/2014/main" id="{3B89A90D-2F47-BF08-28D5-98B5577AE182}"/>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13</a:t>
            </a:r>
          </a:p>
        </p:txBody>
      </p:sp>
    </p:spTree>
    <p:extLst>
      <p:ext uri="{BB962C8B-B14F-4D97-AF65-F5344CB8AC3E}">
        <p14:creationId xmlns:p14="http://schemas.microsoft.com/office/powerpoint/2010/main" val="313575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787025" y="3429000"/>
            <a:ext cx="4169664" cy="333756"/>
          </a:xfrm>
        </p:spPr>
        <p:txBody>
          <a:bodyPr/>
          <a:lstStyle/>
          <a:p>
            <a:r>
              <a:rPr lang="en-US" sz="3600" dirty="0"/>
              <a:t>THANK YOU</a:t>
            </a:r>
          </a:p>
        </p:txBody>
      </p:sp>
      <p:sp>
        <p:nvSpPr>
          <p:cNvPr id="3" name="TextBox 2">
            <a:extLst>
              <a:ext uri="{FF2B5EF4-FFF2-40B4-BE49-F238E27FC236}">
                <a16:creationId xmlns:a16="http://schemas.microsoft.com/office/drawing/2014/main" id="{7DFAC543-DF2F-B7F2-880B-0DB5F5E9DBA5}"/>
              </a:ext>
            </a:extLst>
          </p:cNvPr>
          <p:cNvSpPr txBox="1"/>
          <p:nvPr/>
        </p:nvSpPr>
        <p:spPr>
          <a:xfrm>
            <a:off x="11448761" y="6456657"/>
            <a:ext cx="484992"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C155FC-176E-5D2E-6E24-A7257E482EBA}"/>
              </a:ext>
            </a:extLst>
          </p:cNvPr>
          <p:cNvSpPr txBox="1"/>
          <p:nvPr/>
        </p:nvSpPr>
        <p:spPr>
          <a:xfrm>
            <a:off x="161365" y="264024"/>
            <a:ext cx="11869269" cy="954107"/>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Shri Vaishnav Vidhyapeeth Vishwavidyalaya</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Shri Vaishnav Institute of Information and Technology</a:t>
            </a:r>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6AD0FB9-2B46-DD78-5354-6454AD3F1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432" y="1218131"/>
            <a:ext cx="1921304" cy="1620571"/>
          </a:xfrm>
          <a:prstGeom prst="rect">
            <a:avLst/>
          </a:prstGeom>
        </p:spPr>
      </p:pic>
      <p:sp>
        <p:nvSpPr>
          <p:cNvPr id="12" name="TextBox 11">
            <a:extLst>
              <a:ext uri="{FF2B5EF4-FFF2-40B4-BE49-F238E27FC236}">
                <a16:creationId xmlns:a16="http://schemas.microsoft.com/office/drawing/2014/main" id="{2E3C902D-264B-34D4-762C-C09594E4D353}"/>
              </a:ext>
            </a:extLst>
          </p:cNvPr>
          <p:cNvSpPr txBox="1"/>
          <p:nvPr/>
        </p:nvSpPr>
        <p:spPr>
          <a:xfrm>
            <a:off x="134470" y="2869479"/>
            <a:ext cx="11869269" cy="1569660"/>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Title: - </a:t>
            </a:r>
            <a:r>
              <a:rPr lang="en-US" sz="2400" dirty="0">
                <a:latin typeface="Times New Roman" panose="02020603050405020304" pitchFamily="18" charset="0"/>
                <a:cs typeface="Times New Roman" panose="02020603050405020304" pitchFamily="18" charset="0"/>
              </a:rPr>
              <a:t>FreeCom</a:t>
            </a:r>
          </a:p>
          <a:p>
            <a:pPr algn="ctr"/>
            <a:r>
              <a:rPr lang="en-US" sz="2400" b="1" dirty="0">
                <a:latin typeface="Times New Roman" panose="02020603050405020304" pitchFamily="18" charset="0"/>
                <a:cs typeface="Times New Roman" panose="02020603050405020304" pitchFamily="18" charset="0"/>
              </a:rPr>
              <a:t>Subject: - </a:t>
            </a:r>
            <a:r>
              <a:rPr lang="en-US" sz="2400" dirty="0">
                <a:latin typeface="Times New Roman" panose="02020603050405020304" pitchFamily="18" charset="0"/>
                <a:cs typeface="Times New Roman" panose="02020603050405020304" pitchFamily="18" charset="0"/>
              </a:rPr>
              <a:t>Major Project</a:t>
            </a:r>
          </a:p>
          <a:p>
            <a:pPr algn="ctr"/>
            <a:r>
              <a:rPr lang="en-US" sz="2400" b="1" dirty="0">
                <a:latin typeface="Times New Roman" panose="02020603050405020304" pitchFamily="18" charset="0"/>
                <a:cs typeface="Times New Roman" panose="02020603050405020304" pitchFamily="18" charset="0"/>
              </a:rPr>
              <a:t>Subject Code: - </a:t>
            </a:r>
            <a:r>
              <a:rPr lang="en-US" sz="2400" dirty="0">
                <a:latin typeface="Times New Roman" panose="02020603050405020304" pitchFamily="18" charset="0"/>
                <a:cs typeface="Times New Roman" panose="02020603050405020304" pitchFamily="18" charset="0"/>
              </a:rPr>
              <a:t>BTCS706</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905791F-1675-7EE9-EE39-85CE4F8EC4D3}"/>
              </a:ext>
            </a:extLst>
          </p:cNvPr>
          <p:cNvSpPr txBox="1"/>
          <p:nvPr/>
        </p:nvSpPr>
        <p:spPr>
          <a:xfrm>
            <a:off x="564776" y="4811712"/>
            <a:ext cx="3576918" cy="169277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Guided By: -</a:t>
            </a:r>
            <a:endParaRPr lang="en-US" sz="2000" dirty="0"/>
          </a:p>
          <a:p>
            <a:r>
              <a:rPr lang="en-US" sz="2000" dirty="0">
                <a:latin typeface="Times New Roman" panose="02020603050405020304" pitchFamily="18" charset="0"/>
                <a:cs typeface="Times New Roman" panose="02020603050405020304" pitchFamily="18" charset="0"/>
              </a:rPr>
              <a:t>Mr. Pritesh Kumar Jain</a:t>
            </a:r>
          </a:p>
          <a:p>
            <a:r>
              <a:rPr lang="en-US" sz="2000" dirty="0">
                <a:latin typeface="Times New Roman" panose="02020603050405020304" pitchFamily="18" charset="0"/>
                <a:cs typeface="Times New Roman" panose="02020603050405020304" pitchFamily="18" charset="0"/>
              </a:rPr>
              <a:t>Assistant Professor </a:t>
            </a:r>
          </a:p>
          <a:p>
            <a:r>
              <a:rPr lang="en-US" sz="2000" dirty="0">
                <a:latin typeface="Times New Roman" panose="02020603050405020304" pitchFamily="18" charset="0"/>
                <a:cs typeface="Times New Roman" panose="02020603050405020304" pitchFamily="18" charset="0"/>
              </a:rPr>
              <a:t>CSE Department</a:t>
            </a:r>
          </a:p>
          <a:p>
            <a:r>
              <a:rPr lang="en-US" sz="2000" dirty="0">
                <a:latin typeface="Times New Roman" panose="02020603050405020304" pitchFamily="18" charset="0"/>
                <a:cs typeface="Times New Roman" panose="02020603050405020304" pitchFamily="18" charset="0"/>
              </a:rPr>
              <a:t>SVIIT, SVVV Indore</a:t>
            </a:r>
          </a:p>
        </p:txBody>
      </p:sp>
      <p:sp>
        <p:nvSpPr>
          <p:cNvPr id="18" name="TextBox 17">
            <a:extLst>
              <a:ext uri="{FF2B5EF4-FFF2-40B4-BE49-F238E27FC236}">
                <a16:creationId xmlns:a16="http://schemas.microsoft.com/office/drawing/2014/main" id="{1B5E1C89-1B6D-F366-14E8-8E912A3C5178}"/>
              </a:ext>
            </a:extLst>
          </p:cNvPr>
          <p:cNvSpPr txBox="1"/>
          <p:nvPr/>
        </p:nvSpPr>
        <p:spPr>
          <a:xfrm>
            <a:off x="6902823" y="4746908"/>
            <a:ext cx="5289177" cy="169277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Presented By: -</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Deva Ganesh Nair (19100BTCSAII05257)</a:t>
            </a:r>
          </a:p>
          <a:p>
            <a:r>
              <a:rPr lang="en-US" sz="2000" dirty="0">
                <a:latin typeface="Times New Roman" panose="02020603050405020304" pitchFamily="18" charset="0"/>
                <a:cs typeface="Times New Roman" panose="02020603050405020304" pitchFamily="18" charset="0"/>
              </a:rPr>
              <a:t>Divyam Pithawa (19100BTCSAII05259)</a:t>
            </a:r>
          </a:p>
          <a:p>
            <a:r>
              <a:rPr lang="en-US" sz="2000" dirty="0">
                <a:latin typeface="Times New Roman" panose="02020603050405020304" pitchFamily="18" charset="0"/>
                <a:cs typeface="Times New Roman" panose="02020603050405020304" pitchFamily="18" charset="0"/>
              </a:rPr>
              <a:t>Janish Pancholi (19100BTCSAII05265)</a:t>
            </a:r>
          </a:p>
          <a:p>
            <a:r>
              <a:rPr lang="en-US" sz="2000" dirty="0">
                <a:latin typeface="Times New Roman" panose="02020603050405020304" pitchFamily="18" charset="0"/>
                <a:cs typeface="Times New Roman" panose="02020603050405020304" pitchFamily="18" charset="0"/>
              </a:rPr>
              <a:t>Sarthak Nahar (19100BTCSAII05283)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4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CBF893-F667-0F62-5914-5C0E55DE54F5}"/>
              </a:ext>
            </a:extLst>
          </p:cNvPr>
          <p:cNvSpPr txBox="1"/>
          <p:nvPr/>
        </p:nvSpPr>
        <p:spPr>
          <a:xfrm>
            <a:off x="1195690" y="600726"/>
            <a:ext cx="10073951" cy="646331"/>
          </a:xfrm>
          <a:prstGeom prst="rect">
            <a:avLst/>
          </a:prstGeom>
          <a:noFill/>
        </p:spPr>
        <p:txBody>
          <a:bodyPr wrap="square">
            <a:spAutoFit/>
          </a:bodyPr>
          <a:lstStyle/>
          <a:p>
            <a:pPr algn="ctr"/>
            <a:r>
              <a:rPr lang="en-US" sz="3600" b="1" dirty="0">
                <a:solidFill>
                  <a:schemeClr val="accent6"/>
                </a:solidFill>
                <a:latin typeface="Times New Roman" panose="02020603050405020304" pitchFamily="18" charset="0"/>
                <a:cs typeface="Times New Roman" panose="02020603050405020304" pitchFamily="18" charset="0"/>
              </a:rPr>
              <a:t>Approval of  Presentation from Project Guide</a:t>
            </a:r>
            <a:endParaRPr lang="en-IN" sz="3600" dirty="0">
              <a:solidFill>
                <a:schemeClr val="accent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FF555C-42A0-B1A6-FBF7-4E43287433B2}"/>
              </a:ext>
            </a:extLst>
          </p:cNvPr>
          <p:cNvPicPr>
            <a:picLocks noChangeAspect="1"/>
          </p:cNvPicPr>
          <p:nvPr/>
        </p:nvPicPr>
        <p:blipFill rotWithShape="1">
          <a:blip r:embed="rId2"/>
          <a:srcRect l="620"/>
          <a:stretch/>
        </p:blipFill>
        <p:spPr>
          <a:xfrm>
            <a:off x="431953" y="2188606"/>
            <a:ext cx="11601426" cy="4061460"/>
          </a:xfrm>
          <a:prstGeom prst="rect">
            <a:avLst/>
          </a:prstGeom>
        </p:spPr>
      </p:pic>
    </p:spTree>
    <p:extLst>
      <p:ext uri="{BB962C8B-B14F-4D97-AF65-F5344CB8AC3E}">
        <p14:creationId xmlns:p14="http://schemas.microsoft.com/office/powerpoint/2010/main" val="65679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0" y="702450"/>
            <a:ext cx="6662057" cy="768096"/>
          </a:xfrm>
        </p:spPr>
        <p:txBody>
          <a:bodyPr/>
          <a:lstStyle/>
          <a:p>
            <a:pPr algn="ctr"/>
            <a:r>
              <a:rPr lang="en-US" sz="4400" b="1" dirty="0">
                <a:latin typeface="Arial Black" panose="020B0604020202020204" pitchFamily="34" charset="0"/>
                <a:ea typeface="Arial Regular" pitchFamily="34" charset="-122"/>
                <a:cs typeface="Arial Black" panose="020B0604020202020204" pitchFamily="34" charset="0"/>
              </a:rPr>
              <a:t>CONTENTS</a:t>
            </a:r>
            <a:endParaRPr lang="en-US" sz="4400" b="1" dirty="0">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71162" y="1993636"/>
            <a:ext cx="5693664" cy="3623394"/>
          </a:xfrm>
        </p:spPr>
        <p:txBody>
          <a:bodyPr/>
          <a:lstStyle/>
          <a:p>
            <a:pPr marL="342900" indent="-3429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Problem Domain</a:t>
            </a:r>
          </a:p>
          <a:p>
            <a:pPr marL="342900" indent="-3429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Feasibility Study</a:t>
            </a:r>
          </a:p>
          <a:p>
            <a:pPr marL="342900" indent="-3429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References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776471"/>
            <a:ext cx="6400800" cy="2876255"/>
          </a:xfrm>
        </p:spPr>
        <p:txBody>
          <a:bodyPr/>
          <a:lstStyle/>
          <a:p>
            <a:r>
              <a:rPr lang="en-US" b="1" dirty="0">
                <a:solidFill>
                  <a:schemeClr val="accent6"/>
                </a:solidFill>
                <a:latin typeface="Arial Black" panose="020B0604020202020204" pitchFamily="34" charset="0"/>
                <a:cs typeface="Arial Black" panose="020B0604020202020204" pitchFamily="34" charset="0"/>
              </a:rPr>
              <a:t>Introduction</a:t>
            </a:r>
            <a:br>
              <a:rPr lang="en-US" b="1" dirty="0">
                <a:solidFill>
                  <a:schemeClr val="accent6"/>
                </a:solidFill>
                <a:latin typeface="Arial Black" panose="020B0604020202020204" pitchFamily="34" charset="0"/>
                <a:cs typeface="Arial Black" panose="020B0604020202020204" pitchFamily="34" charset="0"/>
              </a:rPr>
            </a:br>
            <a:endParaRPr lang="en-US" b="1" dirty="0">
              <a:solidFill>
                <a:schemeClr val="accent6"/>
              </a:solidFill>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F47911C5-66E6-43C0-121E-97FAD5397030}"/>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1</a:t>
            </a:r>
          </a:p>
        </p:txBody>
      </p:sp>
      <p:pic>
        <p:nvPicPr>
          <p:cNvPr id="4" name="Picture 4">
            <a:extLst>
              <a:ext uri="{FF2B5EF4-FFF2-40B4-BE49-F238E27FC236}">
                <a16:creationId xmlns:a16="http://schemas.microsoft.com/office/drawing/2014/main" id="{B937B6D2-170F-357D-EB12-3D93F92224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8985970" y="459273"/>
            <a:ext cx="1772928" cy="13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65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0" name="TextBox 39">
            <a:extLst>
              <a:ext uri="{FF2B5EF4-FFF2-40B4-BE49-F238E27FC236}">
                <a16:creationId xmlns:a16="http://schemas.microsoft.com/office/drawing/2014/main" id="{4023B061-7B30-12E4-03F1-1544C303A960}"/>
              </a:ext>
            </a:extLst>
          </p:cNvPr>
          <p:cNvSpPr txBox="1"/>
          <p:nvPr/>
        </p:nvSpPr>
        <p:spPr>
          <a:xfrm>
            <a:off x="2519265" y="1721029"/>
            <a:ext cx="9430140" cy="4227119"/>
          </a:xfrm>
          <a:prstGeom prst="rect">
            <a:avLst/>
          </a:prstGeom>
          <a:noFill/>
        </p:spPr>
        <p:txBody>
          <a:bodyPr wrap="square">
            <a:spAutoFit/>
          </a:bodyPr>
          <a:lstStyle/>
          <a:p>
            <a:pPr algn="just">
              <a:lnSpc>
                <a:spcPct val="107000"/>
              </a:lnSpc>
              <a:spcAft>
                <a:spcPts val="800"/>
              </a:spcAft>
            </a:pPr>
            <a:r>
              <a:rPr lang="en-US" sz="2000" dirty="0">
                <a:solidFill>
                  <a:schemeClr val="accent6"/>
                </a:solidFill>
                <a:latin typeface="Times New Roman" panose="02020603050405020304" pitchFamily="18" charset="0"/>
                <a:cs typeface="Times New Roman" panose="02020603050405020304" pitchFamily="18" charset="0"/>
              </a:rPr>
              <a:t>In today’s hyper-competitive e-commerce scenario, retail players grab every opportunity to attract potential customers. </a:t>
            </a:r>
            <a:r>
              <a:rPr lang="en-IN" sz="20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FreeCom is Web application which will help the customer to make an informed decision while using e-commerce website or retail stores for buying a electronic products.</a:t>
            </a:r>
          </a:p>
          <a:p>
            <a:pPr algn="just">
              <a:lnSpc>
                <a:spcPct val="107000"/>
              </a:lnSpc>
              <a:spcAft>
                <a:spcPts val="800"/>
              </a:spcAft>
            </a:pPr>
            <a:endParaRPr lang="en-IN"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solidFill>
                  <a:schemeClr val="accent6"/>
                </a:solidFill>
                <a:latin typeface="Times New Roman" panose="02020603050405020304" pitchFamily="18" charset="0"/>
                <a:cs typeface="Times New Roman" panose="02020603050405020304" pitchFamily="18" charset="0"/>
              </a:rPr>
              <a:t>FreeCom is designed to compare the price and specifications of electronic goods from a range of providers, which will help consumers in making decision to choose products that will save their money through online. It will also provide a mechanism to verify the authenticity of the product by the use of QR code Reader. User/Customers will get creative art/logos/images from the purchases they have made from the brands, and they may get future discount/offers. There is also a trending products panel which will help user to find  trending products from Amazon.</a:t>
            </a:r>
            <a:endParaRPr lang="en-IN"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4">
            <a:extLst>
              <a:ext uri="{FF2B5EF4-FFF2-40B4-BE49-F238E27FC236}">
                <a16:creationId xmlns:a16="http://schemas.microsoft.com/office/drawing/2014/main" id="{571527B1-143C-08F5-7ADF-2BB520BB0E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2" t="27240" r="21393" b="28029"/>
          <a:stretch/>
        </p:blipFill>
        <p:spPr bwMode="auto">
          <a:xfrm>
            <a:off x="10310917" y="216677"/>
            <a:ext cx="1772928" cy="1386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04D0778-D1E9-7CE0-5781-7567FAAA2346}"/>
              </a:ext>
            </a:extLst>
          </p:cNvPr>
          <p:cNvSpPr>
            <a:spLocks noGrp="1"/>
          </p:cNvSpPr>
          <p:nvPr>
            <p:ph type="title"/>
          </p:nvPr>
        </p:nvSpPr>
        <p:spPr>
          <a:xfrm>
            <a:off x="2821857" y="712617"/>
            <a:ext cx="7489059" cy="768096"/>
          </a:xfrm>
        </p:spPr>
        <p:txBody>
          <a:bodyPr>
            <a:normAutofit/>
          </a:bodyPr>
          <a:lstStyle/>
          <a:p>
            <a:r>
              <a:rPr lang="en-US" sz="2800" b="1" dirty="0">
                <a:solidFill>
                  <a:schemeClr val="accent6"/>
                </a:solidFill>
                <a:latin typeface="Arial Black" panose="020B0604020202020204" pitchFamily="34" charset="0"/>
                <a:cs typeface="Arial Black" panose="020B0604020202020204" pitchFamily="34" charset="0"/>
              </a:rPr>
              <a:t>introduction</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BF88F137-2F59-203F-D9D3-06DA7D919380}"/>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2</a:t>
            </a:r>
          </a:p>
        </p:txBody>
      </p:sp>
    </p:spTree>
    <p:extLst>
      <p:ext uri="{BB962C8B-B14F-4D97-AF65-F5344CB8AC3E}">
        <p14:creationId xmlns:p14="http://schemas.microsoft.com/office/powerpoint/2010/main" val="296742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Problem domain</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6EA1520F-9410-7A84-8C6F-84F7D5B49C6D}"/>
              </a:ext>
            </a:extLst>
          </p:cNvPr>
          <p:cNvSpPr txBox="1"/>
          <p:nvPr/>
        </p:nvSpPr>
        <p:spPr>
          <a:xfrm>
            <a:off x="4534678" y="4665306"/>
            <a:ext cx="314441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solidFill>
                <a:latin typeface="+mj-lt"/>
              </a:rPr>
              <a:t>Objectives</a:t>
            </a:r>
          </a:p>
          <a:p>
            <a:pPr marL="285750" indent="-285750">
              <a:buFont typeface="Arial" panose="020B0604020202020204" pitchFamily="34" charset="0"/>
              <a:buChar char="•"/>
            </a:pPr>
            <a:r>
              <a:rPr lang="en-US" sz="2400" dirty="0">
                <a:solidFill>
                  <a:schemeClr val="accent6"/>
                </a:solidFill>
                <a:latin typeface="+mj-lt"/>
              </a:rPr>
              <a:t>Block Diagram</a:t>
            </a:r>
            <a:endParaRPr lang="en-IN" sz="2400" dirty="0">
              <a:solidFill>
                <a:schemeClr val="accent6"/>
              </a:solidFill>
              <a:latin typeface="+mj-lt"/>
            </a:endParaRPr>
          </a:p>
        </p:txBody>
      </p:sp>
      <p:sp>
        <p:nvSpPr>
          <p:cNvPr id="4" name="TextBox 3">
            <a:extLst>
              <a:ext uri="{FF2B5EF4-FFF2-40B4-BE49-F238E27FC236}">
                <a16:creationId xmlns:a16="http://schemas.microsoft.com/office/drawing/2014/main" id="{461A59D0-E96A-F4AC-1E97-3DF772CC68A6}"/>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3</a:t>
            </a:r>
          </a:p>
        </p:txBody>
      </p:sp>
      <p:pic>
        <p:nvPicPr>
          <p:cNvPr id="5" name="Picture 4">
            <a:extLst>
              <a:ext uri="{FF2B5EF4-FFF2-40B4-BE49-F238E27FC236}">
                <a16:creationId xmlns:a16="http://schemas.microsoft.com/office/drawing/2014/main" id="{A0EA7DEF-66FD-844C-326F-444BF16316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02" t="27240" r="21393" b="28029"/>
          <a:stretch/>
        </p:blipFill>
        <p:spPr bwMode="auto">
          <a:xfrm>
            <a:off x="9079276" y="365967"/>
            <a:ext cx="1772928" cy="13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8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0" name="TextBox 39">
            <a:extLst>
              <a:ext uri="{FF2B5EF4-FFF2-40B4-BE49-F238E27FC236}">
                <a16:creationId xmlns:a16="http://schemas.microsoft.com/office/drawing/2014/main" id="{4023B061-7B30-12E4-03F1-1544C303A960}"/>
              </a:ext>
            </a:extLst>
          </p:cNvPr>
          <p:cNvSpPr txBox="1"/>
          <p:nvPr/>
        </p:nvSpPr>
        <p:spPr>
          <a:xfrm>
            <a:off x="2054640" y="2346813"/>
            <a:ext cx="9430140" cy="2558970"/>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Consumer confused by many e-commerce website selling the same product.</a:t>
            </a:r>
          </a:p>
          <a:p>
            <a:pPr marL="342900" indent="-342900" algn="just">
              <a:lnSpc>
                <a:spcPct val="107000"/>
              </a:lnSpc>
              <a:spcAft>
                <a:spcPts val="800"/>
              </a:spcAft>
              <a:buFont typeface="Arial" panose="020B0604020202020204" pitchFamily="34" charset="0"/>
              <a:buChar char="•"/>
            </a:pPr>
            <a:r>
              <a:rPr lang="en-US"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Consumer wanting specifications of the product on touch/scan.</a:t>
            </a:r>
          </a:p>
          <a:p>
            <a:pPr marL="342900" indent="-342900" algn="just">
              <a:lnSpc>
                <a:spcPct val="107000"/>
              </a:lnSpc>
              <a:spcAft>
                <a:spcPts val="800"/>
              </a:spcAft>
              <a:buFont typeface="Arial" panose="020B0604020202020204" pitchFamily="34" charset="0"/>
              <a:buChar char="•"/>
            </a:pPr>
            <a:r>
              <a:rPr lang="en-US"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Retailer having to employ individuals with knowledge of specifications of the product.</a:t>
            </a:r>
          </a:p>
          <a:p>
            <a:pPr marL="342900" indent="-342900" algn="just">
              <a:lnSpc>
                <a:spcPct val="107000"/>
              </a:lnSpc>
              <a:spcAft>
                <a:spcPts val="800"/>
              </a:spcAft>
              <a:buFont typeface="Arial" panose="020B0604020202020204" pitchFamily="34" charset="0"/>
              <a:buChar char="•"/>
            </a:pPr>
            <a:r>
              <a:rPr lang="en-US"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Brand/Company want useful interaction with the customer. </a:t>
            </a:r>
          </a:p>
          <a:p>
            <a:pPr marL="342900" indent="-342900" algn="just">
              <a:lnSpc>
                <a:spcPct val="107000"/>
              </a:lnSpc>
              <a:spcAft>
                <a:spcPts val="800"/>
              </a:spcAft>
              <a:buFont typeface="Arial" panose="020B0604020202020204" pitchFamily="34" charset="0"/>
              <a:buChar char="•"/>
            </a:pPr>
            <a:r>
              <a:rPr lang="en-US"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Scam/fake product present on e-commerce, need authentication mechanism.</a:t>
            </a:r>
          </a:p>
          <a:p>
            <a:pPr marL="342900" indent="-342900" algn="just">
              <a:lnSpc>
                <a:spcPct val="107000"/>
              </a:lnSpc>
              <a:spcAft>
                <a:spcPts val="800"/>
              </a:spcAft>
              <a:buFont typeface="Arial" panose="020B0604020202020204" pitchFamily="34" charset="0"/>
              <a:buChar char="•"/>
            </a:pPr>
            <a:r>
              <a:rPr lang="en-US"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Customer wanting to know the trending product on e-commerce websites.</a:t>
            </a:r>
            <a:endParaRPr lang="en-IN" sz="20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4">
            <a:extLst>
              <a:ext uri="{FF2B5EF4-FFF2-40B4-BE49-F238E27FC236}">
                <a16:creationId xmlns:a16="http://schemas.microsoft.com/office/drawing/2014/main" id="{63583521-D83A-5B52-BD52-985152D275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2" t="27240" r="21393" b="28029"/>
          <a:stretch/>
        </p:blipFill>
        <p:spPr bwMode="auto">
          <a:xfrm>
            <a:off x="10310917" y="216677"/>
            <a:ext cx="1772928" cy="1386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26EE796-523E-334A-F224-D52B7141B50E}"/>
              </a:ext>
            </a:extLst>
          </p:cNvPr>
          <p:cNvSpPr>
            <a:spLocks noGrp="1"/>
          </p:cNvSpPr>
          <p:nvPr>
            <p:ph type="title"/>
          </p:nvPr>
        </p:nvSpPr>
        <p:spPr>
          <a:xfrm>
            <a:off x="2831691" y="707024"/>
            <a:ext cx="7354528" cy="768096"/>
          </a:xfrm>
        </p:spPr>
        <p:txBody>
          <a:bodyPr>
            <a:normAutofit/>
          </a:bodyPr>
          <a:lstStyle/>
          <a:p>
            <a:r>
              <a:rPr lang="en-US" sz="2800" b="1" dirty="0">
                <a:solidFill>
                  <a:schemeClr val="accent6"/>
                </a:solidFill>
                <a:latin typeface="Arial Black" panose="020B0604020202020204" pitchFamily="34" charset="0"/>
                <a:cs typeface="Arial Black" panose="020B0604020202020204" pitchFamily="34" charset="0"/>
              </a:rPr>
              <a:t>Problem</a:t>
            </a:r>
            <a:r>
              <a:rPr lang="en-US" sz="3600" b="1" dirty="0">
                <a:solidFill>
                  <a:schemeClr val="accent6"/>
                </a:solidFill>
                <a:latin typeface="Arial Black" panose="020B0604020202020204" pitchFamily="34" charset="0"/>
                <a:cs typeface="Arial Black" panose="020B0604020202020204" pitchFamily="34" charset="0"/>
              </a:rPr>
              <a:t> </a:t>
            </a:r>
            <a:r>
              <a:rPr lang="en-US" sz="2800" b="1" dirty="0">
                <a:solidFill>
                  <a:schemeClr val="accent6"/>
                </a:solidFill>
                <a:latin typeface="Arial Black" panose="020B0604020202020204" pitchFamily="34" charset="0"/>
                <a:cs typeface="Arial Black" panose="020B0604020202020204" pitchFamily="34" charset="0"/>
              </a:rPr>
              <a:t>domain</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9" name="TextBox 8">
            <a:extLst>
              <a:ext uri="{FF2B5EF4-FFF2-40B4-BE49-F238E27FC236}">
                <a16:creationId xmlns:a16="http://schemas.microsoft.com/office/drawing/2014/main" id="{2F2A2F8C-EC3E-2FCA-2FE4-BC943903B886}"/>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4</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9E48D4C-0432-71AF-CCFD-11B91F282FE5}"/>
              </a:ext>
            </a:extLst>
          </p:cNvPr>
          <p:cNvPicPr>
            <a:picLocks noChangeAspect="1"/>
          </p:cNvPicPr>
          <p:nvPr/>
        </p:nvPicPr>
        <p:blipFill>
          <a:blip r:embed="rId2"/>
          <a:stretch>
            <a:fillRect/>
          </a:stretch>
        </p:blipFill>
        <p:spPr>
          <a:xfrm>
            <a:off x="432999" y="4180113"/>
            <a:ext cx="11258258" cy="164221"/>
          </a:xfrm>
          <a:prstGeom prst="rect">
            <a:avLst/>
          </a:prstGeom>
        </p:spPr>
      </p:pic>
      <p:sp>
        <p:nvSpPr>
          <p:cNvPr id="40" name="TextBox 39">
            <a:extLst>
              <a:ext uri="{FF2B5EF4-FFF2-40B4-BE49-F238E27FC236}">
                <a16:creationId xmlns:a16="http://schemas.microsoft.com/office/drawing/2014/main" id="{4023B061-7B30-12E4-03F1-1544C303A960}"/>
              </a:ext>
            </a:extLst>
          </p:cNvPr>
          <p:cNvSpPr txBox="1"/>
          <p:nvPr/>
        </p:nvSpPr>
        <p:spPr>
          <a:xfrm>
            <a:off x="1835420" y="2130200"/>
            <a:ext cx="9724806" cy="4250523"/>
          </a:xfrm>
          <a:prstGeom prst="rect">
            <a:avLst/>
          </a:prstGeom>
          <a:noFill/>
        </p:spPr>
        <p:txBody>
          <a:bodyPr wrap="square">
            <a:spAutoFit/>
          </a:bodyPr>
          <a:lstStyle/>
          <a:p>
            <a:pPr marL="342900" lvl="0" indent="-342900" algn="just">
              <a:lnSpc>
                <a:spcPct val="115000"/>
              </a:lnSpc>
              <a:spcAft>
                <a:spcPts val="1000"/>
              </a:spcAft>
              <a:buFont typeface="Arial" panose="020B0604020202020204" pitchFamily="34" charset="0"/>
              <a:buChar char="•"/>
            </a:pPr>
            <a:r>
              <a:rPr lang="en-IN" sz="2000" dirty="0">
                <a:solidFill>
                  <a:schemeClr val="accent6"/>
                </a:solidFill>
                <a:effectLst/>
                <a:latin typeface="Times New Roman" panose="02020603050405020304" pitchFamily="18" charset="0"/>
                <a:ea typeface="Times New Roman" panose="02020603050405020304" pitchFamily="18" charset="0"/>
              </a:rPr>
              <a:t>To compare the prices of the same product from different e-commerce sites and show the cheapest of the two products.</a:t>
            </a:r>
            <a:endParaRPr lang="en-IN" sz="2000" dirty="0">
              <a:solidFill>
                <a:schemeClr val="accent6"/>
              </a:solidFill>
              <a:effectLst/>
              <a:latin typeface="Calibri" panose="020F0502020204030204" pitchFamily="34" charset="0"/>
              <a:ea typeface="Droid Sans Fallback"/>
            </a:endParaRPr>
          </a:p>
          <a:p>
            <a:pPr marL="342900" lvl="0" indent="-342900" algn="just">
              <a:lnSpc>
                <a:spcPct val="115000"/>
              </a:lnSpc>
              <a:spcAft>
                <a:spcPts val="1000"/>
              </a:spcAft>
              <a:buFont typeface="Arial" panose="020B0604020202020204" pitchFamily="34" charset="0"/>
              <a:buChar char="•"/>
              <a:tabLst>
                <a:tab pos="228600" algn="l"/>
              </a:tabLst>
            </a:pPr>
            <a:r>
              <a:rPr lang="en-IN" sz="2000" dirty="0">
                <a:solidFill>
                  <a:schemeClr val="accent6"/>
                </a:solidFill>
                <a:effectLst/>
                <a:latin typeface="Times New Roman" panose="02020603050405020304" pitchFamily="18" charset="0"/>
                <a:ea typeface="Times New Roman" panose="02020603050405020304" pitchFamily="18" charset="0"/>
              </a:rPr>
              <a:t>To compare any two electronic devices on the basis of their specifications and show the comparison to the customer.</a:t>
            </a:r>
            <a:endParaRPr lang="en-IN" sz="2000" dirty="0">
              <a:solidFill>
                <a:schemeClr val="accent6"/>
              </a:solidFill>
              <a:effectLst/>
              <a:latin typeface="Calibri" panose="020F0502020204030204" pitchFamily="34" charset="0"/>
              <a:ea typeface="Droid Sans Fallback"/>
            </a:endParaRPr>
          </a:p>
          <a:p>
            <a:pPr marL="342900" lvl="0" indent="-342900" algn="just">
              <a:lnSpc>
                <a:spcPct val="115000"/>
              </a:lnSpc>
              <a:spcAft>
                <a:spcPts val="1000"/>
              </a:spcAft>
              <a:buFont typeface="Arial" panose="020B0604020202020204" pitchFamily="34" charset="0"/>
              <a:buChar char="•"/>
              <a:tabLst>
                <a:tab pos="228600" algn="l"/>
              </a:tabLst>
            </a:pPr>
            <a:r>
              <a:rPr lang="en-IN" sz="2000" dirty="0">
                <a:solidFill>
                  <a:schemeClr val="accent6"/>
                </a:solidFill>
                <a:effectLst/>
                <a:latin typeface="Times New Roman" panose="02020603050405020304" pitchFamily="18" charset="0"/>
                <a:ea typeface="Times New Roman" panose="02020603050405020304" pitchFamily="18" charset="0"/>
              </a:rPr>
              <a:t>To ensure the authenticity of the product that the customer bought by scanning the QR code available on the product.</a:t>
            </a:r>
            <a:endParaRPr lang="en-IN" sz="2000" dirty="0">
              <a:solidFill>
                <a:schemeClr val="accent6"/>
              </a:solidFill>
              <a:effectLst/>
              <a:latin typeface="Calibri" panose="020F0502020204030204" pitchFamily="34" charset="0"/>
              <a:ea typeface="Droid Sans Fallback"/>
            </a:endParaRPr>
          </a:p>
          <a:p>
            <a:pPr marL="342900" lvl="0" indent="-342900" algn="just">
              <a:lnSpc>
                <a:spcPct val="115000"/>
              </a:lnSpc>
              <a:spcAft>
                <a:spcPts val="1000"/>
              </a:spcAft>
              <a:buFont typeface="Arial" panose="020B0604020202020204" pitchFamily="34" charset="0"/>
              <a:buChar char="•"/>
              <a:tabLst>
                <a:tab pos="228600" algn="l"/>
              </a:tabLst>
            </a:pPr>
            <a:r>
              <a:rPr lang="en-IN" sz="2000" dirty="0">
                <a:solidFill>
                  <a:schemeClr val="accent6"/>
                </a:solidFill>
                <a:effectLst/>
                <a:latin typeface="Times New Roman" panose="02020603050405020304" pitchFamily="18" charset="0"/>
                <a:ea typeface="Times New Roman" panose="02020603050405020304" pitchFamily="18" charset="0"/>
              </a:rPr>
              <a:t>To increase price consciousness among consumers.</a:t>
            </a:r>
            <a:endParaRPr lang="en-IN" sz="2000" dirty="0">
              <a:solidFill>
                <a:schemeClr val="accent6"/>
              </a:solidFill>
              <a:effectLst/>
              <a:latin typeface="Calibri" panose="020F0502020204030204" pitchFamily="34" charset="0"/>
              <a:ea typeface="Droid Sans Fallback"/>
            </a:endParaRPr>
          </a:p>
          <a:p>
            <a:pPr marL="342900" lvl="0" indent="-342900" algn="just">
              <a:lnSpc>
                <a:spcPct val="115000"/>
              </a:lnSpc>
              <a:spcAft>
                <a:spcPts val="1000"/>
              </a:spcAft>
              <a:buFont typeface="Arial" panose="020B0604020202020204" pitchFamily="34" charset="0"/>
              <a:buChar char="•"/>
              <a:tabLst>
                <a:tab pos="228600" algn="l"/>
              </a:tabLst>
            </a:pPr>
            <a:r>
              <a:rPr lang="en-IN" sz="2000" dirty="0">
                <a:solidFill>
                  <a:schemeClr val="accent6"/>
                </a:solidFill>
                <a:effectLst/>
                <a:latin typeface="Times New Roman" panose="02020603050405020304" pitchFamily="18" charset="0"/>
                <a:ea typeface="Times New Roman" panose="02020603050405020304" pitchFamily="18" charset="0"/>
              </a:rPr>
              <a:t>Obtaining leads by marketing our web app to consumers who want hassle-free services by providing QR-based comparison in retail stores.</a:t>
            </a:r>
            <a:endParaRPr lang="en-IN" sz="2000" dirty="0">
              <a:solidFill>
                <a:schemeClr val="accent6"/>
              </a:solidFill>
              <a:effectLst/>
              <a:latin typeface="Calibri" panose="020F0502020204030204" pitchFamily="34" charset="0"/>
              <a:ea typeface="Droid Sans Fallback"/>
            </a:endParaRPr>
          </a:p>
          <a:p>
            <a:pPr marL="342900" lvl="0" indent="-342900" algn="just">
              <a:lnSpc>
                <a:spcPct val="115000"/>
              </a:lnSpc>
              <a:spcAft>
                <a:spcPts val="1000"/>
              </a:spcAft>
              <a:buFont typeface="Arial" panose="020B0604020202020204" pitchFamily="34" charset="0"/>
              <a:buChar char="•"/>
              <a:tabLst>
                <a:tab pos="228600" algn="l"/>
              </a:tabLst>
            </a:pPr>
            <a:r>
              <a:rPr lang="en-IN" sz="2000" dirty="0">
                <a:solidFill>
                  <a:schemeClr val="accent6"/>
                </a:solidFill>
                <a:effectLst/>
                <a:latin typeface="Times New Roman" panose="02020603050405020304" pitchFamily="18" charset="0"/>
                <a:ea typeface="Times New Roman" panose="02020603050405020304" pitchFamily="18" charset="0"/>
              </a:rPr>
              <a:t>Trending products are displayed to help the companies analyse the trends and the market.</a:t>
            </a:r>
            <a:endParaRPr lang="en-IN" sz="2000" dirty="0">
              <a:solidFill>
                <a:schemeClr val="accent6"/>
              </a:solidFill>
              <a:effectLst/>
              <a:latin typeface="Calibri" panose="020F0502020204030204" pitchFamily="34" charset="0"/>
              <a:ea typeface="Droid Sans Fallback"/>
            </a:endParaRPr>
          </a:p>
        </p:txBody>
      </p:sp>
      <p:pic>
        <p:nvPicPr>
          <p:cNvPr id="2" name="Picture 4">
            <a:extLst>
              <a:ext uri="{FF2B5EF4-FFF2-40B4-BE49-F238E27FC236}">
                <a16:creationId xmlns:a16="http://schemas.microsoft.com/office/drawing/2014/main" id="{63583521-D83A-5B52-BD52-985152D275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2" t="27240" r="21393" b="28029"/>
          <a:stretch/>
        </p:blipFill>
        <p:spPr bwMode="auto">
          <a:xfrm>
            <a:off x="10310917" y="216677"/>
            <a:ext cx="1772928" cy="1386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26EE796-523E-334A-F224-D52B7141B50E}"/>
              </a:ext>
            </a:extLst>
          </p:cNvPr>
          <p:cNvSpPr>
            <a:spLocks noGrp="1"/>
          </p:cNvSpPr>
          <p:nvPr>
            <p:ph type="title"/>
          </p:nvPr>
        </p:nvSpPr>
        <p:spPr>
          <a:xfrm>
            <a:off x="2831691" y="707024"/>
            <a:ext cx="7354528" cy="768096"/>
          </a:xfrm>
        </p:spPr>
        <p:txBody>
          <a:bodyPr>
            <a:normAutofit/>
          </a:bodyPr>
          <a:lstStyle/>
          <a:p>
            <a:r>
              <a:rPr lang="en-US" sz="2800" b="1" dirty="0">
                <a:solidFill>
                  <a:schemeClr val="accent6"/>
                </a:solidFill>
                <a:latin typeface="Arial Black" panose="020B0604020202020204" pitchFamily="34" charset="0"/>
                <a:cs typeface="Arial Black" panose="020B0604020202020204" pitchFamily="34" charset="0"/>
              </a:rPr>
              <a:t>Objectives</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645E4776-68C8-D5FC-F213-96E30D14C0D5}"/>
              </a:ext>
            </a:extLst>
          </p:cNvPr>
          <p:cNvSpPr txBox="1"/>
          <p:nvPr/>
        </p:nvSpPr>
        <p:spPr>
          <a:xfrm>
            <a:off x="11560226" y="6380723"/>
            <a:ext cx="484992" cy="369332"/>
          </a:xfrm>
          <a:prstGeom prst="rect">
            <a:avLst/>
          </a:prstGeom>
          <a:noFill/>
        </p:spPr>
        <p:txBody>
          <a:bodyPr wrap="square" rtlCol="0">
            <a:spAutoFit/>
          </a:bodyPr>
          <a:lstStyle/>
          <a:p>
            <a:r>
              <a:rPr lang="en-IN" dirty="0">
                <a:solidFill>
                  <a:schemeClr val="accent6"/>
                </a:solidFill>
              </a:rPr>
              <a:t>5</a:t>
            </a:r>
          </a:p>
        </p:txBody>
      </p:sp>
    </p:spTree>
    <p:extLst>
      <p:ext uri="{BB962C8B-B14F-4D97-AF65-F5344CB8AC3E}">
        <p14:creationId xmlns:p14="http://schemas.microsoft.com/office/powerpoint/2010/main" val="53548309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{7272519A-5ECF-4E0F-9BC0-0AB46638A724}tf78438558_win32</Template>
  <TotalTime>740</TotalTime>
  <Words>901</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Regular</vt:lpstr>
      <vt:lpstr>Calibri</vt:lpstr>
      <vt:lpstr>Droid Sans Fallback</vt:lpstr>
      <vt:lpstr>Sabon Next LT</vt:lpstr>
      <vt:lpstr>Times New Roman</vt:lpstr>
      <vt:lpstr>Office Theme</vt:lpstr>
      <vt:lpstr>Major PROJECT PRESENTATION – I (FreeCom)</vt:lpstr>
      <vt:lpstr>PowerPoint Presentation</vt:lpstr>
      <vt:lpstr>PowerPoint Presentation</vt:lpstr>
      <vt:lpstr>CONTENTS</vt:lpstr>
      <vt:lpstr>Introduction </vt:lpstr>
      <vt:lpstr>introduction</vt:lpstr>
      <vt:lpstr>Problem domain </vt:lpstr>
      <vt:lpstr>Problem domain</vt:lpstr>
      <vt:lpstr>Objectives</vt:lpstr>
      <vt:lpstr>Block diagram</vt:lpstr>
      <vt:lpstr>LITERATURE SURVEY </vt:lpstr>
      <vt:lpstr>PowerPoint Presentation</vt:lpstr>
      <vt:lpstr>Feasibility study</vt:lpstr>
      <vt:lpstr>PowerPoint Presentation</vt:lpstr>
      <vt:lpstr>PowerPoint Presentation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Sarthak</dc:creator>
  <cp:lastModifiedBy>Divyam</cp:lastModifiedBy>
  <cp:revision>26</cp:revision>
  <dcterms:created xsi:type="dcterms:W3CDTF">2022-08-18T03:50:18Z</dcterms:created>
  <dcterms:modified xsi:type="dcterms:W3CDTF">2022-08-27T04:48:40Z</dcterms:modified>
</cp:coreProperties>
</file>