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1"/>
  </p:sldMasterIdLst>
  <p:notesMasterIdLst>
    <p:notesMasterId r:id="rId34"/>
  </p:notesMasterIdLst>
  <p:handoutMasterIdLst>
    <p:handoutMasterId r:id="rId35"/>
  </p:handoutMasterIdLst>
  <p:sldIdLst>
    <p:sldId id="278" r:id="rId2"/>
    <p:sldId id="283" r:id="rId3"/>
    <p:sldId id="314" r:id="rId4"/>
    <p:sldId id="279" r:id="rId5"/>
    <p:sldId id="316" r:id="rId6"/>
    <p:sldId id="301" r:id="rId7"/>
    <p:sldId id="307" r:id="rId8"/>
    <p:sldId id="317" r:id="rId9"/>
    <p:sldId id="310" r:id="rId10"/>
    <p:sldId id="315" r:id="rId11"/>
    <p:sldId id="311" r:id="rId12"/>
    <p:sldId id="318" r:id="rId13"/>
    <p:sldId id="331" r:id="rId14"/>
    <p:sldId id="334" r:id="rId15"/>
    <p:sldId id="319" r:id="rId16"/>
    <p:sldId id="332" r:id="rId17"/>
    <p:sldId id="320" r:id="rId18"/>
    <p:sldId id="333" r:id="rId19"/>
    <p:sldId id="335" r:id="rId20"/>
    <p:sldId id="321" r:id="rId21"/>
    <p:sldId id="330" r:id="rId22"/>
    <p:sldId id="322" r:id="rId23"/>
    <p:sldId id="329" r:id="rId24"/>
    <p:sldId id="323" r:id="rId25"/>
    <p:sldId id="328" r:id="rId26"/>
    <p:sldId id="324" r:id="rId27"/>
    <p:sldId id="327" r:id="rId28"/>
    <p:sldId id="325" r:id="rId29"/>
    <p:sldId id="326" r:id="rId30"/>
    <p:sldId id="336" r:id="rId31"/>
    <p:sldId id="337" r:id="rId32"/>
    <p:sldId id="293" r:id="rId3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thak" initials="S" lastIdx="1" clrIdx="0">
    <p:extLst>
      <p:ext uri="{19B8F6BF-5375-455C-9EA6-DF929625EA0E}">
        <p15:presenceInfo xmlns:p15="http://schemas.microsoft.com/office/powerpoint/2012/main" userId="cc64cebb85b9f06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09" autoAdjust="0"/>
  </p:normalViewPr>
  <p:slideViewPr>
    <p:cSldViewPr snapToGrid="0" snapToObjects="1">
      <p:cViewPr varScale="1">
        <p:scale>
          <a:sx n="78" d="100"/>
          <a:sy n="78" d="100"/>
        </p:scale>
        <p:origin x="826" y="6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4D7EC6A-DFB7-4A0B-76D2-650BC5EB49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82802-E912-1CEA-3E1F-2A636ABFAD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9F387-CF95-468B-9051-57C1F3932AD1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D7D9A-C2CA-07C5-B799-D8CB67CE94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BE3D2-55FC-F608-4A5C-5CEB1494A7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E69B1-A5CC-40EE-A0E3-225CE55D5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86458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sldNum="0"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1" y="2094567"/>
            <a:ext cx="5633884" cy="1789175"/>
          </a:xfrm>
        </p:spPr>
        <p:txBody>
          <a:bodyPr/>
          <a:lstStyle/>
          <a:p>
            <a:r>
              <a:rPr lang="en-US" sz="4000" dirty="0"/>
              <a:t>Major PROJECT PRESENTATION – II</a:t>
            </a:r>
            <a:br>
              <a:rPr lang="en-US" sz="4000" dirty="0"/>
            </a:br>
            <a:r>
              <a:rPr lang="en-US" sz="4000" dirty="0"/>
              <a:t>(FreeCom)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11DE451-3163-22AB-D493-BAAAA036E6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2" t="27240" r="21393" b="28029"/>
          <a:stretch/>
        </p:blipFill>
        <p:spPr bwMode="auto">
          <a:xfrm>
            <a:off x="5320600" y="3883742"/>
            <a:ext cx="1772928" cy="13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Block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52716-2F90-B43C-838A-20031158E7DE}"/>
              </a:ext>
            </a:extLst>
          </p:cNvPr>
          <p:cNvSpPr txBox="1"/>
          <p:nvPr/>
        </p:nvSpPr>
        <p:spPr>
          <a:xfrm>
            <a:off x="11560226" y="6380723"/>
            <a:ext cx="48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5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C8FBCEF-EA6E-3CC1-859F-AD4D76774B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2" t="27240" r="21393" b="28029"/>
          <a:stretch/>
        </p:blipFill>
        <p:spPr bwMode="auto">
          <a:xfrm>
            <a:off x="9060615" y="375298"/>
            <a:ext cx="1772928" cy="13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399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58" y="616384"/>
            <a:ext cx="8053967" cy="768096"/>
          </a:xfrm>
        </p:spPr>
        <p:txBody>
          <a:bodyPr/>
          <a:lstStyle/>
          <a:p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Block diagram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2D81C4EE-BD4D-A882-09D5-0F5E554C7F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2" t="27240" r="21393" b="28029"/>
          <a:stretch/>
        </p:blipFill>
        <p:spPr bwMode="auto">
          <a:xfrm>
            <a:off x="10266225" y="206477"/>
            <a:ext cx="1772928" cy="13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227B54-40A8-9B7A-DBD3-4DF094A15819}"/>
              </a:ext>
            </a:extLst>
          </p:cNvPr>
          <p:cNvSpPr txBox="1"/>
          <p:nvPr/>
        </p:nvSpPr>
        <p:spPr>
          <a:xfrm>
            <a:off x="11560226" y="6380723"/>
            <a:ext cx="48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FC1196C1-16A6-F615-283F-FB4B77D36A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554963" cy="355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66C5A-05BA-6121-4D6E-D4BC3B5F8777}"/>
              </a:ext>
            </a:extLst>
          </p:cNvPr>
          <p:cNvSpPr txBox="1"/>
          <p:nvPr/>
        </p:nvSpPr>
        <p:spPr>
          <a:xfrm>
            <a:off x="1018763" y="6286035"/>
            <a:ext cx="1044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Figure Number - 1</a:t>
            </a:r>
            <a:endParaRPr lang="en-IN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2017E5-6FC8-F25E-C831-0173199F9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419" y="1384480"/>
            <a:ext cx="5243222" cy="479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78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Functional 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52716-2F90-B43C-838A-20031158E7DE}"/>
              </a:ext>
            </a:extLst>
          </p:cNvPr>
          <p:cNvSpPr txBox="1"/>
          <p:nvPr/>
        </p:nvSpPr>
        <p:spPr>
          <a:xfrm>
            <a:off x="11560226" y="6380723"/>
            <a:ext cx="48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7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C8FBCEF-EA6E-3CC1-859F-AD4D76774B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2" t="27240" r="21393" b="28029"/>
          <a:stretch/>
        </p:blipFill>
        <p:spPr bwMode="auto">
          <a:xfrm>
            <a:off x="9060615" y="375298"/>
            <a:ext cx="1772928" cy="13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618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49E48D4C-0432-71AF-CCFD-11B91F282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99" y="4180113"/>
            <a:ext cx="11258258" cy="16422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023B061-7B30-12E4-03F1-1544C303A960}"/>
              </a:ext>
            </a:extLst>
          </p:cNvPr>
          <p:cNvSpPr txBox="1"/>
          <p:nvPr/>
        </p:nvSpPr>
        <p:spPr>
          <a:xfrm>
            <a:off x="2453951" y="1797130"/>
            <a:ext cx="9430140" cy="5094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Price Comparison: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must allow the user to enter the product name.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must show the result to the user in tabular format.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must show the respective link to buy the product for each item in the table.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  Product Comparison: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must allow the user to enter the first product name.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must allow the user to enter the second product name.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must show the comparison result to the user in tabular format.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2000" dirty="0">
              <a:solidFill>
                <a:schemeClr val="accent6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  QR-based authentication: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must scan the QR code provided by the user.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must decode the QR code.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must open the link contained in the code in a new tab for the user to access.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2000" dirty="0">
              <a:solidFill>
                <a:schemeClr val="accent6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571527B1-143C-08F5-7ADF-2BB520BB0E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2" t="27240" r="21393" b="28029"/>
          <a:stretch/>
        </p:blipFill>
        <p:spPr bwMode="auto">
          <a:xfrm>
            <a:off x="10310917" y="216677"/>
            <a:ext cx="1772928" cy="13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04D0778-D1E9-7CE0-5781-7567FAAA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857" y="712617"/>
            <a:ext cx="7489059" cy="76809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FUNCTIONAL REQUIREMENTS</a:t>
            </a:r>
            <a:endParaRPr lang="en-US" sz="40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8F137-2F59-203F-D9D3-06DA7D919380}"/>
              </a:ext>
            </a:extLst>
          </p:cNvPr>
          <p:cNvSpPr txBox="1"/>
          <p:nvPr/>
        </p:nvSpPr>
        <p:spPr>
          <a:xfrm>
            <a:off x="11560226" y="6380723"/>
            <a:ext cx="48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9018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49E48D4C-0432-71AF-CCFD-11B91F282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99" y="4180113"/>
            <a:ext cx="11258258" cy="16422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023B061-7B30-12E4-03F1-1544C303A960}"/>
              </a:ext>
            </a:extLst>
          </p:cNvPr>
          <p:cNvSpPr txBox="1"/>
          <p:nvPr/>
        </p:nvSpPr>
        <p:spPr>
          <a:xfrm>
            <a:off x="2453951" y="1797130"/>
            <a:ext cx="9430140" cy="5061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  QR-based comparison: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must scan two QR codes provided by the user for the comparison.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must show the comparison result to the user in tabular format.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  Redeem Code (Steganography)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must allow the user to upload the image.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must decrypt the image and show the hidden code (if any) to the user.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must be able to check the authenticity of the code hidden in the image.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  Product Analysis (Recommendation Engine):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must accept the dataset provided to it by the admin.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must prevent any redundancy regarding the dataset.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must show the ranked trending products with their image, information, score, and link to buy.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2000" dirty="0">
              <a:solidFill>
                <a:schemeClr val="accent6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571527B1-143C-08F5-7ADF-2BB520BB0E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2" t="27240" r="21393" b="28029"/>
          <a:stretch/>
        </p:blipFill>
        <p:spPr bwMode="auto">
          <a:xfrm>
            <a:off x="10310917" y="216677"/>
            <a:ext cx="1772928" cy="13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04D0778-D1E9-7CE0-5781-7567FAAA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857" y="712617"/>
            <a:ext cx="7489059" cy="76809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FUNCTIONAL REQUIREMENTS</a:t>
            </a:r>
            <a:endParaRPr lang="en-US" sz="40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8F137-2F59-203F-D9D3-06DA7D919380}"/>
              </a:ext>
            </a:extLst>
          </p:cNvPr>
          <p:cNvSpPr txBox="1"/>
          <p:nvPr/>
        </p:nvSpPr>
        <p:spPr>
          <a:xfrm>
            <a:off x="11560226" y="6380723"/>
            <a:ext cx="48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839848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776471"/>
            <a:ext cx="6400800" cy="1386349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Non-Functional Requirements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52716-2F90-B43C-838A-20031158E7DE}"/>
              </a:ext>
            </a:extLst>
          </p:cNvPr>
          <p:cNvSpPr txBox="1"/>
          <p:nvPr/>
        </p:nvSpPr>
        <p:spPr>
          <a:xfrm>
            <a:off x="11560226" y="6380723"/>
            <a:ext cx="48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10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C8FBCEF-EA6E-3CC1-859F-AD4D76774B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2" t="27240" r="21393" b="28029"/>
          <a:stretch/>
        </p:blipFill>
        <p:spPr bwMode="auto">
          <a:xfrm>
            <a:off x="9060615" y="375298"/>
            <a:ext cx="1772928" cy="13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315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49E48D4C-0432-71AF-CCFD-11B91F282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99" y="4180113"/>
            <a:ext cx="11258258" cy="16422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023B061-7B30-12E4-03F1-1544C303A960}"/>
              </a:ext>
            </a:extLst>
          </p:cNvPr>
          <p:cNvSpPr txBox="1"/>
          <p:nvPr/>
        </p:nvSpPr>
        <p:spPr>
          <a:xfrm>
            <a:off x="2261117" y="2098967"/>
            <a:ext cx="9430140" cy="4158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 requirements are listed below.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The system should perform the process accurately and precisely to avoid problems.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The system should be easy to modify for any updates. Any errors or bugs that are identified should be easy to mend.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The system should be easy to understand and use.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Execution of the operation should be fast.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The system was user-friendly and consistent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The system provided an attractive graphical interface for the user The system allowed developer access to the installed environment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The system focuses targeted customer base.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The system should not have a fatal error during run time.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571527B1-143C-08F5-7ADF-2BB520BB0E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2" t="27240" r="21393" b="28029"/>
          <a:stretch/>
        </p:blipFill>
        <p:spPr bwMode="auto">
          <a:xfrm>
            <a:off x="10310917" y="216677"/>
            <a:ext cx="1772928" cy="13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04D0778-D1E9-7CE0-5781-7567FAAA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857" y="712617"/>
            <a:ext cx="7489059" cy="76809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NON FUNCTIONAL REQUIREMENTS</a:t>
            </a:r>
            <a:endParaRPr lang="en-US" sz="40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8F137-2F59-203F-D9D3-06DA7D919380}"/>
              </a:ext>
            </a:extLst>
          </p:cNvPr>
          <p:cNvSpPr txBox="1"/>
          <p:nvPr/>
        </p:nvSpPr>
        <p:spPr>
          <a:xfrm>
            <a:off x="11560226" y="6380723"/>
            <a:ext cx="48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789405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776471"/>
            <a:ext cx="6400800" cy="1476663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System Specification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52716-2F90-B43C-838A-20031158E7DE}"/>
              </a:ext>
            </a:extLst>
          </p:cNvPr>
          <p:cNvSpPr txBox="1"/>
          <p:nvPr/>
        </p:nvSpPr>
        <p:spPr>
          <a:xfrm>
            <a:off x="11560226" y="6380723"/>
            <a:ext cx="48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12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C8FBCEF-EA6E-3CC1-859F-AD4D76774B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2" t="27240" r="21393" b="28029"/>
          <a:stretch/>
        </p:blipFill>
        <p:spPr bwMode="auto">
          <a:xfrm>
            <a:off x="9060615" y="375298"/>
            <a:ext cx="1772928" cy="13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399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49E48D4C-0432-71AF-CCFD-11B91F282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99" y="4180113"/>
            <a:ext cx="11258258" cy="164221"/>
          </a:xfrm>
          <a:prstGeom prst="rect">
            <a:avLst/>
          </a:prstGeom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571527B1-143C-08F5-7ADF-2BB520BB0E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2" t="27240" r="21393" b="28029"/>
          <a:stretch/>
        </p:blipFill>
        <p:spPr bwMode="auto">
          <a:xfrm>
            <a:off x="10310917" y="216677"/>
            <a:ext cx="1772928" cy="13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04D0778-D1E9-7CE0-5781-7567FAAA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857" y="712617"/>
            <a:ext cx="7489059" cy="76809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SYSTEM SPECIFICATION</a:t>
            </a:r>
            <a:endParaRPr lang="en-US" sz="40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8F137-2F59-203F-D9D3-06DA7D919380}"/>
              </a:ext>
            </a:extLst>
          </p:cNvPr>
          <p:cNvSpPr txBox="1"/>
          <p:nvPr/>
        </p:nvSpPr>
        <p:spPr>
          <a:xfrm>
            <a:off x="11560226" y="6380723"/>
            <a:ext cx="48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937873-9E27-85D9-53CD-041EF04132E7}"/>
              </a:ext>
            </a:extLst>
          </p:cNvPr>
          <p:cNvSpPr txBox="1"/>
          <p:nvPr/>
        </p:nvSpPr>
        <p:spPr>
          <a:xfrm>
            <a:off x="2432957" y="1917859"/>
            <a:ext cx="8623415" cy="4524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Requirements: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Technologies used in various modules: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Web Scraping: For Product comparison, price comparison, and QR-based comparison.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Computer Vision: For QR based authentication and QR based comparison.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Pattern Recognition: To Redeem Code (Steganography).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Cyber Security: For Redeem Code (Steganography).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Data analysis: For price comparison, QR-based comparison, and product analysis (Recommendation Engine).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AI: For Product Analysis (Recommendation Engine).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API: For Product comparison, QR-based comparison, and product analysis (Recommendation Engine).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538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49E48D4C-0432-71AF-CCFD-11B91F282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99" y="4180113"/>
            <a:ext cx="11258258" cy="164221"/>
          </a:xfrm>
          <a:prstGeom prst="rect">
            <a:avLst/>
          </a:prstGeom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571527B1-143C-08F5-7ADF-2BB520BB0E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2" t="27240" r="21393" b="28029"/>
          <a:stretch/>
        </p:blipFill>
        <p:spPr bwMode="auto">
          <a:xfrm>
            <a:off x="10310917" y="216677"/>
            <a:ext cx="1772928" cy="13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04D0778-D1E9-7CE0-5781-7567FAAA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857" y="712617"/>
            <a:ext cx="7489059" cy="76809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SYSTEM SPECIFICATION</a:t>
            </a:r>
            <a:endParaRPr lang="en-US" sz="40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8F137-2F59-203F-D9D3-06DA7D919380}"/>
              </a:ext>
            </a:extLst>
          </p:cNvPr>
          <p:cNvSpPr txBox="1"/>
          <p:nvPr/>
        </p:nvSpPr>
        <p:spPr>
          <a:xfrm>
            <a:off x="11560226" y="6380723"/>
            <a:ext cx="48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937873-9E27-85D9-53CD-041EF04132E7}"/>
              </a:ext>
            </a:extLst>
          </p:cNvPr>
          <p:cNvSpPr txBox="1"/>
          <p:nvPr/>
        </p:nvSpPr>
        <p:spPr>
          <a:xfrm>
            <a:off x="2432957" y="1769297"/>
            <a:ext cx="8623415" cy="4985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 Requirements: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1435100" algn="l"/>
              </a:tabLst>
            </a:pPr>
            <a:r>
              <a:rPr lang="en-US" sz="180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OS:	Windows</a:t>
            </a:r>
            <a:r>
              <a:rPr lang="en-US" sz="1800" spc="-5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</a:t>
            </a:r>
            <a:r>
              <a:rPr lang="en-US" sz="1800" spc="-5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&amp;</a:t>
            </a:r>
            <a:r>
              <a:rPr lang="en-US" sz="1800" spc="-5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above.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1423035" algn="l"/>
              </a:tabLst>
            </a:pPr>
            <a:r>
              <a:rPr lang="en-US" sz="180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Processor:	Intel(R)</a:t>
            </a:r>
            <a:r>
              <a:rPr lang="en-US" sz="1800" spc="-5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Dual</a:t>
            </a:r>
            <a:r>
              <a:rPr lang="en-US" sz="1800" spc="-5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Core</a:t>
            </a:r>
            <a:r>
              <a:rPr lang="en-US" sz="1800" spc="-1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800" spc="-5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higher.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55"/>
              </a:spcBef>
              <a:tabLst>
                <a:tab pos="1473200" algn="l"/>
              </a:tabLst>
            </a:pPr>
            <a:r>
              <a:rPr lang="en-US" sz="180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RAM:	2.00</a:t>
            </a:r>
            <a:r>
              <a:rPr lang="en-US" sz="1800" spc="-5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GB</a:t>
            </a:r>
            <a:r>
              <a:rPr lang="en-US" sz="1800" spc="-5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800" spc="-5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greater.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1454785" algn="l"/>
              </a:tabLst>
            </a:pPr>
            <a:r>
              <a:rPr lang="en-US" sz="180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Disk</a:t>
            </a:r>
            <a:r>
              <a:rPr lang="en-US" sz="1800" spc="-5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space:	At</a:t>
            </a:r>
            <a:r>
              <a:rPr lang="en-US" sz="1800" spc="5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least 100</a:t>
            </a:r>
            <a:r>
              <a:rPr lang="en-US" sz="1800" spc="-5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GB.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Tools used: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	Jupiter Notebook and VS Code for IDE.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	Flask framework for creating web applications.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	HTML, CSS, JavaScript, and Bootstrap V4 for web designing.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	Anaconda for Python + useful packages.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77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6C155FC-176E-5D2E-6E24-A7257E482EBA}"/>
              </a:ext>
            </a:extLst>
          </p:cNvPr>
          <p:cNvSpPr txBox="1"/>
          <p:nvPr/>
        </p:nvSpPr>
        <p:spPr>
          <a:xfrm>
            <a:off x="161365" y="264024"/>
            <a:ext cx="118692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Shri Vaishnav Vidhyapeeth Vishwavidyalaya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Shri Vaishnav Institute of Information and Technology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AD0FB9-2B46-DD78-5354-6454AD3F1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432" y="1218131"/>
            <a:ext cx="1921304" cy="16205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3C902D-264B-34D4-762C-C09594E4D353}"/>
              </a:ext>
            </a:extLst>
          </p:cNvPr>
          <p:cNvSpPr txBox="1"/>
          <p:nvPr/>
        </p:nvSpPr>
        <p:spPr>
          <a:xfrm>
            <a:off x="134470" y="2869479"/>
            <a:ext cx="1186926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FreeCom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Subject: 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BTCS706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SRS and Conceptual Design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05791F-1675-7EE9-EE39-85CE4F8EC4D3}"/>
              </a:ext>
            </a:extLst>
          </p:cNvPr>
          <p:cNvSpPr txBox="1"/>
          <p:nvPr/>
        </p:nvSpPr>
        <p:spPr>
          <a:xfrm>
            <a:off x="564776" y="5071372"/>
            <a:ext cx="3576918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 -</a:t>
            </a:r>
            <a:endParaRPr lang="en-US" sz="2000" dirty="0"/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Pritesh Kumar Jain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Department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SVIIT, SVVV Indore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5E1C89-1B6D-F366-14E8-8E912A3C5178}"/>
              </a:ext>
            </a:extLst>
          </p:cNvPr>
          <p:cNvSpPr txBox="1"/>
          <p:nvPr/>
        </p:nvSpPr>
        <p:spPr>
          <a:xfrm>
            <a:off x="6902823" y="5071372"/>
            <a:ext cx="5289177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-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Deva Ganesh Nair (19100BTCSAII05257)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Divyam Pithawa (19100BTCSAII05259)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Janish Pancholi (19100BTCSAII05265)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Sarthak Nahar (19100BTCSAII05283)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776471"/>
            <a:ext cx="6400800" cy="1319881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Use Case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52716-2F90-B43C-838A-20031158E7DE}"/>
              </a:ext>
            </a:extLst>
          </p:cNvPr>
          <p:cNvSpPr txBox="1"/>
          <p:nvPr/>
        </p:nvSpPr>
        <p:spPr>
          <a:xfrm>
            <a:off x="11560226" y="6380723"/>
            <a:ext cx="48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15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C8FBCEF-EA6E-3CC1-859F-AD4D76774B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2" t="27240" r="21393" b="28029"/>
          <a:stretch/>
        </p:blipFill>
        <p:spPr bwMode="auto">
          <a:xfrm>
            <a:off x="9060615" y="375298"/>
            <a:ext cx="1772928" cy="13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20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58" y="616384"/>
            <a:ext cx="8053967" cy="768096"/>
          </a:xfrm>
        </p:spPr>
        <p:txBody>
          <a:bodyPr/>
          <a:lstStyle/>
          <a:p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USE CASE diagram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2D81C4EE-BD4D-A882-09D5-0F5E554C7F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2" t="27240" r="21393" b="28029"/>
          <a:stretch/>
        </p:blipFill>
        <p:spPr bwMode="auto">
          <a:xfrm>
            <a:off x="10266225" y="206477"/>
            <a:ext cx="1772928" cy="13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227B54-40A8-9B7A-DBD3-4DF094A15819}"/>
              </a:ext>
            </a:extLst>
          </p:cNvPr>
          <p:cNvSpPr txBox="1"/>
          <p:nvPr/>
        </p:nvSpPr>
        <p:spPr>
          <a:xfrm>
            <a:off x="11560226" y="6380723"/>
            <a:ext cx="48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16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FC1196C1-16A6-F615-283F-FB4B77D36A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554963" cy="355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66C5A-05BA-6121-4D6E-D4BC3B5F8777}"/>
              </a:ext>
            </a:extLst>
          </p:cNvPr>
          <p:cNvSpPr txBox="1"/>
          <p:nvPr/>
        </p:nvSpPr>
        <p:spPr>
          <a:xfrm>
            <a:off x="1018763" y="6286035"/>
            <a:ext cx="1044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Figure Number - 2 </a:t>
            </a:r>
            <a:endParaRPr lang="en-IN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F04817-A8BD-2DC2-F042-F20F52FC2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792" y="1128268"/>
            <a:ext cx="5063613" cy="515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31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776471"/>
            <a:ext cx="6400800" cy="2054058"/>
          </a:xfrm>
        </p:spPr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Process Output (IPO)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52716-2F90-B43C-838A-20031158E7DE}"/>
              </a:ext>
            </a:extLst>
          </p:cNvPr>
          <p:cNvSpPr txBox="1"/>
          <p:nvPr/>
        </p:nvSpPr>
        <p:spPr>
          <a:xfrm>
            <a:off x="11560226" y="6380723"/>
            <a:ext cx="48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17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C8FBCEF-EA6E-3CC1-859F-AD4D76774B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2" t="27240" r="21393" b="28029"/>
          <a:stretch/>
        </p:blipFill>
        <p:spPr bwMode="auto">
          <a:xfrm>
            <a:off x="9060615" y="375298"/>
            <a:ext cx="1772928" cy="13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953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58" y="616384"/>
            <a:ext cx="8053967" cy="768096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Process Output (IPO) Diagram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2D81C4EE-BD4D-A882-09D5-0F5E554C7F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2" t="27240" r="21393" b="28029"/>
          <a:stretch/>
        </p:blipFill>
        <p:spPr bwMode="auto">
          <a:xfrm>
            <a:off x="10266225" y="206477"/>
            <a:ext cx="1772928" cy="13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227B54-40A8-9B7A-DBD3-4DF094A15819}"/>
              </a:ext>
            </a:extLst>
          </p:cNvPr>
          <p:cNvSpPr txBox="1"/>
          <p:nvPr/>
        </p:nvSpPr>
        <p:spPr>
          <a:xfrm>
            <a:off x="11560226" y="6380723"/>
            <a:ext cx="48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18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FC1196C1-16A6-F615-283F-FB4B77D36A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554963" cy="355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66C5A-05BA-6121-4D6E-D4BC3B5F8777}"/>
              </a:ext>
            </a:extLst>
          </p:cNvPr>
          <p:cNvSpPr txBox="1"/>
          <p:nvPr/>
        </p:nvSpPr>
        <p:spPr>
          <a:xfrm>
            <a:off x="1018763" y="6286035"/>
            <a:ext cx="1044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Figure Number - 3 </a:t>
            </a:r>
            <a:endParaRPr lang="en-IN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EC8465-B032-0070-73AC-C209012C3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522" y="1255353"/>
            <a:ext cx="4149214" cy="493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11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776471"/>
            <a:ext cx="6400800" cy="1319881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SEQUENCE</a:t>
            </a:r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52716-2F90-B43C-838A-20031158E7DE}"/>
              </a:ext>
            </a:extLst>
          </p:cNvPr>
          <p:cNvSpPr txBox="1"/>
          <p:nvPr/>
        </p:nvSpPr>
        <p:spPr>
          <a:xfrm>
            <a:off x="11560226" y="6380723"/>
            <a:ext cx="48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19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C8FBCEF-EA6E-3CC1-859F-AD4D76774B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2" t="27240" r="21393" b="28029"/>
          <a:stretch/>
        </p:blipFill>
        <p:spPr bwMode="auto">
          <a:xfrm>
            <a:off x="9060615" y="375298"/>
            <a:ext cx="1772928" cy="13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503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58" y="616384"/>
            <a:ext cx="8053967" cy="768096"/>
          </a:xfrm>
        </p:spPr>
        <p:txBody>
          <a:bodyPr/>
          <a:lstStyle/>
          <a:p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Sequence diagram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2D81C4EE-BD4D-A882-09D5-0F5E554C7F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2" t="27240" r="21393" b="28029"/>
          <a:stretch/>
        </p:blipFill>
        <p:spPr bwMode="auto">
          <a:xfrm>
            <a:off x="10266225" y="206477"/>
            <a:ext cx="1772928" cy="13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227B54-40A8-9B7A-DBD3-4DF094A15819}"/>
              </a:ext>
            </a:extLst>
          </p:cNvPr>
          <p:cNvSpPr txBox="1"/>
          <p:nvPr/>
        </p:nvSpPr>
        <p:spPr>
          <a:xfrm>
            <a:off x="11554161" y="6380723"/>
            <a:ext cx="48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20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FC1196C1-16A6-F615-283F-FB4B77D36A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554963" cy="355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66C5A-05BA-6121-4D6E-D4BC3B5F8777}"/>
              </a:ext>
            </a:extLst>
          </p:cNvPr>
          <p:cNvSpPr txBox="1"/>
          <p:nvPr/>
        </p:nvSpPr>
        <p:spPr>
          <a:xfrm>
            <a:off x="1018763" y="6286035"/>
            <a:ext cx="1044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Figure Number - 4 </a:t>
            </a:r>
            <a:endParaRPr lang="en-IN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C125A1-C125-54EA-9210-0268998A2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794" y="1316440"/>
            <a:ext cx="6223819" cy="489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92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1495324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COLLABORATION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52716-2F90-B43C-838A-20031158E7DE}"/>
              </a:ext>
            </a:extLst>
          </p:cNvPr>
          <p:cNvSpPr txBox="1"/>
          <p:nvPr/>
        </p:nvSpPr>
        <p:spPr>
          <a:xfrm>
            <a:off x="11560226" y="6380723"/>
            <a:ext cx="48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21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C8FBCEF-EA6E-3CC1-859F-AD4D76774B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2" t="27240" r="21393" b="28029"/>
          <a:stretch/>
        </p:blipFill>
        <p:spPr bwMode="auto">
          <a:xfrm>
            <a:off x="9060615" y="375298"/>
            <a:ext cx="1772928" cy="13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531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58" y="616384"/>
            <a:ext cx="8053967" cy="768096"/>
          </a:xfrm>
        </p:spPr>
        <p:txBody>
          <a:bodyPr/>
          <a:lstStyle/>
          <a:p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Collaboration diagram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2D81C4EE-BD4D-A882-09D5-0F5E554C7F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2" t="27240" r="21393" b="28029"/>
          <a:stretch/>
        </p:blipFill>
        <p:spPr bwMode="auto">
          <a:xfrm>
            <a:off x="10266225" y="206477"/>
            <a:ext cx="1772928" cy="13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227B54-40A8-9B7A-DBD3-4DF094A15819}"/>
              </a:ext>
            </a:extLst>
          </p:cNvPr>
          <p:cNvSpPr txBox="1"/>
          <p:nvPr/>
        </p:nvSpPr>
        <p:spPr>
          <a:xfrm>
            <a:off x="11554161" y="6380723"/>
            <a:ext cx="48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22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FC1196C1-16A6-F615-283F-FB4B77D36A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554963" cy="355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66C5A-05BA-6121-4D6E-D4BC3B5F8777}"/>
              </a:ext>
            </a:extLst>
          </p:cNvPr>
          <p:cNvSpPr txBox="1"/>
          <p:nvPr/>
        </p:nvSpPr>
        <p:spPr>
          <a:xfrm>
            <a:off x="1018763" y="6286035"/>
            <a:ext cx="1044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Figure Number - 5 </a:t>
            </a:r>
            <a:endParaRPr lang="en-IN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6E7DE-E5AA-A49E-E2D6-110FF046F1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80"/>
          <a:stretch/>
        </p:blipFill>
        <p:spPr>
          <a:xfrm>
            <a:off x="1525092" y="1440892"/>
            <a:ext cx="10596320" cy="473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86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STATE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52716-2F90-B43C-838A-20031158E7DE}"/>
              </a:ext>
            </a:extLst>
          </p:cNvPr>
          <p:cNvSpPr txBox="1"/>
          <p:nvPr/>
        </p:nvSpPr>
        <p:spPr>
          <a:xfrm>
            <a:off x="11560226" y="6380723"/>
            <a:ext cx="48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23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C8FBCEF-EA6E-3CC1-859F-AD4D76774B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2" t="27240" r="21393" b="28029"/>
          <a:stretch/>
        </p:blipFill>
        <p:spPr bwMode="auto">
          <a:xfrm>
            <a:off x="9060615" y="375298"/>
            <a:ext cx="1772928" cy="13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169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58" y="616384"/>
            <a:ext cx="8053967" cy="768096"/>
          </a:xfrm>
        </p:spPr>
        <p:txBody>
          <a:bodyPr/>
          <a:lstStyle/>
          <a:p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State diagram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2D81C4EE-BD4D-A882-09D5-0F5E554C7F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2" t="27240" r="21393" b="28029"/>
          <a:stretch/>
        </p:blipFill>
        <p:spPr bwMode="auto">
          <a:xfrm>
            <a:off x="10266225" y="206477"/>
            <a:ext cx="1772928" cy="13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227B54-40A8-9B7A-DBD3-4DF094A15819}"/>
              </a:ext>
            </a:extLst>
          </p:cNvPr>
          <p:cNvSpPr txBox="1"/>
          <p:nvPr/>
        </p:nvSpPr>
        <p:spPr>
          <a:xfrm>
            <a:off x="11560226" y="6380723"/>
            <a:ext cx="48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24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FC1196C1-16A6-F615-283F-FB4B77D36A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554963" cy="355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66C5A-05BA-6121-4D6E-D4BC3B5F8777}"/>
              </a:ext>
            </a:extLst>
          </p:cNvPr>
          <p:cNvSpPr txBox="1"/>
          <p:nvPr/>
        </p:nvSpPr>
        <p:spPr>
          <a:xfrm>
            <a:off x="1018763" y="6286035"/>
            <a:ext cx="1044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Figure Number - 6 </a:t>
            </a:r>
            <a:endParaRPr lang="en-IN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F8EDFE-3643-B3E2-B92B-39DF1A506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853" y="1012723"/>
            <a:ext cx="6872748" cy="531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6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BF893-F667-0F62-5914-5C0E55DE54F5}"/>
              </a:ext>
            </a:extLst>
          </p:cNvPr>
          <p:cNvSpPr txBox="1"/>
          <p:nvPr/>
        </p:nvSpPr>
        <p:spPr>
          <a:xfrm>
            <a:off x="1195690" y="600726"/>
            <a:ext cx="10073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Approval of  Presentation from Project Guide</a:t>
            </a:r>
            <a:endParaRPr lang="en-IN" sz="3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537A63-7DE7-D28B-08FC-75EF6EA4A6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7" t="24803" r="8226" b="24158"/>
          <a:stretch/>
        </p:blipFill>
        <p:spPr>
          <a:xfrm>
            <a:off x="860322" y="2163097"/>
            <a:ext cx="10471355" cy="350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90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ACTIVITY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52716-2F90-B43C-838A-20031158E7DE}"/>
              </a:ext>
            </a:extLst>
          </p:cNvPr>
          <p:cNvSpPr txBox="1"/>
          <p:nvPr/>
        </p:nvSpPr>
        <p:spPr>
          <a:xfrm>
            <a:off x="11560226" y="6380723"/>
            <a:ext cx="48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25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C8FBCEF-EA6E-3CC1-859F-AD4D76774B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2" t="27240" r="21393" b="28029"/>
          <a:stretch/>
        </p:blipFill>
        <p:spPr bwMode="auto">
          <a:xfrm>
            <a:off x="9060615" y="375298"/>
            <a:ext cx="1772928" cy="13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319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58" y="616384"/>
            <a:ext cx="8053967" cy="768096"/>
          </a:xfrm>
        </p:spPr>
        <p:txBody>
          <a:bodyPr/>
          <a:lstStyle/>
          <a:p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Activity diagram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2D81C4EE-BD4D-A882-09D5-0F5E554C7F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2" t="27240" r="21393" b="28029"/>
          <a:stretch/>
        </p:blipFill>
        <p:spPr bwMode="auto">
          <a:xfrm>
            <a:off x="10266225" y="206477"/>
            <a:ext cx="1772928" cy="13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227B54-40A8-9B7A-DBD3-4DF094A15819}"/>
              </a:ext>
            </a:extLst>
          </p:cNvPr>
          <p:cNvSpPr txBox="1"/>
          <p:nvPr/>
        </p:nvSpPr>
        <p:spPr>
          <a:xfrm>
            <a:off x="11560226" y="6380723"/>
            <a:ext cx="48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26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FC1196C1-16A6-F615-283F-FB4B77D36A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554963" cy="355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66C5A-05BA-6121-4D6E-D4BC3B5F8777}"/>
              </a:ext>
            </a:extLst>
          </p:cNvPr>
          <p:cNvSpPr txBox="1"/>
          <p:nvPr/>
        </p:nvSpPr>
        <p:spPr>
          <a:xfrm>
            <a:off x="1018763" y="6286035"/>
            <a:ext cx="1044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Figure Number - 7 </a:t>
            </a:r>
            <a:endParaRPr lang="en-IN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3CEB8-7CD3-2D48-CBA6-9BCAA6CD9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1" y="1185275"/>
            <a:ext cx="6469625" cy="507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09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7025" y="3429000"/>
            <a:ext cx="4169664" cy="333756"/>
          </a:xfrm>
        </p:spPr>
        <p:txBody>
          <a:bodyPr/>
          <a:lstStyle/>
          <a:p>
            <a:r>
              <a:rPr lang="en-US" sz="3600"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AC543-DF2F-B7F2-880B-0DB5F5E9DBA5}"/>
              </a:ext>
            </a:extLst>
          </p:cNvPr>
          <p:cNvSpPr txBox="1"/>
          <p:nvPr/>
        </p:nvSpPr>
        <p:spPr>
          <a:xfrm>
            <a:off x="11448761" y="6456657"/>
            <a:ext cx="48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02450"/>
            <a:ext cx="6662057" cy="768096"/>
          </a:xfrm>
        </p:spPr>
        <p:txBody>
          <a:bodyPr/>
          <a:lstStyle/>
          <a:p>
            <a:pPr algn="ctr"/>
            <a:r>
              <a:rPr lang="en-US" sz="4400" b="1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CONTENTS</a:t>
            </a:r>
            <a:endParaRPr lang="en-US" sz="44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2" y="1791477"/>
            <a:ext cx="5873654" cy="446003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Specifications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2" y="1857394"/>
            <a:ext cx="7011186" cy="44413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Process Output (IPO)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AF8ADC-B9E5-0B4D-5CB9-BAA28A6E2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02450"/>
            <a:ext cx="6662057" cy="768096"/>
          </a:xfrm>
        </p:spPr>
        <p:txBody>
          <a:bodyPr/>
          <a:lstStyle/>
          <a:p>
            <a:pPr algn="ctr"/>
            <a:r>
              <a:rPr lang="en-US" sz="4400" b="1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CONTENTS</a:t>
            </a:r>
            <a:endParaRPr lang="en-US" sz="44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412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776471"/>
            <a:ext cx="6400800" cy="2876255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Introduction</a:t>
            </a:r>
            <a:br>
              <a:rPr lang="en-US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endParaRPr lang="en-US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7911C5-66E6-43C0-121E-97FAD5397030}"/>
              </a:ext>
            </a:extLst>
          </p:cNvPr>
          <p:cNvSpPr txBox="1"/>
          <p:nvPr/>
        </p:nvSpPr>
        <p:spPr>
          <a:xfrm>
            <a:off x="11560226" y="6380723"/>
            <a:ext cx="48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1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937B6D2-170F-357D-EB12-3D93F92224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2" t="27240" r="21393" b="28029"/>
          <a:stretch/>
        </p:blipFill>
        <p:spPr bwMode="auto">
          <a:xfrm>
            <a:off x="8985970" y="459273"/>
            <a:ext cx="1772928" cy="13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65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49E48D4C-0432-71AF-CCFD-11B91F282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99" y="4180113"/>
            <a:ext cx="11258258" cy="16422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023B061-7B30-12E4-03F1-1544C303A960}"/>
              </a:ext>
            </a:extLst>
          </p:cNvPr>
          <p:cNvSpPr txBox="1"/>
          <p:nvPr/>
        </p:nvSpPr>
        <p:spPr>
          <a:xfrm>
            <a:off x="2519265" y="1721029"/>
            <a:ext cx="9430140" cy="4227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today’s hyper-competitive e-commerce scenario, retail players grab every opportunity to attract potential customers. </a:t>
            </a:r>
            <a:r>
              <a:rPr lang="en-IN" sz="20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FreeCom is Web application which will help the customer to make an informed decision while using e-commerce website or retail stores for buying a electronic products.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2000" dirty="0">
              <a:solidFill>
                <a:schemeClr val="accent6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FreeCom is designed to compare the price and specifications of electronic goods from a range of providers, which will help consumers in making decision to choose products that will save their money through online. It will also provide a mechanism to verify the authenticity of the product by the use of QR code Reader. User/Customers will get creative art/logos/images from the purchases they have made from the brands, and they may get future discount/offers. There is also a trending products panel which will help user to find  trending products from Amazon.</a:t>
            </a:r>
            <a:endParaRPr lang="en-IN" sz="2000" dirty="0">
              <a:solidFill>
                <a:schemeClr val="accent6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571527B1-143C-08F5-7ADF-2BB520BB0E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2" t="27240" r="21393" b="28029"/>
          <a:stretch/>
        </p:blipFill>
        <p:spPr bwMode="auto">
          <a:xfrm>
            <a:off x="10310917" y="216677"/>
            <a:ext cx="1772928" cy="13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04D0778-D1E9-7CE0-5781-7567FAAA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857" y="712617"/>
            <a:ext cx="7489059" cy="76809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introduction</a:t>
            </a:r>
            <a:endParaRPr lang="en-US" sz="40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8F137-2F59-203F-D9D3-06DA7D919380}"/>
              </a:ext>
            </a:extLst>
          </p:cNvPr>
          <p:cNvSpPr txBox="1"/>
          <p:nvPr/>
        </p:nvSpPr>
        <p:spPr>
          <a:xfrm>
            <a:off x="11560226" y="6380723"/>
            <a:ext cx="48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67429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52716-2F90-B43C-838A-20031158E7DE}"/>
              </a:ext>
            </a:extLst>
          </p:cNvPr>
          <p:cNvSpPr txBox="1"/>
          <p:nvPr/>
        </p:nvSpPr>
        <p:spPr>
          <a:xfrm>
            <a:off x="11560226" y="6380723"/>
            <a:ext cx="48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3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C8FBCEF-EA6E-3CC1-859F-AD4D76774B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2" t="27240" r="21393" b="28029"/>
          <a:stretch/>
        </p:blipFill>
        <p:spPr bwMode="auto">
          <a:xfrm>
            <a:off x="9060615" y="375298"/>
            <a:ext cx="1772928" cy="13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140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49E48D4C-0432-71AF-CCFD-11B91F282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99" y="4180113"/>
            <a:ext cx="11258258" cy="16422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023B061-7B30-12E4-03F1-1544C303A960}"/>
              </a:ext>
            </a:extLst>
          </p:cNvPr>
          <p:cNvSpPr txBox="1"/>
          <p:nvPr/>
        </p:nvSpPr>
        <p:spPr>
          <a:xfrm>
            <a:off x="1835420" y="2130200"/>
            <a:ext cx="9724806" cy="4250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compare the prices of the same product from different e-commerce sites and show the cheapest of the two products.</a:t>
            </a:r>
            <a:endParaRPr lang="en-IN" sz="2000" dirty="0">
              <a:solidFill>
                <a:schemeClr val="accent6"/>
              </a:solidFill>
              <a:effectLst/>
              <a:latin typeface="Calibri" panose="020F0502020204030204" pitchFamily="34" charset="0"/>
              <a:ea typeface="Droid Sans Fallback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IN" sz="20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compare any two electronic devices on the basis of their specifications and show the comparison to the customer.</a:t>
            </a:r>
            <a:endParaRPr lang="en-IN" sz="2000" dirty="0">
              <a:solidFill>
                <a:schemeClr val="accent6"/>
              </a:solidFill>
              <a:effectLst/>
              <a:latin typeface="Calibri" panose="020F0502020204030204" pitchFamily="34" charset="0"/>
              <a:ea typeface="Droid Sans Fallback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IN" sz="20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ensure the authenticity of the product that the customer bought by scanning the QR code available on the product.</a:t>
            </a:r>
            <a:endParaRPr lang="en-IN" sz="2000" dirty="0">
              <a:solidFill>
                <a:schemeClr val="accent6"/>
              </a:solidFill>
              <a:effectLst/>
              <a:latin typeface="Calibri" panose="020F0502020204030204" pitchFamily="34" charset="0"/>
              <a:ea typeface="Droid Sans Fallback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IN" sz="20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increase price consciousness among consumers.</a:t>
            </a:r>
            <a:endParaRPr lang="en-IN" sz="2000" dirty="0">
              <a:solidFill>
                <a:schemeClr val="accent6"/>
              </a:solidFill>
              <a:effectLst/>
              <a:latin typeface="Calibri" panose="020F0502020204030204" pitchFamily="34" charset="0"/>
              <a:ea typeface="Droid Sans Fallback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IN" sz="20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Obtaining leads by marketing our web app to consumers who want hassle-free services by providing QR-based comparison in retail stores.</a:t>
            </a:r>
            <a:endParaRPr lang="en-IN" sz="2000" dirty="0">
              <a:solidFill>
                <a:schemeClr val="accent6"/>
              </a:solidFill>
              <a:effectLst/>
              <a:latin typeface="Calibri" panose="020F0502020204030204" pitchFamily="34" charset="0"/>
              <a:ea typeface="Droid Sans Fallback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IN" sz="20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Trending products are displayed to help the companies analyse the trends and the market.</a:t>
            </a:r>
            <a:endParaRPr lang="en-IN" sz="2000" dirty="0">
              <a:solidFill>
                <a:schemeClr val="accent6"/>
              </a:solidFill>
              <a:effectLst/>
              <a:latin typeface="Calibri" panose="020F0502020204030204" pitchFamily="34" charset="0"/>
              <a:ea typeface="Droid Sans Fallback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63583521-D83A-5B52-BD52-985152D275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2" t="27240" r="21393" b="28029"/>
          <a:stretch/>
        </p:blipFill>
        <p:spPr bwMode="auto">
          <a:xfrm>
            <a:off x="10310917" y="216677"/>
            <a:ext cx="1772928" cy="13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26EE796-523E-334A-F224-D52B7141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691" y="707024"/>
            <a:ext cx="7354528" cy="76809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Objectives</a:t>
            </a:r>
            <a:endParaRPr lang="en-US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5E4776-68C8-D5FC-F213-96E30D14C0D5}"/>
              </a:ext>
            </a:extLst>
          </p:cNvPr>
          <p:cNvSpPr txBox="1"/>
          <p:nvPr/>
        </p:nvSpPr>
        <p:spPr>
          <a:xfrm>
            <a:off x="11560226" y="6380723"/>
            <a:ext cx="48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35483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{7272519A-5ECF-4E0F-9BC0-0AB46638A724}tf78438558_win32</Template>
  <TotalTime>839</TotalTime>
  <Words>1087</Words>
  <Application>Microsoft Office PowerPoint</Application>
  <PresentationFormat>Widescreen</PresentationFormat>
  <Paragraphs>159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 Black</vt:lpstr>
      <vt:lpstr>Calibri</vt:lpstr>
      <vt:lpstr>Sabon Next LT</vt:lpstr>
      <vt:lpstr>Symbol</vt:lpstr>
      <vt:lpstr>Times New Roman</vt:lpstr>
      <vt:lpstr>Office Theme</vt:lpstr>
      <vt:lpstr>Major PROJECT PRESENTATION – II (FreeCom)</vt:lpstr>
      <vt:lpstr>PowerPoint Presentation</vt:lpstr>
      <vt:lpstr>PowerPoint Presentation</vt:lpstr>
      <vt:lpstr>CONTENTS</vt:lpstr>
      <vt:lpstr>CONTENTS</vt:lpstr>
      <vt:lpstr>Introduction </vt:lpstr>
      <vt:lpstr>introduction</vt:lpstr>
      <vt:lpstr>Objectives</vt:lpstr>
      <vt:lpstr>Objectives</vt:lpstr>
      <vt:lpstr>Block diagram</vt:lpstr>
      <vt:lpstr>Block diagram</vt:lpstr>
      <vt:lpstr>Functional Requirements</vt:lpstr>
      <vt:lpstr>FUNCTIONAL REQUIREMENTS</vt:lpstr>
      <vt:lpstr>FUNCTIONAL REQUIREMENTS</vt:lpstr>
      <vt:lpstr>Non-Functional Requirements</vt:lpstr>
      <vt:lpstr>NON FUNCTIONAL REQUIREMENTS</vt:lpstr>
      <vt:lpstr>System Specification</vt:lpstr>
      <vt:lpstr>SYSTEM SPECIFICATION</vt:lpstr>
      <vt:lpstr>SYSTEM SPECIFICATION</vt:lpstr>
      <vt:lpstr>Use Case Diagram</vt:lpstr>
      <vt:lpstr>USE CASE diagram</vt:lpstr>
      <vt:lpstr>Input Process Output (IPO) Diagram</vt:lpstr>
      <vt:lpstr>Input Process Output (IPO) Diagram</vt:lpstr>
      <vt:lpstr>SEQUENCE diagram</vt:lpstr>
      <vt:lpstr>Sequence diagram</vt:lpstr>
      <vt:lpstr>COLLABORATION diagram</vt:lpstr>
      <vt:lpstr>Collaboration diagram</vt:lpstr>
      <vt:lpstr>STATE diagram</vt:lpstr>
      <vt:lpstr>State diagram</vt:lpstr>
      <vt:lpstr>ACTIVITY diagram</vt:lpstr>
      <vt:lpstr>Activity diagram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Sarthak</dc:creator>
  <cp:lastModifiedBy>Sarthak</cp:lastModifiedBy>
  <cp:revision>41</cp:revision>
  <dcterms:created xsi:type="dcterms:W3CDTF">2022-08-18T03:50:18Z</dcterms:created>
  <dcterms:modified xsi:type="dcterms:W3CDTF">2022-09-19T10:47:24Z</dcterms:modified>
</cp:coreProperties>
</file>