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268219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33332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202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790616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24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208361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976701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07940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14445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05202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8372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39923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306675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42074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115212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D38A08-F865-49B2-B1D1-4D2B17B938A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831D1-6B1D-49AE-80CF-33770FEA98A1}" type="slidenum">
              <a:rPr lang="en-US" smtClean="0"/>
              <a:t>‹#›</a:t>
            </a:fld>
            <a:endParaRPr lang="en-US" dirty="0"/>
          </a:p>
        </p:txBody>
      </p:sp>
    </p:spTree>
    <p:extLst>
      <p:ext uri="{BB962C8B-B14F-4D97-AF65-F5344CB8AC3E}">
        <p14:creationId xmlns:p14="http://schemas.microsoft.com/office/powerpoint/2010/main" val="212520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D38A08-F865-49B2-B1D1-4D2B17B938A1}" type="datetimeFigureOut">
              <a:rPr lang="en-US" smtClean="0"/>
              <a:t>6/7/2021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1831D1-6B1D-49AE-80CF-33770FEA98A1}" type="slidenum">
              <a:rPr lang="en-US" smtClean="0"/>
              <a:t>‹#›</a:t>
            </a:fld>
            <a:endParaRPr lang="en-US" dirty="0"/>
          </a:p>
        </p:txBody>
      </p:sp>
    </p:spTree>
    <p:extLst>
      <p:ext uri="{BB962C8B-B14F-4D97-AF65-F5344CB8AC3E}">
        <p14:creationId xmlns:p14="http://schemas.microsoft.com/office/powerpoint/2010/main" val="30395673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geeksforgeeks.org/" TargetMode="External"/><Relationship Id="rId7" Type="http://schemas.openxmlformats.org/officeDocument/2006/relationships/hyperlink" Target="https://www.honeypot.io/" TargetMode="External"/><Relationship Id="rId2" Type="http://schemas.openxmlformats.org/officeDocument/2006/relationships/hyperlink" Target="https://www.quora.com/" TargetMode="External"/><Relationship Id="rId1" Type="http://schemas.openxmlformats.org/officeDocument/2006/relationships/slideLayout" Target="../slideLayouts/slideLayout2.xml"/><Relationship Id="rId6" Type="http://schemas.openxmlformats.org/officeDocument/2006/relationships/hyperlink" Target="https://www.kaspersky.co.in/resource-center/threats/" TargetMode="External"/><Relationship Id="rId5" Type="http://schemas.openxmlformats.org/officeDocument/2006/relationships/hyperlink" Target="https://en.wikipedia.org/" TargetMode="Externa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2259E1C6-1320-4755-AEA2-20FC93081C86}"/>
              </a:ext>
            </a:extLst>
          </p:cNvPr>
          <p:cNvSpPr txBox="1"/>
          <p:nvPr/>
        </p:nvSpPr>
        <p:spPr>
          <a:xfrm>
            <a:off x="652137" y="447874"/>
            <a:ext cx="8857695" cy="76944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400" b="1" dirty="0">
                <a:effectLst/>
                <a:latin typeface="Lucida Fax" panose="02060602050505020204" pitchFamily="18" charset="0"/>
                <a:ea typeface="Times New Roman" panose="02020603050405020304" pitchFamily="18" charset="0"/>
                <a:cs typeface="Times New Roman" panose="02020603050405020304" pitchFamily="18" charset="0"/>
              </a:rPr>
              <a:t>	Shri Vaishnav Vidyapeeth Vishwavidyalaya, Indore</a:t>
            </a:r>
            <a:br>
              <a:rPr lang="en-IN" sz="2000" dirty="0">
                <a:effectLst/>
                <a:latin typeface="Lucida Fax" panose="02060602050505020204" pitchFamily="18" charset="0"/>
                <a:ea typeface="Calibri" panose="020F0502020204030204" pitchFamily="34" charset="0"/>
                <a:cs typeface="Times New Roman" panose="02020603050405020304" pitchFamily="18" charset="0"/>
              </a:rPr>
            </a:br>
            <a:r>
              <a:rPr lang="en-IN" sz="2000" dirty="0">
                <a:effectLst/>
                <a:latin typeface="Lucida Fax" panose="02060602050505020204" pitchFamily="18" charset="0"/>
                <a:ea typeface="Calibri" panose="020F0502020204030204" pitchFamily="34" charset="0"/>
                <a:cs typeface="Times New Roman" panose="02020603050405020304" pitchFamily="18" charset="0"/>
              </a:rPr>
              <a:t>	</a:t>
            </a:r>
            <a:endParaRPr lang="en-IN" sz="2000" dirty="0">
              <a:latin typeface="Lucida Fax" panose="0206060205050502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93A164-9092-411F-A412-72DF76B681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8362" y="1888916"/>
            <a:ext cx="1585239" cy="1432010"/>
          </a:xfrm>
          <a:prstGeom prst="rect">
            <a:avLst/>
          </a:prstGeom>
          <a:noFill/>
          <a:ln>
            <a:noFill/>
          </a:ln>
        </p:spPr>
      </p:pic>
      <p:sp>
        <p:nvSpPr>
          <p:cNvPr id="7" name="TextBox 4">
            <a:extLst>
              <a:ext uri="{FF2B5EF4-FFF2-40B4-BE49-F238E27FC236}">
                <a16:creationId xmlns:a16="http://schemas.microsoft.com/office/drawing/2014/main" id="{92D29A35-95A4-49E5-8739-DDB426EE7649}"/>
              </a:ext>
            </a:extLst>
          </p:cNvPr>
          <p:cNvSpPr txBox="1"/>
          <p:nvPr/>
        </p:nvSpPr>
        <p:spPr>
          <a:xfrm>
            <a:off x="352214" y="4846318"/>
            <a:ext cx="3936148" cy="128451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nSpc>
                <a:spcPct val="150000"/>
              </a:lnSpc>
              <a:buNone/>
            </a:pPr>
            <a:r>
              <a:rPr lang="en-IN" dirty="0">
                <a:latin typeface="Lucida Fax" panose="02060602050505020204" pitchFamily="18" charset="0"/>
                <a:cs typeface="Times New Roman" panose="02020603050405020304" pitchFamily="18" charset="0"/>
              </a:rPr>
              <a:t> </a:t>
            </a:r>
            <a:r>
              <a:rPr lang="en-IN" sz="1800" b="1" u="sng" dirty="0">
                <a:latin typeface="Lucida Fax" panose="02060602050505020204" pitchFamily="18" charset="0"/>
                <a:cs typeface="Times New Roman" panose="02020603050405020304" pitchFamily="18" charset="0"/>
              </a:rPr>
              <a:t>Submitted To :</a:t>
            </a:r>
          </a:p>
          <a:p>
            <a:pPr>
              <a:lnSpc>
                <a:spcPct val="150000"/>
              </a:lnSpc>
            </a:pPr>
            <a:r>
              <a:rPr lang="en-IN" sz="1800" dirty="0">
                <a:latin typeface="Lucida Fax" panose="02060602050505020204" pitchFamily="18" charset="0"/>
                <a:cs typeface="Times New Roman" panose="02020603050405020304" pitchFamily="18" charset="0"/>
              </a:rPr>
              <a:t> </a:t>
            </a:r>
            <a:r>
              <a:rPr lang="en-IN" sz="1600" dirty="0">
                <a:latin typeface="Lucida Fax" panose="02060602050505020204" pitchFamily="18" charset="0"/>
                <a:cs typeface="Times New Roman" panose="02020603050405020304" pitchFamily="18" charset="0"/>
              </a:rPr>
              <a:t>Mr. Rajesh Chakrawarti</a:t>
            </a:r>
          </a:p>
          <a:p>
            <a:pPr>
              <a:lnSpc>
                <a:spcPct val="150000"/>
              </a:lnSpc>
            </a:pPr>
            <a:r>
              <a:rPr lang="en-IN" sz="1600" dirty="0">
                <a:latin typeface="Lucida Fax" panose="02060602050505020204" pitchFamily="18" charset="0"/>
                <a:cs typeface="Times New Roman" panose="02020603050405020304" pitchFamily="18" charset="0"/>
              </a:rPr>
              <a:t> Assistant Professor </a:t>
            </a:r>
          </a:p>
        </p:txBody>
      </p:sp>
      <p:sp>
        <p:nvSpPr>
          <p:cNvPr id="8" name="TextBox 6">
            <a:extLst>
              <a:ext uri="{FF2B5EF4-FFF2-40B4-BE49-F238E27FC236}">
                <a16:creationId xmlns:a16="http://schemas.microsoft.com/office/drawing/2014/main" id="{B99794A0-7ED6-4FCF-894E-463878E8CA16}"/>
              </a:ext>
            </a:extLst>
          </p:cNvPr>
          <p:cNvSpPr txBox="1"/>
          <p:nvPr/>
        </p:nvSpPr>
        <p:spPr>
          <a:xfrm>
            <a:off x="5873601" y="4658526"/>
            <a:ext cx="5419733" cy="161582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IN" sz="1800" b="1" u="sng" dirty="0">
                <a:solidFill>
                  <a:schemeClr val="tx1"/>
                </a:solidFill>
                <a:latin typeface="Lucida Fax" panose="02060602050505020204" pitchFamily="18" charset="0"/>
                <a:cs typeface="Times New Roman" panose="02020603050405020304" pitchFamily="18" charset="0"/>
              </a:rPr>
              <a:t>Group Members :</a:t>
            </a:r>
          </a:p>
          <a:p>
            <a:pPr>
              <a:lnSpc>
                <a:spcPct val="150000"/>
              </a:lnSpc>
            </a:pPr>
            <a:r>
              <a:rPr lang="en-IN" sz="1600" dirty="0">
                <a:solidFill>
                  <a:schemeClr val="tx1"/>
                </a:solidFill>
                <a:latin typeface="Lucida Fax" panose="02060602050505020204" pitchFamily="18" charset="0"/>
                <a:cs typeface="Times New Roman" panose="02020603050405020304" pitchFamily="18" charset="0"/>
              </a:rPr>
              <a:t>Aagam Jain (1810DMBCSE03276)</a:t>
            </a:r>
          </a:p>
          <a:p>
            <a:pPr>
              <a:lnSpc>
                <a:spcPct val="150000"/>
              </a:lnSpc>
            </a:pPr>
            <a:r>
              <a:rPr lang="en-US" sz="1600" dirty="0">
                <a:latin typeface="Lucida Fax" panose="02060602050505020204" pitchFamily="18" charset="0"/>
                <a:cs typeface="Times New Roman" panose="02020603050405020304" pitchFamily="18" charset="0"/>
              </a:rPr>
              <a:t>Sara Nahar (1810DMBCSE03315)</a:t>
            </a:r>
            <a:endParaRPr lang="en-IN" sz="1600" dirty="0">
              <a:solidFill>
                <a:schemeClr val="tx1"/>
              </a:solidFill>
              <a:latin typeface="Lucida Fax" panose="02060602050505020204" pitchFamily="18" charset="0"/>
              <a:cs typeface="Times New Roman" panose="02020603050405020304" pitchFamily="18" charset="0"/>
            </a:endParaRPr>
          </a:p>
          <a:p>
            <a:pPr>
              <a:lnSpc>
                <a:spcPct val="150000"/>
              </a:lnSpc>
            </a:pPr>
            <a:r>
              <a:rPr lang="en-IN" sz="1600" dirty="0">
                <a:latin typeface="Lucida Fax" panose="02060602050505020204" pitchFamily="18" charset="0"/>
                <a:cs typeface="Times New Roman" panose="02020603050405020304" pitchFamily="18" charset="0"/>
              </a:rPr>
              <a:t>Disha Vinod Kalonje </a:t>
            </a:r>
            <a:r>
              <a:rPr lang="en-IN" sz="1600" dirty="0">
                <a:solidFill>
                  <a:schemeClr val="tx1"/>
                </a:solidFill>
                <a:latin typeface="Lucida Fax" panose="02060602050505020204" pitchFamily="18" charset="0"/>
                <a:cs typeface="Times New Roman" panose="02020603050405020304" pitchFamily="18" charset="0"/>
              </a:rPr>
              <a:t>(1810DMBCSE03286)</a:t>
            </a:r>
          </a:p>
        </p:txBody>
      </p:sp>
      <p:sp>
        <p:nvSpPr>
          <p:cNvPr id="9" name="TextBox 8">
            <a:extLst>
              <a:ext uri="{FF2B5EF4-FFF2-40B4-BE49-F238E27FC236}">
                <a16:creationId xmlns:a16="http://schemas.microsoft.com/office/drawing/2014/main" id="{53F07E4E-4184-4310-8B7E-E13F7101D51A}"/>
              </a:ext>
            </a:extLst>
          </p:cNvPr>
          <p:cNvSpPr txBox="1"/>
          <p:nvPr/>
        </p:nvSpPr>
        <p:spPr>
          <a:xfrm>
            <a:off x="1584191" y="3584251"/>
            <a:ext cx="6993583"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u="sng" dirty="0">
                <a:latin typeface="Lucida Fax" panose="02060602050505020204" pitchFamily="18" charset="0"/>
                <a:cs typeface="Times New Roman" panose="02020603050405020304" pitchFamily="18" charset="0"/>
              </a:rPr>
              <a:t>Honeypot</a:t>
            </a:r>
            <a:endParaRPr lang="en-IN" sz="2400" u="sng" dirty="0">
              <a:latin typeface="Lucida Fax" panose="02060602050505020204" pitchFamily="18" charset="0"/>
              <a:cs typeface="Times New Roman" panose="02020603050405020304" pitchFamily="18" charset="0"/>
            </a:endParaRPr>
          </a:p>
        </p:txBody>
      </p:sp>
      <p:sp>
        <p:nvSpPr>
          <p:cNvPr id="10" name="Rectangle 9"/>
          <p:cNvSpPr/>
          <p:nvPr/>
        </p:nvSpPr>
        <p:spPr>
          <a:xfrm>
            <a:off x="2032981" y="951937"/>
            <a:ext cx="6096000" cy="742960"/>
          </a:xfrm>
          <a:prstGeom prst="rect">
            <a:avLst/>
          </a:prstGeom>
        </p:spPr>
        <p:txBody>
          <a:bodyPr>
            <a:spAutoFit/>
          </a:bodyPr>
          <a:lstStyle/>
          <a:p>
            <a:pPr algn="ctr">
              <a:lnSpc>
                <a:spcPct val="150000"/>
              </a:lnSpc>
            </a:pPr>
            <a:r>
              <a:rPr lang="en-IN" sz="1400" b="1" dirty="0">
                <a:latin typeface="Lucida Fax" panose="02060602050505020204" pitchFamily="18" charset="0"/>
                <a:ea typeface="Times New Roman" panose="02020603050405020304" pitchFamily="18" charset="0"/>
                <a:cs typeface="Times New Roman" panose="02020603050405020304" pitchFamily="18" charset="0"/>
              </a:rPr>
              <a:t>Shri Vaishnav Institute of Information </a:t>
            </a:r>
            <a:r>
              <a:rPr lang="en-IN" sz="1600" b="1" dirty="0">
                <a:latin typeface="Lucida Fax" panose="02060602050505020204" pitchFamily="18" charset="0"/>
                <a:ea typeface="Times New Roman" panose="02020603050405020304" pitchFamily="18" charset="0"/>
                <a:cs typeface="Times New Roman" panose="02020603050405020304" pitchFamily="18" charset="0"/>
              </a:rPr>
              <a:t>Technology</a:t>
            </a:r>
            <a:r>
              <a:rPr lang="en-IN" sz="1400" b="1" dirty="0">
                <a:latin typeface="Lucida Fax" panose="02060602050505020204" pitchFamily="18" charset="0"/>
                <a:ea typeface="Times New Roman" panose="02020603050405020304" pitchFamily="18" charset="0"/>
                <a:cs typeface="Times New Roman" panose="02020603050405020304" pitchFamily="18" charset="0"/>
              </a:rPr>
              <a:t> Department of Computer Science &amp; Engineering</a:t>
            </a:r>
            <a:endParaRPr lang="en-IN" sz="1400" dirty="0">
              <a:latin typeface="Lucida Fax" panose="02060602050505020204" pitchFamily="18" charset="0"/>
              <a:cs typeface="Times New Roman" panose="02020603050405020304" pitchFamily="18" charset="0"/>
            </a:endParaRPr>
          </a:p>
        </p:txBody>
      </p:sp>
    </p:spTree>
    <p:extLst>
      <p:ext uri="{BB962C8B-B14F-4D97-AF65-F5344CB8AC3E}">
        <p14:creationId xmlns:p14="http://schemas.microsoft.com/office/powerpoint/2010/main" val="114818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rmAutofit/>
          </a:bodyPr>
          <a:lstStyle/>
          <a:p>
            <a:r>
              <a:rPr lang="en-IN" altLang="en-US" b="1" dirty="0">
                <a:latin typeface="Lucida Fax" panose="02060602050505020204" pitchFamily="18" charset="0"/>
                <a:cs typeface="Times New Roman" panose="02020603050405020304" pitchFamily="18" charset="0"/>
              </a:rPr>
              <a:t>Expected Outcome</a:t>
            </a:r>
            <a:br>
              <a:rPr lang="en-IN" alt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2160589"/>
            <a:ext cx="8205409" cy="3880773"/>
          </a:xfrm>
        </p:spPr>
        <p:txBody>
          <a:bodyPr/>
          <a:lstStyle/>
          <a:p>
            <a:pPr>
              <a:lnSpc>
                <a:spcPct val="150000"/>
              </a:lnSpc>
            </a:pPr>
            <a:r>
              <a:rPr lang="en-US" dirty="0">
                <a:latin typeface="Lucida Fax" panose="02060602050505020204" pitchFamily="18" charset="0"/>
              </a:rPr>
              <a:t>Honeypots can be used for production purposes by preventing , detecting or responding to attacks. Honeypots can also be used for research , gathering information on threats so we can better understand and defend against them.</a:t>
            </a:r>
            <a:r>
              <a:rPr lang="en-US" dirty="0"/>
              <a:t>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157" y="4404584"/>
            <a:ext cx="3391021" cy="1209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9558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28689"/>
            <a:ext cx="8596668" cy="1320800"/>
          </a:xfrm>
        </p:spPr>
        <p:txBody>
          <a:bodyPr/>
          <a:lstStyle/>
          <a:p>
            <a:r>
              <a:rPr lang="en-US" b="1" dirty="0">
                <a:latin typeface="Lucida Fax" panose="02060602050505020204" pitchFamily="18" charset="0"/>
              </a:rPr>
              <a:t>References</a:t>
            </a:r>
          </a:p>
        </p:txBody>
      </p:sp>
      <p:sp>
        <p:nvSpPr>
          <p:cNvPr id="3" name="Content Placeholder 2"/>
          <p:cNvSpPr>
            <a:spLocks noGrp="1"/>
          </p:cNvSpPr>
          <p:nvPr>
            <p:ph idx="1"/>
          </p:nvPr>
        </p:nvSpPr>
        <p:spPr>
          <a:xfrm>
            <a:off x="677334" y="2011983"/>
            <a:ext cx="8596668" cy="3880773"/>
          </a:xfrm>
        </p:spPr>
        <p:txBody>
          <a:bodyPr>
            <a:normAutofit/>
          </a:bodyPr>
          <a:lstStyle/>
          <a:p>
            <a:r>
              <a:rPr lang="en-US" sz="1600" dirty="0">
                <a:latin typeface="Lucida Fax" panose="02060602050505020204" pitchFamily="18" charset="0"/>
                <a:hlinkClick r:id="rId2"/>
              </a:rPr>
              <a:t>https://www.quora.com/</a:t>
            </a:r>
            <a:endParaRPr lang="en-US" sz="1600" dirty="0">
              <a:latin typeface="Lucida Fax" panose="02060602050505020204" pitchFamily="18" charset="0"/>
            </a:endParaRPr>
          </a:p>
          <a:p>
            <a:r>
              <a:rPr lang="en-IN" sz="1600" dirty="0">
                <a:latin typeface="Lucida Fax" panose="02060602050505020204" pitchFamily="18" charset="0"/>
                <a:ea typeface="Calibri" panose="020F0502020204030204" pitchFamily="34" charset="0"/>
                <a:cs typeface="Times New Roman" panose="02020603050405020304" pitchFamily="18" charset="0"/>
                <a:hlinkClick r:id="rId3"/>
              </a:rPr>
              <a:t>https://www.geeksforgeeks.org/</a:t>
            </a:r>
            <a:endParaRPr lang="en-IN" sz="1600" dirty="0">
              <a:latin typeface="Lucida Fax" panose="02060602050505020204" pitchFamily="18" charset="0"/>
              <a:ea typeface="Calibri" panose="020F0502020204030204" pitchFamily="34" charset="0"/>
              <a:cs typeface="Times New Roman" panose="02020603050405020304" pitchFamily="18" charset="0"/>
            </a:endParaRPr>
          </a:p>
          <a:p>
            <a:r>
              <a:rPr lang="en-IN" sz="1600" dirty="0">
                <a:latin typeface="Lucida Fax" panose="02060602050505020204" pitchFamily="18" charset="0"/>
                <a:ea typeface="Calibri" panose="020F0502020204030204" pitchFamily="34" charset="0"/>
                <a:cs typeface="Times New Roman" panose="02020603050405020304" pitchFamily="18" charset="0"/>
                <a:hlinkClick r:id="rId4"/>
              </a:rPr>
              <a:t>https://github.com/</a:t>
            </a:r>
            <a:endParaRPr lang="en-IN" sz="1600" dirty="0">
              <a:latin typeface="Lucida Fax" panose="02060602050505020204" pitchFamily="18" charset="0"/>
              <a:ea typeface="Calibri" panose="020F0502020204030204" pitchFamily="34" charset="0"/>
              <a:cs typeface="Times New Roman" panose="02020603050405020304" pitchFamily="18" charset="0"/>
            </a:endParaRPr>
          </a:p>
          <a:p>
            <a:r>
              <a:rPr lang="en-US" sz="1600" dirty="0">
                <a:latin typeface="Lucida Fax" panose="02060602050505020204" pitchFamily="18" charset="0"/>
                <a:hlinkClick r:id="rId5"/>
              </a:rPr>
              <a:t>https://en.wikipedia.org/</a:t>
            </a:r>
            <a:endParaRPr lang="en-US" sz="1600" dirty="0">
              <a:latin typeface="Lucida Fax" panose="02060602050505020204" pitchFamily="18" charset="0"/>
            </a:endParaRPr>
          </a:p>
          <a:p>
            <a:r>
              <a:rPr lang="en-US" sz="1600" dirty="0">
                <a:latin typeface="Lucida Fax" panose="02060602050505020204" pitchFamily="18" charset="0"/>
                <a:hlinkClick r:id="rId6"/>
              </a:rPr>
              <a:t>https://www.kaspersky.co.in/resource-center/threats/</a:t>
            </a:r>
            <a:endParaRPr lang="en-US" sz="1600" dirty="0">
              <a:latin typeface="Lucida Fax" panose="02060602050505020204" pitchFamily="18" charset="0"/>
            </a:endParaRPr>
          </a:p>
          <a:p>
            <a:r>
              <a:rPr lang="en-US" sz="1600" dirty="0">
                <a:latin typeface="Lucida Fax" panose="02060602050505020204" pitchFamily="18" charset="0"/>
                <a:hlinkClick r:id="rId7"/>
              </a:rPr>
              <a:t>https://www.honeypot.io/</a:t>
            </a:r>
            <a:endParaRPr lang="en-US" sz="1600" dirty="0">
              <a:latin typeface="Lucida Fax" panose="02060602050505020204" pitchFamily="18" charset="0"/>
            </a:endParaRPr>
          </a:p>
          <a:p>
            <a:endParaRPr lang="en-US" sz="1600" dirty="0">
              <a:latin typeface="Lucida Fax" panose="02060602050505020204" pitchFamily="18" charset="0"/>
            </a:endParaRPr>
          </a:p>
        </p:txBody>
      </p:sp>
      <p:pic>
        <p:nvPicPr>
          <p:cNvPr id="6" name="Picture 2" descr="C:\Users\asus\Desktop\ab.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811" y="4522742"/>
            <a:ext cx="6025713" cy="147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2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945081"/>
            <a:ext cx="7766936" cy="951376"/>
          </a:xfrm>
        </p:spPr>
        <p:txBody>
          <a:bodyPr>
            <a:normAutofit fontScale="90000"/>
          </a:bodyPr>
          <a:lstStyle/>
          <a:p>
            <a:pPr algn="ctr"/>
            <a:br>
              <a:rPr lang="en-US" dirty="0"/>
            </a:br>
            <a:br>
              <a:rPr lang="en-US" dirty="0"/>
            </a:br>
            <a:br>
              <a:rPr lang="en-US" dirty="0"/>
            </a:br>
            <a:br>
              <a:rPr lang="en-US" dirty="0"/>
            </a:br>
            <a:r>
              <a:rPr lang="en-US" sz="4400" b="1" u="sng" dirty="0">
                <a:latin typeface="Lucida Fax" panose="02060602050505020204" pitchFamily="18" charset="0"/>
              </a:rPr>
              <a:t>Thank You !!!</a:t>
            </a:r>
          </a:p>
        </p:txBody>
      </p:sp>
      <p:sp>
        <p:nvSpPr>
          <p:cNvPr id="3" name="Content Placeholder 2"/>
          <p:cNvSpPr>
            <a:spLocks noGrp="1"/>
          </p:cNvSpPr>
          <p:nvPr>
            <p:ph type="subTitle" idx="1"/>
          </p:nvPr>
        </p:nvSpPr>
        <p:spPr/>
        <p:txBody>
          <a:bodyPr/>
          <a:lstStyle/>
          <a:p>
            <a:r>
              <a:rPr lang="en-US" dirty="0"/>
              <a:t> </a:t>
            </a:r>
          </a:p>
          <a:p>
            <a:endParaRPr lang="en-US" dirty="0"/>
          </a:p>
        </p:txBody>
      </p:sp>
    </p:spTree>
    <p:extLst>
      <p:ext uri="{BB962C8B-B14F-4D97-AF65-F5344CB8AC3E}">
        <p14:creationId xmlns:p14="http://schemas.microsoft.com/office/powerpoint/2010/main" val="7380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Lucida Fax" panose="02060602050505020204" pitchFamily="18" charset="0"/>
              </a:rPr>
              <a:t>Content</a:t>
            </a:r>
          </a:p>
        </p:txBody>
      </p:sp>
      <p:sp>
        <p:nvSpPr>
          <p:cNvPr id="3" name="Content Placeholder 2"/>
          <p:cNvSpPr>
            <a:spLocks noGrp="1"/>
          </p:cNvSpPr>
          <p:nvPr>
            <p:ph idx="1"/>
          </p:nvPr>
        </p:nvSpPr>
        <p:spPr>
          <a:xfrm>
            <a:off x="677334" y="1772530"/>
            <a:ext cx="8596668" cy="4896773"/>
          </a:xfrm>
        </p:spPr>
        <p:txBody>
          <a:bodyPr>
            <a:normAutofit/>
          </a:bodyPr>
          <a:lstStyle/>
          <a:p>
            <a:pPr>
              <a:lnSpc>
                <a:spcPct val="150000"/>
              </a:lnSpc>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Lucida Fax" panose="020606020505050202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Literature Survey</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Problem Domain</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Solution Domain</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System Domains</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Application Domains</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Expected Outcome</a:t>
            </a:r>
          </a:p>
          <a:p>
            <a:pPr>
              <a:lnSpc>
                <a:spcPct val="150000"/>
              </a:lnSpc>
              <a:buFont typeface="Wingdings" panose="05000000000000000000" pitchFamily="2" charset="2"/>
              <a:buChar char="q"/>
            </a:pPr>
            <a:r>
              <a:rPr lang="en-IN" dirty="0">
                <a:solidFill>
                  <a:schemeClr val="tx1"/>
                </a:solidFill>
                <a:latin typeface="Lucida Fax" panose="02060602050505020204" pitchFamily="18" charset="0"/>
                <a:cs typeface="Times New Roman" panose="02020603050405020304" pitchFamily="18" charset="0"/>
              </a:rPr>
              <a:t> References</a:t>
            </a:r>
          </a:p>
          <a:p>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098" y="2479697"/>
            <a:ext cx="2219325" cy="2057400"/>
          </a:xfrm>
          <a:prstGeom prst="rect">
            <a:avLst/>
          </a:prstGeom>
        </p:spPr>
      </p:pic>
    </p:spTree>
    <p:extLst>
      <p:ext uri="{BB962C8B-B14F-4D97-AF65-F5344CB8AC3E}">
        <p14:creationId xmlns:p14="http://schemas.microsoft.com/office/powerpoint/2010/main" val="14522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Lucida Fax" panose="02060602050505020204" pitchFamily="18" charset="0"/>
              </a:rPr>
              <a:t>Introduction</a:t>
            </a:r>
          </a:p>
        </p:txBody>
      </p:sp>
      <p:sp>
        <p:nvSpPr>
          <p:cNvPr id="3" name="Content Placeholder 2"/>
          <p:cNvSpPr>
            <a:spLocks noGrp="1"/>
          </p:cNvSpPr>
          <p:nvPr>
            <p:ph idx="1"/>
          </p:nvPr>
        </p:nvSpPr>
        <p:spPr>
          <a:xfrm>
            <a:off x="677334" y="1688124"/>
            <a:ext cx="8480734" cy="4859676"/>
          </a:xfrm>
        </p:spPr>
        <p:txBody>
          <a:bodyPr>
            <a:normAutofit/>
          </a:bodyPr>
          <a:lstStyle/>
          <a:p>
            <a:pPr>
              <a:lnSpc>
                <a:spcPct val="150000"/>
              </a:lnSpc>
            </a:pPr>
            <a:r>
              <a:rPr lang="en-IN" dirty="0">
                <a:latin typeface="Lucida Fax" panose="02060602050505020204" pitchFamily="18" charset="0"/>
              </a:rPr>
              <a:t>For every consumer and business that is on the Internet, viruses, worms, and crackers are but a few security threats. The systems can only react to or prevent attacks but they cannot give us information about the attacker, the tools used or even the methods employed. Hence, Honeypots are a novel approach to network security and security research alike. Honeypots are closely monitored decoys that are employed in a network to study the trail of hackers and to alert network administrators of a possible intrusion. Honeypots provide a cost  effective solution to increase the security posture of an organization. </a:t>
            </a:r>
            <a:endParaRPr lang="en-US" dirty="0">
              <a:latin typeface="Lucida Fax" panose="02060602050505020204" pitchFamily="18" charset="0"/>
            </a:endParaRPr>
          </a:p>
        </p:txBody>
      </p:sp>
    </p:spTree>
    <p:extLst>
      <p:ext uri="{BB962C8B-B14F-4D97-AF65-F5344CB8AC3E}">
        <p14:creationId xmlns:p14="http://schemas.microsoft.com/office/powerpoint/2010/main" val="223550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688"/>
          </a:xfrm>
        </p:spPr>
        <p:txBody>
          <a:bodyPr/>
          <a:lstStyle/>
          <a:p>
            <a:r>
              <a:rPr lang="en-US" b="1" dirty="0">
                <a:latin typeface="Lucida Fax" panose="02060602050505020204" pitchFamily="18" charset="0"/>
              </a:rPr>
              <a:t>Literature Survey</a:t>
            </a:r>
            <a:r>
              <a:rPr lang="en-US" dirty="0"/>
              <a:t>	</a:t>
            </a:r>
          </a:p>
        </p:txBody>
      </p:sp>
      <p:sp>
        <p:nvSpPr>
          <p:cNvPr id="3" name="Content Placeholder 2"/>
          <p:cNvSpPr>
            <a:spLocks noGrp="1"/>
          </p:cNvSpPr>
          <p:nvPr>
            <p:ph idx="1"/>
          </p:nvPr>
        </p:nvSpPr>
        <p:spPr>
          <a:xfrm>
            <a:off x="677334" y="1659643"/>
            <a:ext cx="8157908" cy="4408648"/>
          </a:xfrm>
        </p:spPr>
        <p:txBody>
          <a:bodyPr>
            <a:normAutofit fontScale="92500" lnSpcReduction="10000"/>
          </a:bodyPr>
          <a:lstStyle/>
          <a:p>
            <a:pPr>
              <a:lnSpc>
                <a:spcPct val="150000"/>
              </a:lnSpc>
            </a:pPr>
            <a:r>
              <a:rPr lang="en-US" dirty="0">
                <a:latin typeface="Lucida Fax" panose="02060602050505020204" pitchFamily="18" charset="0"/>
              </a:rPr>
              <a:t>The first type of honeypot was released in 1997 called the Deceptive Toolkit. </a:t>
            </a:r>
          </a:p>
          <a:p>
            <a:pPr>
              <a:lnSpc>
                <a:spcPct val="150000"/>
              </a:lnSpc>
            </a:pPr>
            <a:r>
              <a:rPr lang="en-US" dirty="0">
                <a:latin typeface="Lucida Fax" panose="02060602050505020204" pitchFamily="18" charset="0"/>
              </a:rPr>
              <a:t>In 1998 the first commercial honeypot came out. This was called Cybercop Sting. In 2002 the honeypot could be shared and used all over the world</a:t>
            </a:r>
          </a:p>
          <a:p>
            <a:pPr>
              <a:lnSpc>
                <a:spcPct val="150000"/>
              </a:lnSpc>
            </a:pPr>
            <a:r>
              <a:rPr lang="en-US" dirty="0">
                <a:latin typeface="Lucida Fax" panose="02060602050505020204" pitchFamily="18" charset="0"/>
              </a:rPr>
              <a:t>There are number of techniques has been used for network security . </a:t>
            </a:r>
          </a:p>
          <a:p>
            <a:pPr lvl="1">
              <a:lnSpc>
                <a:spcPct val="120000"/>
              </a:lnSpc>
              <a:buAutoNum type="arabicPeriod"/>
            </a:pPr>
            <a:r>
              <a:rPr lang="en-US" dirty="0">
                <a:latin typeface="Lucida Fax" panose="02060602050505020204" pitchFamily="18" charset="0"/>
              </a:rPr>
              <a:t>The IDS</a:t>
            </a:r>
          </a:p>
          <a:p>
            <a:pPr lvl="1">
              <a:lnSpc>
                <a:spcPct val="120000"/>
              </a:lnSpc>
              <a:buAutoNum type="arabicPeriod"/>
            </a:pPr>
            <a:r>
              <a:rPr lang="en-US" dirty="0">
                <a:latin typeface="Lucida Fax" panose="02060602050505020204" pitchFamily="18" charset="0"/>
              </a:rPr>
              <a:t>The Simulating Networks with Honeyd is proposed </a:t>
            </a:r>
          </a:p>
          <a:p>
            <a:pPr lvl="1">
              <a:lnSpc>
                <a:spcPct val="120000"/>
              </a:lnSpc>
              <a:buAutoNum type="arabicPeriod"/>
            </a:pPr>
            <a:r>
              <a:rPr lang="en-US" dirty="0">
                <a:latin typeface="Lucida Fax" panose="02060602050505020204" pitchFamily="18" charset="0"/>
              </a:rPr>
              <a:t>The Official Nmap Project Guide to Network Discovery and Security Scanning is proposed </a:t>
            </a:r>
          </a:p>
          <a:p>
            <a:pPr lvl="1">
              <a:lnSpc>
                <a:spcPct val="120000"/>
              </a:lnSpc>
              <a:buAutoNum type="arabicPeriod"/>
            </a:pPr>
            <a:r>
              <a:rPr lang="en-US" dirty="0">
                <a:latin typeface="Lucida Fax" panose="02060602050505020204" pitchFamily="18" charset="0"/>
              </a:rPr>
              <a:t>Firewall </a:t>
            </a:r>
          </a:p>
        </p:txBody>
      </p:sp>
    </p:spTree>
    <p:extLst>
      <p:ext uri="{BB962C8B-B14F-4D97-AF65-F5344CB8AC3E}">
        <p14:creationId xmlns:p14="http://schemas.microsoft.com/office/powerpoint/2010/main" val="208340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4104"/>
            <a:ext cx="8596668" cy="1320800"/>
          </a:xfrm>
        </p:spPr>
        <p:txBody>
          <a:bodyPr/>
          <a:lstStyle/>
          <a:p>
            <a:r>
              <a:rPr lang="en-US" b="1" dirty="0">
                <a:latin typeface="Lucida Fax" panose="02060602050505020204" pitchFamily="18" charset="0"/>
              </a:rPr>
              <a:t>Pros and Cons </a:t>
            </a:r>
            <a:endParaRPr lang="en-IN" b="1" dirty="0">
              <a:latin typeface="Lucida Fax" panose="0206060205050502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9709546"/>
              </p:ext>
            </p:extLst>
          </p:nvPr>
        </p:nvGraphicFramePr>
        <p:xfrm>
          <a:off x="1250503" y="1930400"/>
          <a:ext cx="7710616" cy="3875599"/>
        </p:xfrm>
        <a:graphic>
          <a:graphicData uri="http://schemas.openxmlformats.org/drawingml/2006/table">
            <a:tbl>
              <a:tblPr firstRow="1" bandRow="1">
                <a:effectLst>
                  <a:innerShdw blurRad="114300">
                    <a:prstClr val="black"/>
                  </a:innerShdw>
                </a:effectLst>
                <a:tableStyleId>{125E5076-3810-47DD-B79F-674D7AD40C01}</a:tableStyleId>
              </a:tblPr>
              <a:tblGrid>
                <a:gridCol w="3827934">
                  <a:extLst>
                    <a:ext uri="{9D8B030D-6E8A-4147-A177-3AD203B41FA5}">
                      <a16:colId xmlns:a16="http://schemas.microsoft.com/office/drawing/2014/main" val="63617769"/>
                    </a:ext>
                  </a:extLst>
                </a:gridCol>
                <a:gridCol w="3882682">
                  <a:extLst>
                    <a:ext uri="{9D8B030D-6E8A-4147-A177-3AD203B41FA5}">
                      <a16:colId xmlns:a16="http://schemas.microsoft.com/office/drawing/2014/main" val="1023974638"/>
                    </a:ext>
                  </a:extLst>
                </a:gridCol>
              </a:tblGrid>
              <a:tr h="489243">
                <a:tc>
                  <a:txBody>
                    <a:bodyPr/>
                    <a:lstStyle/>
                    <a:p>
                      <a:pPr algn="ctr"/>
                      <a:r>
                        <a:rPr lang="en-US" sz="1800" b="1" u="sng" dirty="0">
                          <a:solidFill>
                            <a:schemeClr val="bg1"/>
                          </a:solidFill>
                          <a:latin typeface="Lucida Fax" panose="02060602050505020204" pitchFamily="18" charset="0"/>
                        </a:rPr>
                        <a:t>Pros</a:t>
                      </a:r>
                      <a:endParaRPr lang="en-IN" sz="1800" b="1" u="sng" dirty="0">
                        <a:solidFill>
                          <a:schemeClr val="bg1"/>
                        </a:solidFill>
                        <a:latin typeface="Lucida Fax" panose="02060602050505020204" pitchFamily="18" charset="0"/>
                      </a:endParaRPr>
                    </a:p>
                  </a:txBody>
                  <a:tcPr anchor="ctr">
                    <a:lnL>
                      <a:noFill/>
                    </a:lnL>
                    <a:lnR>
                      <a:noFill/>
                    </a:lnR>
                    <a:lnT>
                      <a:noFill/>
                    </a:lnT>
                    <a:lnB w="25400" cmpd="sng">
                      <a:noFill/>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r>
                        <a:rPr lang="en-US" sz="1800" b="1" u="sng" dirty="0">
                          <a:solidFill>
                            <a:schemeClr val="bg1"/>
                          </a:solidFill>
                          <a:latin typeface="Lucida Fax" panose="02060602050505020204" pitchFamily="18" charset="0"/>
                        </a:rPr>
                        <a:t>Cons</a:t>
                      </a:r>
                      <a:endParaRPr lang="en-IN" sz="1800" b="1" u="sng" dirty="0">
                        <a:solidFill>
                          <a:schemeClr val="bg1"/>
                        </a:solidFill>
                        <a:latin typeface="Lucida Fax" panose="02060602050505020204" pitchFamily="18" charset="0"/>
                      </a:endParaRPr>
                    </a:p>
                  </a:txBody>
                  <a:tcPr anchor="ctr">
                    <a:lnL>
                      <a:noFill/>
                    </a:lnL>
                    <a:lnR>
                      <a:noFill/>
                    </a:lnR>
                    <a:lnT>
                      <a:noFill/>
                    </a:lnT>
                    <a:lnB w="25400" cmpd="sng">
                      <a:noFill/>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1389190353"/>
                  </a:ext>
                </a:extLst>
              </a:tr>
              <a:tr h="133979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Lucida Fax" panose="02060602050505020204" pitchFamily="18"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Lucida Fax" panose="02060602050505020204" pitchFamily="18" charset="0"/>
                        </a:rPr>
                        <a:t>1. Honeypots can capture attacks and give information about the attack type and if needed . </a:t>
                      </a:r>
                    </a:p>
                    <a:p>
                      <a:pPr algn="ctr"/>
                      <a:endParaRPr lang="en-IN" sz="1800" dirty="0">
                        <a:solidFill>
                          <a:schemeClr val="bg1"/>
                        </a:solidFill>
                        <a:latin typeface="Lucida Fax" panose="02060602050505020204" pitchFamily="18" charset="0"/>
                      </a:endParaRPr>
                    </a:p>
                  </a:txBody>
                  <a:tcPr anchor="ctr">
                    <a:lnT w="25400" cmpd="sng">
                      <a:noFill/>
                    </a:lnT>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r>
                        <a:rPr lang="en-US" sz="1800" dirty="0">
                          <a:solidFill>
                            <a:schemeClr val="bg1"/>
                          </a:solidFill>
                          <a:latin typeface="Lucida Fax" panose="02060602050505020204" pitchFamily="18" charset="0"/>
                        </a:rPr>
                        <a:t> 1. We can only capture data when the hacker is attacking the system actively. </a:t>
                      </a:r>
                    </a:p>
                  </a:txBody>
                  <a:tcPr anchor="ctr">
                    <a:lnT w="25400" cmpd="sng">
                      <a:noFill/>
                    </a:lnT>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3860475954"/>
                  </a:ext>
                </a:extLst>
              </a:tr>
              <a:tr h="1648996">
                <a:tc>
                  <a:txBody>
                    <a:bodyPr/>
                    <a:lstStyle/>
                    <a:p>
                      <a:pPr algn="ctr"/>
                      <a:r>
                        <a:rPr lang="en-US" sz="1800" dirty="0">
                          <a:solidFill>
                            <a:schemeClr val="bg1"/>
                          </a:solidFill>
                          <a:latin typeface="Lucida Fax" panose="02060602050505020204" pitchFamily="18" charset="0"/>
                        </a:rPr>
                        <a:t>2. It helps to understand more attacks that may happen</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r>
                        <a:rPr lang="en-US" sz="1800" dirty="0">
                          <a:solidFill>
                            <a:schemeClr val="bg1"/>
                          </a:solidFill>
                          <a:latin typeface="Lucida Fax" panose="02060602050505020204" pitchFamily="18" charset="0"/>
                        </a:rPr>
                        <a:t>2. If there is an attack occuring in another system, our honeypot will not be able to identify it</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3885352604"/>
                  </a:ext>
                </a:extLst>
              </a:tr>
            </a:tbl>
          </a:graphicData>
        </a:graphic>
      </p:graphicFrame>
    </p:spTree>
    <p:extLst>
      <p:ext uri="{BB962C8B-B14F-4D97-AF65-F5344CB8AC3E}">
        <p14:creationId xmlns:p14="http://schemas.microsoft.com/office/powerpoint/2010/main" val="16783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44787"/>
            <a:ext cx="8596668" cy="1000886"/>
          </a:xfrm>
        </p:spPr>
        <p:txBody>
          <a:bodyPr/>
          <a:lstStyle/>
          <a:p>
            <a:r>
              <a:rPr lang="en-US" b="1" dirty="0">
                <a:latin typeface="Lucida Fax" panose="02060602050505020204" pitchFamily="18" charset="0"/>
              </a:rPr>
              <a:t>Problem Domain</a:t>
            </a:r>
          </a:p>
        </p:txBody>
      </p:sp>
      <p:sp>
        <p:nvSpPr>
          <p:cNvPr id="3" name="Content Placeholder 2"/>
          <p:cNvSpPr>
            <a:spLocks noGrp="1"/>
          </p:cNvSpPr>
          <p:nvPr>
            <p:ph idx="1"/>
          </p:nvPr>
        </p:nvSpPr>
        <p:spPr>
          <a:xfrm>
            <a:off x="677334" y="2065587"/>
            <a:ext cx="8596668" cy="3880773"/>
          </a:xfrm>
        </p:spPr>
        <p:txBody>
          <a:bodyPr>
            <a:normAutofit/>
          </a:bodyPr>
          <a:lstStyle/>
          <a:p>
            <a:pPr>
              <a:lnSpc>
                <a:spcPct val="150000"/>
              </a:lnSpc>
            </a:pPr>
            <a:r>
              <a:rPr lang="en-US" dirty="0">
                <a:latin typeface="Lucida Fax" panose="02060602050505020204" pitchFamily="18" charset="0"/>
              </a:rPr>
              <a:t>The internet houses millions of bots and humans waiting attack open systems and it is important to enable proactive protection controls to safeguard our systems, networks and data assets.</a:t>
            </a:r>
          </a:p>
          <a:p>
            <a:pPr>
              <a:lnSpc>
                <a:spcPct val="15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118" y="4073162"/>
            <a:ext cx="3501563" cy="1505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08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Lucida Fax" panose="02060602050505020204" pitchFamily="18" charset="0"/>
              </a:rPr>
              <a:t>Solution Domain</a:t>
            </a:r>
          </a:p>
        </p:txBody>
      </p:sp>
      <p:sp>
        <p:nvSpPr>
          <p:cNvPr id="3" name="Content Placeholder 2"/>
          <p:cNvSpPr>
            <a:spLocks noGrp="1"/>
          </p:cNvSpPr>
          <p:nvPr>
            <p:ph idx="1"/>
          </p:nvPr>
        </p:nvSpPr>
        <p:spPr>
          <a:xfrm>
            <a:off x="367843" y="1509150"/>
            <a:ext cx="9690555" cy="5588000"/>
          </a:xfrm>
        </p:spPr>
        <p:txBody>
          <a:bodyPr>
            <a:normAutofit/>
          </a:bodyPr>
          <a:lstStyle/>
          <a:p>
            <a:pPr>
              <a:lnSpc>
                <a:spcPct val="150000"/>
              </a:lnSpc>
            </a:pPr>
            <a:r>
              <a:rPr lang="en-US" dirty="0">
                <a:latin typeface="Lucida Fax" panose="02060602050505020204" pitchFamily="18" charset="0"/>
              </a:rPr>
              <a:t>A honeypot can help to identify and observe attack techniques and patterns that can then be inputs for development of protective controls and / or effective response tactics. However, honeypots must be of different flavors and must mimic real systems with business or technical configuration scenarios to be able to attract malicious attacks. The challenge is to build honeypots presenting different scenarios like websites, ICS/SCADA systems, windows networks for different verticals, and to have a backend that will capture the attacker’s movements across the decoy system. Keep in mind present day threats can target mobile or IoT devices too and a honeypot can be an important tool in the defense strategy for cyber security – at a national or enterprise level.</a:t>
            </a:r>
            <a:endParaRPr lang="en-IN" dirty="0">
              <a:latin typeface="Lucida Fax" panose="02060602050505020204" pitchFamily="18" charset="0"/>
            </a:endParaRPr>
          </a:p>
          <a:p>
            <a:endParaRPr lang="en-US" dirty="0"/>
          </a:p>
        </p:txBody>
      </p:sp>
    </p:spTree>
    <p:extLst>
      <p:ext uri="{BB962C8B-B14F-4D97-AF65-F5344CB8AC3E}">
        <p14:creationId xmlns:p14="http://schemas.microsoft.com/office/powerpoint/2010/main" val="376673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Autofit/>
          </a:bodyPr>
          <a:lstStyle/>
          <a:p>
            <a:r>
              <a:rPr lang="en-IN" altLang="en-US" b="1" dirty="0">
                <a:latin typeface="Lucida Fax" panose="02060602050505020204" pitchFamily="18" charset="0"/>
                <a:cs typeface="Times New Roman" panose="02020603050405020304" pitchFamily="18" charset="0"/>
              </a:rPr>
              <a:t>System Domains</a:t>
            </a:r>
            <a:br>
              <a:rPr lang="en-IN" altLang="en-US" sz="4000" b="1" dirty="0">
                <a:latin typeface="Times New Roman" panose="02020603050405020304" pitchFamily="18" charset="0"/>
                <a:cs typeface="Times New Roman" panose="02020603050405020304" pitchFamily="18" charset="0"/>
              </a:rPr>
            </a:br>
            <a:endParaRPr lang="en-US" sz="4000" dirty="0"/>
          </a:p>
        </p:txBody>
      </p:sp>
      <p:graphicFrame>
        <p:nvGraphicFramePr>
          <p:cNvPr id="9" name="Table 8"/>
          <p:cNvGraphicFramePr>
            <a:graphicFrameLocks noGrp="1"/>
          </p:cNvGraphicFramePr>
          <p:nvPr>
            <p:extLst>
              <p:ext uri="{D42A27DB-BD31-4B8C-83A1-F6EECF244321}">
                <p14:modId xmlns:p14="http://schemas.microsoft.com/office/powerpoint/2010/main" val="976005883"/>
              </p:ext>
            </p:extLst>
          </p:nvPr>
        </p:nvGraphicFramePr>
        <p:xfrm>
          <a:off x="875210" y="1930400"/>
          <a:ext cx="8490858" cy="3764238"/>
        </p:xfrm>
        <a:graphic>
          <a:graphicData uri="http://schemas.openxmlformats.org/drawingml/2006/table">
            <a:tbl>
              <a:tblPr firstRow="1" bandRow="1">
                <a:tableStyleId>{5C22544A-7EE6-4342-B048-85BDC9FD1C3A}</a:tableStyleId>
              </a:tblPr>
              <a:tblGrid>
                <a:gridCol w="4245429">
                  <a:extLst>
                    <a:ext uri="{9D8B030D-6E8A-4147-A177-3AD203B41FA5}">
                      <a16:colId xmlns:a16="http://schemas.microsoft.com/office/drawing/2014/main" val="1578483131"/>
                    </a:ext>
                  </a:extLst>
                </a:gridCol>
                <a:gridCol w="4245429">
                  <a:extLst>
                    <a:ext uri="{9D8B030D-6E8A-4147-A177-3AD203B41FA5}">
                      <a16:colId xmlns:a16="http://schemas.microsoft.com/office/drawing/2014/main" val="3080065382"/>
                    </a:ext>
                  </a:extLst>
                </a:gridCol>
              </a:tblGrid>
              <a:tr h="355735">
                <a:tc>
                  <a:txBody>
                    <a:bodyPr/>
                    <a:lstStyle/>
                    <a:p>
                      <a:pPr algn="ctr">
                        <a:lnSpc>
                          <a:spcPct val="150000"/>
                        </a:lnSpc>
                      </a:pPr>
                      <a:r>
                        <a:rPr lang="en-US" u="sng" dirty="0">
                          <a:solidFill>
                            <a:schemeClr val="bg1"/>
                          </a:solidFill>
                          <a:latin typeface="Lucida Fax" panose="02060602050505020204" pitchFamily="18" charset="0"/>
                        </a:rPr>
                        <a:t>Software Requirement</a:t>
                      </a:r>
                      <a:endParaRPr lang="en-IN" u="sng" dirty="0">
                        <a:solidFill>
                          <a:schemeClr val="bg1"/>
                        </a:solidFill>
                        <a:latin typeface="Lucida Fax" panose="02060602050505020204" pitchFamily="18"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lnSpc>
                          <a:spcPct val="150000"/>
                        </a:lnSpc>
                      </a:pPr>
                      <a:r>
                        <a:rPr lang="en-US" u="sng" dirty="0">
                          <a:solidFill>
                            <a:schemeClr val="bg1"/>
                          </a:solidFill>
                          <a:latin typeface="Lucida Fax" panose="02060602050505020204" pitchFamily="18" charset="0"/>
                        </a:rPr>
                        <a:t>Hardware Requirement</a:t>
                      </a:r>
                      <a:endParaRPr lang="en-IN" u="sng" dirty="0">
                        <a:solidFill>
                          <a:schemeClr val="bg1"/>
                        </a:solidFill>
                        <a:latin typeface="Lucida Fax" panose="02060602050505020204" pitchFamily="18" charset="0"/>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2144674791"/>
                  </a:ext>
                </a:extLst>
              </a:tr>
              <a:tr h="1331770">
                <a:tc>
                  <a:txBody>
                    <a:bodyPr/>
                    <a:lstStyle/>
                    <a:p>
                      <a:pPr algn="ctr">
                        <a:lnSpc>
                          <a:spcPct val="150000"/>
                        </a:lnSpc>
                      </a:pPr>
                      <a:endParaRPr lang="en-US" dirty="0">
                        <a:solidFill>
                          <a:schemeClr val="bg1"/>
                        </a:solidFill>
                        <a:latin typeface="Lucida Fax" panose="02060602050505020204" pitchFamily="18" charset="0"/>
                      </a:endParaRPr>
                    </a:p>
                    <a:p>
                      <a:pPr algn="ctr">
                        <a:lnSpc>
                          <a:spcPct val="150000"/>
                        </a:lnSpc>
                      </a:pPr>
                      <a:r>
                        <a:rPr lang="en-US" dirty="0">
                          <a:solidFill>
                            <a:schemeClr val="bg1"/>
                          </a:solidFill>
                          <a:latin typeface="Lucida Fax" panose="02060602050505020204" pitchFamily="18" charset="0"/>
                        </a:rPr>
                        <a:t>Platform</a:t>
                      </a:r>
                      <a:r>
                        <a:rPr lang="en-US" baseline="0" dirty="0">
                          <a:solidFill>
                            <a:schemeClr val="bg1"/>
                          </a:solidFill>
                          <a:latin typeface="Lucida Fax" panose="02060602050505020204" pitchFamily="18" charset="0"/>
                        </a:rPr>
                        <a:t> Used : Windows OS</a:t>
                      </a:r>
                    </a:p>
                    <a:p>
                      <a:pPr algn="ctr">
                        <a:lnSpc>
                          <a:spcPct val="150000"/>
                        </a:lnSpc>
                      </a:pPr>
                      <a:endParaRPr lang="en-IN" dirty="0">
                        <a:solidFill>
                          <a:schemeClr val="bg1"/>
                        </a:solidFill>
                        <a:latin typeface="Lucida Fax" panose="02060602050505020204" pitchFamily="18"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lnSpc>
                          <a:spcPct val="150000"/>
                        </a:lnSpc>
                      </a:pPr>
                      <a:r>
                        <a:rPr lang="en-US" dirty="0">
                          <a:solidFill>
                            <a:schemeClr val="bg1"/>
                          </a:solidFill>
                          <a:latin typeface="Lucida Fax" panose="02060602050505020204" pitchFamily="18" charset="0"/>
                        </a:rPr>
                        <a:t>Processor</a:t>
                      </a:r>
                      <a:r>
                        <a:rPr lang="en-US" baseline="0" dirty="0">
                          <a:solidFill>
                            <a:schemeClr val="bg1"/>
                          </a:solidFill>
                          <a:latin typeface="Lucida Fax" panose="02060602050505020204" pitchFamily="18" charset="0"/>
                        </a:rPr>
                        <a:t> : intel i3 or above</a:t>
                      </a:r>
                      <a:endParaRPr lang="en-IN" dirty="0">
                        <a:solidFill>
                          <a:schemeClr val="bg1"/>
                        </a:solidFill>
                        <a:latin typeface="Lucida Fax" panose="02060602050505020204" pitchFamily="18" charset="0"/>
                      </a:endParaRPr>
                    </a:p>
                  </a:txBody>
                  <a:tcPr anchor="ctr">
                    <a:lnL w="12700" cmpd="sng">
                      <a:noFill/>
                    </a:lnL>
                    <a:lnT w="12700" cap="flat" cmpd="sng" algn="ctr">
                      <a:noFill/>
                      <a:prstDash val="solid"/>
                      <a:round/>
                      <a:headEnd type="none" w="med" len="med"/>
                      <a:tailEnd type="none" w="med" len="med"/>
                    </a:lnT>
                    <a:lnB w="127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1191174198"/>
                  </a:ext>
                </a:extLst>
              </a:tr>
              <a:tr h="1982761">
                <a:tc>
                  <a:txBody>
                    <a:bodyPr/>
                    <a:lstStyle/>
                    <a:p>
                      <a:pPr algn="ctr">
                        <a:lnSpc>
                          <a:spcPct val="150000"/>
                        </a:lnSpc>
                      </a:pPr>
                      <a:r>
                        <a:rPr lang="en-US" dirty="0">
                          <a:solidFill>
                            <a:schemeClr val="bg1"/>
                          </a:solidFill>
                          <a:latin typeface="Lucida Fax" panose="02060602050505020204" pitchFamily="18" charset="0"/>
                        </a:rPr>
                        <a:t>Tools Used : </a:t>
                      </a:r>
                    </a:p>
                    <a:p>
                      <a:pPr marL="342900" indent="-342900" algn="ctr">
                        <a:lnSpc>
                          <a:spcPct val="150000"/>
                        </a:lnSpc>
                        <a:buAutoNum type="arabicPeriod"/>
                      </a:pPr>
                      <a:r>
                        <a:rPr lang="en-US" dirty="0">
                          <a:solidFill>
                            <a:schemeClr val="bg1"/>
                          </a:solidFill>
                          <a:latin typeface="Lucida Fax" panose="02060602050505020204" pitchFamily="18" charset="0"/>
                        </a:rPr>
                        <a:t>Java.jdk1.6.0</a:t>
                      </a:r>
                    </a:p>
                    <a:p>
                      <a:pPr marL="342900" indent="-342900" algn="ctr">
                        <a:lnSpc>
                          <a:spcPct val="150000"/>
                        </a:lnSpc>
                        <a:buAutoNum type="arabicPeriod"/>
                      </a:pPr>
                      <a:r>
                        <a:rPr lang="en-US" dirty="0">
                          <a:solidFill>
                            <a:schemeClr val="bg1"/>
                          </a:solidFill>
                          <a:latin typeface="Lucida Fax" panose="02060602050505020204" pitchFamily="18" charset="0"/>
                        </a:rPr>
                        <a:t>MYSQL5.0</a:t>
                      </a:r>
                    </a:p>
                    <a:p>
                      <a:pPr marL="342900" indent="-342900" algn="ctr">
                        <a:lnSpc>
                          <a:spcPct val="150000"/>
                        </a:lnSpc>
                        <a:buAutoNum type="arabicPeriod"/>
                      </a:pPr>
                      <a:r>
                        <a:rPr lang="en-US" dirty="0">
                          <a:solidFill>
                            <a:schemeClr val="bg1"/>
                          </a:solidFill>
                          <a:latin typeface="Lucida Fax" panose="02060602050505020204" pitchFamily="18" charset="0"/>
                        </a:rPr>
                        <a:t>Eclipse</a:t>
                      </a:r>
                      <a:r>
                        <a:rPr lang="en-US" baseline="0" dirty="0">
                          <a:solidFill>
                            <a:schemeClr val="bg1"/>
                          </a:solidFill>
                          <a:latin typeface="Lucida Fax" panose="02060602050505020204" pitchFamily="18" charset="0"/>
                        </a:rPr>
                        <a:t> 3.2</a:t>
                      </a:r>
                      <a:endParaRPr lang="en-US" dirty="0">
                        <a:solidFill>
                          <a:schemeClr val="bg1"/>
                        </a:solidFill>
                        <a:latin typeface="Lucida Fax" panose="02060602050505020204" pitchFamily="18" charset="0"/>
                      </a:endParaRPr>
                    </a:p>
                  </a:txBody>
                  <a:tcPr anchor="ctr">
                    <a:lnR w="12700" cmpd="sng">
                      <a:noFill/>
                    </a:lnR>
                    <a:lnT w="12700" cmpd="sng">
                      <a:noFill/>
                    </a:lnT>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lnSpc>
                          <a:spcPct val="150000"/>
                        </a:lnSpc>
                      </a:pPr>
                      <a:r>
                        <a:rPr lang="en-US" dirty="0">
                          <a:solidFill>
                            <a:schemeClr val="bg1"/>
                          </a:solidFill>
                          <a:latin typeface="Lucida Fax" panose="02060602050505020204" pitchFamily="18" charset="0"/>
                        </a:rPr>
                        <a:t>RAM</a:t>
                      </a:r>
                      <a:r>
                        <a:rPr lang="en-US" baseline="0" dirty="0">
                          <a:solidFill>
                            <a:schemeClr val="bg1"/>
                          </a:solidFill>
                          <a:latin typeface="Lucida Fax" panose="02060602050505020204" pitchFamily="18" charset="0"/>
                        </a:rPr>
                        <a:t> : 2 GB minimum </a:t>
                      </a:r>
                    </a:p>
                    <a:p>
                      <a:pPr algn="ctr">
                        <a:lnSpc>
                          <a:spcPct val="150000"/>
                        </a:lnSpc>
                      </a:pPr>
                      <a:r>
                        <a:rPr lang="en-US" baseline="0" dirty="0">
                          <a:solidFill>
                            <a:schemeClr val="bg1"/>
                          </a:solidFill>
                          <a:latin typeface="Lucida Fax" panose="02060602050505020204" pitchFamily="18" charset="0"/>
                        </a:rPr>
                        <a:t>Recommended RAM : 4 GB</a:t>
                      </a:r>
                    </a:p>
                    <a:p>
                      <a:pPr algn="ctr">
                        <a:lnSpc>
                          <a:spcPct val="150000"/>
                        </a:lnSpc>
                      </a:pPr>
                      <a:r>
                        <a:rPr lang="en-US" baseline="0" dirty="0">
                          <a:solidFill>
                            <a:schemeClr val="bg1"/>
                          </a:solidFill>
                          <a:latin typeface="Lucida Fax" panose="02060602050505020204" pitchFamily="18" charset="0"/>
                        </a:rPr>
                        <a:t>Above Speed : 1 Mbps</a:t>
                      </a:r>
                    </a:p>
                    <a:p>
                      <a:pPr algn="ctr">
                        <a:lnSpc>
                          <a:spcPct val="150000"/>
                        </a:lnSpc>
                      </a:pPr>
                      <a:r>
                        <a:rPr lang="en-US" baseline="0" dirty="0">
                          <a:solidFill>
                            <a:schemeClr val="bg1"/>
                          </a:solidFill>
                          <a:latin typeface="Lucida Fax" panose="02060602050505020204" pitchFamily="18" charset="0"/>
                        </a:rPr>
                        <a:t>Good Internet Connectivity</a:t>
                      </a:r>
                      <a:endParaRPr lang="en-IN" dirty="0">
                        <a:solidFill>
                          <a:schemeClr val="bg1"/>
                        </a:solidFill>
                        <a:latin typeface="Lucida Fax" panose="020606020505050202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355627211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761105"/>
              </p:ext>
            </p:extLst>
          </p:nvPr>
        </p:nvGraphicFramePr>
        <p:xfrm>
          <a:off x="5643154" y="1580606"/>
          <a:ext cx="208280" cy="365760"/>
        </p:xfrm>
        <a:graphic>
          <a:graphicData uri="http://schemas.openxmlformats.org/drawingml/2006/table">
            <a:tbl>
              <a:tblPr/>
              <a:tblGrid>
                <a:gridCol w="208280">
                  <a:extLst>
                    <a:ext uri="{9D8B030D-6E8A-4147-A177-3AD203B41FA5}">
                      <a16:colId xmlns:a16="http://schemas.microsoft.com/office/drawing/2014/main" val="1865079957"/>
                    </a:ext>
                  </a:extLst>
                </a:gridCol>
              </a:tblGrid>
              <a:tr h="0">
                <a:tc>
                  <a:txBody>
                    <a:bodyPr/>
                    <a:lstStyle/>
                    <a:p>
                      <a:endParaRPr lang="en-IN"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2746086402"/>
                  </a:ext>
                </a:extLst>
              </a:tr>
            </a:tbl>
          </a:graphicData>
        </a:graphic>
      </p:graphicFrame>
    </p:spTree>
    <p:extLst>
      <p:ext uri="{BB962C8B-B14F-4D97-AF65-F5344CB8AC3E}">
        <p14:creationId xmlns:p14="http://schemas.microsoft.com/office/powerpoint/2010/main" val="77903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312"/>
          </a:xfrm>
        </p:spPr>
        <p:txBody>
          <a:bodyPr>
            <a:normAutofit fontScale="90000"/>
          </a:bodyPr>
          <a:lstStyle/>
          <a:p>
            <a:r>
              <a:rPr lang="en-IN" altLang="en-US" sz="4000" b="1" dirty="0">
                <a:latin typeface="Lucida Fax" panose="02060602050505020204" pitchFamily="18" charset="0"/>
                <a:cs typeface="Times New Roman" panose="02020603050405020304" pitchFamily="18" charset="0"/>
              </a:rPr>
              <a:t>Application</a:t>
            </a:r>
            <a:r>
              <a:rPr lang="en-IN" altLang="en-US" b="1" dirty="0">
                <a:latin typeface="Lucida Fax" panose="02060602050505020204" pitchFamily="18" charset="0"/>
                <a:cs typeface="Times New Roman" panose="02020603050405020304" pitchFamily="18" charset="0"/>
              </a:rPr>
              <a:t> </a:t>
            </a:r>
            <a:r>
              <a:rPr lang="en-IN" altLang="en-US" sz="4000" b="1" dirty="0">
                <a:latin typeface="Lucida Fax" panose="02060602050505020204" pitchFamily="18" charset="0"/>
                <a:cs typeface="Times New Roman" panose="02020603050405020304" pitchFamily="18" charset="0"/>
              </a:rPr>
              <a:t>Domains</a:t>
            </a:r>
            <a:br>
              <a:rPr lang="en-IN" alt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822965"/>
            <a:ext cx="8596668" cy="3880773"/>
          </a:xfrm>
        </p:spPr>
        <p:txBody>
          <a:bodyPr>
            <a:normAutofit/>
          </a:bodyPr>
          <a:lstStyle/>
          <a:p>
            <a:pPr>
              <a:lnSpc>
                <a:spcPct val="150000"/>
              </a:lnSpc>
            </a:pPr>
            <a:r>
              <a:rPr lang="en-US" dirty="0">
                <a:latin typeface="Lucida Fax" panose="02060602050505020204" pitchFamily="18" charset="0"/>
              </a:rPr>
              <a:t>Honeypot can be used in Cyber Crime Investigation and Network Forensic System . </a:t>
            </a:r>
          </a:p>
          <a:p>
            <a:pPr>
              <a:lnSpc>
                <a:spcPct val="150000"/>
              </a:lnSpc>
            </a:pPr>
            <a:r>
              <a:rPr lang="en-US" dirty="0">
                <a:latin typeface="Lucida Fax" panose="02060602050505020204" pitchFamily="18" charset="0"/>
              </a:rPr>
              <a:t>Honeypot security system is using for e-banking </a:t>
            </a:r>
          </a:p>
          <a:p>
            <a:pPr>
              <a:lnSpc>
                <a:spcPct val="150000"/>
              </a:lnSpc>
            </a:pPr>
            <a:r>
              <a:rPr lang="en-US" dirty="0">
                <a:latin typeface="Lucida Fax" panose="02060602050505020204" pitchFamily="18" charset="0"/>
              </a:rPr>
              <a:t>Honeypot is used to Prevent DDos Attacks in Cloud. </a:t>
            </a:r>
          </a:p>
          <a:p>
            <a:pPr>
              <a:lnSpc>
                <a:spcPct val="150000"/>
              </a:lnSpc>
            </a:pPr>
            <a:r>
              <a:rPr lang="en-US" dirty="0">
                <a:latin typeface="Lucida Fax" panose="02060602050505020204" pitchFamily="18" charset="0"/>
              </a:rPr>
              <a:t>It is used in cloud computing to prevent data to be stolen by intruder. </a:t>
            </a:r>
          </a:p>
        </p:txBody>
      </p:sp>
    </p:spTree>
    <p:extLst>
      <p:ext uri="{BB962C8B-B14F-4D97-AF65-F5344CB8AC3E}">
        <p14:creationId xmlns:p14="http://schemas.microsoft.com/office/powerpoint/2010/main" val="3497344578"/>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TotalTime>
  <Words>698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Lucida Fax</vt:lpstr>
      <vt:lpstr>Times New Roman</vt:lpstr>
      <vt:lpstr>Trebuchet MS</vt:lpstr>
      <vt:lpstr>Wingdings</vt:lpstr>
      <vt:lpstr>Wingdings 3</vt:lpstr>
      <vt:lpstr>Facet</vt:lpstr>
      <vt:lpstr>PowerPoint Presentation</vt:lpstr>
      <vt:lpstr>Content</vt:lpstr>
      <vt:lpstr>Introduction</vt:lpstr>
      <vt:lpstr>Literature Survey </vt:lpstr>
      <vt:lpstr>Pros and Cons </vt:lpstr>
      <vt:lpstr>Problem Domain</vt:lpstr>
      <vt:lpstr>Solution Domain</vt:lpstr>
      <vt:lpstr>System Domains </vt:lpstr>
      <vt:lpstr>Application Domains </vt:lpstr>
      <vt:lpstr>Expected Outcome </vt:lpstr>
      <vt:lpstr>References</vt:lpstr>
      <vt:lpstr>    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dc:creator>
  <cp:lastModifiedBy>Sara Nahar</cp:lastModifiedBy>
  <cp:revision>42</cp:revision>
  <dcterms:created xsi:type="dcterms:W3CDTF">2021-04-18T05:09:20Z</dcterms:created>
  <dcterms:modified xsi:type="dcterms:W3CDTF">2021-06-07T04:41:41Z</dcterms:modified>
</cp:coreProperties>
</file>