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58" r:id="rId1"/>
  </p:sldMasterIdLst>
  <p:sldIdLst>
    <p:sldId id="271" r:id="rId2"/>
    <p:sldId id="258" r:id="rId3"/>
    <p:sldId id="269" r:id="rId4"/>
    <p:sldId id="270"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376951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408032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6D07B5-29B2-4396-8401-451EEB5FC381}"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219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3435471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6D07B5-29B2-4396-8401-451EEB5FC38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9042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3960096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4279547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1001727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227743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410519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79758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367318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30813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260999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314541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3430E8-8B1E-4EDF-B841-2059C0D3F5BF}" type="datetimeFigureOut">
              <a:rPr lang="en-IN" smtClean="0"/>
              <a:t>07-06-2021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6D07B5-29B2-4396-8401-451EEB5FC381}" type="slidenum">
              <a:rPr lang="en-IN" smtClean="0"/>
              <a:t>‹#›</a:t>
            </a:fld>
            <a:endParaRPr lang="en-IN" dirty="0"/>
          </a:p>
        </p:txBody>
      </p:sp>
    </p:spTree>
    <p:extLst>
      <p:ext uri="{BB962C8B-B14F-4D97-AF65-F5344CB8AC3E}">
        <p14:creationId xmlns:p14="http://schemas.microsoft.com/office/powerpoint/2010/main" val="373834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3430E8-8B1E-4EDF-B841-2059C0D3F5BF}" type="datetimeFigureOut">
              <a:rPr lang="en-IN" smtClean="0"/>
              <a:t>07-06-2021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6D07B5-29B2-4396-8401-451EEB5FC381}" type="slidenum">
              <a:rPr lang="en-IN" smtClean="0"/>
              <a:t>‹#›</a:t>
            </a:fld>
            <a:endParaRPr lang="en-IN" dirty="0"/>
          </a:p>
        </p:txBody>
      </p:sp>
    </p:spTree>
    <p:extLst>
      <p:ext uri="{BB962C8B-B14F-4D97-AF65-F5344CB8AC3E}">
        <p14:creationId xmlns:p14="http://schemas.microsoft.com/office/powerpoint/2010/main" val="2277760124"/>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sectigostore.com/blog/12-network-security-best-practices-to-secure-your-busines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59E1C6-1320-4755-AEA2-20FC93081C86}"/>
              </a:ext>
            </a:extLst>
          </p:cNvPr>
          <p:cNvSpPr txBox="1"/>
          <p:nvPr/>
        </p:nvSpPr>
        <p:spPr>
          <a:xfrm>
            <a:off x="925363" y="515760"/>
            <a:ext cx="8857695" cy="76944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2400" b="1" dirty="0">
                <a:effectLst/>
                <a:latin typeface="Lucida Fax" panose="02060602050505020204" pitchFamily="18" charset="0"/>
                <a:ea typeface="Times New Roman" panose="02020603050405020304" pitchFamily="18" charset="0"/>
                <a:cs typeface="Times New Roman" panose="02020603050405020304" pitchFamily="18" charset="0"/>
              </a:rPr>
              <a:t>	Shri Vaishnav Vidyapeeth Vishwavidyalaya, Indore</a:t>
            </a:r>
            <a:br>
              <a:rPr lang="en-IN" sz="2000" dirty="0">
                <a:effectLst/>
                <a:latin typeface="Lucida Fax" panose="02060602050505020204" pitchFamily="18" charset="0"/>
                <a:ea typeface="Calibri" panose="020F0502020204030204" pitchFamily="34" charset="0"/>
                <a:cs typeface="Times New Roman" panose="02020603050405020304" pitchFamily="18" charset="0"/>
              </a:rPr>
            </a:br>
            <a:r>
              <a:rPr lang="en-IN" sz="2000" dirty="0">
                <a:effectLst/>
                <a:latin typeface="Lucida Fax" panose="02060602050505020204" pitchFamily="18" charset="0"/>
                <a:ea typeface="Calibri" panose="020F0502020204030204" pitchFamily="34" charset="0"/>
                <a:cs typeface="Times New Roman" panose="02020603050405020304" pitchFamily="18" charset="0"/>
              </a:rPr>
              <a:t>	</a:t>
            </a:r>
            <a:endParaRPr lang="en-IN" sz="2000" dirty="0">
              <a:latin typeface="Lucida Fax" panose="0206060205050502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993A164-9092-411F-A412-72DF76B681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61588" y="1956802"/>
            <a:ext cx="1585239" cy="1432010"/>
          </a:xfrm>
          <a:prstGeom prst="rect">
            <a:avLst/>
          </a:prstGeom>
          <a:noFill/>
          <a:ln>
            <a:noFill/>
          </a:ln>
        </p:spPr>
      </p:pic>
      <p:sp>
        <p:nvSpPr>
          <p:cNvPr id="4" name="TextBox 4">
            <a:extLst>
              <a:ext uri="{FF2B5EF4-FFF2-40B4-BE49-F238E27FC236}">
                <a16:creationId xmlns:a16="http://schemas.microsoft.com/office/drawing/2014/main" id="{92D29A35-95A4-49E5-8739-DDB426EE7649}"/>
              </a:ext>
            </a:extLst>
          </p:cNvPr>
          <p:cNvSpPr txBox="1"/>
          <p:nvPr/>
        </p:nvSpPr>
        <p:spPr>
          <a:xfrm>
            <a:off x="625440" y="4914204"/>
            <a:ext cx="3936148" cy="128451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lnSpc>
                <a:spcPct val="150000"/>
              </a:lnSpc>
              <a:buNone/>
            </a:pPr>
            <a:r>
              <a:rPr lang="en-IN" dirty="0">
                <a:latin typeface="Lucida Fax" panose="02060602050505020204" pitchFamily="18" charset="0"/>
                <a:cs typeface="Times New Roman" panose="02020603050405020304" pitchFamily="18" charset="0"/>
              </a:rPr>
              <a:t> </a:t>
            </a:r>
            <a:r>
              <a:rPr lang="en-IN" sz="1800" b="1" u="sng" dirty="0">
                <a:latin typeface="Lucida Fax" panose="02060602050505020204" pitchFamily="18" charset="0"/>
                <a:cs typeface="Times New Roman" panose="02020603050405020304" pitchFamily="18" charset="0"/>
              </a:rPr>
              <a:t>Submitted To :</a:t>
            </a:r>
          </a:p>
          <a:p>
            <a:pPr algn="ctr">
              <a:lnSpc>
                <a:spcPct val="150000"/>
              </a:lnSpc>
            </a:pPr>
            <a:r>
              <a:rPr lang="en-IN" sz="1800" dirty="0">
                <a:latin typeface="Lucida Fax" panose="02060602050505020204" pitchFamily="18" charset="0"/>
                <a:cs typeface="Times New Roman" panose="02020603050405020304" pitchFamily="18" charset="0"/>
              </a:rPr>
              <a:t> </a:t>
            </a:r>
            <a:r>
              <a:rPr lang="en-IN" sz="1600" dirty="0">
                <a:latin typeface="Lucida Fax" panose="02060602050505020204" pitchFamily="18" charset="0"/>
                <a:cs typeface="Times New Roman" panose="02020603050405020304" pitchFamily="18" charset="0"/>
              </a:rPr>
              <a:t>Mr. Rajesh Chakrawarti</a:t>
            </a:r>
          </a:p>
          <a:p>
            <a:pPr algn="ctr">
              <a:lnSpc>
                <a:spcPct val="150000"/>
              </a:lnSpc>
            </a:pPr>
            <a:r>
              <a:rPr lang="en-IN" sz="1600" dirty="0">
                <a:latin typeface="Lucida Fax" panose="02060602050505020204" pitchFamily="18" charset="0"/>
                <a:cs typeface="Times New Roman" panose="02020603050405020304" pitchFamily="18" charset="0"/>
              </a:rPr>
              <a:t> Assistant Professor </a:t>
            </a:r>
          </a:p>
        </p:txBody>
      </p:sp>
      <p:sp>
        <p:nvSpPr>
          <p:cNvPr id="5" name="TextBox 6">
            <a:extLst>
              <a:ext uri="{FF2B5EF4-FFF2-40B4-BE49-F238E27FC236}">
                <a16:creationId xmlns:a16="http://schemas.microsoft.com/office/drawing/2014/main" id="{B99794A0-7ED6-4FCF-894E-463878E8CA16}"/>
              </a:ext>
            </a:extLst>
          </p:cNvPr>
          <p:cNvSpPr txBox="1"/>
          <p:nvPr/>
        </p:nvSpPr>
        <p:spPr>
          <a:xfrm>
            <a:off x="5963947" y="4726412"/>
            <a:ext cx="5419733" cy="156760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en-IN" sz="1800" b="1" u="sng" dirty="0">
                <a:solidFill>
                  <a:schemeClr val="tx1"/>
                </a:solidFill>
                <a:latin typeface="Lucida Fax" panose="02060602050505020204" pitchFamily="18" charset="0"/>
                <a:cs typeface="Times New Roman" panose="02020603050405020304" pitchFamily="18" charset="0"/>
              </a:rPr>
              <a:t>Group Members :</a:t>
            </a:r>
          </a:p>
          <a:p>
            <a:pPr>
              <a:lnSpc>
                <a:spcPct val="150000"/>
              </a:lnSpc>
            </a:pPr>
            <a:r>
              <a:rPr lang="en-IN" sz="1600" dirty="0">
                <a:latin typeface="Lucida Fax" panose="02060602050505020204" pitchFamily="18" charset="0"/>
                <a:cs typeface="Times New Roman" panose="02020603050405020304" pitchFamily="18" charset="0"/>
              </a:rPr>
              <a:t>Disha Vinod Kalonje (1810DMBCSE03286)</a:t>
            </a:r>
            <a:endParaRPr lang="en-IN" sz="1600" b="1" u="sng" dirty="0">
              <a:solidFill>
                <a:schemeClr val="tx1"/>
              </a:solidFill>
              <a:latin typeface="Lucida Fax" panose="02060602050505020204" pitchFamily="18" charset="0"/>
              <a:cs typeface="Times New Roman" panose="02020603050405020304" pitchFamily="18" charset="0"/>
            </a:endParaRPr>
          </a:p>
          <a:p>
            <a:pPr algn="ctr">
              <a:lnSpc>
                <a:spcPct val="150000"/>
              </a:lnSpc>
            </a:pPr>
            <a:r>
              <a:rPr lang="en-IN" sz="1600" dirty="0">
                <a:solidFill>
                  <a:schemeClr val="tx1"/>
                </a:solidFill>
                <a:latin typeface="Lucida Fax" panose="02060602050505020204" pitchFamily="18" charset="0"/>
                <a:cs typeface="Times New Roman" panose="02020603050405020304" pitchFamily="18" charset="0"/>
              </a:rPr>
              <a:t>Aagam Jain (1810DMBCSE03276)</a:t>
            </a:r>
          </a:p>
          <a:p>
            <a:pPr algn="ctr">
              <a:lnSpc>
                <a:spcPct val="150000"/>
              </a:lnSpc>
            </a:pPr>
            <a:r>
              <a:rPr lang="en-US" sz="1600" dirty="0">
                <a:latin typeface="Lucida Fax" panose="02060602050505020204" pitchFamily="18" charset="0"/>
                <a:cs typeface="Times New Roman" panose="02020603050405020304" pitchFamily="18" charset="0"/>
              </a:rPr>
              <a:t>Sara Nahar (1810DMBCSE03315)</a:t>
            </a:r>
            <a:endParaRPr lang="en-IN" sz="1600" dirty="0">
              <a:solidFill>
                <a:schemeClr val="tx1"/>
              </a:solidFill>
              <a:latin typeface="Lucida Fax" panose="02060602050505020204" pitchFamily="18" charset="0"/>
              <a:cs typeface="Times New Roman" panose="02020603050405020304" pitchFamily="18" charset="0"/>
            </a:endParaRPr>
          </a:p>
        </p:txBody>
      </p:sp>
      <p:sp>
        <p:nvSpPr>
          <p:cNvPr id="6" name="TextBox 8">
            <a:extLst>
              <a:ext uri="{FF2B5EF4-FFF2-40B4-BE49-F238E27FC236}">
                <a16:creationId xmlns:a16="http://schemas.microsoft.com/office/drawing/2014/main" id="{53F07E4E-4184-4310-8B7E-E13F7101D51A}"/>
              </a:ext>
            </a:extLst>
          </p:cNvPr>
          <p:cNvSpPr txBox="1"/>
          <p:nvPr/>
        </p:nvSpPr>
        <p:spPr>
          <a:xfrm>
            <a:off x="1857417" y="3652137"/>
            <a:ext cx="6993583"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u="sng" dirty="0">
                <a:latin typeface="Lucida Fax" panose="02060602050505020204" pitchFamily="18" charset="0"/>
                <a:cs typeface="Times New Roman" panose="02020603050405020304" pitchFamily="18" charset="0"/>
              </a:rPr>
              <a:t>Honeypot</a:t>
            </a:r>
            <a:endParaRPr lang="en-IN" sz="2400" u="sng" dirty="0">
              <a:latin typeface="Lucida Fax" panose="02060602050505020204" pitchFamily="18" charset="0"/>
              <a:cs typeface="Times New Roman" panose="02020603050405020304" pitchFamily="18" charset="0"/>
            </a:endParaRPr>
          </a:p>
        </p:txBody>
      </p:sp>
      <p:sp>
        <p:nvSpPr>
          <p:cNvPr id="7" name="Rectangle 6"/>
          <p:cNvSpPr/>
          <p:nvPr/>
        </p:nvSpPr>
        <p:spPr>
          <a:xfrm>
            <a:off x="2306207" y="1019823"/>
            <a:ext cx="6096000" cy="742960"/>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en-IN" sz="1400" b="1" dirty="0">
                <a:latin typeface="Lucida Fax" panose="02060602050505020204" pitchFamily="18" charset="0"/>
                <a:ea typeface="Times New Roman" panose="02020603050405020304" pitchFamily="18" charset="0"/>
                <a:cs typeface="Times New Roman" panose="02020603050405020304" pitchFamily="18" charset="0"/>
              </a:rPr>
              <a:t>Shri Vaishnav Institute of Information </a:t>
            </a:r>
            <a:r>
              <a:rPr lang="en-IN" sz="1600" b="1" dirty="0">
                <a:latin typeface="Lucida Fax" panose="02060602050505020204" pitchFamily="18" charset="0"/>
                <a:ea typeface="Times New Roman" panose="02020603050405020304" pitchFamily="18" charset="0"/>
                <a:cs typeface="Times New Roman" panose="02020603050405020304" pitchFamily="18" charset="0"/>
              </a:rPr>
              <a:t>Technology</a:t>
            </a:r>
            <a:r>
              <a:rPr lang="en-IN" sz="1400" b="1" dirty="0">
                <a:latin typeface="Lucida Fax" panose="02060602050505020204" pitchFamily="18" charset="0"/>
                <a:ea typeface="Times New Roman" panose="02020603050405020304" pitchFamily="18" charset="0"/>
                <a:cs typeface="Times New Roman" panose="02020603050405020304" pitchFamily="18" charset="0"/>
              </a:rPr>
              <a:t> Department of Computer Science &amp; Engineering</a:t>
            </a:r>
            <a:endParaRPr lang="en-IN" sz="1400" dirty="0">
              <a:latin typeface="Lucida Fax" panose="02060602050505020204" pitchFamily="18" charset="0"/>
              <a:cs typeface="Times New Roman" panose="02020603050405020304" pitchFamily="18" charset="0"/>
            </a:endParaRPr>
          </a:p>
        </p:txBody>
      </p:sp>
    </p:spTree>
    <p:extLst>
      <p:ext uri="{BB962C8B-B14F-4D97-AF65-F5344CB8AC3E}">
        <p14:creationId xmlns:p14="http://schemas.microsoft.com/office/powerpoint/2010/main" val="381556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effectLst>
                  <a:outerShdw blurRad="38100" dist="38100" dir="2700000" algn="tl">
                    <a:srgbClr val="000000">
                      <a:alpha val="43137"/>
                    </a:srgbClr>
                  </a:outerShdw>
                </a:effectLst>
                <a:latin typeface="Algerian" panose="04020705040A02060702" pitchFamily="82" charset="0"/>
              </a:rPr>
              <a:t>Honeypot :</a:t>
            </a:r>
          </a:p>
        </p:txBody>
      </p:sp>
      <p:sp>
        <p:nvSpPr>
          <p:cNvPr id="3" name="Content Placeholder 2"/>
          <p:cNvSpPr>
            <a:spLocks noGrp="1"/>
          </p:cNvSpPr>
          <p:nvPr>
            <p:ph idx="1"/>
          </p:nvPr>
        </p:nvSpPr>
        <p:spPr>
          <a:xfrm>
            <a:off x="677334" y="1930400"/>
            <a:ext cx="8596668" cy="3880773"/>
          </a:xfrm>
        </p:spPr>
        <p:txBody>
          <a:bodyPr>
            <a:normAutofit fontScale="92500"/>
          </a:bodyPr>
          <a:lstStyle/>
          <a:p>
            <a:pPr lvl="1" algn="just">
              <a:lnSpc>
                <a:spcPct val="150000"/>
              </a:lnSpc>
              <a:buFont typeface="Wingdings" panose="05000000000000000000" pitchFamily="2" charset="2"/>
              <a:buChar char="ü"/>
            </a:pPr>
            <a:r>
              <a:rPr lang="en-US" sz="1800" dirty="0">
                <a:latin typeface="Lucida Fax" panose="02060602050505020204" pitchFamily="18" charset="0"/>
              </a:rPr>
              <a:t>Honeypots in </a:t>
            </a:r>
            <a:r>
              <a:rPr lang="en-US" sz="1800" dirty="0">
                <a:latin typeface="Lucida Fax" panose="02060602050505020204" pitchFamily="18" charset="0"/>
                <a:hlinkClick r:id="rId2"/>
              </a:rPr>
              <a:t>network security</a:t>
            </a:r>
            <a:r>
              <a:rPr lang="en-US" sz="1800" dirty="0">
                <a:latin typeface="Lucida Fax" panose="02060602050505020204" pitchFamily="18" charset="0"/>
              </a:rPr>
              <a:t> are a way to trick attackers into investing time and effort exploiting deliberate vulnerabilities while alerting your internal security team of their compromise attempts.</a:t>
            </a:r>
          </a:p>
          <a:p>
            <a:pPr marL="457200" lvl="1" indent="0" algn="just">
              <a:lnSpc>
                <a:spcPct val="150000"/>
              </a:lnSpc>
              <a:buNone/>
            </a:pPr>
            <a:endParaRPr lang="en-US" sz="1800" dirty="0">
              <a:latin typeface="Lucida Fax" panose="02060602050505020204" pitchFamily="18" charset="0"/>
            </a:endParaRPr>
          </a:p>
          <a:p>
            <a:pPr lvl="1" algn="just">
              <a:lnSpc>
                <a:spcPct val="150000"/>
              </a:lnSpc>
              <a:buFont typeface="Wingdings" panose="05000000000000000000" pitchFamily="2" charset="2"/>
              <a:buChar char="ü"/>
            </a:pPr>
            <a:r>
              <a:rPr lang="en-US" sz="1800" b="1" dirty="0">
                <a:latin typeface="Lucida Fax" panose="02060602050505020204" pitchFamily="18" charset="0"/>
              </a:rPr>
              <a:t>Honeypot</a:t>
            </a:r>
            <a:r>
              <a:rPr lang="en-US" sz="1800" dirty="0">
                <a:latin typeface="Lucida Fax" panose="02060602050505020204" pitchFamily="18" charset="0"/>
              </a:rPr>
              <a:t> is a network-attached system used as </a:t>
            </a:r>
            <a:r>
              <a:rPr lang="en-US" sz="1800" b="1" dirty="0">
                <a:latin typeface="Lucida Fax" panose="02060602050505020204" pitchFamily="18" charset="0"/>
              </a:rPr>
              <a:t>a trap for cyber-attackers</a:t>
            </a:r>
            <a:r>
              <a:rPr lang="en-US" sz="1800" dirty="0">
                <a:latin typeface="Lucida Fax" panose="02060602050505020204" pitchFamily="18" charset="0"/>
              </a:rPr>
              <a:t> to detect and study the tricks and types of attacks used by hackers. It acts as a potential target on the internet and informs the defenders about any unauthorized attempt to the information system.</a:t>
            </a:r>
          </a:p>
          <a:p>
            <a:pPr marL="0" indent="0">
              <a:buNone/>
            </a:pPr>
            <a:endParaRPr lang="en-US" dirty="0">
              <a:latin typeface="Lucida Fax" panose="02060602050505020204" pitchFamily="18" charset="0"/>
            </a:endParaRPr>
          </a:p>
        </p:txBody>
      </p:sp>
    </p:spTree>
    <p:extLst>
      <p:ext uri="{BB962C8B-B14F-4D97-AF65-F5344CB8AC3E}">
        <p14:creationId xmlns:p14="http://schemas.microsoft.com/office/powerpoint/2010/main" val="195462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effectLst>
                  <a:outerShdw blurRad="38100" dist="38100" dir="2700000" algn="tl">
                    <a:srgbClr val="000000">
                      <a:alpha val="43137"/>
                    </a:srgbClr>
                  </a:outerShdw>
                </a:effectLst>
                <a:latin typeface="Algerian" panose="04020705040A02060702" pitchFamily="82" charset="0"/>
              </a:rPr>
              <a:t>	</a:t>
            </a:r>
            <a:r>
              <a:rPr lang="en-IN" u="sng" dirty="0">
                <a:effectLst>
                  <a:outerShdw blurRad="38100" dist="38100" dir="2700000" algn="tl">
                    <a:srgbClr val="000000">
                      <a:alpha val="43137"/>
                    </a:srgbClr>
                  </a:outerShdw>
                </a:effectLst>
                <a:latin typeface="Algerian" panose="04020705040A02060702" pitchFamily="82" charset="0"/>
              </a:rPr>
              <a:t>PROBLEM</a:t>
            </a:r>
          </a:p>
        </p:txBody>
      </p:sp>
      <p:sp>
        <p:nvSpPr>
          <p:cNvPr id="3" name="Content Placeholder 2"/>
          <p:cNvSpPr>
            <a:spLocks noGrp="1"/>
          </p:cNvSpPr>
          <p:nvPr>
            <p:ph idx="1"/>
          </p:nvPr>
        </p:nvSpPr>
        <p:spPr>
          <a:xfrm>
            <a:off x="1574358" y="2176492"/>
            <a:ext cx="7222565" cy="3880773"/>
          </a:xfrm>
        </p:spPr>
        <p:txBody>
          <a:bodyPr>
            <a:normAutofit/>
          </a:bodyPr>
          <a:lstStyle/>
          <a:p>
            <a:pPr marL="0" indent="0" algn="just">
              <a:lnSpc>
                <a:spcPct val="150000"/>
              </a:lnSpc>
              <a:buNone/>
            </a:pPr>
            <a:r>
              <a:rPr lang="en-US" sz="1700" dirty="0">
                <a:latin typeface="Lucida Fax" panose="02060602050505020204" pitchFamily="18" charset="0"/>
              </a:rPr>
              <a:t>The internet houses millions of bots and humans waiting attack open systems and it is important to enable proactive protection controls to safeguard our systems, networks and data assets.</a:t>
            </a:r>
          </a:p>
        </p:txBody>
      </p:sp>
    </p:spTree>
    <p:extLst>
      <p:ext uri="{BB962C8B-B14F-4D97-AF65-F5344CB8AC3E}">
        <p14:creationId xmlns:p14="http://schemas.microsoft.com/office/powerpoint/2010/main" val="380940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effectLst>
                  <a:outerShdw blurRad="38100" dist="38100" dir="2700000" algn="tl">
                    <a:srgbClr val="000000">
                      <a:alpha val="43137"/>
                    </a:srgbClr>
                  </a:outerShdw>
                </a:effectLst>
                <a:latin typeface="Algerian" panose="04020705040A02060702" pitchFamily="82" charset="0"/>
              </a:rPr>
              <a:t>SOLUTION</a:t>
            </a:r>
            <a:br>
              <a:rPr lang="en-IN" dirty="0"/>
            </a:br>
            <a:endParaRPr lang="en-IN" dirty="0"/>
          </a:p>
        </p:txBody>
      </p:sp>
      <p:sp>
        <p:nvSpPr>
          <p:cNvPr id="3" name="Content Placeholder 2"/>
          <p:cNvSpPr>
            <a:spLocks noGrp="1"/>
          </p:cNvSpPr>
          <p:nvPr>
            <p:ph idx="1"/>
          </p:nvPr>
        </p:nvSpPr>
        <p:spPr>
          <a:xfrm>
            <a:off x="534209" y="1566407"/>
            <a:ext cx="8999403" cy="4474955"/>
          </a:xfrm>
        </p:spPr>
        <p:txBody>
          <a:bodyPr>
            <a:normAutofit/>
          </a:bodyPr>
          <a:lstStyle/>
          <a:p>
            <a:pPr marL="0" indent="0" algn="just">
              <a:lnSpc>
                <a:spcPct val="150000"/>
              </a:lnSpc>
              <a:buNone/>
            </a:pPr>
            <a:r>
              <a:rPr lang="en-US" sz="1700" dirty="0">
                <a:latin typeface="Lucida Fax" panose="02060602050505020204" pitchFamily="18" charset="0"/>
              </a:rPr>
              <a:t>A honeypot can help to identify and observe attack techniques and patterns that can then be inputs for development of protective controls and / or effective response tactics. However, honeypots must be of different flavors and must mimic real systems with business or technical configuration scenarios to be able to attract malicious attacks. The challenge is to build honeypots presenting different scenarios like websites, ICS/SCADA systems, windows networks for different verticals, and to have a backend that will capture the attacker’s movements across the decoy system. Keep in mind present day threats can target mobile or IoT devices too and a honeypot can be an important tool in the defense strategy for cyber security – at a national or enterprise level.</a:t>
            </a:r>
            <a:endParaRPr lang="en-IN" sz="1700" dirty="0">
              <a:latin typeface="Lucida Fax" panose="02060602050505020204" pitchFamily="18" charset="0"/>
            </a:endParaRPr>
          </a:p>
        </p:txBody>
      </p:sp>
    </p:spTree>
    <p:extLst>
      <p:ext uri="{BB962C8B-B14F-4D97-AF65-F5344CB8AC3E}">
        <p14:creationId xmlns:p14="http://schemas.microsoft.com/office/powerpoint/2010/main" val="121979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3" y="3052354"/>
            <a:ext cx="10097589" cy="957943"/>
          </a:xfrm>
        </p:spPr>
        <p:txBody>
          <a:bodyPr>
            <a:noAutofit/>
          </a:bodyPr>
          <a:lstStyle/>
          <a:p>
            <a:pPr algn="ctr"/>
            <a:r>
              <a:rPr lang="en-IN" sz="4200" u="sng" dirty="0">
                <a:latin typeface="Algerian" panose="04020705040A02060702" pitchFamily="82" charset="0"/>
              </a:rPr>
              <a:t>Thank You !!!</a:t>
            </a:r>
          </a:p>
        </p:txBody>
      </p:sp>
    </p:spTree>
    <p:extLst>
      <p:ext uri="{BB962C8B-B14F-4D97-AF65-F5344CB8AC3E}">
        <p14:creationId xmlns:p14="http://schemas.microsoft.com/office/powerpoint/2010/main" val="1290620794"/>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399</TotalTime>
  <Words>300</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Arial</vt:lpstr>
      <vt:lpstr>Lucida Fax</vt:lpstr>
      <vt:lpstr>Trebuchet MS</vt:lpstr>
      <vt:lpstr>Wingdings</vt:lpstr>
      <vt:lpstr>Wingdings 3</vt:lpstr>
      <vt:lpstr>Facet</vt:lpstr>
      <vt:lpstr>PowerPoint Presentation</vt:lpstr>
      <vt:lpstr>Honeypot :</vt:lpstr>
      <vt:lpstr> PROBLEM</vt:lpstr>
      <vt:lpstr>SOLUTION </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Passive Reinforcement Learning</dc:title>
  <dc:creator>Disha Vinod Kalonje;AAGAM JAIN</dc:creator>
  <cp:lastModifiedBy>Sara Nahar</cp:lastModifiedBy>
  <cp:revision>41</cp:revision>
  <dcterms:created xsi:type="dcterms:W3CDTF">2020-12-15T14:53:33Z</dcterms:created>
  <dcterms:modified xsi:type="dcterms:W3CDTF">2021-06-07T04:28:00Z</dcterms:modified>
</cp:coreProperties>
</file>