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3.fntdata"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2.fntdata"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1.fntdata"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4.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9017c33dc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9017c33dc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9017c27ab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9017c27ab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017c27ab7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017c27ab7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017c27ab7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017c27ab7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017c33dc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017c33d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17c27ab7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17c27ab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017c33d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017c33d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017c33dc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017c33dc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243975" y="325100"/>
            <a:ext cx="8520600" cy="100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BOTNET Detection</a:t>
            </a:r>
            <a:endParaRPr/>
          </a:p>
        </p:txBody>
      </p:sp>
      <p:sp>
        <p:nvSpPr>
          <p:cNvPr id="68" name="Google Shape;68;p13"/>
          <p:cNvSpPr txBox="1">
            <a:spLocks noGrp="1"/>
          </p:cNvSpPr>
          <p:nvPr>
            <p:ph type="subTitle" idx="1"/>
          </p:nvPr>
        </p:nvSpPr>
        <p:spPr>
          <a:xfrm>
            <a:off x="600750" y="1602000"/>
            <a:ext cx="6045300" cy="19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Name - HACK THE WORLD		</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p:nvPr/>
        </p:nvSpPr>
        <p:spPr>
          <a:xfrm>
            <a:off x="568950" y="785700"/>
            <a:ext cx="8006100" cy="39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rPr>
              <a:t>We were given pcap files which contained network packets.</a:t>
            </a:r>
            <a:endParaRPr sz="2500">
              <a:solidFill>
                <a:srgbClr val="FFFFFF"/>
              </a:solidFill>
            </a:endParaRPr>
          </a:p>
          <a:p>
            <a:pPr marL="0" lvl="0" indent="0" algn="l" rtl="0">
              <a:spcBef>
                <a:spcPts val="0"/>
              </a:spcBef>
              <a:spcAft>
                <a:spcPts val="0"/>
              </a:spcAft>
              <a:buNone/>
            </a:pPr>
            <a:endParaRPr sz="2500">
              <a:solidFill>
                <a:srgbClr val="FFFFFF"/>
              </a:solidFill>
            </a:endParaRPr>
          </a:p>
          <a:p>
            <a:pPr marL="0" lvl="0" indent="0" algn="l" rtl="0">
              <a:spcBef>
                <a:spcPts val="0"/>
              </a:spcBef>
              <a:spcAft>
                <a:spcPts val="0"/>
              </a:spcAft>
              <a:buNone/>
            </a:pPr>
            <a:r>
              <a:rPr lang="en" sz="2500">
                <a:solidFill>
                  <a:srgbClr val="FFFFFF"/>
                </a:solidFill>
              </a:rPr>
              <a:t>Either the packets’s source or destination IP address was the IP address given in the txt file</a:t>
            </a:r>
            <a:endParaRPr sz="2500">
              <a:solidFill>
                <a:srgbClr val="FFFFFF"/>
              </a:solidFill>
            </a:endParaRPr>
          </a:p>
          <a:p>
            <a:pPr marL="0" lvl="0" indent="0" algn="l" rtl="0">
              <a:spcBef>
                <a:spcPts val="0"/>
              </a:spcBef>
              <a:spcAft>
                <a:spcPts val="0"/>
              </a:spcAft>
              <a:buNone/>
            </a:pPr>
            <a:endParaRPr sz="2500">
              <a:solidFill>
                <a:srgbClr val="FFFFFF"/>
              </a:solidFill>
            </a:endParaRPr>
          </a:p>
          <a:p>
            <a:pPr marL="0" lvl="0" indent="0" algn="l" rtl="0">
              <a:spcBef>
                <a:spcPts val="0"/>
              </a:spcBef>
              <a:spcAft>
                <a:spcPts val="0"/>
              </a:spcAft>
              <a:buNone/>
            </a:pPr>
            <a:r>
              <a:rPr lang="en" sz="2500">
                <a:solidFill>
                  <a:srgbClr val="FFFFFF"/>
                </a:solidFill>
              </a:rPr>
              <a:t>We calculated the mean and standard deviation for the IP’s length, id, ttl (time to live), tos (type of service) and checksum fields separately for  when the given IP acts as the source and when it acts as the destination</a:t>
            </a:r>
            <a:endParaRPr sz="2500">
              <a:solidFill>
                <a:srgbClr val="FFFFFF"/>
              </a:solidFill>
            </a:endParaRPr>
          </a:p>
        </p:txBody>
      </p:sp>
      <p:sp>
        <p:nvSpPr>
          <p:cNvPr id="74" name="Google Shape;74;p14"/>
          <p:cNvSpPr txBox="1"/>
          <p:nvPr/>
        </p:nvSpPr>
        <p:spPr>
          <a:xfrm>
            <a:off x="568950" y="121800"/>
            <a:ext cx="6759900" cy="66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800">
                <a:solidFill>
                  <a:srgbClr val="EFEFEF"/>
                </a:solidFill>
                <a:latin typeface="Roboto"/>
                <a:ea typeface="Roboto"/>
                <a:cs typeface="Roboto"/>
                <a:sym typeface="Roboto"/>
              </a:rPr>
              <a:t>Our Solution</a:t>
            </a:r>
            <a:endParaRPr sz="3800">
              <a:solidFill>
                <a:srgbClr val="EFEFE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p:nvPr/>
        </p:nvSpPr>
        <p:spPr>
          <a:xfrm>
            <a:off x="298000" y="541850"/>
            <a:ext cx="8439600" cy="43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rPr>
              <a:t>We used the sklearn library of python for training a </a:t>
            </a:r>
            <a:endParaRPr sz="2500">
              <a:solidFill>
                <a:srgbClr val="FFFFFF"/>
              </a:solidFill>
            </a:endParaRPr>
          </a:p>
          <a:p>
            <a:pPr marL="0" lvl="0" indent="0" algn="l" rtl="0">
              <a:spcBef>
                <a:spcPts val="0"/>
              </a:spcBef>
              <a:spcAft>
                <a:spcPts val="0"/>
              </a:spcAft>
              <a:buNone/>
            </a:pPr>
            <a:r>
              <a:rPr lang="en" sz="2500">
                <a:solidFill>
                  <a:srgbClr val="FFFFFF"/>
                </a:solidFill>
              </a:rPr>
              <a:t>Logistic Regression Classifier based on the features obtained and saved the model using pickle library of python</a:t>
            </a:r>
            <a:endParaRPr sz="2500">
              <a:solidFill>
                <a:srgbClr val="FFFFFF"/>
              </a:solidFill>
            </a:endParaRPr>
          </a:p>
          <a:p>
            <a:pPr marL="0" lvl="0" indent="0" algn="l" rtl="0">
              <a:spcBef>
                <a:spcPts val="0"/>
              </a:spcBef>
              <a:spcAft>
                <a:spcPts val="0"/>
              </a:spcAft>
              <a:buNone/>
            </a:pPr>
            <a:endParaRPr sz="2500">
              <a:solidFill>
                <a:srgbClr val="FFFFFF"/>
              </a:solidFill>
            </a:endParaRPr>
          </a:p>
          <a:p>
            <a:pPr marL="0" lvl="0" indent="0" algn="l" rtl="0">
              <a:spcBef>
                <a:spcPts val="0"/>
              </a:spcBef>
              <a:spcAft>
                <a:spcPts val="0"/>
              </a:spcAft>
              <a:buNone/>
            </a:pPr>
            <a:r>
              <a:rPr lang="en" sz="2500">
                <a:solidFill>
                  <a:srgbClr val="FFFFFF"/>
                </a:solidFill>
              </a:rPr>
              <a:t>Given a pcap file, we used a dictionary to get all the fields corresponding to each IP address present in the pcap file.</a:t>
            </a:r>
            <a:endParaRPr sz="2500">
              <a:solidFill>
                <a:srgbClr val="FFFFFF"/>
              </a:solidFill>
            </a:endParaRPr>
          </a:p>
          <a:p>
            <a:pPr marL="0" lvl="0" indent="0" algn="l" rtl="0">
              <a:spcBef>
                <a:spcPts val="0"/>
              </a:spcBef>
              <a:spcAft>
                <a:spcPts val="0"/>
              </a:spcAft>
              <a:buNone/>
            </a:pPr>
            <a:endParaRPr sz="2500">
              <a:solidFill>
                <a:srgbClr val="FFFFFF"/>
              </a:solidFill>
            </a:endParaRPr>
          </a:p>
          <a:p>
            <a:pPr marL="0" lvl="0" indent="0" algn="l" rtl="0">
              <a:spcBef>
                <a:spcPts val="0"/>
              </a:spcBef>
              <a:spcAft>
                <a:spcPts val="0"/>
              </a:spcAft>
              <a:buNone/>
            </a:pPr>
            <a:r>
              <a:rPr lang="en" sz="2500">
                <a:solidFill>
                  <a:srgbClr val="FFFFFF"/>
                </a:solidFill>
              </a:rPr>
              <a:t>Then we used the trained classifier to predict whether the IP was a part of the botnet or not</a:t>
            </a:r>
            <a:endParaRPr sz="25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p:nvPr/>
        </p:nvSpPr>
        <p:spPr>
          <a:xfrm>
            <a:off x="176100" y="203200"/>
            <a:ext cx="8520900" cy="100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Possible problem of Botnet in the future as</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IoT devices become popular</a:t>
            </a:r>
            <a:endParaRPr sz="2800">
              <a:solidFill>
                <a:srgbClr val="FFFFFF"/>
              </a:solidFill>
              <a:latin typeface="Roboto"/>
              <a:ea typeface="Roboto"/>
              <a:cs typeface="Roboto"/>
              <a:sym typeface="Roboto"/>
            </a:endParaRPr>
          </a:p>
        </p:txBody>
      </p:sp>
      <p:sp>
        <p:nvSpPr>
          <p:cNvPr id="85" name="Google Shape;85;p16"/>
          <p:cNvSpPr txBox="1"/>
          <p:nvPr/>
        </p:nvSpPr>
        <p:spPr>
          <a:xfrm>
            <a:off x="406400" y="1246300"/>
            <a:ext cx="8127900" cy="3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FFFFFF"/>
                </a:solidFill>
                <a:latin typeface="Roboto"/>
                <a:ea typeface="Roboto"/>
                <a:cs typeface="Roboto"/>
                <a:sym typeface="Roboto"/>
              </a:rPr>
              <a:t>There are about a billion IoT devices in India and about 30 billion IoT devices in the world</a:t>
            </a:r>
            <a:endParaRPr sz="2300">
              <a:solidFill>
                <a:srgbClr val="FFFFFF"/>
              </a:solidFill>
              <a:latin typeface="Roboto"/>
              <a:ea typeface="Roboto"/>
              <a:cs typeface="Roboto"/>
              <a:sym typeface="Roboto"/>
            </a:endParaRPr>
          </a:p>
          <a:p>
            <a:pPr marL="0" lvl="0" indent="0" algn="l" rtl="0">
              <a:spcBef>
                <a:spcPts val="0"/>
              </a:spcBef>
              <a:spcAft>
                <a:spcPts val="0"/>
              </a:spcAft>
              <a:buNone/>
            </a:pPr>
            <a:endParaRPr sz="2300">
              <a:solidFill>
                <a:srgbClr val="FFFFFF"/>
              </a:solidFill>
              <a:latin typeface="Roboto"/>
              <a:ea typeface="Roboto"/>
              <a:cs typeface="Roboto"/>
              <a:sym typeface="Roboto"/>
            </a:endParaRPr>
          </a:p>
          <a:p>
            <a:pPr marL="0" lvl="0" indent="0" algn="l" rtl="0">
              <a:spcBef>
                <a:spcPts val="0"/>
              </a:spcBef>
              <a:spcAft>
                <a:spcPts val="0"/>
              </a:spcAft>
              <a:buNone/>
            </a:pPr>
            <a:r>
              <a:rPr lang="en" sz="2300">
                <a:solidFill>
                  <a:srgbClr val="FFFFFF"/>
                </a:solidFill>
                <a:latin typeface="Roboto"/>
                <a:ea typeface="Roboto"/>
                <a:cs typeface="Roboto"/>
                <a:sym typeface="Roboto"/>
              </a:rPr>
              <a:t>They are even critical to a nation’s security and public safety.</a:t>
            </a:r>
            <a:endParaRPr sz="2300">
              <a:solidFill>
                <a:srgbClr val="FFFFFF"/>
              </a:solidFill>
              <a:latin typeface="Roboto"/>
              <a:ea typeface="Roboto"/>
              <a:cs typeface="Roboto"/>
              <a:sym typeface="Roboto"/>
            </a:endParaRPr>
          </a:p>
          <a:p>
            <a:pPr marL="0" lvl="0" indent="0" algn="l" rtl="0">
              <a:spcBef>
                <a:spcPts val="0"/>
              </a:spcBef>
              <a:spcAft>
                <a:spcPts val="0"/>
              </a:spcAft>
              <a:buNone/>
            </a:pPr>
            <a:r>
              <a:rPr lang="en" sz="2300">
                <a:solidFill>
                  <a:srgbClr val="FFFFFF"/>
                </a:solidFill>
                <a:latin typeface="Roboto"/>
                <a:ea typeface="Roboto"/>
                <a:cs typeface="Roboto"/>
                <a:sym typeface="Roboto"/>
              </a:rPr>
              <a:t>In the event of their compromise to a malicious person through some kind of botnet, people could end up damaging their costly devices, huge companies could lose fortune therefore a nation as a whole would suffer</a:t>
            </a:r>
            <a:endParaRPr sz="23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p:nvPr/>
        </p:nvSpPr>
        <p:spPr>
          <a:xfrm>
            <a:off x="208125" y="341900"/>
            <a:ext cx="8785500" cy="45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FFFFFF"/>
                </a:solidFill>
                <a:latin typeface="Roboto"/>
                <a:ea typeface="Roboto"/>
                <a:cs typeface="Roboto"/>
                <a:sym typeface="Roboto"/>
              </a:rPr>
              <a:t>Suppose all the CCTV cameras in a network at a bank or at a jewellery shop are disrupted by a botnet and a robbery takes place</a:t>
            </a:r>
            <a:endParaRPr sz="2300">
              <a:solidFill>
                <a:srgbClr val="FFFFFF"/>
              </a:solidFill>
              <a:latin typeface="Roboto"/>
              <a:ea typeface="Roboto"/>
              <a:cs typeface="Roboto"/>
              <a:sym typeface="Roboto"/>
            </a:endParaRPr>
          </a:p>
          <a:p>
            <a:pPr marL="0" lvl="0" indent="0" algn="l" rtl="0">
              <a:spcBef>
                <a:spcPts val="0"/>
              </a:spcBef>
              <a:spcAft>
                <a:spcPts val="0"/>
              </a:spcAft>
              <a:buNone/>
            </a:pPr>
            <a:endParaRPr sz="2300">
              <a:solidFill>
                <a:srgbClr val="FFFFFF"/>
              </a:solidFill>
              <a:latin typeface="Roboto"/>
              <a:ea typeface="Roboto"/>
              <a:cs typeface="Roboto"/>
              <a:sym typeface="Roboto"/>
            </a:endParaRPr>
          </a:p>
          <a:p>
            <a:pPr marL="0" lvl="0" indent="0" algn="l" rtl="0">
              <a:spcBef>
                <a:spcPts val="0"/>
              </a:spcBef>
              <a:spcAft>
                <a:spcPts val="0"/>
              </a:spcAft>
              <a:buNone/>
            </a:pPr>
            <a:r>
              <a:rPr lang="en" sz="2300">
                <a:solidFill>
                  <a:srgbClr val="FFFFFF"/>
                </a:solidFill>
                <a:latin typeface="Roboto"/>
                <a:ea typeface="Roboto"/>
                <a:cs typeface="Roboto"/>
                <a:sym typeface="Roboto"/>
              </a:rPr>
              <a:t>If the future sees the rise of driverless cars and autopilot drones and if there is a botnet attack on them, then many accidents could take place</a:t>
            </a:r>
            <a:endParaRPr sz="2300">
              <a:solidFill>
                <a:srgbClr val="FFFFFF"/>
              </a:solidFill>
              <a:latin typeface="Roboto"/>
              <a:ea typeface="Roboto"/>
              <a:cs typeface="Roboto"/>
              <a:sym typeface="Roboto"/>
            </a:endParaRPr>
          </a:p>
          <a:p>
            <a:pPr marL="0" lvl="0" indent="0" algn="l" rtl="0">
              <a:spcBef>
                <a:spcPts val="0"/>
              </a:spcBef>
              <a:spcAft>
                <a:spcPts val="0"/>
              </a:spcAft>
              <a:buNone/>
            </a:pPr>
            <a:endParaRPr sz="2300">
              <a:solidFill>
                <a:srgbClr val="FFFFFF"/>
              </a:solidFill>
              <a:latin typeface="Roboto"/>
              <a:ea typeface="Roboto"/>
              <a:cs typeface="Roboto"/>
              <a:sym typeface="Roboto"/>
            </a:endParaRPr>
          </a:p>
          <a:p>
            <a:pPr marL="0" lvl="0" indent="0" algn="l" rtl="0">
              <a:spcBef>
                <a:spcPts val="0"/>
              </a:spcBef>
              <a:spcAft>
                <a:spcPts val="0"/>
              </a:spcAft>
              <a:buNone/>
            </a:pPr>
            <a:r>
              <a:rPr lang="en" sz="2300">
                <a:solidFill>
                  <a:srgbClr val="FFFFFF"/>
                </a:solidFill>
                <a:latin typeface="Roboto"/>
                <a:ea typeface="Roboto"/>
                <a:cs typeface="Roboto"/>
                <a:sym typeface="Roboto"/>
              </a:rPr>
              <a:t>Or if the costly home appliances like Smart Television or other appliances like refrigerator or Air Conditioner could stop working because of a botnet</a:t>
            </a:r>
            <a:endParaRPr sz="2300">
              <a:solidFill>
                <a:srgbClr val="FFFFFF"/>
              </a:solidFill>
              <a:latin typeface="Roboto"/>
              <a:ea typeface="Roboto"/>
              <a:cs typeface="Roboto"/>
              <a:sym typeface="Roboto"/>
            </a:endParaRPr>
          </a:p>
          <a:p>
            <a:pPr marL="0" lvl="0" indent="0" algn="l" rtl="0">
              <a:spcBef>
                <a:spcPts val="0"/>
              </a:spcBef>
              <a:spcAft>
                <a:spcPts val="0"/>
              </a:spcAft>
              <a:buNone/>
            </a:pPr>
            <a:endParaRPr sz="2300">
              <a:solidFill>
                <a:srgbClr val="FFFFFF"/>
              </a:solidFill>
              <a:latin typeface="Roboto"/>
              <a:ea typeface="Roboto"/>
              <a:cs typeface="Roboto"/>
              <a:sym typeface="Roboto"/>
            </a:endParaRPr>
          </a:p>
          <a:p>
            <a:pPr marL="0" lvl="0" indent="0" algn="l" rtl="0">
              <a:spcBef>
                <a:spcPts val="0"/>
              </a:spcBef>
              <a:spcAft>
                <a:spcPts val="0"/>
              </a:spcAft>
              <a:buNone/>
            </a:pPr>
            <a:endParaRPr sz="2300">
              <a:solidFill>
                <a:srgbClr val="FFFFFF"/>
              </a:solidFill>
              <a:latin typeface="Roboto"/>
              <a:ea typeface="Roboto"/>
              <a:cs typeface="Roboto"/>
              <a:sym typeface="Roboto"/>
            </a:endParaRPr>
          </a:p>
          <a:p>
            <a:pPr marL="0" lvl="0" indent="0" algn="l" rtl="0">
              <a:spcBef>
                <a:spcPts val="0"/>
              </a:spcBef>
              <a:spcAft>
                <a:spcPts val="0"/>
              </a:spcAft>
              <a:buNone/>
            </a:pPr>
            <a:endParaRPr sz="23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284400" y="205400"/>
            <a:ext cx="8575200" cy="46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rgbClr val="FFFFFF"/>
                </a:solidFill>
                <a:latin typeface="Roboto"/>
                <a:ea typeface="Roboto"/>
                <a:cs typeface="Roboto"/>
                <a:sym typeface="Roboto"/>
              </a:rPr>
              <a:t>Given time and money, we would try to make a product which would cater to the modern day needs of a secure device.</a:t>
            </a:r>
            <a:endParaRPr sz="2700">
              <a:solidFill>
                <a:srgbClr val="FFFFFF"/>
              </a:solidFill>
              <a:latin typeface="Roboto"/>
              <a:ea typeface="Roboto"/>
              <a:cs typeface="Roboto"/>
              <a:sym typeface="Roboto"/>
            </a:endParaRPr>
          </a:p>
          <a:p>
            <a:pPr marL="0" lvl="0" indent="0" algn="l" rtl="0">
              <a:spcBef>
                <a:spcPts val="0"/>
              </a:spcBef>
              <a:spcAft>
                <a:spcPts val="0"/>
              </a:spcAft>
              <a:buNone/>
            </a:pPr>
            <a:r>
              <a:rPr lang="en" sz="2700">
                <a:solidFill>
                  <a:srgbClr val="FFFFFF"/>
                </a:solidFill>
                <a:latin typeface="Roboto"/>
                <a:ea typeface="Roboto"/>
                <a:cs typeface="Roboto"/>
                <a:sym typeface="Roboto"/>
              </a:rPr>
              <a:t>We would improve the existing devices by working with the manufacturers of those devices so that a built in software would be able to detect the botnet and report it to the user. The software would detect the infected IP’s and would block the IP and report the user about the blocked IP so that the user can verify if his own device is not blocked and if any outside IP is present then it would automatically get blocked</a:t>
            </a:r>
            <a:endParaRPr sz="27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p:nvPr/>
        </p:nvSpPr>
        <p:spPr>
          <a:xfrm>
            <a:off x="182300" y="273450"/>
            <a:ext cx="8841000" cy="44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FFFFFF"/>
                </a:solidFill>
                <a:latin typeface="Roboto"/>
                <a:ea typeface="Roboto"/>
                <a:cs typeface="Roboto"/>
                <a:sym typeface="Roboto"/>
              </a:rPr>
              <a:t>Those IP’s would be blacklisted and send to a global list so that if any other device anywhere would come in connection with that IP, the software would automatically warn and block without the use of ML</a:t>
            </a:r>
            <a:endParaRPr sz="2600">
              <a:solidFill>
                <a:srgbClr val="FFFFFF"/>
              </a:solidFill>
              <a:latin typeface="Roboto"/>
              <a:ea typeface="Roboto"/>
              <a:cs typeface="Roboto"/>
              <a:sym typeface="Roboto"/>
            </a:endParaRPr>
          </a:p>
          <a:p>
            <a:pPr marL="0" lvl="0" indent="0" algn="l" rtl="0">
              <a:spcBef>
                <a:spcPts val="0"/>
              </a:spcBef>
              <a:spcAft>
                <a:spcPts val="0"/>
              </a:spcAft>
              <a:buNone/>
            </a:pPr>
            <a:endParaRPr sz="2600">
              <a:solidFill>
                <a:srgbClr val="FFFFFF"/>
              </a:solidFill>
              <a:latin typeface="Roboto"/>
              <a:ea typeface="Roboto"/>
              <a:cs typeface="Roboto"/>
              <a:sym typeface="Roboto"/>
            </a:endParaRPr>
          </a:p>
          <a:p>
            <a:pPr marL="0" lvl="0" indent="0" algn="l" rtl="0">
              <a:spcBef>
                <a:spcPts val="0"/>
              </a:spcBef>
              <a:spcAft>
                <a:spcPts val="0"/>
              </a:spcAft>
              <a:buNone/>
            </a:pPr>
            <a:r>
              <a:rPr lang="en" sz="2600">
                <a:solidFill>
                  <a:srgbClr val="FFFFFF"/>
                </a:solidFill>
                <a:latin typeface="Roboto"/>
                <a:ea typeface="Roboto"/>
                <a:cs typeface="Roboto"/>
                <a:sym typeface="Roboto"/>
              </a:rPr>
              <a:t>We would try to use better features and better machine learning models so that we could classify with better accuracy</a:t>
            </a:r>
            <a:endParaRPr sz="2600">
              <a:solidFill>
                <a:srgbClr val="FFFFFF"/>
              </a:solidFill>
              <a:latin typeface="Roboto"/>
              <a:ea typeface="Roboto"/>
              <a:cs typeface="Roboto"/>
              <a:sym typeface="Roboto"/>
            </a:endParaRPr>
          </a:p>
          <a:p>
            <a:pPr marL="0" lvl="0" indent="0" algn="l" rtl="0">
              <a:spcBef>
                <a:spcPts val="0"/>
              </a:spcBef>
              <a:spcAft>
                <a:spcPts val="0"/>
              </a:spcAft>
              <a:buNone/>
            </a:pPr>
            <a:endParaRPr sz="2600">
              <a:solidFill>
                <a:srgbClr val="FFFFFF"/>
              </a:solidFill>
              <a:latin typeface="Roboto"/>
              <a:ea typeface="Roboto"/>
              <a:cs typeface="Roboto"/>
              <a:sym typeface="Roboto"/>
            </a:endParaRPr>
          </a:p>
          <a:p>
            <a:pPr marL="0" lvl="0" indent="0" algn="l" rtl="0">
              <a:spcBef>
                <a:spcPts val="0"/>
              </a:spcBef>
              <a:spcAft>
                <a:spcPts val="0"/>
              </a:spcAft>
              <a:buNone/>
            </a:pPr>
            <a:endParaRPr sz="26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280575" y="340025"/>
            <a:ext cx="8369400" cy="41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7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Material</vt:lpstr>
      <vt:lpstr>BOTNET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BOTNET Detection</dc:title>
  <cp:lastModifiedBy>Sarthak Rout</cp:lastModifiedBy>
  <cp:revision>1</cp:revision>
  <dcterms:modified xsi:type="dcterms:W3CDTF">2021-01-10T09:54:25Z</dcterms:modified>
</cp:coreProperties>
</file>