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d67e09a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d67e09a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d67e09ae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d67e09ae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d67e09ae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6d67e09ae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c368020b4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c368020b4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c368020b4_0_2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c368020b4_0_2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c368020b4_0_2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c368020b4_0_2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c368020b4_0_2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c368020b4_0_2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c368020b4_0_2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c368020b4_0_2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c368020b4_0_2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c368020b4_0_2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d67e09a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d67e09a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d67e09a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d67e09a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arxiv.org/abs/1312.5602" TargetMode="External"/><Relationship Id="rId4" Type="http://schemas.openxmlformats.org/officeDocument/2006/relationships/hyperlink" Target="https://www.nature.com/articles/nature14236?wm=book_wap_0005" TargetMode="External"/><Relationship Id="rId10" Type="http://schemas.openxmlformats.org/officeDocument/2006/relationships/hyperlink" Target="https://arxiv.org/abs/1612.00380" TargetMode="External"/><Relationship Id="rId9" Type="http://schemas.openxmlformats.org/officeDocument/2006/relationships/hyperlink" Target="https://arxiv.org/abs/1603.01121" TargetMode="External"/><Relationship Id="rId5" Type="http://schemas.openxmlformats.org/officeDocument/2006/relationships/hyperlink" Target="https://www.aaai.org/ocs/index.php/AAAI/AAAI17/paper/viewPaper/14456" TargetMode="External"/><Relationship Id="rId6" Type="http://schemas.openxmlformats.org/officeDocument/2006/relationships/hyperlink" Target="https://arxiv.org/abs/1701.07274" TargetMode="External"/><Relationship Id="rId7" Type="http://schemas.openxmlformats.org/officeDocument/2006/relationships/hyperlink" Target="https://www.ingentaconnect.com/content/ist/ei/2017/00002017/00000019/art00012" TargetMode="External"/><Relationship Id="rId8" Type="http://schemas.openxmlformats.org/officeDocument/2006/relationships/hyperlink" Target="https://dl.acm.org/doi/10.1145/2897824.292588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55300" y="420150"/>
            <a:ext cx="5235900" cy="215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a:t>
            </a:r>
            <a:r>
              <a:rPr lang="en"/>
              <a:t>Terrain Adaptive Gameplay Bot </a:t>
            </a:r>
            <a:endParaRPr/>
          </a:p>
        </p:txBody>
      </p:sp>
      <p:sp>
        <p:nvSpPr>
          <p:cNvPr id="278" name="Google Shape;278;p13"/>
          <p:cNvSpPr txBox="1"/>
          <p:nvPr>
            <p:ph idx="1" type="subTitle"/>
          </p:nvPr>
        </p:nvSpPr>
        <p:spPr>
          <a:xfrm>
            <a:off x="824000" y="3065200"/>
            <a:ext cx="4255500" cy="17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800"/>
              <a:t>Soft Computing - ITE1015</a:t>
            </a:r>
            <a:endParaRPr b="1" i="1" sz="1800"/>
          </a:p>
          <a:p>
            <a:pPr indent="0" lvl="0" marL="0" rtl="0" algn="l">
              <a:spcBef>
                <a:spcPts val="0"/>
              </a:spcBef>
              <a:spcAft>
                <a:spcPts val="0"/>
              </a:spcAft>
              <a:buNone/>
            </a:pPr>
            <a:r>
              <a:rPr b="1" i="1" lang="en" sz="1800"/>
              <a:t>Prof Senthil Kumar P</a:t>
            </a:r>
            <a:endParaRPr b="1" i="1" sz="1800"/>
          </a:p>
          <a:p>
            <a:pPr indent="0" lvl="0" marL="0" rtl="0" algn="l">
              <a:spcBef>
                <a:spcPts val="0"/>
              </a:spcBef>
              <a:spcAft>
                <a:spcPts val="0"/>
              </a:spcAft>
              <a:buNone/>
            </a:pPr>
            <a:r>
              <a:t/>
            </a:r>
            <a:endParaRPr u="sng"/>
          </a:p>
          <a:p>
            <a:pPr indent="0" lvl="0" marL="0" rtl="0" algn="l">
              <a:spcBef>
                <a:spcPts val="0"/>
              </a:spcBef>
              <a:spcAft>
                <a:spcPts val="0"/>
              </a:spcAft>
              <a:buNone/>
            </a:pPr>
            <a:r>
              <a:rPr lang="en"/>
              <a:t>Team members:</a:t>
            </a:r>
            <a:endParaRPr/>
          </a:p>
          <a:p>
            <a:pPr indent="0" lvl="0" marL="0" rtl="0" algn="l">
              <a:spcBef>
                <a:spcPts val="0"/>
              </a:spcBef>
              <a:spcAft>
                <a:spcPts val="0"/>
              </a:spcAft>
              <a:buNone/>
            </a:pPr>
            <a:r>
              <a:rPr lang="en"/>
              <a:t>Sarthak Sharma 18BIT0056</a:t>
            </a:r>
            <a:endParaRPr/>
          </a:p>
          <a:p>
            <a:pPr indent="0" lvl="0" marL="0" rtl="0" algn="l">
              <a:spcBef>
                <a:spcPts val="0"/>
              </a:spcBef>
              <a:spcAft>
                <a:spcPts val="0"/>
              </a:spcAft>
              <a:buNone/>
            </a:pPr>
            <a:r>
              <a:rPr lang="en"/>
              <a:t>Jayati Tripathi 18BIT0053</a:t>
            </a:r>
            <a:endParaRPr/>
          </a:p>
          <a:p>
            <a:pPr indent="0" lvl="0" marL="0" rtl="0" algn="l">
              <a:spcBef>
                <a:spcPts val="0"/>
              </a:spcBef>
              <a:spcAft>
                <a:spcPts val="0"/>
              </a:spcAft>
              <a:buNone/>
            </a:pPr>
            <a:r>
              <a:rPr lang="en"/>
              <a:t>Harshita Bhalla 18BIT0088</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ctrTitle"/>
          </p:nvPr>
        </p:nvSpPr>
        <p:spPr>
          <a:xfrm>
            <a:off x="506300" y="0"/>
            <a:ext cx="7866000" cy="131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Deep Reinforcement Learning framework for Autonomous Driving</a:t>
            </a:r>
            <a:endParaRPr sz="2400"/>
          </a:p>
        </p:txBody>
      </p:sp>
      <p:sp>
        <p:nvSpPr>
          <p:cNvPr id="332" name="Google Shape;332;p22"/>
          <p:cNvSpPr txBox="1"/>
          <p:nvPr>
            <p:ph idx="1" type="subTitle"/>
          </p:nvPr>
        </p:nvSpPr>
        <p:spPr>
          <a:xfrm>
            <a:off x="506300" y="1314300"/>
            <a:ext cx="8441100" cy="34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is considered to be a strong AI paradigm which can be used to teach machines through interaction with the environment and learning from their mistakes. Despite its perceived utility, it has not yet been successfully applied in automotive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Motivated by the successful demonstrations of learning of Atari games and Go by Google DeepMind, we propose a framework for autonomous driving using deep reinforcement learning. This is of particular relevance as it is difficult to pose autonomous driving as a supervised learning problem due to strong interactions with the environment including other vehicles, pedestrians and roadworks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3"/>
          <p:cNvSpPr txBox="1"/>
          <p:nvPr>
            <p:ph type="ctrTitle"/>
          </p:nvPr>
        </p:nvSpPr>
        <p:spPr>
          <a:xfrm>
            <a:off x="506300" y="0"/>
            <a:ext cx="7866000" cy="131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Terrain-Adaptive Locomotion Skills Using Deep Reinforcement Learning</a:t>
            </a:r>
            <a:endParaRPr sz="2400"/>
          </a:p>
        </p:txBody>
      </p:sp>
      <p:sp>
        <p:nvSpPr>
          <p:cNvPr id="338" name="Google Shape;338;p23"/>
          <p:cNvSpPr txBox="1"/>
          <p:nvPr>
            <p:ph idx="1" type="subTitle"/>
          </p:nvPr>
        </p:nvSpPr>
        <p:spPr>
          <a:xfrm>
            <a:off x="506300" y="1314300"/>
            <a:ext cx="8441100" cy="34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Humans and animals move with grace and agility through their environment. In animation, their movement is most often created with the help of a skilled animator or motion capture data. The use of reinforcement learning (RL) together with physics-based simulations offers the enticing prospect of developing classes of motion skills from first principles.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requires viewing the problem through the lens of a sequential decision problem involving states, actions, rewards, and a control policy.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the current situation of the character, as captured by the state, the control policy decides on the best action to take, and this then results in a subsequent state, as well as a reward that reflects the desirability of the observed state transition.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4"/>
          <p:cNvSpPr txBox="1"/>
          <p:nvPr>
            <p:ph type="ctrTitle"/>
          </p:nvPr>
        </p:nvSpPr>
        <p:spPr>
          <a:xfrm>
            <a:off x="506300" y="0"/>
            <a:ext cx="7866000" cy="88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References:-</a:t>
            </a:r>
            <a:endParaRPr sz="2400"/>
          </a:p>
        </p:txBody>
      </p:sp>
      <p:sp>
        <p:nvSpPr>
          <p:cNvPr id="344" name="Google Shape;344;p24"/>
          <p:cNvSpPr txBox="1"/>
          <p:nvPr>
            <p:ph idx="1" type="subTitle"/>
          </p:nvPr>
        </p:nvSpPr>
        <p:spPr>
          <a:xfrm>
            <a:off x="171725" y="841500"/>
            <a:ext cx="8775600" cy="419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u="sng">
                <a:solidFill>
                  <a:schemeClr val="hlink"/>
                </a:solidFill>
                <a:latin typeface="Arial"/>
                <a:ea typeface="Arial"/>
                <a:cs typeface="Arial"/>
                <a:sym typeface="Arial"/>
                <a:hlinkClick r:id="rId3"/>
              </a:rPr>
              <a:t>https://arxiv.org/abs/1312.5602</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4"/>
              </a:rPr>
              <a:t>https://www.nature.com/articles/nature14236?wm=book_wap_0005</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5"/>
              </a:rPr>
              <a:t>https://www.aaai.org/ocs/index.php/AAAI/AAAI17/paper/viewPaper/14456</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6"/>
              </a:rPr>
              <a:t>https://arxiv.org/abs/1701.07274</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7"/>
              </a:rPr>
              <a:t>https://www.ingentaconnect.com/content/ist/ei/2017/00002017/00000019/art00012</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8"/>
              </a:rPr>
              <a:t>https://dl.acm.org/doi/10.1145/2897824.2925881</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9"/>
              </a:rPr>
              <a:t>https://arxiv.org/abs/1603.01121</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10"/>
              </a:rPr>
              <a:t>https://arxiv.org/abs/1612.00380</a:t>
            </a:r>
            <a:endParaRPr sz="14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204550" y="738800"/>
            <a:ext cx="85353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Abstract:-</a:t>
            </a:r>
            <a:endParaRPr sz="2400"/>
          </a:p>
          <a:p>
            <a:pPr indent="0" lvl="0" marL="0" rtl="0" algn="l">
              <a:spcBef>
                <a:spcPts val="0"/>
              </a:spcBef>
              <a:spcAft>
                <a:spcPts val="0"/>
              </a:spcAft>
              <a:buNone/>
            </a:pPr>
            <a:r>
              <a:t/>
            </a:r>
            <a:endParaRPr sz="2400"/>
          </a:p>
        </p:txBody>
      </p:sp>
      <p:sp>
        <p:nvSpPr>
          <p:cNvPr id="284" name="Google Shape;284;p14"/>
          <p:cNvSpPr txBox="1"/>
          <p:nvPr>
            <p:ph idx="1" type="subTitle"/>
          </p:nvPr>
        </p:nvSpPr>
        <p:spPr>
          <a:xfrm>
            <a:off x="48625" y="1596800"/>
            <a:ext cx="8618700" cy="32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a game bot opens the path of implementing the problem-solving ideas in real life</a:t>
            </a:r>
            <a:endParaRPr/>
          </a:p>
          <a:p>
            <a:pPr indent="0" lvl="0" marL="0" rtl="0" algn="l">
              <a:spcBef>
                <a:spcPts val="0"/>
              </a:spcBef>
              <a:spcAft>
                <a:spcPts val="0"/>
              </a:spcAft>
              <a:buNone/>
            </a:pPr>
            <a:r>
              <a:rPr lang="en"/>
              <a:t>situations. Here, the goal of our project is to create a bot for a game environment having a locomotive that is able to adapt to changing terrains.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Recent advances in Deep Reinforcement learning have allowed autonomous agents to perform well in 2D and some 3D games using only raw pixels to make decisions, this offers a promising methodology for developing an algorithm to be able to </a:t>
            </a:r>
            <a:r>
              <a:rPr lang="en"/>
              <a:t>maneuver</a:t>
            </a:r>
            <a:r>
              <a:rPr lang="en"/>
              <a:t> changing terrains inside of a game environment.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34325" y="390775"/>
            <a:ext cx="8623800" cy="49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Introduction:-</a:t>
            </a:r>
            <a:endParaRPr sz="3000"/>
          </a:p>
        </p:txBody>
      </p:sp>
      <p:sp>
        <p:nvSpPr>
          <p:cNvPr id="290" name="Google Shape;290;p15"/>
          <p:cNvSpPr txBox="1"/>
          <p:nvPr>
            <p:ph idx="1" type="subTitle"/>
          </p:nvPr>
        </p:nvSpPr>
        <p:spPr>
          <a:xfrm>
            <a:off x="111150" y="889675"/>
            <a:ext cx="8921700" cy="4546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In Reinforcement Learning we pass a reward, positive or negative depending on the action the system took, and the algorithm needs to learn what actions can maximize the reward, and which need to be avoided.</a:t>
            </a:r>
            <a:endParaRPr/>
          </a:p>
          <a:p>
            <a:pPr indent="0" lvl="0" marL="0" rtl="0" algn="l">
              <a:spcBef>
                <a:spcPts val="1200"/>
              </a:spcBef>
              <a:spcAft>
                <a:spcPts val="0"/>
              </a:spcAft>
              <a:buNone/>
            </a:pPr>
            <a:r>
              <a:rPr lang="en"/>
              <a:t>To use reinforcement learning successfully in situations approaching real-world complexity, agents are confronted with a difficult task, they must derive efficient representations of the environment from high-dimensional sensory inputs, and use these to generalize past experience to new situations.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this approach is not wrong in itself, this is only practical for very small environments and quickly loses it’s feasibility when the number of states and actions in the environment increases.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this thinking leads us to Deep Reinforcement Learning which uses a deep neural network to approximate the values.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idx="1" type="subTitle"/>
          </p:nvPr>
        </p:nvSpPr>
        <p:spPr>
          <a:xfrm>
            <a:off x="824000" y="1416225"/>
            <a:ext cx="7323000" cy="28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u="sng"/>
          </a:p>
          <a:p>
            <a:pPr indent="0" lvl="0" marL="0" rtl="0" algn="ctr">
              <a:spcBef>
                <a:spcPts val="0"/>
              </a:spcBef>
              <a:spcAft>
                <a:spcPts val="0"/>
              </a:spcAft>
              <a:buNone/>
            </a:pPr>
            <a:r>
              <a:rPr b="1" lang="en" sz="4800" u="sng"/>
              <a:t>LITERATURE SURVEY</a:t>
            </a:r>
            <a:endParaRPr b="1" sz="480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type="ctrTitle"/>
          </p:nvPr>
        </p:nvSpPr>
        <p:spPr>
          <a:xfrm>
            <a:off x="412175" y="404650"/>
            <a:ext cx="78750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Human-level control through deep reinforcement learning</a:t>
            </a:r>
            <a:endParaRPr sz="2400"/>
          </a:p>
        </p:txBody>
      </p:sp>
      <p:sp>
        <p:nvSpPr>
          <p:cNvPr id="301" name="Google Shape;301;p17"/>
          <p:cNvSpPr txBox="1"/>
          <p:nvPr>
            <p:ph idx="1" type="subTitle"/>
          </p:nvPr>
        </p:nvSpPr>
        <p:spPr>
          <a:xfrm>
            <a:off x="240425" y="1206125"/>
            <a:ext cx="8046600" cy="30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theory of reinforcement learning provides a normative account , deeply rooted in psychological and neuroscientific perspectives on animal behaviour, of how agents may optimize their control of an environment. To use reinforcement learning successfully in situ</a:t>
            </a:r>
            <a:r>
              <a:rPr lang="en" sz="1400"/>
              <a:t>a</a:t>
            </a:r>
            <a:r>
              <a:rPr lang="en" sz="1400"/>
              <a:t>tions approaching real-world complexity, however, agents are confronted with a difficult task: they must derive efficient representations of the environment from high-dimensional sensory inputs, and use these to generalize past experience to new situations. Remarkably, humans and other animals seem to solve this problem through a harmonious combination of reinforcement learning and hierarchical sensory processing systems.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While reinforcement learning agents have achieved some successes in a variety of domains, their applicability has previously been limited to domains in which useful features can be handcrafted, or to domains with fully observed, low-dimensional state spaces</a:t>
            </a:r>
            <a:r>
              <a:rPr lang="en" sz="1400"/>
              <a:t>. </a:t>
            </a:r>
            <a:r>
              <a:rPr lang="en" sz="1400"/>
              <a:t>This work bridges the divide between high-dimensional sensory inputs and actions, resulting in the first artificial agent that is capable of learning to excel at a diverse array of challenging tasks.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8"/>
          <p:cNvSpPr txBox="1"/>
          <p:nvPr>
            <p:ph type="ctrTitle"/>
          </p:nvPr>
        </p:nvSpPr>
        <p:spPr>
          <a:xfrm>
            <a:off x="240425" y="194525"/>
            <a:ext cx="8241300" cy="136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Playing FPS Games with Deep Reinforcement Learning</a:t>
            </a:r>
            <a:endParaRPr sz="2400"/>
          </a:p>
        </p:txBody>
      </p:sp>
      <p:sp>
        <p:nvSpPr>
          <p:cNvPr id="307" name="Google Shape;307;p18"/>
          <p:cNvSpPr txBox="1"/>
          <p:nvPr>
            <p:ph idx="1" type="subTitle"/>
          </p:nvPr>
        </p:nvSpPr>
        <p:spPr>
          <a:xfrm>
            <a:off x="343475" y="1470675"/>
            <a:ext cx="8091600" cy="32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First-Person-Shooting (FPS) game in a 3D environment involves a wide variety of skills, such as navigating through a map, collecting items, recognizing and fighting enemies,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project demonstrates playing deathmatches in Terrain adaptive locomotive games using only the pixels on the screen.The problem is divided into two phases: navigation (exploring the map to collect items and find obstructions) and action (avoiding obstructions when they are observed), and uses separate networks for each phase of the game.</a:t>
            </a:r>
            <a:endParaRPr/>
          </a:p>
          <a:p>
            <a:pPr indent="0" lvl="0" marL="0" rtl="0" algn="l">
              <a:spcBef>
                <a:spcPts val="0"/>
              </a:spcBef>
              <a:spcAft>
                <a:spcPts val="0"/>
              </a:spcAft>
              <a:buNone/>
            </a:pPr>
            <a:r>
              <a:rPr lang="en"/>
              <a:t>In FPS they have used the algorithm to maximize the game score, here we would implement similar algorithm to maximize the distance travelled by the car.</a:t>
            </a:r>
            <a:endParaRPr/>
          </a:p>
          <a:p>
            <a:pPr indent="0" lvl="0" marL="0" rtl="0" algn="l">
              <a:spcBef>
                <a:spcPts val="0"/>
              </a:spcBef>
              <a:spcAft>
                <a:spcPts val="0"/>
              </a:spcAft>
              <a:buNone/>
            </a:pPr>
            <a:r>
              <a:t/>
            </a:r>
            <a:endParaRPr/>
          </a:p>
        </p:txBody>
      </p:sp>
      <p:sp>
        <p:nvSpPr>
          <p:cNvPr id="308" name="Google Shape;308;p18"/>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ctrTitle"/>
          </p:nvPr>
        </p:nvSpPr>
        <p:spPr>
          <a:xfrm>
            <a:off x="421100" y="182225"/>
            <a:ext cx="8408700" cy="102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Playing Atari with Deep  Reinforcement Learning</a:t>
            </a:r>
            <a:endParaRPr sz="2400"/>
          </a:p>
        </p:txBody>
      </p:sp>
      <p:sp>
        <p:nvSpPr>
          <p:cNvPr id="314" name="Google Shape;314;p19"/>
          <p:cNvSpPr txBox="1"/>
          <p:nvPr>
            <p:ph idx="1" type="subTitle"/>
          </p:nvPr>
        </p:nvSpPr>
        <p:spPr>
          <a:xfrm>
            <a:off x="421100" y="1208825"/>
            <a:ext cx="8537100" cy="29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 goal was to create a single neural network agent that was able to successfully learn to play as many of the games as possible. The network was not provided with any game-specific information or hand-designed visual features, and was not privy to the internal state of the emulator. It learned from nothing but the video input, the reward and terminal signals, and the set of possible actions—just as a human player would. Furthermore the network architecture and all hyperparameters used for training were kept constant across the games.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network outperformed all previous RL algorithms on six of the seven games they attempted and surpassed an expert human player on three of them.</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ctrTitle"/>
          </p:nvPr>
        </p:nvSpPr>
        <p:spPr>
          <a:xfrm>
            <a:off x="506300" y="0"/>
            <a:ext cx="7866000" cy="131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Deep Reinforcement Learning from Self-Play in Imperfect-Information Games</a:t>
            </a:r>
            <a:endParaRPr sz="2400"/>
          </a:p>
        </p:txBody>
      </p:sp>
      <p:sp>
        <p:nvSpPr>
          <p:cNvPr id="320" name="Google Shape;320;p20"/>
          <p:cNvSpPr txBox="1"/>
          <p:nvPr>
            <p:ph idx="1" type="subTitle"/>
          </p:nvPr>
        </p:nvSpPr>
        <p:spPr>
          <a:xfrm>
            <a:off x="506300" y="1468350"/>
            <a:ext cx="8441100" cy="34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Games have a tradition of encouraging advances in artificial intelligence and machine learning. One motivation for studying recreational games is to develop algorithms that will scale to more complex, real-world games such as airport and network security, financial and energy trading, traffic control and routing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optimal solution to these games would be a Nash equilibrium, i.e. a strategy from which no agent would choose to deviate. While many machine learning methods have achieved near-optimal solutions to classical, perfect-information games, these methods fail to converge in imperfect-information games.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paper tries to introduce the first scalable end-to-end approach to learning approximate Nash equilibria without prior domain knowledge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type="ctrTitle"/>
          </p:nvPr>
        </p:nvSpPr>
        <p:spPr>
          <a:xfrm>
            <a:off x="506300" y="0"/>
            <a:ext cx="7866000" cy="131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Deep Learning for Real-Time Atari Game Play Using Offline Monte-Carlo Tree Search Planning</a:t>
            </a:r>
            <a:endParaRPr sz="2400"/>
          </a:p>
        </p:txBody>
      </p:sp>
      <p:sp>
        <p:nvSpPr>
          <p:cNvPr id="326" name="Google Shape;326;p21"/>
          <p:cNvSpPr txBox="1"/>
          <p:nvPr>
            <p:ph idx="1" type="subTitle"/>
          </p:nvPr>
        </p:nvSpPr>
        <p:spPr>
          <a:xfrm>
            <a:off x="506300" y="1468350"/>
            <a:ext cx="8441100" cy="34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combination of modern Reinforcement Learning and Deep Learning approaches holds the promise of making significant progress on challenging applications requiring both rich perception and policy-selection.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Arcade Learning Environment provides a set of Atari games that represent a useful benchmark set of such applications.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Planning-based approaches achieve far higher scores than the best model-free approaches, but they exploit information that is not available to human players, and they are orders of magnitude slower than needed for real-time play. The main goal in this work is to build a better real-time Atari game playing agent than DQN. The central idea is to use the slow planning-based agents to provide training data for a deep-learning architecture capable of real-time play. This paper proposed new agents based on this idea and show that they outperform DQN.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