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9144000" cy="5143500"/>
  <p:embeddedFontLst>
    <p:embeddedFont>
      <p:font typeface="Tahoma"/>
      <p:regular r:id="rId45"/>
      <p:bold r:id="rId46"/>
    </p:embeddedFont>
    <p:embeddedFont>
      <p:font typeface="Arial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EB8779-6D6C-4C2E-B5BE-E9669CEFB259}">
  <a:tblStyle styleId="{55EB8779-6D6C-4C2E-B5BE-E9669CEFB25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Tahoma-bold.fntdata"/><Relationship Id="rId23" Type="http://schemas.openxmlformats.org/officeDocument/2006/relationships/slide" Target="slides/slide17.xml"/><Relationship Id="rId45"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ArialBlack-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9c99557f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9c99557f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f4086d5ac_7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4f4086d5ac_7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f4086d5ac_7_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4f4086d5ac_7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3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3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4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4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4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9c99557f_0_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9c99557f_0_1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215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body"/>
          </p:nvPr>
        </p:nvSpPr>
        <p:spPr>
          <a:xfrm>
            <a:off x="420392" y="858470"/>
            <a:ext cx="8303215" cy="215265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 name="Google Shape;17;p2"/>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0" name="Shape 20"/>
        <p:cNvGrpSpPr/>
        <p:nvPr/>
      </p:nvGrpSpPr>
      <p:grpSpPr>
        <a:xfrm>
          <a:off x="0" y="0"/>
          <a:ext cx="0" cy="0"/>
          <a:chOff x="0" y="0"/>
          <a:chExt cx="0" cy="0"/>
        </a:xfrm>
      </p:grpSpPr>
      <p:sp>
        <p:nvSpPr>
          <p:cNvPr id="21" name="Google Shape;21;p3"/>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215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5" name="Shape 25"/>
        <p:cNvGrpSpPr/>
        <p:nvPr/>
      </p:nvGrpSpPr>
      <p:grpSpPr>
        <a:xfrm>
          <a:off x="0" y="0"/>
          <a:ext cx="0" cy="0"/>
          <a:chOff x="0" y="0"/>
          <a:chExt cx="0" cy="0"/>
        </a:xfrm>
      </p:grpSpPr>
      <p:sp>
        <p:nvSpPr>
          <p:cNvPr id="26" name="Google Shape;26;p4"/>
          <p:cNvSpPr txBox="1"/>
          <p:nvPr>
            <p:ph type="ctrTitle"/>
          </p:nvPr>
        </p:nvSpPr>
        <p:spPr>
          <a:xfrm>
            <a:off x="159384" y="98932"/>
            <a:ext cx="8825230" cy="391159"/>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1" name="Shape 31"/>
        <p:cNvGrpSpPr/>
        <p:nvPr/>
      </p:nvGrpSpPr>
      <p:grpSpPr>
        <a:xfrm>
          <a:off x="0" y="0"/>
          <a:ext cx="0" cy="0"/>
          <a:chOff x="0" y="0"/>
          <a:chExt cx="0" cy="0"/>
        </a:xfrm>
      </p:grpSpPr>
      <p:sp>
        <p:nvSpPr>
          <p:cNvPr id="32" name="Google Shape;32;p5"/>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5" name="Shape 35"/>
        <p:cNvGrpSpPr/>
        <p:nvPr/>
      </p:nvGrpSpPr>
      <p:grpSpPr>
        <a:xfrm>
          <a:off x="0" y="0"/>
          <a:ext cx="0" cy="0"/>
          <a:chOff x="0" y="0"/>
          <a:chExt cx="0" cy="0"/>
        </a:xfrm>
      </p:grpSpPr>
      <p:sp>
        <p:nvSpPr>
          <p:cNvPr id="36" name="Google Shape;36;p6"/>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1" i="0" sz="215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457200" y="1183005"/>
            <a:ext cx="3977640" cy="339471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6"/>
          <p:cNvSpPr txBox="1"/>
          <p:nvPr>
            <p:ph idx="2" type="body"/>
          </p:nvPr>
        </p:nvSpPr>
        <p:spPr>
          <a:xfrm>
            <a:off x="4709160" y="1183005"/>
            <a:ext cx="3977640" cy="339471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6"/>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0" y="558402"/>
            <a:ext cx="630555" cy="0"/>
          </a:xfrm>
          <a:custGeom>
            <a:rect b="b" l="l" r="r" t="t"/>
            <a:pathLst>
              <a:path extrusionOk="0" h="120000" w="630555">
                <a:moveTo>
                  <a:pt x="0" y="0"/>
                </a:moveTo>
                <a:lnTo>
                  <a:pt x="630002" y="0"/>
                </a:lnTo>
              </a:path>
            </a:pathLst>
          </a:custGeom>
          <a:noFill/>
          <a:ln cap="flat" cmpd="sng" w="50000">
            <a:solidFill>
              <a:srgbClr val="D817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4951789"/>
            <a:ext cx="9144000" cy="191770"/>
          </a:xfrm>
          <a:custGeom>
            <a:rect b="b" l="l" r="r" t="t"/>
            <a:pathLst>
              <a:path extrusionOk="0" h="191770" w="9144000">
                <a:moveTo>
                  <a:pt x="0" y="0"/>
                </a:moveTo>
                <a:lnTo>
                  <a:pt x="9143981" y="0"/>
                </a:lnTo>
                <a:lnTo>
                  <a:pt x="9143981" y="191699"/>
                </a:lnTo>
                <a:lnTo>
                  <a:pt x="0" y="191699"/>
                </a:lnTo>
                <a:lnTo>
                  <a:pt x="0" y="0"/>
                </a:lnTo>
                <a:close/>
              </a:path>
            </a:pathLst>
          </a:cu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8229583" y="0"/>
            <a:ext cx="914398" cy="70484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txBox="1"/>
          <p:nvPr>
            <p:ph type="title"/>
          </p:nvPr>
        </p:nvSpPr>
        <p:spPr>
          <a:xfrm>
            <a:off x="752118" y="2244756"/>
            <a:ext cx="7639763" cy="354964"/>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215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420392" y="858470"/>
            <a:ext cx="8303215" cy="215265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1"/>
          <p:cNvSpPr txBox="1"/>
          <p:nvPr>
            <p:ph idx="11" type="ftr"/>
          </p:nvPr>
        </p:nvSpPr>
        <p:spPr>
          <a:xfrm>
            <a:off x="3108960" y="4783455"/>
            <a:ext cx="2926080" cy="257175"/>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83455"/>
            <a:ext cx="2103120" cy="25717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www.tothenew.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hyperlink" Target="http://www.tothenew.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www.tothenew.com/" TargetMode="External"/><Relationship Id="rId4" Type="http://schemas.openxmlformats.org/officeDocument/2006/relationships/hyperlink" Target="http://www.agilemanifesto.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www.tothenew.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tothenew.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hyperlink" Target="http://www.tothenew.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hyperlink" Target="http://www.tothenew.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4.png"/><Relationship Id="rId7" Type="http://schemas.openxmlformats.org/officeDocument/2006/relationships/hyperlink" Target="http://www.tothenew.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tothenew.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hyperlink" Target="http://www.tothenew.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23.jpg"/><Relationship Id="rId5" Type="http://schemas.openxmlformats.org/officeDocument/2006/relationships/hyperlink" Target="http://www.tothene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hyperlink" Target="http://www.tothenew.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tothenew.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www.tothenew.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www.tothenew.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www.tothenew.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www.tothenew.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4.png"/><Relationship Id="rId10" Type="http://schemas.openxmlformats.org/officeDocument/2006/relationships/hyperlink" Target="http://www.tothenew.com/" TargetMode="External"/><Relationship Id="rId9"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30.png"/><Relationship Id="rId8"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www.tothenew.com/" TargetMode="External"/><Relationship Id="rId4" Type="http://schemas.openxmlformats.org/officeDocument/2006/relationships/hyperlink" Target="https://docs.google.com/a/tothenew.com/spreadsheets/d/18ig28q_JU3v2Sx9yEfZvTYt0uk_UrqfSd7QLVXtYpUo/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www.tothenew.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hyperlink" Target="http://www.tothenew.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www.tothene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www.tothenew.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www.tothenew.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tothenew.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www.tothenew.com/" TargetMode="External"/><Relationship Id="rId4" Type="http://schemas.openxmlformats.org/officeDocument/2006/relationships/hyperlink" Target="https://youtu.be/q_R9wQY4G5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www.tothenew.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2.jpg"/><Relationship Id="rId4" Type="http://schemas.openxmlformats.org/officeDocument/2006/relationships/hyperlink" Target="http://www.tothenew.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tothenew.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hyperlink" Target="http://www.tothenew.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www.tothenew.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hyperlink" Target="http://www.tothenew.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tothenew.com/"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hyperlink" Target="http://www.tothenew.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hyperlink" Target="http://www.tothenew.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hyperlink" Target="http://www.tothenew.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 name="Shape 45"/>
        <p:cNvGrpSpPr/>
        <p:nvPr/>
      </p:nvGrpSpPr>
      <p:grpSpPr>
        <a:xfrm>
          <a:off x="0" y="0"/>
          <a:ext cx="0" cy="0"/>
          <a:chOff x="0" y="0"/>
          <a:chExt cx="0" cy="0"/>
        </a:xfrm>
      </p:grpSpPr>
      <p:sp>
        <p:nvSpPr>
          <p:cNvPr id="46" name="Google Shape;46;p7"/>
          <p:cNvSpPr/>
          <p:nvPr/>
        </p:nvSpPr>
        <p:spPr>
          <a:xfrm>
            <a:off x="8229583" y="0"/>
            <a:ext cx="914398" cy="704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7"/>
          <p:cNvSpPr/>
          <p:nvPr/>
        </p:nvSpPr>
        <p:spPr>
          <a:xfrm>
            <a:off x="0" y="4934316"/>
            <a:ext cx="9143981" cy="20917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7"/>
          <p:cNvSpPr/>
          <p:nvPr/>
        </p:nvSpPr>
        <p:spPr>
          <a:xfrm>
            <a:off x="3767042" y="2084515"/>
            <a:ext cx="0" cy="663575"/>
          </a:xfrm>
          <a:custGeom>
            <a:rect b="b" l="l" r="r" t="t"/>
            <a:pathLst>
              <a:path extrusionOk="0" h="663575" w="120000">
                <a:moveTo>
                  <a:pt x="0" y="0"/>
                </a:moveTo>
                <a:lnTo>
                  <a:pt x="0" y="663078"/>
                </a:lnTo>
              </a:path>
            </a:pathLst>
          </a:custGeom>
          <a:noFill/>
          <a:ln cap="flat" cmpd="sng" w="1267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p:nvPr/>
        </p:nvSpPr>
        <p:spPr>
          <a:xfrm>
            <a:off x="2048328" y="1803166"/>
            <a:ext cx="1642914" cy="12257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txBox="1"/>
          <p:nvPr>
            <p:ph type="title"/>
          </p:nvPr>
        </p:nvSpPr>
        <p:spPr>
          <a:xfrm>
            <a:off x="752118" y="2244756"/>
            <a:ext cx="7639763" cy="354964"/>
          </a:xfrm>
          <a:prstGeom prst="rect">
            <a:avLst/>
          </a:prstGeom>
          <a:noFill/>
          <a:ln>
            <a:noFill/>
          </a:ln>
        </p:spPr>
        <p:txBody>
          <a:bodyPr anchorCtr="0" anchor="t" bIns="0" lIns="0" spcFirstLastPara="1" rIns="0" wrap="square" tIns="13950">
            <a:noAutofit/>
          </a:bodyPr>
          <a:lstStyle/>
          <a:p>
            <a:pPr indent="0" lvl="0" marL="3407409" rtl="0" algn="l">
              <a:lnSpc>
                <a:spcPct val="100000"/>
              </a:lnSpc>
              <a:spcBef>
                <a:spcPts val="0"/>
              </a:spcBef>
              <a:spcAft>
                <a:spcPts val="0"/>
              </a:spcAft>
              <a:buNone/>
            </a:pPr>
            <a:r>
              <a:rPr lang="en-US"/>
              <a:t>Agile Process &amp; Methodologies</a:t>
            </a:r>
            <a:endParaRPr/>
          </a:p>
        </p:txBody>
      </p:sp>
      <p:sp>
        <p:nvSpPr>
          <p:cNvPr id="51" name="Google Shape;51;p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6"/>
              </a:rPr>
              <a:t>www.tothenew.com</a:t>
            </a:r>
            <a:endParaRPr sz="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59384" y="98932"/>
            <a:ext cx="20529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Talking Points</a:t>
            </a:r>
            <a:endParaRPr sz="2400">
              <a:latin typeface="Times New Roman"/>
              <a:ea typeface="Times New Roman"/>
              <a:cs typeface="Times New Roman"/>
              <a:sym typeface="Times New Roman"/>
            </a:endParaRPr>
          </a:p>
        </p:txBody>
      </p:sp>
      <p:sp>
        <p:nvSpPr>
          <p:cNvPr id="122" name="Google Shape;122;p16"/>
          <p:cNvSpPr/>
          <p:nvPr/>
        </p:nvSpPr>
        <p:spPr>
          <a:xfrm>
            <a:off x="1787613" y="1378862"/>
            <a:ext cx="635" cy="1749425"/>
          </a:xfrm>
          <a:custGeom>
            <a:rect b="b" l="l" r="r" t="t"/>
            <a:pathLst>
              <a:path extrusionOk="0" h="1749425" w="635">
                <a:moveTo>
                  <a:pt x="0" y="0"/>
                </a:moveTo>
                <a:lnTo>
                  <a:pt x="299" y="1749306"/>
                </a:lnTo>
              </a:path>
            </a:pathLst>
          </a:custGeom>
          <a:noFill/>
          <a:ln cap="flat" cmpd="sng" w="9525">
            <a:solidFill>
              <a:srgbClr val="B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6"/>
          <p:cNvSpPr/>
          <p:nvPr/>
        </p:nvSpPr>
        <p:spPr>
          <a:xfrm>
            <a:off x="1638619" y="1849073"/>
            <a:ext cx="298450" cy="300355"/>
          </a:xfrm>
          <a:custGeom>
            <a:rect b="b" l="l" r="r" t="t"/>
            <a:pathLst>
              <a:path extrusionOk="0" h="300355" w="298450">
                <a:moveTo>
                  <a:pt x="149212" y="300316"/>
                </a:moveTo>
                <a:lnTo>
                  <a:pt x="102049" y="292661"/>
                </a:lnTo>
                <a:lnTo>
                  <a:pt x="61089" y="271344"/>
                </a:lnTo>
                <a:lnTo>
                  <a:pt x="28789" y="238839"/>
                </a:lnTo>
                <a:lnTo>
                  <a:pt x="7606" y="197618"/>
                </a:lnTo>
                <a:lnTo>
                  <a:pt x="0" y="150157"/>
                </a:lnTo>
                <a:lnTo>
                  <a:pt x="7606" y="102695"/>
                </a:lnTo>
                <a:lnTo>
                  <a:pt x="28789" y="61476"/>
                </a:lnTo>
                <a:lnTo>
                  <a:pt x="61089" y="28971"/>
                </a:lnTo>
                <a:lnTo>
                  <a:pt x="102049" y="7655"/>
                </a:lnTo>
                <a:lnTo>
                  <a:pt x="149212" y="0"/>
                </a:lnTo>
                <a:lnTo>
                  <a:pt x="178458" y="2911"/>
                </a:lnTo>
                <a:lnTo>
                  <a:pt x="231996" y="25228"/>
                </a:lnTo>
                <a:lnTo>
                  <a:pt x="273355" y="66849"/>
                </a:lnTo>
                <a:lnTo>
                  <a:pt x="295530" y="120725"/>
                </a:lnTo>
                <a:lnTo>
                  <a:pt x="298424" y="150157"/>
                </a:lnTo>
                <a:lnTo>
                  <a:pt x="290817" y="197618"/>
                </a:lnTo>
                <a:lnTo>
                  <a:pt x="269635" y="238839"/>
                </a:lnTo>
                <a:lnTo>
                  <a:pt x="237334" y="271344"/>
                </a:lnTo>
                <a:lnTo>
                  <a:pt x="196374" y="292661"/>
                </a:lnTo>
                <a:lnTo>
                  <a:pt x="149212" y="300316"/>
                </a:lnTo>
                <a:close/>
              </a:path>
            </a:pathLst>
          </a:custGeom>
          <a:solidFill>
            <a:srgbClr val="D817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6"/>
          <p:cNvSpPr/>
          <p:nvPr/>
        </p:nvSpPr>
        <p:spPr>
          <a:xfrm>
            <a:off x="1638619" y="1849073"/>
            <a:ext cx="298450" cy="300355"/>
          </a:xfrm>
          <a:custGeom>
            <a:rect b="b" l="l" r="r" t="t"/>
            <a:pathLst>
              <a:path extrusionOk="0" h="300355" w="298450">
                <a:moveTo>
                  <a:pt x="0" y="150157"/>
                </a:moveTo>
                <a:lnTo>
                  <a:pt x="7606" y="102695"/>
                </a:lnTo>
                <a:lnTo>
                  <a:pt x="28789" y="61476"/>
                </a:lnTo>
                <a:lnTo>
                  <a:pt x="61089" y="28971"/>
                </a:lnTo>
                <a:lnTo>
                  <a:pt x="102049" y="7655"/>
                </a:lnTo>
                <a:lnTo>
                  <a:pt x="149212" y="0"/>
                </a:lnTo>
                <a:lnTo>
                  <a:pt x="206314" y="11429"/>
                </a:lnTo>
                <a:lnTo>
                  <a:pt x="254721" y="43979"/>
                </a:lnTo>
                <a:lnTo>
                  <a:pt x="287066" y="92694"/>
                </a:lnTo>
                <a:lnTo>
                  <a:pt x="298424" y="150157"/>
                </a:lnTo>
                <a:lnTo>
                  <a:pt x="290817" y="197618"/>
                </a:lnTo>
                <a:lnTo>
                  <a:pt x="269635" y="238839"/>
                </a:lnTo>
                <a:lnTo>
                  <a:pt x="237334" y="271344"/>
                </a:lnTo>
                <a:lnTo>
                  <a:pt x="196374" y="292661"/>
                </a:lnTo>
                <a:lnTo>
                  <a:pt x="149212" y="300316"/>
                </a:lnTo>
                <a:lnTo>
                  <a:pt x="102049" y="292661"/>
                </a:lnTo>
                <a:lnTo>
                  <a:pt x="61089" y="271344"/>
                </a:lnTo>
                <a:lnTo>
                  <a:pt x="28789" y="238839"/>
                </a:lnTo>
                <a:lnTo>
                  <a:pt x="7606" y="197618"/>
                </a:lnTo>
                <a:lnTo>
                  <a:pt x="0" y="150157"/>
                </a:lnTo>
                <a:close/>
              </a:path>
            </a:pathLst>
          </a:custGeom>
          <a:noFill/>
          <a:ln cap="flat" cmpd="sng" w="12675">
            <a:solidFill>
              <a:srgbClr val="144B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6"/>
          <p:cNvSpPr/>
          <p:nvPr/>
        </p:nvSpPr>
        <p:spPr>
          <a:xfrm>
            <a:off x="1718273" y="1929236"/>
            <a:ext cx="139449" cy="1400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6"/>
          <p:cNvSpPr/>
          <p:nvPr/>
        </p:nvSpPr>
        <p:spPr>
          <a:xfrm>
            <a:off x="1703686" y="1317772"/>
            <a:ext cx="168600" cy="169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6"/>
          <p:cNvSpPr/>
          <p:nvPr/>
        </p:nvSpPr>
        <p:spPr>
          <a:xfrm>
            <a:off x="1703561" y="2554045"/>
            <a:ext cx="168600" cy="169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6"/>
          <p:cNvSpPr/>
          <p:nvPr/>
        </p:nvSpPr>
        <p:spPr>
          <a:xfrm>
            <a:off x="1703686" y="3128168"/>
            <a:ext cx="168600" cy="16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6"/>
          <p:cNvSpPr txBox="1"/>
          <p:nvPr/>
        </p:nvSpPr>
        <p:spPr>
          <a:xfrm>
            <a:off x="2064900" y="1197650"/>
            <a:ext cx="3356700" cy="2166900"/>
          </a:xfrm>
          <a:prstGeom prst="rect">
            <a:avLst/>
          </a:prstGeom>
          <a:noFill/>
          <a:ln>
            <a:noFill/>
          </a:ln>
        </p:spPr>
        <p:txBody>
          <a:bodyPr anchorCtr="0" anchor="t" bIns="0" lIns="0" spcFirstLastPara="1" rIns="0" wrap="square" tIns="12700">
            <a:noAutofit/>
          </a:bodyPr>
          <a:lstStyle/>
          <a:p>
            <a:pPr indent="0" lvl="0" marL="23495"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Why do we need Agile?</a:t>
            </a:r>
            <a:endParaRPr sz="1600">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600">
                <a:solidFill>
                  <a:srgbClr val="181818"/>
                </a:solidFill>
                <a:latin typeface="Arial"/>
                <a:ea typeface="Arial"/>
                <a:cs typeface="Arial"/>
                <a:sym typeface="Arial"/>
              </a:rPr>
              <a:t>Introduction to Agile</a:t>
            </a:r>
            <a:br>
              <a:rPr lang="en-US" sz="1600">
                <a:solidFill>
                  <a:schemeClr val="dk1"/>
                </a:solidFill>
              </a:rPr>
            </a:br>
            <a:br>
              <a:rPr lang="en-US" sz="1600">
                <a:solidFill>
                  <a:schemeClr val="dk1"/>
                </a:solidFill>
              </a:rPr>
            </a:br>
            <a:br>
              <a:rPr lang="en-US" sz="1600">
                <a:solidFill>
                  <a:schemeClr val="dk1"/>
                </a:solidFill>
              </a:rPr>
            </a:br>
            <a:r>
              <a:rPr lang="en-US" sz="1600">
                <a:solidFill>
                  <a:srgbClr val="181818"/>
                </a:solidFill>
                <a:latin typeface="Arial Black"/>
                <a:ea typeface="Arial Black"/>
                <a:cs typeface="Arial Black"/>
                <a:sym typeface="Arial Black"/>
              </a:rPr>
              <a:t>Scrum</a:t>
            </a:r>
            <a:br>
              <a:rPr lang="en-US" sz="1600">
                <a:solidFill>
                  <a:srgbClr val="181818"/>
                </a:solidFill>
                <a:latin typeface="Arial Black"/>
                <a:ea typeface="Arial Black"/>
                <a:cs typeface="Arial Black"/>
                <a:sym typeface="Arial Black"/>
              </a:rPr>
            </a:br>
            <a:br>
              <a:rPr lang="en-US" sz="1600">
                <a:solidFill>
                  <a:srgbClr val="181818"/>
                </a:solidFill>
                <a:latin typeface="Arial Black"/>
                <a:ea typeface="Arial Black"/>
                <a:cs typeface="Arial Black"/>
                <a:sym typeface="Arial Black"/>
              </a:rPr>
            </a:br>
            <a:r>
              <a:rPr lang="en-US" sz="1600">
                <a:solidFill>
                  <a:srgbClr val="181818"/>
                </a:solidFill>
                <a:latin typeface="Arial Black"/>
                <a:ea typeface="Arial Black"/>
                <a:cs typeface="Arial Black"/>
                <a:sym typeface="Arial Black"/>
              </a:rPr>
              <a:t>Q &amp; A</a:t>
            </a:r>
            <a:endParaRPr sz="1600">
              <a:solidFill>
                <a:schemeClr val="dk1"/>
              </a:solidFill>
              <a:latin typeface="Arial Black"/>
              <a:ea typeface="Arial Black"/>
              <a:cs typeface="Arial Black"/>
              <a:sym typeface="Arial Black"/>
            </a:endParaRPr>
          </a:p>
        </p:txBody>
      </p:sp>
      <p:sp>
        <p:nvSpPr>
          <p:cNvPr id="130" name="Google Shape;130;p16"/>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7"/>
              </a:rPr>
              <a:t>www.tothenew.com</a:t>
            </a:r>
            <a:endParaRPr sz="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159384" y="98932"/>
            <a:ext cx="29349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Introduction to Agile</a:t>
            </a:r>
            <a:endParaRPr sz="2400">
              <a:latin typeface="Times New Roman"/>
              <a:ea typeface="Times New Roman"/>
              <a:cs typeface="Times New Roman"/>
              <a:sym typeface="Times New Roman"/>
            </a:endParaRPr>
          </a:p>
        </p:txBody>
      </p:sp>
      <p:sp>
        <p:nvSpPr>
          <p:cNvPr id="136" name="Google Shape;136;p1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137" name="Google Shape;137;p17"/>
          <p:cNvSpPr txBox="1"/>
          <p:nvPr/>
        </p:nvSpPr>
        <p:spPr>
          <a:xfrm>
            <a:off x="372800" y="838424"/>
            <a:ext cx="7968000" cy="3798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rPr>
              <a:t>Agile is a mindset that adheres to the principles of the Agile Manifesto.</a:t>
            </a:r>
            <a:endParaRPr sz="1800">
              <a:solidFill>
                <a:schemeClr val="dk1"/>
              </a:solidFill>
            </a:endParaRPr>
          </a:p>
          <a:p>
            <a:pPr indent="0" lvl="0" marL="36195" marR="118110" rtl="0" algn="l">
              <a:lnSpc>
                <a:spcPct val="151800"/>
              </a:lnSpc>
              <a:spcBef>
                <a:spcPts val="434"/>
              </a:spcBef>
              <a:spcAft>
                <a:spcPts val="0"/>
              </a:spcAft>
              <a:buNone/>
            </a:pPr>
            <a:r>
              <a:rPr lang="en-US" sz="1400">
                <a:solidFill>
                  <a:schemeClr val="dk1"/>
                </a:solidFill>
              </a:rPr>
              <a:t>We are uncovering better ways of developing software by doing it and helping others do it.  Through this work we have come to value:</a:t>
            </a:r>
            <a:endParaRPr sz="1400">
              <a:solidFill>
                <a:schemeClr val="dk1"/>
              </a:solidFill>
            </a:endParaRPr>
          </a:p>
          <a:p>
            <a:pPr indent="2540" lvl="0" marL="1336040" marR="1311910" rtl="0" algn="ctr">
              <a:lnSpc>
                <a:spcPct val="101600"/>
              </a:lnSpc>
              <a:spcBef>
                <a:spcPts val="830"/>
              </a:spcBef>
              <a:spcAft>
                <a:spcPts val="0"/>
              </a:spcAft>
              <a:buNone/>
            </a:pPr>
            <a:r>
              <a:rPr b="1" lang="en-US" sz="1600">
                <a:solidFill>
                  <a:srgbClr val="FF0000"/>
                </a:solidFill>
              </a:rPr>
              <a:t>Individuals and interactions </a:t>
            </a:r>
            <a:r>
              <a:rPr lang="en-US" sz="1600">
                <a:solidFill>
                  <a:schemeClr val="dk1"/>
                </a:solidFill>
              </a:rPr>
              <a:t>over processes and tools  </a:t>
            </a:r>
            <a:endParaRPr sz="1600">
              <a:solidFill>
                <a:schemeClr val="dk1"/>
              </a:solidFill>
            </a:endParaRPr>
          </a:p>
          <a:p>
            <a:pPr indent="2540" lvl="0" marL="1336040" marR="1311910" rtl="0" algn="ctr">
              <a:lnSpc>
                <a:spcPct val="101600"/>
              </a:lnSpc>
              <a:spcBef>
                <a:spcPts val="830"/>
              </a:spcBef>
              <a:spcAft>
                <a:spcPts val="0"/>
              </a:spcAft>
              <a:buNone/>
            </a:pPr>
            <a:r>
              <a:rPr b="1" lang="en-US" sz="1600">
                <a:solidFill>
                  <a:srgbClr val="FF0000"/>
                </a:solidFill>
              </a:rPr>
              <a:t>Working software </a:t>
            </a:r>
            <a:r>
              <a:rPr lang="en-US" sz="1600">
                <a:solidFill>
                  <a:schemeClr val="dk1"/>
                </a:solidFill>
              </a:rPr>
              <a:t>over comprehensive documentation  </a:t>
            </a:r>
            <a:endParaRPr sz="1600">
              <a:solidFill>
                <a:schemeClr val="dk1"/>
              </a:solidFill>
            </a:endParaRPr>
          </a:p>
          <a:p>
            <a:pPr indent="2540" lvl="0" marL="1336040" marR="1311910" rtl="0" algn="ctr">
              <a:lnSpc>
                <a:spcPct val="101600"/>
              </a:lnSpc>
              <a:spcBef>
                <a:spcPts val="830"/>
              </a:spcBef>
              <a:spcAft>
                <a:spcPts val="0"/>
              </a:spcAft>
              <a:buNone/>
            </a:pPr>
            <a:r>
              <a:t/>
            </a:r>
            <a:endParaRPr b="1" sz="1600">
              <a:solidFill>
                <a:srgbClr val="FF0000"/>
              </a:solidFill>
            </a:endParaRPr>
          </a:p>
          <a:p>
            <a:pPr indent="2540" lvl="0" marL="1336040" marR="1311910" rtl="0" algn="ctr">
              <a:lnSpc>
                <a:spcPct val="101600"/>
              </a:lnSpc>
              <a:spcBef>
                <a:spcPts val="830"/>
              </a:spcBef>
              <a:spcAft>
                <a:spcPts val="0"/>
              </a:spcAft>
              <a:buNone/>
            </a:pPr>
            <a:r>
              <a:rPr b="1" lang="en-US" sz="1600">
                <a:solidFill>
                  <a:srgbClr val="FF0000"/>
                </a:solidFill>
              </a:rPr>
              <a:t>Customer collaboration </a:t>
            </a:r>
            <a:r>
              <a:rPr lang="en-US" sz="1600">
                <a:solidFill>
                  <a:schemeClr val="dk1"/>
                </a:solidFill>
              </a:rPr>
              <a:t>over contract negotiation  </a:t>
            </a:r>
            <a:endParaRPr sz="1600">
              <a:solidFill>
                <a:schemeClr val="dk1"/>
              </a:solidFill>
            </a:endParaRPr>
          </a:p>
          <a:p>
            <a:pPr indent="2540" lvl="0" marL="1336040" marR="1311910" rtl="0" algn="ctr">
              <a:lnSpc>
                <a:spcPct val="101600"/>
              </a:lnSpc>
              <a:spcBef>
                <a:spcPts val="830"/>
              </a:spcBef>
              <a:spcAft>
                <a:spcPts val="0"/>
              </a:spcAft>
              <a:buNone/>
            </a:pPr>
            <a:r>
              <a:t/>
            </a:r>
            <a:endParaRPr b="1" sz="1600">
              <a:solidFill>
                <a:srgbClr val="FF0000"/>
              </a:solidFill>
            </a:endParaRPr>
          </a:p>
          <a:p>
            <a:pPr indent="2540" lvl="0" marL="1336040" marR="1311910" rtl="0" algn="ctr">
              <a:lnSpc>
                <a:spcPct val="101600"/>
              </a:lnSpc>
              <a:spcBef>
                <a:spcPts val="830"/>
              </a:spcBef>
              <a:spcAft>
                <a:spcPts val="0"/>
              </a:spcAft>
              <a:buNone/>
            </a:pPr>
            <a:r>
              <a:rPr b="1" lang="en-US" sz="1600">
                <a:solidFill>
                  <a:srgbClr val="FF0000"/>
                </a:solidFill>
              </a:rPr>
              <a:t>Responding to change </a:t>
            </a:r>
            <a:r>
              <a:rPr lang="en-US" sz="1600">
                <a:solidFill>
                  <a:schemeClr val="dk1"/>
                </a:solidFill>
              </a:rPr>
              <a:t>over following a plan</a:t>
            </a:r>
            <a:endParaRPr sz="1600">
              <a:solidFill>
                <a:schemeClr val="dk1"/>
              </a:solidFill>
            </a:endParaRPr>
          </a:p>
          <a:p>
            <a:pPr indent="0" lvl="0" marL="0" marR="0" rtl="0" algn="l">
              <a:lnSpc>
                <a:spcPct val="100000"/>
              </a:lnSpc>
              <a:spcBef>
                <a:spcPts val="35"/>
              </a:spcBef>
              <a:spcAft>
                <a:spcPts val="0"/>
              </a:spcAft>
              <a:buNone/>
            </a:pPr>
            <a:r>
              <a:t/>
            </a:r>
            <a:endParaRPr sz="2350">
              <a:solidFill>
                <a:schemeClr val="dk1"/>
              </a:solidFill>
            </a:endParaRPr>
          </a:p>
          <a:p>
            <a:pPr indent="0" lvl="0" marL="36195" marR="0" rtl="0" algn="l">
              <a:lnSpc>
                <a:spcPct val="100000"/>
              </a:lnSpc>
              <a:spcBef>
                <a:spcPts val="0"/>
              </a:spcBef>
              <a:spcAft>
                <a:spcPts val="0"/>
              </a:spcAft>
              <a:buNone/>
            </a:pPr>
            <a:r>
              <a:rPr lang="en-US" sz="1400">
                <a:solidFill>
                  <a:schemeClr val="dk1"/>
                </a:solidFill>
              </a:rPr>
              <a:t>That is, while there is value in the items on the right, </a:t>
            </a:r>
            <a:r>
              <a:rPr lang="en-US" sz="1400">
                <a:solidFill>
                  <a:srgbClr val="FF0000"/>
                </a:solidFill>
              </a:rPr>
              <a:t>we value the items on the left more</a:t>
            </a:r>
            <a:r>
              <a:rPr lang="en-US" sz="1400">
                <a:solidFill>
                  <a:schemeClr val="dk1"/>
                </a:solidFill>
              </a:rPr>
              <a:t>.</a:t>
            </a:r>
            <a:endParaRPr sz="1400">
              <a:solidFill>
                <a:schemeClr val="dk1"/>
              </a:solidFill>
            </a:endParaRPr>
          </a:p>
          <a:p>
            <a:pPr indent="0" lvl="0" marL="36195" marR="0" rtl="0" algn="l">
              <a:lnSpc>
                <a:spcPct val="100000"/>
              </a:lnSpc>
              <a:spcBef>
                <a:spcPts val="0"/>
              </a:spcBef>
              <a:spcAft>
                <a:spcPts val="0"/>
              </a:spcAft>
              <a:buNone/>
            </a:pPr>
            <a:r>
              <a:t/>
            </a:r>
            <a:endParaRPr>
              <a:solidFill>
                <a:schemeClr val="dk1"/>
              </a:solidFill>
            </a:endParaRPr>
          </a:p>
          <a:p>
            <a:pPr indent="0" lvl="0" marL="36195" marR="0" rtl="0" algn="l">
              <a:lnSpc>
                <a:spcPct val="100000"/>
              </a:lnSpc>
              <a:spcBef>
                <a:spcPts val="0"/>
              </a:spcBef>
              <a:spcAft>
                <a:spcPts val="0"/>
              </a:spcAft>
              <a:buNone/>
            </a:pPr>
            <a:r>
              <a:t/>
            </a:r>
            <a:endParaRPr>
              <a:solidFill>
                <a:schemeClr val="dk1"/>
              </a:solidFill>
            </a:endParaRPr>
          </a:p>
          <a:p>
            <a:pPr indent="0" lvl="0" marL="2152650" marR="0" rtl="0" algn="l">
              <a:lnSpc>
                <a:spcPct val="100000"/>
              </a:lnSpc>
              <a:spcBef>
                <a:spcPts val="5"/>
              </a:spcBef>
              <a:spcAft>
                <a:spcPts val="0"/>
              </a:spcAft>
              <a:buNone/>
            </a:pPr>
            <a:r>
              <a:t/>
            </a:r>
            <a:endParaRPr>
              <a:solidFill>
                <a:schemeClr val="dk1"/>
              </a:solidFill>
            </a:endParaRPr>
          </a:p>
          <a:p>
            <a:pPr indent="0" lvl="0" marL="0" marR="0" rtl="0" algn="l">
              <a:lnSpc>
                <a:spcPct val="100000"/>
              </a:lnSpc>
              <a:spcBef>
                <a:spcPts val="5"/>
              </a:spcBef>
              <a:spcAft>
                <a:spcPts val="0"/>
              </a:spcAft>
              <a:buNone/>
            </a:pPr>
            <a:r>
              <a:rPr lang="en-US">
                <a:solidFill>
                  <a:schemeClr val="dk1"/>
                </a:solidFill>
              </a:rPr>
              <a:t>                      </a:t>
            </a:r>
            <a:r>
              <a:rPr lang="en-US" sz="1400">
                <a:solidFill>
                  <a:schemeClr val="dk1"/>
                </a:solidFill>
              </a:rPr>
              <a:t>Manifesto for Agile Software Development, </a:t>
            </a:r>
            <a:r>
              <a:rPr lang="en-US" sz="1400" u="sng">
                <a:solidFill>
                  <a:schemeClr val="hlink"/>
                </a:solidFill>
                <a:hlinkClick r:id="rId4"/>
              </a:rPr>
              <a:t>www.agilemanifesto.org</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159384" y="98932"/>
            <a:ext cx="47231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Principles behind Agile Manifesto</a:t>
            </a:r>
            <a:endParaRPr sz="2400">
              <a:latin typeface="Times New Roman"/>
              <a:ea typeface="Times New Roman"/>
              <a:cs typeface="Times New Roman"/>
              <a:sym typeface="Times New Roman"/>
            </a:endParaRPr>
          </a:p>
        </p:txBody>
      </p:sp>
      <p:sp>
        <p:nvSpPr>
          <p:cNvPr id="143" name="Google Shape;143;p18"/>
          <p:cNvSpPr/>
          <p:nvPr/>
        </p:nvSpPr>
        <p:spPr>
          <a:xfrm>
            <a:off x="3136448" y="951768"/>
            <a:ext cx="1299845" cy="0"/>
          </a:xfrm>
          <a:custGeom>
            <a:rect b="b" l="l" r="r" t="t"/>
            <a:pathLst>
              <a:path extrusionOk="0" h="120000" w="1299845">
                <a:moveTo>
                  <a:pt x="0" y="0"/>
                </a:moveTo>
                <a:lnTo>
                  <a:pt x="1299769"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4" name="Google Shape;144;p18"/>
          <p:cNvSpPr/>
          <p:nvPr/>
        </p:nvSpPr>
        <p:spPr>
          <a:xfrm>
            <a:off x="862473" y="971072"/>
            <a:ext cx="3573779" cy="213360"/>
          </a:xfrm>
          <a:custGeom>
            <a:rect b="b" l="l" r="r" t="t"/>
            <a:pathLst>
              <a:path extrusionOk="0" h="213359"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5" name="Google Shape;145;p18"/>
          <p:cNvSpPr/>
          <p:nvPr/>
        </p:nvSpPr>
        <p:spPr>
          <a:xfrm>
            <a:off x="862473" y="1180622"/>
            <a:ext cx="2536825" cy="213360"/>
          </a:xfrm>
          <a:custGeom>
            <a:rect b="b" l="l" r="r" t="t"/>
            <a:pathLst>
              <a:path extrusionOk="0" h="213359" w="2536825">
                <a:moveTo>
                  <a:pt x="0" y="0"/>
                </a:moveTo>
                <a:lnTo>
                  <a:pt x="2536483" y="0"/>
                </a:lnTo>
                <a:lnTo>
                  <a:pt x="2536483"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6" name="Google Shape;146;p18"/>
          <p:cNvSpPr txBox="1"/>
          <p:nvPr/>
        </p:nvSpPr>
        <p:spPr>
          <a:xfrm>
            <a:off x="849773" y="741710"/>
            <a:ext cx="3595370" cy="65786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a:solidFill>
                  <a:srgbClr val="9A9A9A"/>
                </a:solidFill>
              </a:rPr>
              <a:t>Our highest priority is to satisfy the  </a:t>
            </a:r>
            <a:r>
              <a:rPr lang="en-US" sz="1400" u="sng">
                <a:solidFill>
                  <a:srgbClr val="9A9A9A"/>
                </a:solidFill>
              </a:rPr>
              <a:t>customer through early and continuous </a:t>
            </a:r>
            <a:r>
              <a:rPr lang="en-US" sz="1400">
                <a:solidFill>
                  <a:srgbClr val="9A9A9A"/>
                </a:solidFill>
              </a:rPr>
              <a:t> </a:t>
            </a:r>
            <a:r>
              <a:rPr lang="en-US" sz="1400" u="sng">
                <a:solidFill>
                  <a:srgbClr val="9A9A9A"/>
                </a:solidFill>
              </a:rPr>
              <a:t>delivery</a:t>
            </a:r>
            <a:r>
              <a:rPr lang="en-US" sz="1400">
                <a:solidFill>
                  <a:srgbClr val="9A9A9A"/>
                </a:solidFill>
              </a:rPr>
              <a:t> of valuable software.</a:t>
            </a:r>
            <a:endParaRPr sz="1400">
              <a:solidFill>
                <a:schemeClr val="dk1"/>
              </a:solidFill>
            </a:endParaRPr>
          </a:p>
        </p:txBody>
      </p:sp>
      <p:sp>
        <p:nvSpPr>
          <p:cNvPr id="147" name="Google Shape;147;p18"/>
          <p:cNvSpPr/>
          <p:nvPr/>
        </p:nvSpPr>
        <p:spPr>
          <a:xfrm>
            <a:off x="4571990" y="599098"/>
            <a:ext cx="0" cy="4185285"/>
          </a:xfrm>
          <a:custGeom>
            <a:rect b="b" l="l" r="r" t="t"/>
            <a:pathLst>
              <a:path extrusionOk="0" h="4185285" w="120000">
                <a:moveTo>
                  <a:pt x="0" y="0"/>
                </a:moveTo>
                <a:lnTo>
                  <a:pt x="0" y="4184691"/>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8" name="Google Shape;148;p18"/>
          <p:cNvSpPr/>
          <p:nvPr/>
        </p:nvSpPr>
        <p:spPr>
          <a:xfrm>
            <a:off x="389399" y="1885946"/>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49" name="Google Shape;149;p18"/>
          <p:cNvSpPr/>
          <p:nvPr/>
        </p:nvSpPr>
        <p:spPr>
          <a:xfrm>
            <a:off x="5237386" y="951768"/>
            <a:ext cx="3027045" cy="0"/>
          </a:xfrm>
          <a:custGeom>
            <a:rect b="b" l="l" r="r" t="t"/>
            <a:pathLst>
              <a:path extrusionOk="0" h="120000" w="3027045">
                <a:moveTo>
                  <a:pt x="0" y="0"/>
                </a:moveTo>
                <a:lnTo>
                  <a:pt x="3026457"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0" name="Google Shape;150;p18"/>
          <p:cNvSpPr/>
          <p:nvPr/>
        </p:nvSpPr>
        <p:spPr>
          <a:xfrm>
            <a:off x="5237386" y="971072"/>
            <a:ext cx="1799589" cy="213360"/>
          </a:xfrm>
          <a:custGeom>
            <a:rect b="b" l="l" r="r" t="t"/>
            <a:pathLst>
              <a:path extrusionOk="0" h="213359" w="1799590">
                <a:moveTo>
                  <a:pt x="0" y="0"/>
                </a:moveTo>
                <a:lnTo>
                  <a:pt x="1799307" y="0"/>
                </a:lnTo>
                <a:lnTo>
                  <a:pt x="1799307"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1" name="Google Shape;151;p18"/>
          <p:cNvSpPr txBox="1"/>
          <p:nvPr/>
        </p:nvSpPr>
        <p:spPr>
          <a:xfrm>
            <a:off x="5224686" y="741710"/>
            <a:ext cx="3647440" cy="448309"/>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a:solidFill>
                  <a:srgbClr val="9A9A9A"/>
                </a:solidFill>
              </a:rPr>
              <a:t>Welcome changing requirements, even  late in development.</a:t>
            </a:r>
            <a:endParaRPr sz="1400">
              <a:solidFill>
                <a:schemeClr val="dk1"/>
              </a:solidFill>
            </a:endParaRPr>
          </a:p>
        </p:txBody>
      </p:sp>
      <p:sp>
        <p:nvSpPr>
          <p:cNvPr id="152" name="Google Shape;152;p18"/>
          <p:cNvSpPr txBox="1"/>
          <p:nvPr/>
        </p:nvSpPr>
        <p:spPr>
          <a:xfrm>
            <a:off x="355624" y="730635"/>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a:t>
            </a:r>
            <a:endParaRPr sz="3600">
              <a:solidFill>
                <a:schemeClr val="dk1"/>
              </a:solidFill>
            </a:endParaRPr>
          </a:p>
        </p:txBody>
      </p:sp>
      <p:sp>
        <p:nvSpPr>
          <p:cNvPr id="153" name="Google Shape;153;p18"/>
          <p:cNvSpPr txBox="1"/>
          <p:nvPr/>
        </p:nvSpPr>
        <p:spPr>
          <a:xfrm>
            <a:off x="4718891" y="730635"/>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2</a:t>
            </a:r>
            <a:endParaRPr sz="3600">
              <a:solidFill>
                <a:schemeClr val="dk1"/>
              </a:solidFill>
            </a:endParaRPr>
          </a:p>
        </p:txBody>
      </p:sp>
      <p:sp>
        <p:nvSpPr>
          <p:cNvPr id="154" name="Google Shape;154;p18"/>
          <p:cNvSpPr/>
          <p:nvPr/>
        </p:nvSpPr>
        <p:spPr>
          <a:xfrm>
            <a:off x="862473" y="2522872"/>
            <a:ext cx="3573779" cy="213360"/>
          </a:xfrm>
          <a:custGeom>
            <a:rect b="b" l="l" r="r" t="t"/>
            <a:pathLst>
              <a:path extrusionOk="0" h="213360"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5" name="Google Shape;155;p18"/>
          <p:cNvSpPr/>
          <p:nvPr/>
        </p:nvSpPr>
        <p:spPr>
          <a:xfrm>
            <a:off x="862473" y="2732421"/>
            <a:ext cx="883919" cy="213360"/>
          </a:xfrm>
          <a:custGeom>
            <a:rect b="b" l="l" r="r" t="t"/>
            <a:pathLst>
              <a:path extrusionOk="0" h="213360" w="883919">
                <a:moveTo>
                  <a:pt x="0" y="0"/>
                </a:moveTo>
                <a:lnTo>
                  <a:pt x="883556" y="0"/>
                </a:lnTo>
                <a:lnTo>
                  <a:pt x="88355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6" name="Google Shape;156;p18"/>
          <p:cNvSpPr txBox="1"/>
          <p:nvPr/>
        </p:nvSpPr>
        <p:spPr>
          <a:xfrm>
            <a:off x="805763" y="2098958"/>
            <a:ext cx="3595500" cy="94560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u="sng">
                <a:solidFill>
                  <a:srgbClr val="9A9A9A"/>
                </a:solidFill>
              </a:rPr>
              <a:t>Deliver working software frequently</a:t>
            </a:r>
            <a:r>
              <a:rPr lang="en-US">
                <a:solidFill>
                  <a:srgbClr val="9A9A9A"/>
                </a:solidFill>
              </a:rPr>
              <a:t>, from </a:t>
            </a:r>
            <a:r>
              <a:rPr lang="en-US" sz="1400">
                <a:solidFill>
                  <a:srgbClr val="9A9A9A"/>
                </a:solidFill>
              </a:rPr>
              <a:t>a couple of weeks to a couple of  months, with a preference to the shorter  timescale.</a:t>
            </a:r>
            <a:endParaRPr sz="1400">
              <a:solidFill>
                <a:schemeClr val="dk1"/>
              </a:solidFill>
            </a:endParaRPr>
          </a:p>
        </p:txBody>
      </p:sp>
      <p:sp>
        <p:nvSpPr>
          <p:cNvPr id="157" name="Google Shape;157;p18"/>
          <p:cNvSpPr/>
          <p:nvPr/>
        </p:nvSpPr>
        <p:spPr>
          <a:xfrm>
            <a:off x="389399" y="3257543"/>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58" name="Google Shape;158;p18"/>
          <p:cNvSpPr txBox="1"/>
          <p:nvPr/>
        </p:nvSpPr>
        <p:spPr>
          <a:xfrm>
            <a:off x="5224686" y="2083960"/>
            <a:ext cx="365442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9A9A9A"/>
                </a:solidFill>
              </a:rPr>
              <a:t>Business	people	and	developers	must</a:t>
            </a:r>
            <a:endParaRPr sz="1400">
              <a:solidFill>
                <a:schemeClr val="dk1"/>
              </a:solidFill>
            </a:endParaRPr>
          </a:p>
        </p:txBody>
      </p:sp>
      <p:sp>
        <p:nvSpPr>
          <p:cNvPr id="159" name="Google Shape;159;p18"/>
          <p:cNvSpPr/>
          <p:nvPr/>
        </p:nvSpPr>
        <p:spPr>
          <a:xfrm>
            <a:off x="5237386" y="2294018"/>
            <a:ext cx="3630295" cy="0"/>
          </a:xfrm>
          <a:custGeom>
            <a:rect b="b" l="l" r="r" t="t"/>
            <a:pathLst>
              <a:path extrusionOk="0" h="120000" w="3630295">
                <a:moveTo>
                  <a:pt x="0" y="0"/>
                </a:moveTo>
                <a:lnTo>
                  <a:pt x="3629846"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0" name="Google Shape;160;p18"/>
          <p:cNvSpPr/>
          <p:nvPr/>
        </p:nvSpPr>
        <p:spPr>
          <a:xfrm>
            <a:off x="5237386" y="2313322"/>
            <a:ext cx="3630295" cy="213360"/>
          </a:xfrm>
          <a:custGeom>
            <a:rect b="b" l="l" r="r" t="t"/>
            <a:pathLst>
              <a:path extrusionOk="0" h="213360"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1" name="Google Shape;161;p18"/>
          <p:cNvSpPr/>
          <p:nvPr/>
        </p:nvSpPr>
        <p:spPr>
          <a:xfrm>
            <a:off x="5237386" y="2522872"/>
            <a:ext cx="667385" cy="213360"/>
          </a:xfrm>
          <a:custGeom>
            <a:rect b="b" l="l" r="r" t="t"/>
            <a:pathLst>
              <a:path extrusionOk="0" h="213360" w="667385">
                <a:moveTo>
                  <a:pt x="0" y="0"/>
                </a:moveTo>
                <a:lnTo>
                  <a:pt x="666983" y="0"/>
                </a:lnTo>
                <a:lnTo>
                  <a:pt x="666983"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2" name="Google Shape;162;p18"/>
          <p:cNvSpPr txBox="1"/>
          <p:nvPr/>
        </p:nvSpPr>
        <p:spPr>
          <a:xfrm>
            <a:off x="5224686" y="2293510"/>
            <a:ext cx="3649979" cy="448309"/>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u="sng">
                <a:solidFill>
                  <a:srgbClr val="9A9A9A"/>
                </a:solidFill>
              </a:rPr>
              <a:t>work	together	daily</a:t>
            </a:r>
            <a:r>
              <a:rPr lang="en-US" sz="1400">
                <a:solidFill>
                  <a:srgbClr val="9A9A9A"/>
                </a:solidFill>
              </a:rPr>
              <a:t>	throughout	the  project.</a:t>
            </a:r>
            <a:endParaRPr sz="1400">
              <a:solidFill>
                <a:schemeClr val="dk1"/>
              </a:solidFill>
            </a:endParaRPr>
          </a:p>
        </p:txBody>
      </p:sp>
      <p:sp>
        <p:nvSpPr>
          <p:cNvPr id="163" name="Google Shape;163;p18"/>
          <p:cNvSpPr txBox="1"/>
          <p:nvPr/>
        </p:nvSpPr>
        <p:spPr>
          <a:xfrm>
            <a:off x="355624" y="2072880"/>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3</a:t>
            </a:r>
            <a:endParaRPr sz="3600">
              <a:solidFill>
                <a:schemeClr val="dk1"/>
              </a:solidFill>
            </a:endParaRPr>
          </a:p>
        </p:txBody>
      </p:sp>
      <p:sp>
        <p:nvSpPr>
          <p:cNvPr id="164" name="Google Shape;164;p18"/>
          <p:cNvSpPr txBox="1"/>
          <p:nvPr/>
        </p:nvSpPr>
        <p:spPr>
          <a:xfrm>
            <a:off x="4718891" y="2072880"/>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4</a:t>
            </a:r>
            <a:endParaRPr sz="3600">
              <a:solidFill>
                <a:schemeClr val="dk1"/>
              </a:solidFill>
            </a:endParaRPr>
          </a:p>
        </p:txBody>
      </p:sp>
      <p:sp>
        <p:nvSpPr>
          <p:cNvPr id="165" name="Google Shape;165;p18"/>
          <p:cNvSpPr/>
          <p:nvPr/>
        </p:nvSpPr>
        <p:spPr>
          <a:xfrm>
            <a:off x="862473" y="3694962"/>
            <a:ext cx="3573779" cy="0"/>
          </a:xfrm>
          <a:custGeom>
            <a:rect b="b" l="l" r="r" t="t"/>
            <a:pathLst>
              <a:path extrusionOk="0" h="120000" w="3573779">
                <a:moveTo>
                  <a:pt x="0" y="0"/>
                </a:moveTo>
                <a:lnTo>
                  <a:pt x="3573744"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6" name="Google Shape;166;p18"/>
          <p:cNvSpPr/>
          <p:nvPr/>
        </p:nvSpPr>
        <p:spPr>
          <a:xfrm>
            <a:off x="862473" y="3714266"/>
            <a:ext cx="3573779" cy="209550"/>
          </a:xfrm>
          <a:custGeom>
            <a:rect b="b" l="l" r="r" t="t"/>
            <a:pathLst>
              <a:path extrusionOk="0" h="209550" w="3573779">
                <a:moveTo>
                  <a:pt x="0" y="209549"/>
                </a:moveTo>
                <a:lnTo>
                  <a:pt x="3573744" y="209549"/>
                </a:lnTo>
                <a:lnTo>
                  <a:pt x="3573744" y="0"/>
                </a:lnTo>
                <a:lnTo>
                  <a:pt x="0" y="0"/>
                </a:lnTo>
                <a:lnTo>
                  <a:pt x="0" y="20954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7" name="Google Shape;167;p18"/>
          <p:cNvSpPr/>
          <p:nvPr/>
        </p:nvSpPr>
        <p:spPr>
          <a:xfrm>
            <a:off x="862473" y="3923815"/>
            <a:ext cx="3573779" cy="213360"/>
          </a:xfrm>
          <a:custGeom>
            <a:rect b="b" l="l" r="r" t="t"/>
            <a:pathLst>
              <a:path extrusionOk="0" h="213360"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8" name="Google Shape;168;p18"/>
          <p:cNvSpPr/>
          <p:nvPr/>
        </p:nvSpPr>
        <p:spPr>
          <a:xfrm>
            <a:off x="862473" y="4133365"/>
            <a:ext cx="1511935" cy="213360"/>
          </a:xfrm>
          <a:custGeom>
            <a:rect b="b" l="l" r="r" t="t"/>
            <a:pathLst>
              <a:path extrusionOk="0" h="213360" w="1511935">
                <a:moveTo>
                  <a:pt x="0" y="0"/>
                </a:moveTo>
                <a:lnTo>
                  <a:pt x="1511757" y="0"/>
                </a:lnTo>
                <a:lnTo>
                  <a:pt x="1511757"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69" name="Google Shape;169;p18"/>
          <p:cNvSpPr txBox="1"/>
          <p:nvPr/>
        </p:nvSpPr>
        <p:spPr>
          <a:xfrm>
            <a:off x="849773" y="3484904"/>
            <a:ext cx="3597910" cy="86741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a:solidFill>
                  <a:srgbClr val="9A9A9A"/>
                </a:solidFill>
              </a:rPr>
              <a:t>Build projects around motivated  </a:t>
            </a:r>
            <a:r>
              <a:rPr lang="en-US" sz="1400" u="sng">
                <a:solidFill>
                  <a:srgbClr val="9A9A9A"/>
                </a:solidFill>
              </a:rPr>
              <a:t>individuals</a:t>
            </a:r>
            <a:r>
              <a:rPr lang="en-US" sz="1400">
                <a:solidFill>
                  <a:srgbClr val="9A9A9A"/>
                </a:solidFill>
              </a:rPr>
              <a:t>. Give them the environment  and support they need, and trust them to  get the job done.</a:t>
            </a:r>
            <a:endParaRPr sz="1400">
              <a:solidFill>
                <a:schemeClr val="dk1"/>
              </a:solidFill>
            </a:endParaRPr>
          </a:p>
        </p:txBody>
      </p:sp>
      <p:sp>
        <p:nvSpPr>
          <p:cNvPr id="170" name="Google Shape;170;p18"/>
          <p:cNvSpPr txBox="1"/>
          <p:nvPr/>
        </p:nvSpPr>
        <p:spPr>
          <a:xfrm>
            <a:off x="5224686" y="3484904"/>
            <a:ext cx="364744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9A9A9A"/>
                </a:solidFill>
              </a:rPr>
              <a:t>The most efficient and effective method</a:t>
            </a:r>
            <a:endParaRPr sz="1400">
              <a:solidFill>
                <a:schemeClr val="dk1"/>
              </a:solidFill>
            </a:endParaRPr>
          </a:p>
        </p:txBody>
      </p:sp>
      <p:sp>
        <p:nvSpPr>
          <p:cNvPr id="171" name="Google Shape;171;p18"/>
          <p:cNvSpPr/>
          <p:nvPr/>
        </p:nvSpPr>
        <p:spPr>
          <a:xfrm>
            <a:off x="5619546" y="3694962"/>
            <a:ext cx="3248025" cy="0"/>
          </a:xfrm>
          <a:custGeom>
            <a:rect b="b" l="l" r="r" t="t"/>
            <a:pathLst>
              <a:path extrusionOk="0" h="120000" w="3248025">
                <a:moveTo>
                  <a:pt x="0" y="0"/>
                </a:moveTo>
                <a:lnTo>
                  <a:pt x="3247687"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2" name="Google Shape;172;p18"/>
          <p:cNvSpPr/>
          <p:nvPr/>
        </p:nvSpPr>
        <p:spPr>
          <a:xfrm>
            <a:off x="5237386" y="3714266"/>
            <a:ext cx="3630295" cy="209550"/>
          </a:xfrm>
          <a:custGeom>
            <a:rect b="b" l="l" r="r" t="t"/>
            <a:pathLst>
              <a:path extrusionOk="0" h="209550" w="3630295">
                <a:moveTo>
                  <a:pt x="0" y="209549"/>
                </a:moveTo>
                <a:lnTo>
                  <a:pt x="3629846" y="209549"/>
                </a:lnTo>
                <a:lnTo>
                  <a:pt x="3629846" y="0"/>
                </a:lnTo>
                <a:lnTo>
                  <a:pt x="0" y="0"/>
                </a:lnTo>
                <a:lnTo>
                  <a:pt x="0" y="20954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3" name="Google Shape;173;p18"/>
          <p:cNvSpPr/>
          <p:nvPr/>
        </p:nvSpPr>
        <p:spPr>
          <a:xfrm>
            <a:off x="5237386" y="3923815"/>
            <a:ext cx="3630295" cy="213360"/>
          </a:xfrm>
          <a:custGeom>
            <a:rect b="b" l="l" r="r" t="t"/>
            <a:pathLst>
              <a:path extrusionOk="0" h="213360"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4" name="Google Shape;174;p18"/>
          <p:cNvSpPr/>
          <p:nvPr/>
        </p:nvSpPr>
        <p:spPr>
          <a:xfrm>
            <a:off x="5237386" y="4133365"/>
            <a:ext cx="1167765" cy="213360"/>
          </a:xfrm>
          <a:custGeom>
            <a:rect b="b" l="l" r="r" t="t"/>
            <a:pathLst>
              <a:path extrusionOk="0" h="213360" w="1167764">
                <a:moveTo>
                  <a:pt x="0" y="0"/>
                </a:moveTo>
                <a:lnTo>
                  <a:pt x="1167200" y="0"/>
                </a:lnTo>
                <a:lnTo>
                  <a:pt x="1167200"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75" name="Google Shape;175;p18"/>
          <p:cNvSpPr txBox="1"/>
          <p:nvPr/>
        </p:nvSpPr>
        <p:spPr>
          <a:xfrm>
            <a:off x="5224686" y="3694453"/>
            <a:ext cx="3653154" cy="65786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u="sng">
                <a:solidFill>
                  <a:srgbClr val="9A9A9A"/>
                </a:solidFill>
              </a:rPr>
              <a:t>of conveying information</a:t>
            </a:r>
            <a:r>
              <a:rPr lang="en-US" sz="1400">
                <a:solidFill>
                  <a:srgbClr val="9A9A9A"/>
                </a:solidFill>
              </a:rPr>
              <a:t> to and within a  development team is </a:t>
            </a:r>
            <a:r>
              <a:rPr lang="en-US" sz="1400" u="sng">
                <a:solidFill>
                  <a:srgbClr val="9A9A9A"/>
                </a:solidFill>
              </a:rPr>
              <a:t>face-to-face </a:t>
            </a:r>
            <a:r>
              <a:rPr lang="en-US" sz="1400">
                <a:solidFill>
                  <a:srgbClr val="9A9A9A"/>
                </a:solidFill>
              </a:rPr>
              <a:t> </a:t>
            </a:r>
            <a:r>
              <a:rPr lang="en-US" sz="1400" u="sng">
                <a:solidFill>
                  <a:srgbClr val="9A9A9A"/>
                </a:solidFill>
              </a:rPr>
              <a:t>conversation</a:t>
            </a:r>
            <a:r>
              <a:rPr lang="en-US" sz="1400">
                <a:solidFill>
                  <a:srgbClr val="9A9A9A"/>
                </a:solidFill>
              </a:rPr>
              <a:t>.</a:t>
            </a:r>
            <a:endParaRPr sz="1400">
              <a:solidFill>
                <a:schemeClr val="dk1"/>
              </a:solidFill>
            </a:endParaRPr>
          </a:p>
        </p:txBody>
      </p:sp>
      <p:sp>
        <p:nvSpPr>
          <p:cNvPr id="176" name="Google Shape;176;p18"/>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177" name="Google Shape;177;p18"/>
          <p:cNvSpPr txBox="1"/>
          <p:nvPr/>
        </p:nvSpPr>
        <p:spPr>
          <a:xfrm>
            <a:off x="355624" y="3473833"/>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5</a:t>
            </a:r>
            <a:endParaRPr sz="3600">
              <a:solidFill>
                <a:schemeClr val="dk1"/>
              </a:solidFill>
            </a:endParaRPr>
          </a:p>
        </p:txBody>
      </p:sp>
      <p:sp>
        <p:nvSpPr>
          <p:cNvPr id="178" name="Google Shape;178;p18"/>
          <p:cNvSpPr txBox="1"/>
          <p:nvPr/>
        </p:nvSpPr>
        <p:spPr>
          <a:xfrm>
            <a:off x="4718891" y="3473833"/>
            <a:ext cx="279400"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6</a:t>
            </a:r>
            <a:endParaRPr sz="3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59384" y="98932"/>
            <a:ext cx="47231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Principles behind Agile Manifesto</a:t>
            </a:r>
            <a:endParaRPr sz="2400">
              <a:latin typeface="Times New Roman"/>
              <a:ea typeface="Times New Roman"/>
              <a:cs typeface="Times New Roman"/>
              <a:sym typeface="Times New Roman"/>
            </a:endParaRPr>
          </a:p>
        </p:txBody>
      </p:sp>
      <p:sp>
        <p:nvSpPr>
          <p:cNvPr id="184" name="Google Shape;184;p19"/>
          <p:cNvSpPr/>
          <p:nvPr/>
        </p:nvSpPr>
        <p:spPr>
          <a:xfrm>
            <a:off x="862473" y="951768"/>
            <a:ext cx="1503680" cy="0"/>
          </a:xfrm>
          <a:custGeom>
            <a:rect b="b" l="l" r="r" t="t"/>
            <a:pathLst>
              <a:path extrusionOk="0" h="120000" w="1503680">
                <a:moveTo>
                  <a:pt x="0" y="0"/>
                </a:moveTo>
                <a:lnTo>
                  <a:pt x="1503680"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5" name="Google Shape;185;p19"/>
          <p:cNvSpPr/>
          <p:nvPr/>
        </p:nvSpPr>
        <p:spPr>
          <a:xfrm>
            <a:off x="862473" y="971072"/>
            <a:ext cx="988060" cy="213360"/>
          </a:xfrm>
          <a:custGeom>
            <a:rect b="b" l="l" r="r" t="t"/>
            <a:pathLst>
              <a:path extrusionOk="0" h="213359" w="988060">
                <a:moveTo>
                  <a:pt x="0" y="0"/>
                </a:moveTo>
                <a:lnTo>
                  <a:pt x="988026" y="0"/>
                </a:lnTo>
                <a:lnTo>
                  <a:pt x="98802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6" name="Google Shape;186;p19"/>
          <p:cNvSpPr txBox="1"/>
          <p:nvPr/>
        </p:nvSpPr>
        <p:spPr>
          <a:xfrm>
            <a:off x="849773" y="741710"/>
            <a:ext cx="3594100" cy="448309"/>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a:solidFill>
                  <a:srgbClr val="9A9A9A"/>
                </a:solidFill>
              </a:rPr>
              <a:t>Working software is the primary measure  of progress.</a:t>
            </a:r>
            <a:endParaRPr sz="1400">
              <a:solidFill>
                <a:schemeClr val="dk1"/>
              </a:solidFill>
            </a:endParaRPr>
          </a:p>
        </p:txBody>
      </p:sp>
      <p:sp>
        <p:nvSpPr>
          <p:cNvPr id="187" name="Google Shape;187;p19"/>
          <p:cNvSpPr/>
          <p:nvPr/>
        </p:nvSpPr>
        <p:spPr>
          <a:xfrm>
            <a:off x="4571990" y="599098"/>
            <a:ext cx="0" cy="4185285"/>
          </a:xfrm>
          <a:custGeom>
            <a:rect b="b" l="l" r="r" t="t"/>
            <a:pathLst>
              <a:path extrusionOk="0" h="4185285" w="120000">
                <a:moveTo>
                  <a:pt x="0" y="0"/>
                </a:moveTo>
                <a:lnTo>
                  <a:pt x="0" y="4184691"/>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8" name="Google Shape;188;p19"/>
          <p:cNvSpPr/>
          <p:nvPr/>
        </p:nvSpPr>
        <p:spPr>
          <a:xfrm>
            <a:off x="389399" y="1885946"/>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89" name="Google Shape;189;p19"/>
          <p:cNvSpPr/>
          <p:nvPr/>
        </p:nvSpPr>
        <p:spPr>
          <a:xfrm>
            <a:off x="5237386" y="1180622"/>
            <a:ext cx="3630295" cy="213360"/>
          </a:xfrm>
          <a:custGeom>
            <a:rect b="b" l="l" r="r" t="t"/>
            <a:pathLst>
              <a:path extrusionOk="0" h="213359"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0" name="Google Shape;190;p19"/>
          <p:cNvSpPr/>
          <p:nvPr/>
        </p:nvSpPr>
        <p:spPr>
          <a:xfrm>
            <a:off x="5237386" y="1390171"/>
            <a:ext cx="2303145" cy="213360"/>
          </a:xfrm>
          <a:custGeom>
            <a:rect b="b" l="l" r="r" t="t"/>
            <a:pathLst>
              <a:path extrusionOk="0" h="213359" w="2303145">
                <a:moveTo>
                  <a:pt x="0" y="0"/>
                </a:moveTo>
                <a:lnTo>
                  <a:pt x="2302559" y="0"/>
                </a:lnTo>
                <a:lnTo>
                  <a:pt x="2302559"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1" name="Google Shape;191;p19"/>
          <p:cNvSpPr txBox="1"/>
          <p:nvPr/>
        </p:nvSpPr>
        <p:spPr>
          <a:xfrm>
            <a:off x="5033076" y="540200"/>
            <a:ext cx="3784200" cy="1010100"/>
          </a:xfrm>
          <a:prstGeom prst="rect">
            <a:avLst/>
          </a:prstGeom>
          <a:noFill/>
          <a:ln>
            <a:noFill/>
          </a:ln>
        </p:spPr>
        <p:txBody>
          <a:bodyPr anchorCtr="0" anchor="t" bIns="0" lIns="0" spcFirstLastPara="1" rIns="0" wrap="square" tIns="22850">
            <a:noAutofit/>
          </a:bodyPr>
          <a:lstStyle/>
          <a:p>
            <a:pPr indent="0" lvl="0" marL="12700" marR="5080" rtl="0" algn="just">
              <a:lnSpc>
                <a:spcPct val="117857"/>
              </a:lnSpc>
              <a:spcBef>
                <a:spcPts val="0"/>
              </a:spcBef>
              <a:spcAft>
                <a:spcPts val="0"/>
              </a:spcAft>
              <a:buNone/>
            </a:pPr>
            <a:r>
              <a:rPr lang="en-US" sz="1400">
                <a:solidFill>
                  <a:srgbClr val="9A9A9A"/>
                </a:solidFill>
              </a:rPr>
              <a:t>Agile processes promote </a:t>
            </a:r>
            <a:r>
              <a:rPr lang="en-US" sz="1400" u="sng">
                <a:solidFill>
                  <a:srgbClr val="9A9A9A"/>
                </a:solidFill>
              </a:rPr>
              <a:t>sustainable  development</a:t>
            </a:r>
            <a:r>
              <a:rPr lang="en-US" sz="1400">
                <a:solidFill>
                  <a:srgbClr val="9A9A9A"/>
                </a:solidFill>
              </a:rPr>
              <a:t>. The sponsors, developers,  and users should be able to maintain a  constant pace indefinitely.</a:t>
            </a:r>
            <a:endParaRPr sz="1400">
              <a:solidFill>
                <a:schemeClr val="dk1"/>
              </a:solidFill>
            </a:endParaRPr>
          </a:p>
        </p:txBody>
      </p:sp>
      <p:sp>
        <p:nvSpPr>
          <p:cNvPr id="192" name="Google Shape;192;p19"/>
          <p:cNvSpPr txBox="1"/>
          <p:nvPr/>
        </p:nvSpPr>
        <p:spPr>
          <a:xfrm>
            <a:off x="355626" y="730625"/>
            <a:ext cx="81468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7									 8</a:t>
            </a:r>
            <a:endParaRPr sz="3600">
              <a:solidFill>
                <a:schemeClr val="dk1"/>
              </a:solidFill>
            </a:endParaRPr>
          </a:p>
        </p:txBody>
      </p:sp>
      <p:sp>
        <p:nvSpPr>
          <p:cNvPr id="193" name="Google Shape;193;p19"/>
          <p:cNvSpPr txBox="1"/>
          <p:nvPr/>
        </p:nvSpPr>
        <p:spPr>
          <a:xfrm>
            <a:off x="989476" y="2083948"/>
            <a:ext cx="1608900" cy="284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solidFill>
                <a:schemeClr val="dk1"/>
              </a:solidFill>
            </a:endParaRPr>
          </a:p>
        </p:txBody>
      </p:sp>
      <p:sp>
        <p:nvSpPr>
          <p:cNvPr id="194" name="Google Shape;194;p19"/>
          <p:cNvSpPr txBox="1"/>
          <p:nvPr/>
        </p:nvSpPr>
        <p:spPr>
          <a:xfrm>
            <a:off x="2188305" y="2083960"/>
            <a:ext cx="81216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solidFill>
                <a:schemeClr val="dk1"/>
              </a:solidFill>
            </a:endParaRPr>
          </a:p>
        </p:txBody>
      </p:sp>
      <p:sp>
        <p:nvSpPr>
          <p:cNvPr id="195" name="Google Shape;195;p19"/>
          <p:cNvSpPr txBox="1"/>
          <p:nvPr/>
        </p:nvSpPr>
        <p:spPr>
          <a:xfrm>
            <a:off x="3201661" y="2083960"/>
            <a:ext cx="124269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solidFill>
                <a:schemeClr val="dk1"/>
              </a:solidFill>
            </a:endParaRPr>
          </a:p>
        </p:txBody>
      </p:sp>
      <p:sp>
        <p:nvSpPr>
          <p:cNvPr id="196" name="Google Shape;196;p19"/>
          <p:cNvSpPr txBox="1"/>
          <p:nvPr/>
        </p:nvSpPr>
        <p:spPr>
          <a:xfrm>
            <a:off x="867875" y="2083950"/>
            <a:ext cx="3484200" cy="920400"/>
          </a:xfrm>
          <a:prstGeom prst="rect">
            <a:avLst/>
          </a:prstGeom>
          <a:noFill/>
          <a:ln>
            <a:noFill/>
          </a:ln>
        </p:spPr>
        <p:txBody>
          <a:bodyPr anchorCtr="0" anchor="t" bIns="0" lIns="0" spcFirstLastPara="1" rIns="0" wrap="square" tIns="12700">
            <a:noAutofit/>
          </a:bodyPr>
          <a:lstStyle/>
          <a:p>
            <a:pPr indent="0" lvl="0" marL="12700" marR="5080" rtl="0" algn="l">
              <a:lnSpc>
                <a:spcPct val="116100"/>
              </a:lnSpc>
              <a:spcBef>
                <a:spcPts val="0"/>
              </a:spcBef>
              <a:spcAft>
                <a:spcPts val="0"/>
              </a:spcAft>
              <a:buNone/>
            </a:pPr>
            <a:r>
              <a:rPr lang="en-US" sz="1400">
                <a:solidFill>
                  <a:srgbClr val="9A9A9A"/>
                </a:solidFill>
              </a:rPr>
              <a:t>Continuous attention to </a:t>
            </a:r>
            <a:r>
              <a:rPr lang="en-US" sz="1400" u="sng">
                <a:solidFill>
                  <a:srgbClr val="9A9A9A"/>
                </a:solidFill>
              </a:rPr>
              <a:t>technical excellence and good design</a:t>
            </a:r>
            <a:r>
              <a:rPr lang="en-US" sz="1400">
                <a:solidFill>
                  <a:srgbClr val="9A9A9A"/>
                </a:solidFill>
              </a:rPr>
              <a:t> enhances agility.</a:t>
            </a:r>
            <a:endParaRPr sz="1400">
              <a:solidFill>
                <a:schemeClr val="dk1"/>
              </a:solidFill>
            </a:endParaRPr>
          </a:p>
        </p:txBody>
      </p:sp>
      <p:sp>
        <p:nvSpPr>
          <p:cNvPr id="197" name="Google Shape;197;p19"/>
          <p:cNvSpPr/>
          <p:nvPr/>
        </p:nvSpPr>
        <p:spPr>
          <a:xfrm>
            <a:off x="389399" y="3257543"/>
            <a:ext cx="8564245" cy="0"/>
          </a:xfrm>
          <a:custGeom>
            <a:rect b="b" l="l" r="r" t="t"/>
            <a:pathLst>
              <a:path extrusionOk="0" h="120000" w="8564245">
                <a:moveTo>
                  <a:pt x="0" y="0"/>
                </a:moveTo>
                <a:lnTo>
                  <a:pt x="8563782" y="0"/>
                </a:lnTo>
              </a:path>
            </a:pathLst>
          </a:custGeom>
          <a:noFill/>
          <a:ln cap="flat" cmpd="sng" w="9525">
            <a:solidFill>
              <a:srgbClr val="4454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8" name="Google Shape;198;p19"/>
          <p:cNvSpPr/>
          <p:nvPr/>
        </p:nvSpPr>
        <p:spPr>
          <a:xfrm>
            <a:off x="5237386" y="2294018"/>
            <a:ext cx="789305" cy="0"/>
          </a:xfrm>
          <a:custGeom>
            <a:rect b="b" l="l" r="r" t="t"/>
            <a:pathLst>
              <a:path extrusionOk="0" h="120000" w="789304">
                <a:moveTo>
                  <a:pt x="0" y="0"/>
                </a:moveTo>
                <a:lnTo>
                  <a:pt x="789153" y="0"/>
                </a:lnTo>
              </a:path>
            </a:pathLst>
          </a:custGeom>
          <a:noFill/>
          <a:ln cap="flat" cmpd="sng" w="16000">
            <a:solidFill>
              <a:srgbClr val="9A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199" name="Google Shape;199;p19"/>
          <p:cNvSpPr/>
          <p:nvPr/>
        </p:nvSpPr>
        <p:spPr>
          <a:xfrm>
            <a:off x="5237386" y="2313322"/>
            <a:ext cx="3255010" cy="213360"/>
          </a:xfrm>
          <a:custGeom>
            <a:rect b="b" l="l" r="r" t="t"/>
            <a:pathLst>
              <a:path extrusionOk="0" h="213360" w="3255009">
                <a:moveTo>
                  <a:pt x="0" y="0"/>
                </a:moveTo>
                <a:lnTo>
                  <a:pt x="3254571" y="0"/>
                </a:lnTo>
                <a:lnTo>
                  <a:pt x="3254571"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0" name="Google Shape;200;p19"/>
          <p:cNvSpPr txBox="1"/>
          <p:nvPr/>
        </p:nvSpPr>
        <p:spPr>
          <a:xfrm>
            <a:off x="5224675" y="2083948"/>
            <a:ext cx="3596700" cy="867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u="sng">
                <a:solidFill>
                  <a:srgbClr val="9A9A9A"/>
                </a:solidFill>
              </a:rPr>
              <a:t>Simplicity</a:t>
            </a:r>
            <a:r>
              <a:rPr lang="en-US" sz="1400">
                <a:solidFill>
                  <a:srgbClr val="9A9A9A"/>
                </a:solidFill>
              </a:rPr>
              <a:t>--The art of maximizing the amount of work not done--is </a:t>
            </a:r>
            <a:r>
              <a:rPr lang="en-US" sz="1400" u="sng">
                <a:solidFill>
                  <a:srgbClr val="9A9A9A"/>
                </a:solidFill>
              </a:rPr>
              <a:t>essential</a:t>
            </a:r>
            <a:r>
              <a:rPr lang="en-US" sz="1400">
                <a:solidFill>
                  <a:srgbClr val="9A9A9A"/>
                </a:solidFill>
              </a:rPr>
              <a:t>.</a:t>
            </a:r>
            <a:endParaRPr sz="1400">
              <a:solidFill>
                <a:schemeClr val="dk1"/>
              </a:solidFill>
            </a:endParaRPr>
          </a:p>
        </p:txBody>
      </p:sp>
      <p:sp>
        <p:nvSpPr>
          <p:cNvPr id="201" name="Google Shape;201;p19"/>
          <p:cNvSpPr txBox="1"/>
          <p:nvPr/>
        </p:nvSpPr>
        <p:spPr>
          <a:xfrm>
            <a:off x="282475" y="2143600"/>
            <a:ext cx="4125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9	                         </a:t>
            </a:r>
            <a:endParaRPr sz="3600">
              <a:solidFill>
                <a:schemeClr val="dk1"/>
              </a:solidFill>
            </a:endParaRPr>
          </a:p>
        </p:txBody>
      </p:sp>
      <p:sp>
        <p:nvSpPr>
          <p:cNvPr id="202" name="Google Shape;202;p19"/>
          <p:cNvSpPr/>
          <p:nvPr/>
        </p:nvSpPr>
        <p:spPr>
          <a:xfrm>
            <a:off x="862473" y="3714266"/>
            <a:ext cx="3573779" cy="213360"/>
          </a:xfrm>
          <a:custGeom>
            <a:rect b="b" l="l" r="r" t="t"/>
            <a:pathLst>
              <a:path extrusionOk="0" h="213360" w="3573779">
                <a:moveTo>
                  <a:pt x="0" y="0"/>
                </a:moveTo>
                <a:lnTo>
                  <a:pt x="3573744" y="0"/>
                </a:lnTo>
                <a:lnTo>
                  <a:pt x="3573744"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3" name="Google Shape;203;p19"/>
          <p:cNvSpPr/>
          <p:nvPr/>
        </p:nvSpPr>
        <p:spPr>
          <a:xfrm>
            <a:off x="862473" y="3923815"/>
            <a:ext cx="582295" cy="213360"/>
          </a:xfrm>
          <a:custGeom>
            <a:rect b="b" l="l" r="r" t="t"/>
            <a:pathLst>
              <a:path extrusionOk="0" h="213360" w="582294">
                <a:moveTo>
                  <a:pt x="0" y="0"/>
                </a:moveTo>
                <a:lnTo>
                  <a:pt x="581951" y="0"/>
                </a:lnTo>
                <a:lnTo>
                  <a:pt x="581951"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4" name="Google Shape;204;p19"/>
          <p:cNvSpPr txBox="1"/>
          <p:nvPr/>
        </p:nvSpPr>
        <p:spPr>
          <a:xfrm>
            <a:off x="755675" y="3484900"/>
            <a:ext cx="3784200" cy="867300"/>
          </a:xfrm>
          <a:prstGeom prst="rect">
            <a:avLst/>
          </a:prstGeom>
          <a:noFill/>
          <a:ln>
            <a:noFill/>
          </a:ln>
        </p:spPr>
        <p:txBody>
          <a:bodyPr anchorCtr="0" anchor="t" bIns="0" lIns="0" spcFirstLastPara="1" rIns="0" wrap="square" tIns="22850">
            <a:noAutofit/>
          </a:bodyPr>
          <a:lstStyle/>
          <a:p>
            <a:pPr indent="0" lvl="0" marL="12700" marR="5080" rtl="0" algn="l">
              <a:lnSpc>
                <a:spcPct val="117857"/>
              </a:lnSpc>
              <a:spcBef>
                <a:spcPts val="0"/>
              </a:spcBef>
              <a:spcAft>
                <a:spcPts val="0"/>
              </a:spcAft>
              <a:buNone/>
            </a:pPr>
            <a:r>
              <a:rPr lang="en-US" sz="1400">
                <a:solidFill>
                  <a:srgbClr val="9A9A9A"/>
                </a:solidFill>
              </a:rPr>
              <a:t>The best architectures, requirements, and  designs emerge from </a:t>
            </a:r>
            <a:r>
              <a:rPr lang="en-US" sz="1400" u="sng">
                <a:solidFill>
                  <a:srgbClr val="9A9A9A"/>
                </a:solidFill>
              </a:rPr>
              <a:t>self-organizing  teams</a:t>
            </a:r>
            <a:r>
              <a:rPr lang="en-US" sz="1400">
                <a:solidFill>
                  <a:srgbClr val="9A9A9A"/>
                </a:solidFill>
              </a:rPr>
              <a:t>.</a:t>
            </a:r>
            <a:endParaRPr sz="1400">
              <a:solidFill>
                <a:schemeClr val="dk1"/>
              </a:solidFill>
            </a:endParaRPr>
          </a:p>
        </p:txBody>
      </p:sp>
      <p:sp>
        <p:nvSpPr>
          <p:cNvPr id="205" name="Google Shape;205;p19"/>
          <p:cNvSpPr/>
          <p:nvPr/>
        </p:nvSpPr>
        <p:spPr>
          <a:xfrm>
            <a:off x="5237386" y="3714266"/>
            <a:ext cx="3630295" cy="209550"/>
          </a:xfrm>
          <a:custGeom>
            <a:rect b="b" l="l" r="r" t="t"/>
            <a:pathLst>
              <a:path extrusionOk="0" h="209550" w="3630295">
                <a:moveTo>
                  <a:pt x="0" y="209549"/>
                </a:moveTo>
                <a:lnTo>
                  <a:pt x="3629846" y="209549"/>
                </a:lnTo>
                <a:lnTo>
                  <a:pt x="3629846" y="0"/>
                </a:lnTo>
                <a:lnTo>
                  <a:pt x="0" y="0"/>
                </a:lnTo>
                <a:lnTo>
                  <a:pt x="0" y="20954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6" name="Google Shape;206;p19"/>
          <p:cNvSpPr/>
          <p:nvPr/>
        </p:nvSpPr>
        <p:spPr>
          <a:xfrm>
            <a:off x="5237386" y="3923815"/>
            <a:ext cx="3630295" cy="213360"/>
          </a:xfrm>
          <a:custGeom>
            <a:rect b="b" l="l" r="r" t="t"/>
            <a:pathLst>
              <a:path extrusionOk="0" h="213360" w="3630295">
                <a:moveTo>
                  <a:pt x="0" y="0"/>
                </a:moveTo>
                <a:lnTo>
                  <a:pt x="3629846" y="0"/>
                </a:lnTo>
                <a:lnTo>
                  <a:pt x="3629846" y="213359"/>
                </a:lnTo>
                <a:lnTo>
                  <a:pt x="0" y="21335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07" name="Google Shape;207;p19"/>
          <p:cNvSpPr txBox="1"/>
          <p:nvPr/>
        </p:nvSpPr>
        <p:spPr>
          <a:xfrm>
            <a:off x="5398600" y="3563852"/>
            <a:ext cx="3653700" cy="867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u="sng">
                <a:solidFill>
                  <a:srgbClr val="9A9A9A"/>
                </a:solidFill>
              </a:rPr>
              <a:t>At regular intervals, the team reflects on how to become more effective</a:t>
            </a:r>
            <a:r>
              <a:rPr lang="en-US" sz="1400">
                <a:solidFill>
                  <a:srgbClr val="9A9A9A"/>
                </a:solidFill>
              </a:rPr>
              <a:t>, then tunes and adjusts its behavior accordingly.</a:t>
            </a:r>
            <a:endParaRPr sz="1400">
              <a:solidFill>
                <a:schemeClr val="dk1"/>
              </a:solidFill>
            </a:endParaRPr>
          </a:p>
        </p:txBody>
      </p:sp>
      <p:sp>
        <p:nvSpPr>
          <p:cNvPr id="208" name="Google Shape;208;p19"/>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209" name="Google Shape;209;p19"/>
          <p:cNvSpPr txBox="1"/>
          <p:nvPr/>
        </p:nvSpPr>
        <p:spPr>
          <a:xfrm>
            <a:off x="83502" y="3556575"/>
            <a:ext cx="697200" cy="574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11</a:t>
            </a:r>
            <a:endParaRPr sz="3600">
              <a:solidFill>
                <a:schemeClr val="dk1"/>
              </a:solidFill>
            </a:endParaRPr>
          </a:p>
        </p:txBody>
      </p:sp>
      <p:sp>
        <p:nvSpPr>
          <p:cNvPr id="210" name="Google Shape;210;p19"/>
          <p:cNvSpPr txBox="1"/>
          <p:nvPr/>
        </p:nvSpPr>
        <p:spPr>
          <a:xfrm>
            <a:off x="4568828" y="3520675"/>
            <a:ext cx="6972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12</a:t>
            </a:r>
            <a:endParaRPr sz="3600">
              <a:solidFill>
                <a:schemeClr val="dk1"/>
              </a:solidFill>
            </a:endParaRPr>
          </a:p>
        </p:txBody>
      </p:sp>
      <p:sp>
        <p:nvSpPr>
          <p:cNvPr id="211" name="Google Shape;211;p19"/>
          <p:cNvSpPr txBox="1"/>
          <p:nvPr/>
        </p:nvSpPr>
        <p:spPr>
          <a:xfrm>
            <a:off x="4543368" y="2116975"/>
            <a:ext cx="582300" cy="57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424242"/>
                </a:solidFill>
              </a:rPr>
              <a:t>10</a:t>
            </a:r>
            <a:r>
              <a:rPr lang="en-US" sz="3600">
                <a:solidFill>
                  <a:srgbClr val="424242"/>
                </a:solidFill>
              </a:rPr>
              <a:t>	                         </a:t>
            </a:r>
            <a:endParaRPr sz="3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159384" y="98932"/>
            <a:ext cx="379920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Linear vs. Iterative process</a:t>
            </a:r>
            <a:endParaRPr sz="2400">
              <a:latin typeface="Times New Roman"/>
              <a:ea typeface="Times New Roman"/>
              <a:cs typeface="Times New Roman"/>
              <a:sym typeface="Times New Roman"/>
            </a:endParaRPr>
          </a:p>
        </p:txBody>
      </p:sp>
      <p:sp>
        <p:nvSpPr>
          <p:cNvPr id="217" name="Google Shape;217;p20"/>
          <p:cNvSpPr/>
          <p:nvPr/>
        </p:nvSpPr>
        <p:spPr>
          <a:xfrm>
            <a:off x="1250672" y="778573"/>
            <a:ext cx="6642636" cy="40266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0"/>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159384" y="98932"/>
            <a:ext cx="50660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Characteristics of Agile vs. Waterfall</a:t>
            </a:r>
            <a:endParaRPr sz="2400">
              <a:latin typeface="Times New Roman"/>
              <a:ea typeface="Times New Roman"/>
              <a:cs typeface="Times New Roman"/>
              <a:sym typeface="Times New Roman"/>
            </a:endParaRPr>
          </a:p>
        </p:txBody>
      </p:sp>
      <p:sp>
        <p:nvSpPr>
          <p:cNvPr id="224" name="Google Shape;224;p21"/>
          <p:cNvSpPr/>
          <p:nvPr/>
        </p:nvSpPr>
        <p:spPr>
          <a:xfrm>
            <a:off x="966970" y="565598"/>
            <a:ext cx="6695626" cy="42312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1"/>
          <p:cNvSpPr/>
          <p:nvPr/>
        </p:nvSpPr>
        <p:spPr>
          <a:xfrm>
            <a:off x="7863159" y="4461166"/>
            <a:ext cx="1143172" cy="4286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5"/>
              </a:rPr>
              <a:t>www.tothenew.com</a:t>
            </a:r>
            <a:endParaRPr sz="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59384" y="98932"/>
            <a:ext cx="20529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Talking Points</a:t>
            </a:r>
            <a:endParaRPr sz="2400">
              <a:latin typeface="Times New Roman"/>
              <a:ea typeface="Times New Roman"/>
              <a:cs typeface="Times New Roman"/>
              <a:sym typeface="Times New Roman"/>
            </a:endParaRPr>
          </a:p>
        </p:txBody>
      </p:sp>
      <p:sp>
        <p:nvSpPr>
          <p:cNvPr id="232" name="Google Shape;232;p22"/>
          <p:cNvSpPr/>
          <p:nvPr/>
        </p:nvSpPr>
        <p:spPr>
          <a:xfrm>
            <a:off x="1781567" y="1411073"/>
            <a:ext cx="14475" cy="2230468"/>
          </a:xfrm>
          <a:custGeom>
            <a:rect b="b" l="l" r="r" t="t"/>
            <a:pathLst>
              <a:path extrusionOk="0" h="1795145" w="635">
                <a:moveTo>
                  <a:pt x="0" y="0"/>
                </a:moveTo>
                <a:lnTo>
                  <a:pt x="299" y="1794583"/>
                </a:lnTo>
              </a:path>
            </a:pathLst>
          </a:custGeom>
          <a:noFill/>
          <a:ln cap="flat" cmpd="sng" w="9525">
            <a:solidFill>
              <a:srgbClr val="B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2"/>
          <p:cNvSpPr/>
          <p:nvPr/>
        </p:nvSpPr>
        <p:spPr>
          <a:xfrm>
            <a:off x="1638619" y="2458672"/>
            <a:ext cx="298450" cy="300355"/>
          </a:xfrm>
          <a:custGeom>
            <a:rect b="b" l="l" r="r" t="t"/>
            <a:pathLst>
              <a:path extrusionOk="0" h="300355" w="298450">
                <a:moveTo>
                  <a:pt x="149212" y="300321"/>
                </a:moveTo>
                <a:lnTo>
                  <a:pt x="102049" y="292666"/>
                </a:lnTo>
                <a:lnTo>
                  <a:pt x="61089" y="271349"/>
                </a:lnTo>
                <a:lnTo>
                  <a:pt x="28789" y="238843"/>
                </a:lnTo>
                <a:lnTo>
                  <a:pt x="7606" y="197618"/>
                </a:lnTo>
                <a:lnTo>
                  <a:pt x="0" y="150147"/>
                </a:lnTo>
                <a:lnTo>
                  <a:pt x="7606" y="102688"/>
                </a:lnTo>
                <a:lnTo>
                  <a:pt x="28789" y="61471"/>
                </a:lnTo>
                <a:lnTo>
                  <a:pt x="61089" y="28969"/>
                </a:lnTo>
                <a:lnTo>
                  <a:pt x="102049" y="7654"/>
                </a:lnTo>
                <a:lnTo>
                  <a:pt x="149212" y="0"/>
                </a:lnTo>
                <a:lnTo>
                  <a:pt x="178458" y="2911"/>
                </a:lnTo>
                <a:lnTo>
                  <a:pt x="231996" y="25224"/>
                </a:lnTo>
                <a:lnTo>
                  <a:pt x="273355" y="66848"/>
                </a:lnTo>
                <a:lnTo>
                  <a:pt x="295530" y="120718"/>
                </a:lnTo>
                <a:lnTo>
                  <a:pt x="298424" y="150147"/>
                </a:lnTo>
                <a:lnTo>
                  <a:pt x="290817" y="197618"/>
                </a:lnTo>
                <a:lnTo>
                  <a:pt x="269635" y="238843"/>
                </a:lnTo>
                <a:lnTo>
                  <a:pt x="237334" y="271349"/>
                </a:lnTo>
                <a:lnTo>
                  <a:pt x="196374" y="292666"/>
                </a:lnTo>
                <a:lnTo>
                  <a:pt x="149212" y="300321"/>
                </a:lnTo>
                <a:close/>
              </a:path>
            </a:pathLst>
          </a:custGeom>
          <a:solidFill>
            <a:srgbClr val="D817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2"/>
          <p:cNvSpPr/>
          <p:nvPr/>
        </p:nvSpPr>
        <p:spPr>
          <a:xfrm>
            <a:off x="1638619" y="2458672"/>
            <a:ext cx="298450" cy="300355"/>
          </a:xfrm>
          <a:custGeom>
            <a:rect b="b" l="l" r="r" t="t"/>
            <a:pathLst>
              <a:path extrusionOk="0" h="300355" w="298450">
                <a:moveTo>
                  <a:pt x="0" y="150147"/>
                </a:moveTo>
                <a:lnTo>
                  <a:pt x="7606" y="102688"/>
                </a:lnTo>
                <a:lnTo>
                  <a:pt x="28789" y="61471"/>
                </a:lnTo>
                <a:lnTo>
                  <a:pt x="61089" y="28969"/>
                </a:lnTo>
                <a:lnTo>
                  <a:pt x="102049" y="7654"/>
                </a:lnTo>
                <a:lnTo>
                  <a:pt x="149212" y="0"/>
                </a:lnTo>
                <a:lnTo>
                  <a:pt x="206314" y="11429"/>
                </a:lnTo>
                <a:lnTo>
                  <a:pt x="254721" y="43972"/>
                </a:lnTo>
                <a:lnTo>
                  <a:pt x="287066" y="92691"/>
                </a:lnTo>
                <a:lnTo>
                  <a:pt x="298424" y="150147"/>
                </a:lnTo>
                <a:lnTo>
                  <a:pt x="290817" y="197618"/>
                </a:lnTo>
                <a:lnTo>
                  <a:pt x="269635" y="238843"/>
                </a:lnTo>
                <a:lnTo>
                  <a:pt x="237334" y="271349"/>
                </a:lnTo>
                <a:lnTo>
                  <a:pt x="196374" y="292666"/>
                </a:lnTo>
                <a:lnTo>
                  <a:pt x="149212" y="300321"/>
                </a:lnTo>
                <a:lnTo>
                  <a:pt x="102049" y="292666"/>
                </a:lnTo>
                <a:lnTo>
                  <a:pt x="61089" y="271349"/>
                </a:lnTo>
                <a:lnTo>
                  <a:pt x="28789" y="238843"/>
                </a:lnTo>
                <a:lnTo>
                  <a:pt x="7606" y="197618"/>
                </a:lnTo>
                <a:lnTo>
                  <a:pt x="0" y="150147"/>
                </a:lnTo>
                <a:close/>
              </a:path>
            </a:pathLst>
          </a:custGeom>
          <a:noFill/>
          <a:ln cap="flat" cmpd="sng" w="12675">
            <a:solidFill>
              <a:srgbClr val="144B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2"/>
          <p:cNvSpPr/>
          <p:nvPr/>
        </p:nvSpPr>
        <p:spPr>
          <a:xfrm>
            <a:off x="1718273" y="2538845"/>
            <a:ext cx="139500" cy="140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2"/>
          <p:cNvSpPr/>
          <p:nvPr/>
        </p:nvSpPr>
        <p:spPr>
          <a:xfrm>
            <a:off x="1703686" y="1317772"/>
            <a:ext cx="168457" cy="1695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2"/>
          <p:cNvSpPr/>
          <p:nvPr/>
        </p:nvSpPr>
        <p:spPr>
          <a:xfrm>
            <a:off x="1703686" y="1915918"/>
            <a:ext cx="168457" cy="169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2"/>
          <p:cNvSpPr/>
          <p:nvPr/>
        </p:nvSpPr>
        <p:spPr>
          <a:xfrm>
            <a:off x="1703623" y="3438268"/>
            <a:ext cx="168600" cy="16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2"/>
          <p:cNvSpPr txBox="1"/>
          <p:nvPr/>
        </p:nvSpPr>
        <p:spPr>
          <a:xfrm>
            <a:off x="2064907" y="1264686"/>
            <a:ext cx="2406000" cy="2100000"/>
          </a:xfrm>
          <a:prstGeom prst="rect">
            <a:avLst/>
          </a:prstGeom>
          <a:noFill/>
          <a:ln>
            <a:noFill/>
          </a:ln>
        </p:spPr>
        <p:txBody>
          <a:bodyPr anchorCtr="0" anchor="t" bIns="0" lIns="0" spcFirstLastPara="1" rIns="0" wrap="square" tIns="12700">
            <a:noAutofit/>
          </a:bodyPr>
          <a:lstStyle/>
          <a:p>
            <a:pPr indent="0" lvl="0" marL="23495"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Why do we need Agile?</a:t>
            </a:r>
            <a:br>
              <a:rPr lang="en-US" sz="1600">
                <a:solidFill>
                  <a:schemeClr val="dk1"/>
                </a:solidFill>
                <a:latin typeface="Arial Black"/>
                <a:ea typeface="Arial Black"/>
                <a:cs typeface="Arial Black"/>
                <a:sym typeface="Arial Black"/>
              </a:rPr>
            </a:br>
            <a:br>
              <a:rPr lang="en-US" sz="1600">
                <a:solidFill>
                  <a:schemeClr val="dk1"/>
                </a:solidFill>
                <a:latin typeface="Arial Black"/>
                <a:ea typeface="Arial Black"/>
                <a:cs typeface="Arial Black"/>
                <a:sym typeface="Arial Black"/>
              </a:rPr>
            </a:br>
            <a:r>
              <a:rPr lang="en-US" sz="1600">
                <a:solidFill>
                  <a:srgbClr val="181818"/>
                </a:solidFill>
                <a:latin typeface="Arial Black"/>
                <a:ea typeface="Arial Black"/>
                <a:cs typeface="Arial Black"/>
                <a:sym typeface="Arial Black"/>
              </a:rPr>
              <a:t>Introduction to Agile</a:t>
            </a:r>
            <a:endParaRPr sz="1600">
              <a:solidFill>
                <a:schemeClr val="dk1"/>
              </a:solidFill>
              <a:latin typeface="Arial Black"/>
              <a:ea typeface="Arial Black"/>
              <a:cs typeface="Arial Black"/>
              <a:sym typeface="Arial Black"/>
            </a:endParaRPr>
          </a:p>
          <a:p>
            <a:pPr indent="0" lvl="0" marL="0" marR="0" rtl="0" algn="l">
              <a:lnSpc>
                <a:spcPct val="100000"/>
              </a:lnSpc>
              <a:spcBef>
                <a:spcPts val="30"/>
              </a:spcBef>
              <a:spcAft>
                <a:spcPts val="0"/>
              </a:spcAft>
              <a:buNone/>
            </a:pPr>
            <a:r>
              <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1600">
                <a:solidFill>
                  <a:srgbClr val="181818"/>
                </a:solidFill>
                <a:latin typeface="Arial"/>
                <a:ea typeface="Arial"/>
                <a:cs typeface="Arial"/>
                <a:sym typeface="Arial"/>
              </a:rPr>
              <a:t>Scrum</a:t>
            </a:r>
            <a:endParaRPr sz="16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5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Q &amp; A</a:t>
            </a:r>
            <a:endParaRPr sz="1600">
              <a:solidFill>
                <a:schemeClr val="dk1"/>
              </a:solidFill>
              <a:latin typeface="Arial Black"/>
              <a:ea typeface="Arial Black"/>
              <a:cs typeface="Arial Black"/>
              <a:sym typeface="Arial Black"/>
            </a:endParaRPr>
          </a:p>
        </p:txBody>
      </p:sp>
      <p:sp>
        <p:nvSpPr>
          <p:cNvPr id="240" name="Google Shape;240;p2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7"/>
              </a:rPr>
              <a:t>www.tothenew.com</a:t>
            </a:r>
            <a:endParaRPr sz="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3"/>
          <p:cNvSpPr txBox="1"/>
          <p:nvPr/>
        </p:nvSpPr>
        <p:spPr>
          <a:xfrm>
            <a:off x="159384" y="98932"/>
            <a:ext cx="217360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What is Scrum?</a:t>
            </a:r>
            <a:endParaRPr sz="2400">
              <a:solidFill>
                <a:schemeClr val="dk1"/>
              </a:solidFill>
              <a:latin typeface="Times New Roman"/>
              <a:ea typeface="Times New Roman"/>
              <a:cs typeface="Times New Roman"/>
              <a:sym typeface="Times New Roman"/>
            </a:endParaRPr>
          </a:p>
        </p:txBody>
      </p:sp>
      <p:sp>
        <p:nvSpPr>
          <p:cNvPr id="246" name="Google Shape;246;p2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247" name="Google Shape;247;p23"/>
          <p:cNvSpPr txBox="1"/>
          <p:nvPr/>
        </p:nvSpPr>
        <p:spPr>
          <a:xfrm>
            <a:off x="1058967" y="1814682"/>
            <a:ext cx="7278900" cy="805200"/>
          </a:xfrm>
          <a:prstGeom prst="rect">
            <a:avLst/>
          </a:prstGeom>
          <a:noFill/>
          <a:ln>
            <a:noFill/>
          </a:ln>
        </p:spPr>
        <p:txBody>
          <a:bodyPr anchorCtr="0" anchor="t" bIns="0" lIns="0" spcFirstLastPara="1" rIns="0" wrap="square" tIns="60950">
            <a:noAutofit/>
          </a:bodyPr>
          <a:lstStyle/>
          <a:p>
            <a:pPr indent="-923925" lvl="0" marL="935989" marR="5080" rtl="0" algn="l">
              <a:lnSpc>
                <a:spcPct val="107407"/>
              </a:lnSpc>
              <a:spcBef>
                <a:spcPts val="0"/>
              </a:spcBef>
              <a:spcAft>
                <a:spcPts val="0"/>
              </a:spcAft>
              <a:buNone/>
            </a:pPr>
            <a:r>
              <a:rPr lang="en-US" sz="2700">
                <a:solidFill>
                  <a:schemeClr val="dk1"/>
                </a:solidFill>
              </a:rPr>
              <a:t>Scrum is a </a:t>
            </a:r>
            <a:r>
              <a:rPr lang="en-US" sz="2700">
                <a:solidFill>
                  <a:srgbClr val="0000FF"/>
                </a:solidFill>
              </a:rPr>
              <a:t>team</a:t>
            </a:r>
            <a:r>
              <a:rPr lang="en-US" sz="2700">
                <a:solidFill>
                  <a:schemeClr val="dk1"/>
                </a:solidFill>
              </a:rPr>
              <a:t>-based </a:t>
            </a:r>
            <a:r>
              <a:rPr lang="en-US" sz="2700">
                <a:solidFill>
                  <a:srgbClr val="0000FF"/>
                </a:solidFill>
              </a:rPr>
              <a:t>empirical </a:t>
            </a:r>
            <a:r>
              <a:rPr lang="en-US" sz="2700">
                <a:solidFill>
                  <a:schemeClr val="dk1"/>
                </a:solidFill>
              </a:rPr>
              <a:t>process to  </a:t>
            </a:r>
            <a:r>
              <a:rPr lang="en-US" sz="2700">
                <a:solidFill>
                  <a:srgbClr val="0000FF"/>
                </a:solidFill>
              </a:rPr>
              <a:t>incrementally </a:t>
            </a:r>
            <a:r>
              <a:rPr lang="en-US" sz="2700">
                <a:solidFill>
                  <a:schemeClr val="dk1"/>
                </a:solidFill>
              </a:rPr>
              <a:t>develop products.</a:t>
            </a:r>
            <a:endParaRPr sz="2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159384" y="98932"/>
            <a:ext cx="19189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Values</a:t>
            </a:r>
            <a:endParaRPr sz="2400">
              <a:latin typeface="Times New Roman"/>
              <a:ea typeface="Times New Roman"/>
              <a:cs typeface="Times New Roman"/>
              <a:sym typeface="Times New Roman"/>
            </a:endParaRPr>
          </a:p>
        </p:txBody>
      </p:sp>
      <p:sp>
        <p:nvSpPr>
          <p:cNvPr id="253" name="Google Shape;253;p24"/>
          <p:cNvSpPr/>
          <p:nvPr/>
        </p:nvSpPr>
        <p:spPr>
          <a:xfrm>
            <a:off x="2679302" y="676274"/>
            <a:ext cx="3790800" cy="378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4"/>
          <p:cNvSpPr txBox="1"/>
          <p:nvPr/>
        </p:nvSpPr>
        <p:spPr>
          <a:xfrm rot="-4379743">
            <a:off x="2991012" y="2084919"/>
            <a:ext cx="949928" cy="17784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Courage</a:t>
            </a:r>
            <a:endParaRPr sz="1400">
              <a:solidFill>
                <a:schemeClr val="dk1"/>
              </a:solidFill>
              <a:latin typeface="Arial Black"/>
              <a:ea typeface="Arial Black"/>
              <a:cs typeface="Arial Black"/>
              <a:sym typeface="Arial Black"/>
            </a:endParaRPr>
          </a:p>
        </p:txBody>
      </p:sp>
      <p:sp>
        <p:nvSpPr>
          <p:cNvPr id="255" name="Google Shape;255;p2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
        <p:nvSpPr>
          <p:cNvPr id="256" name="Google Shape;256;p24"/>
          <p:cNvSpPr txBox="1"/>
          <p:nvPr/>
        </p:nvSpPr>
        <p:spPr>
          <a:xfrm rot="2099911">
            <a:off x="3510471" y="3457930"/>
            <a:ext cx="867223" cy="17769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Respect</a:t>
            </a:r>
            <a:endParaRPr sz="1400">
              <a:solidFill>
                <a:schemeClr val="dk1"/>
              </a:solidFill>
              <a:latin typeface="Arial Black"/>
              <a:ea typeface="Arial Black"/>
              <a:cs typeface="Arial Black"/>
              <a:sym typeface="Arial Black"/>
            </a:endParaRPr>
          </a:p>
        </p:txBody>
      </p:sp>
      <p:sp>
        <p:nvSpPr>
          <p:cNvPr id="257" name="Google Shape;257;p24"/>
          <p:cNvSpPr txBox="1"/>
          <p:nvPr/>
        </p:nvSpPr>
        <p:spPr>
          <a:xfrm rot="-2220429">
            <a:off x="4827446" y="3336385"/>
            <a:ext cx="1077063" cy="17778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Openness</a:t>
            </a:r>
            <a:endParaRPr sz="1400">
              <a:solidFill>
                <a:schemeClr val="dk1"/>
              </a:solidFill>
              <a:latin typeface="Arial Black"/>
              <a:ea typeface="Arial Black"/>
              <a:cs typeface="Arial Black"/>
              <a:sym typeface="Arial Black"/>
            </a:endParaRPr>
          </a:p>
        </p:txBody>
      </p:sp>
      <p:sp>
        <p:nvSpPr>
          <p:cNvPr id="258" name="Google Shape;258;p24"/>
          <p:cNvSpPr txBox="1"/>
          <p:nvPr/>
        </p:nvSpPr>
        <p:spPr>
          <a:xfrm>
            <a:off x="3877475" y="1280175"/>
            <a:ext cx="12753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Commitment</a:t>
            </a:r>
            <a:endParaRPr sz="1400">
              <a:solidFill>
                <a:schemeClr val="dk1"/>
              </a:solidFill>
              <a:latin typeface="Arial Black"/>
              <a:ea typeface="Arial Black"/>
              <a:cs typeface="Arial Black"/>
              <a:sym typeface="Arial Black"/>
            </a:endParaRPr>
          </a:p>
        </p:txBody>
      </p:sp>
      <p:sp>
        <p:nvSpPr>
          <p:cNvPr id="259" name="Google Shape;259;p24"/>
          <p:cNvSpPr txBox="1"/>
          <p:nvPr/>
        </p:nvSpPr>
        <p:spPr>
          <a:xfrm rot="4319784">
            <a:off x="5357377" y="2226829"/>
            <a:ext cx="730886" cy="17788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400">
                <a:solidFill>
                  <a:srgbClr val="FFFFFF"/>
                </a:solidFill>
                <a:latin typeface="Arial Black"/>
                <a:ea typeface="Arial Black"/>
                <a:cs typeface="Arial Black"/>
                <a:sym typeface="Arial Black"/>
              </a:rPr>
              <a:t>Focus</a:t>
            </a:r>
            <a:endParaRPr sz="1400">
              <a:solidFill>
                <a:schemeClr val="dk1"/>
              </a:solidFill>
              <a:latin typeface="Arial Black"/>
              <a:ea typeface="Arial Black"/>
              <a:cs typeface="Arial Black"/>
              <a:sym typeface="Arial Black"/>
            </a:endParaRPr>
          </a:p>
        </p:txBody>
      </p:sp>
      <p:sp>
        <p:nvSpPr>
          <p:cNvPr id="260" name="Google Shape;260;p24"/>
          <p:cNvSpPr txBox="1"/>
          <p:nvPr/>
        </p:nvSpPr>
        <p:spPr>
          <a:xfrm>
            <a:off x="4185700" y="2342375"/>
            <a:ext cx="967200" cy="448200"/>
          </a:xfrm>
          <a:prstGeom prst="rect">
            <a:avLst/>
          </a:prstGeom>
          <a:noFill/>
          <a:ln>
            <a:noFill/>
          </a:ln>
        </p:spPr>
        <p:txBody>
          <a:bodyPr anchorCtr="0" anchor="t" bIns="0" lIns="0" spcFirstLastPara="1" rIns="0" wrap="square" tIns="12700">
            <a:noAutofit/>
          </a:bodyPr>
          <a:lstStyle/>
          <a:p>
            <a:pPr indent="0" lvl="0" marL="12700" marR="0" rtl="0" algn="l">
              <a:lnSpc>
                <a:spcPct val="118857"/>
              </a:lnSpc>
              <a:spcBef>
                <a:spcPts val="0"/>
              </a:spcBef>
              <a:spcAft>
                <a:spcPts val="0"/>
              </a:spcAft>
              <a:buNone/>
            </a:pPr>
            <a:r>
              <a:rPr lang="en-US" sz="1400">
                <a:solidFill>
                  <a:srgbClr val="FFFFFF"/>
                </a:solidFill>
                <a:latin typeface="Arial Black"/>
                <a:ea typeface="Arial Black"/>
                <a:cs typeface="Arial Black"/>
                <a:sym typeface="Arial Black"/>
              </a:rPr>
              <a:t>SCRUM</a:t>
            </a:r>
            <a:endParaRPr sz="1400">
              <a:solidFill>
                <a:schemeClr val="dk1"/>
              </a:solidFill>
              <a:latin typeface="Arial Black"/>
              <a:ea typeface="Arial Black"/>
              <a:cs typeface="Arial Black"/>
              <a:sym typeface="Arial Black"/>
            </a:endParaRPr>
          </a:p>
          <a:p>
            <a:pPr indent="0" lvl="0" marL="35560" marR="0" rtl="0" algn="l">
              <a:lnSpc>
                <a:spcPct val="118857"/>
              </a:lnSpc>
              <a:spcBef>
                <a:spcPts val="0"/>
              </a:spcBef>
              <a:spcAft>
                <a:spcPts val="0"/>
              </a:spcAft>
              <a:buNone/>
            </a:pPr>
            <a:r>
              <a:rPr lang="en-US" sz="1400">
                <a:solidFill>
                  <a:srgbClr val="FFFFFF"/>
                </a:solidFill>
                <a:latin typeface="Arial Black"/>
                <a:ea typeface="Arial Black"/>
                <a:cs typeface="Arial Black"/>
                <a:sym typeface="Arial Black"/>
              </a:rPr>
              <a:t>Values</a:t>
            </a:r>
            <a:endParaRPr sz="1400">
              <a:solidFill>
                <a:schemeClr val="dk1"/>
              </a:solidFill>
              <a:latin typeface="Arial Black"/>
              <a:ea typeface="Arial Black"/>
              <a:cs typeface="Arial Black"/>
              <a:sym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159384" y="98932"/>
            <a:ext cx="206946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a:t>
            </a:r>
            <a:endParaRPr sz="2400">
              <a:latin typeface="Times New Roman"/>
              <a:ea typeface="Times New Roman"/>
              <a:cs typeface="Times New Roman"/>
              <a:sym typeface="Times New Roman"/>
            </a:endParaRPr>
          </a:p>
        </p:txBody>
      </p:sp>
      <p:sp>
        <p:nvSpPr>
          <p:cNvPr id="266" name="Google Shape;266;p25"/>
          <p:cNvSpPr/>
          <p:nvPr/>
        </p:nvSpPr>
        <p:spPr>
          <a:xfrm>
            <a:off x="452749" y="1142997"/>
            <a:ext cx="7654577" cy="333291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5"/>
          <p:cNvSpPr/>
          <p:nvPr/>
        </p:nvSpPr>
        <p:spPr>
          <a:xfrm>
            <a:off x="7062685" y="657223"/>
            <a:ext cx="1152522" cy="48577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5"/>
          <p:cNvSpPr txBox="1"/>
          <p:nvPr/>
        </p:nvSpPr>
        <p:spPr>
          <a:xfrm>
            <a:off x="6439341" y="1143818"/>
            <a:ext cx="2642870" cy="1167765"/>
          </a:xfrm>
          <a:prstGeom prst="rect">
            <a:avLst/>
          </a:prstGeom>
          <a:noFill/>
          <a:ln>
            <a:noFill/>
          </a:ln>
        </p:spPr>
        <p:txBody>
          <a:bodyPr anchorCtr="0" anchor="t" bIns="0" lIns="0" spcFirstLastPara="1" rIns="0" wrap="square" tIns="78725">
            <a:noAutofit/>
          </a:bodyPr>
          <a:lstStyle/>
          <a:p>
            <a:pPr indent="0" lvl="0" marL="12700" marR="0" rtl="0" algn="l">
              <a:lnSpc>
                <a:spcPct val="100000"/>
              </a:lnSpc>
              <a:spcBef>
                <a:spcPts val="0"/>
              </a:spcBef>
              <a:spcAft>
                <a:spcPts val="0"/>
              </a:spcAft>
              <a:buNone/>
            </a:pPr>
            <a:r>
              <a:rPr b="1" lang="en-US" sz="1200" u="sng">
                <a:solidFill>
                  <a:schemeClr val="dk1"/>
                </a:solidFill>
                <a:latin typeface="Arial"/>
                <a:ea typeface="Arial"/>
                <a:cs typeface="Arial"/>
                <a:sym typeface="Arial"/>
              </a:rPr>
              <a:t>15 minutes Daily Scrum Meeting</a:t>
            </a:r>
            <a:endParaRPr sz="1200">
              <a:solidFill>
                <a:schemeClr val="dk1"/>
              </a:solidFill>
              <a:latin typeface="Arial"/>
              <a:ea typeface="Arial"/>
              <a:cs typeface="Arial"/>
              <a:sym typeface="Arial"/>
            </a:endParaRPr>
          </a:p>
          <a:p>
            <a:pPr indent="0" lvl="0" marL="26034" marR="0" rtl="0" algn="l">
              <a:lnSpc>
                <a:spcPct val="100000"/>
              </a:lnSpc>
              <a:spcBef>
                <a:spcPts val="434"/>
              </a:spcBef>
              <a:spcAft>
                <a:spcPts val="0"/>
              </a:spcAft>
              <a:buNone/>
            </a:pPr>
            <a:r>
              <a:rPr lang="en-US" sz="1000">
                <a:solidFill>
                  <a:srgbClr val="4B4D52"/>
                </a:solidFill>
                <a:latin typeface="Arial Black"/>
                <a:ea typeface="Arial Black"/>
                <a:cs typeface="Arial Black"/>
                <a:sym typeface="Arial Black"/>
              </a:rPr>
              <a:t>Team members describe:</a:t>
            </a:r>
            <a:endParaRPr sz="1000">
              <a:solidFill>
                <a:schemeClr val="dk1"/>
              </a:solidFill>
              <a:latin typeface="Arial Black"/>
              <a:ea typeface="Arial Black"/>
              <a:cs typeface="Arial Black"/>
              <a:sym typeface="Arial Black"/>
            </a:endParaRPr>
          </a:p>
          <a:p>
            <a:pPr indent="-63500" lvl="0" marL="26034" marR="0" rtl="0" algn="l">
              <a:lnSpc>
                <a:spcPct val="100000"/>
              </a:lnSpc>
              <a:spcBef>
                <a:spcPts val="150"/>
              </a:spcBef>
              <a:spcAft>
                <a:spcPts val="0"/>
              </a:spcAft>
              <a:buClr>
                <a:srgbClr val="4B4D52"/>
              </a:buClr>
              <a:buSzPts val="1000"/>
              <a:buFont typeface="Arial Black"/>
              <a:buChar char="-"/>
            </a:pPr>
            <a:r>
              <a:rPr lang="en-US" sz="1000">
                <a:solidFill>
                  <a:srgbClr val="4B4D52"/>
                </a:solidFill>
                <a:latin typeface="Arial Black"/>
                <a:ea typeface="Arial Black"/>
                <a:cs typeface="Arial Black"/>
                <a:sym typeface="Arial Black"/>
              </a:rPr>
              <a:t>What did you accomplish yesterday?</a:t>
            </a:r>
            <a:endParaRPr sz="1000">
              <a:solidFill>
                <a:schemeClr val="dk1"/>
              </a:solidFill>
              <a:latin typeface="Arial Black"/>
              <a:ea typeface="Arial Black"/>
              <a:cs typeface="Arial Black"/>
              <a:sym typeface="Arial Black"/>
            </a:endParaRPr>
          </a:p>
          <a:p>
            <a:pPr indent="-63500" lvl="0" marL="26034" marR="0" rtl="0" algn="l">
              <a:lnSpc>
                <a:spcPct val="100000"/>
              </a:lnSpc>
              <a:spcBef>
                <a:spcPts val="150"/>
              </a:spcBef>
              <a:spcAft>
                <a:spcPts val="0"/>
              </a:spcAft>
              <a:buClr>
                <a:srgbClr val="4B4D52"/>
              </a:buClr>
              <a:buSzPts val="1000"/>
              <a:buFont typeface="Arial Black"/>
              <a:buChar char="-"/>
            </a:pPr>
            <a:r>
              <a:rPr lang="en-US" sz="1000">
                <a:solidFill>
                  <a:srgbClr val="4B4D52"/>
                </a:solidFill>
                <a:latin typeface="Arial Black"/>
                <a:ea typeface="Arial Black"/>
                <a:cs typeface="Arial Black"/>
                <a:sym typeface="Arial Black"/>
              </a:rPr>
              <a:t>What will you accomplish today?</a:t>
            </a:r>
            <a:endParaRPr sz="1000">
              <a:solidFill>
                <a:schemeClr val="dk1"/>
              </a:solidFill>
              <a:latin typeface="Arial Black"/>
              <a:ea typeface="Arial Black"/>
              <a:cs typeface="Arial Black"/>
              <a:sym typeface="Arial Black"/>
            </a:endParaRPr>
          </a:p>
          <a:p>
            <a:pPr indent="-63500" lvl="0" marL="26034" marR="5080" rtl="0" algn="l">
              <a:lnSpc>
                <a:spcPct val="112500"/>
              </a:lnSpc>
              <a:spcBef>
                <a:spcPts val="0"/>
              </a:spcBef>
              <a:spcAft>
                <a:spcPts val="0"/>
              </a:spcAft>
              <a:buClr>
                <a:srgbClr val="4B4D52"/>
              </a:buClr>
              <a:buSzPts val="1000"/>
              <a:buFont typeface="Arial Black"/>
              <a:buChar char="-"/>
            </a:pPr>
            <a:r>
              <a:rPr lang="en-US" sz="1000">
                <a:solidFill>
                  <a:srgbClr val="4B4D52"/>
                </a:solidFill>
                <a:latin typeface="Arial Black"/>
                <a:ea typeface="Arial Black"/>
                <a:cs typeface="Arial Black"/>
                <a:sym typeface="Arial Black"/>
              </a:rPr>
              <a:t>Are there any impediments or risks in your  way?</a:t>
            </a:r>
            <a:endParaRPr sz="1000">
              <a:solidFill>
                <a:schemeClr val="dk1"/>
              </a:solidFill>
              <a:latin typeface="Arial Black"/>
              <a:ea typeface="Arial Black"/>
              <a:cs typeface="Arial Black"/>
              <a:sym typeface="Arial Black"/>
            </a:endParaRPr>
          </a:p>
        </p:txBody>
      </p:sp>
      <p:sp>
        <p:nvSpPr>
          <p:cNvPr id="269" name="Google Shape;269;p25"/>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5"/>
              </a:rPr>
              <a:t>www.tothenew.com</a:t>
            </a:r>
            <a:endParaRPr sz="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ph type="title"/>
          </p:nvPr>
        </p:nvSpPr>
        <p:spPr>
          <a:xfrm>
            <a:off x="159384" y="98932"/>
            <a:ext cx="20529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Talking Points</a:t>
            </a:r>
            <a:endParaRPr sz="2400">
              <a:latin typeface="Times New Roman"/>
              <a:ea typeface="Times New Roman"/>
              <a:cs typeface="Times New Roman"/>
              <a:sym typeface="Times New Roman"/>
            </a:endParaRPr>
          </a:p>
        </p:txBody>
      </p:sp>
      <p:sp>
        <p:nvSpPr>
          <p:cNvPr id="57" name="Google Shape;57;p8"/>
          <p:cNvSpPr/>
          <p:nvPr/>
        </p:nvSpPr>
        <p:spPr>
          <a:xfrm>
            <a:off x="1718797" y="1539824"/>
            <a:ext cx="69899" cy="2181101"/>
          </a:xfrm>
          <a:custGeom>
            <a:rect b="b" l="l" r="r" t="t"/>
            <a:pathLst>
              <a:path extrusionOk="0" h="1795145" w="635">
                <a:moveTo>
                  <a:pt x="0" y="0"/>
                </a:moveTo>
                <a:lnTo>
                  <a:pt x="299" y="1794583"/>
                </a:lnTo>
              </a:path>
            </a:pathLst>
          </a:custGeom>
          <a:noFill/>
          <a:ln cap="flat" cmpd="sng" w="9525">
            <a:solidFill>
              <a:srgbClr val="B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8"/>
          <p:cNvSpPr/>
          <p:nvPr/>
        </p:nvSpPr>
        <p:spPr>
          <a:xfrm>
            <a:off x="1562419" y="1239475"/>
            <a:ext cx="298450" cy="300355"/>
          </a:xfrm>
          <a:custGeom>
            <a:rect b="b" l="l" r="r" t="t"/>
            <a:pathLst>
              <a:path extrusionOk="0" h="300355" w="298450">
                <a:moveTo>
                  <a:pt x="149212" y="300316"/>
                </a:moveTo>
                <a:lnTo>
                  <a:pt x="102049" y="292661"/>
                </a:lnTo>
                <a:lnTo>
                  <a:pt x="61089" y="271344"/>
                </a:lnTo>
                <a:lnTo>
                  <a:pt x="28789" y="238839"/>
                </a:lnTo>
                <a:lnTo>
                  <a:pt x="7606" y="197618"/>
                </a:lnTo>
                <a:lnTo>
                  <a:pt x="0" y="150157"/>
                </a:lnTo>
                <a:lnTo>
                  <a:pt x="7606" y="102695"/>
                </a:lnTo>
                <a:lnTo>
                  <a:pt x="28789" y="61476"/>
                </a:lnTo>
                <a:lnTo>
                  <a:pt x="61089" y="28971"/>
                </a:lnTo>
                <a:lnTo>
                  <a:pt x="102049" y="7655"/>
                </a:lnTo>
                <a:lnTo>
                  <a:pt x="149212" y="0"/>
                </a:lnTo>
                <a:lnTo>
                  <a:pt x="178458" y="2911"/>
                </a:lnTo>
                <a:lnTo>
                  <a:pt x="231996" y="25228"/>
                </a:lnTo>
                <a:lnTo>
                  <a:pt x="273355" y="66849"/>
                </a:lnTo>
                <a:lnTo>
                  <a:pt x="295530" y="120725"/>
                </a:lnTo>
                <a:lnTo>
                  <a:pt x="298424" y="150157"/>
                </a:lnTo>
                <a:lnTo>
                  <a:pt x="290817" y="197618"/>
                </a:lnTo>
                <a:lnTo>
                  <a:pt x="269635" y="238839"/>
                </a:lnTo>
                <a:lnTo>
                  <a:pt x="237334" y="271344"/>
                </a:lnTo>
                <a:lnTo>
                  <a:pt x="196374" y="292661"/>
                </a:lnTo>
                <a:lnTo>
                  <a:pt x="149212" y="300316"/>
                </a:lnTo>
                <a:close/>
              </a:path>
            </a:pathLst>
          </a:custGeom>
          <a:solidFill>
            <a:srgbClr val="D817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8"/>
          <p:cNvSpPr/>
          <p:nvPr/>
        </p:nvSpPr>
        <p:spPr>
          <a:xfrm>
            <a:off x="1562425" y="1239475"/>
            <a:ext cx="298450" cy="300355"/>
          </a:xfrm>
          <a:custGeom>
            <a:rect b="b" l="l" r="r" t="t"/>
            <a:pathLst>
              <a:path extrusionOk="0" h="300355" w="298450">
                <a:moveTo>
                  <a:pt x="0" y="150157"/>
                </a:moveTo>
                <a:lnTo>
                  <a:pt x="7606" y="102695"/>
                </a:lnTo>
                <a:lnTo>
                  <a:pt x="28789" y="61476"/>
                </a:lnTo>
                <a:lnTo>
                  <a:pt x="61089" y="28971"/>
                </a:lnTo>
                <a:lnTo>
                  <a:pt x="102049" y="7655"/>
                </a:lnTo>
                <a:lnTo>
                  <a:pt x="149212" y="0"/>
                </a:lnTo>
                <a:lnTo>
                  <a:pt x="206314" y="11429"/>
                </a:lnTo>
                <a:lnTo>
                  <a:pt x="254721" y="43979"/>
                </a:lnTo>
                <a:lnTo>
                  <a:pt x="287066" y="92694"/>
                </a:lnTo>
                <a:lnTo>
                  <a:pt x="298424" y="150157"/>
                </a:lnTo>
                <a:lnTo>
                  <a:pt x="290817" y="197618"/>
                </a:lnTo>
                <a:lnTo>
                  <a:pt x="269635" y="238839"/>
                </a:lnTo>
                <a:lnTo>
                  <a:pt x="237334" y="271344"/>
                </a:lnTo>
                <a:lnTo>
                  <a:pt x="196374" y="292661"/>
                </a:lnTo>
                <a:lnTo>
                  <a:pt x="149212" y="300316"/>
                </a:lnTo>
                <a:lnTo>
                  <a:pt x="102049" y="292661"/>
                </a:lnTo>
                <a:lnTo>
                  <a:pt x="61089" y="271344"/>
                </a:lnTo>
                <a:lnTo>
                  <a:pt x="28789" y="238839"/>
                </a:lnTo>
                <a:lnTo>
                  <a:pt x="7606" y="197618"/>
                </a:lnTo>
                <a:lnTo>
                  <a:pt x="0" y="150157"/>
                </a:lnTo>
                <a:close/>
              </a:path>
            </a:pathLst>
          </a:custGeom>
          <a:noFill/>
          <a:ln cap="flat" cmpd="sng" w="12675">
            <a:solidFill>
              <a:srgbClr val="144B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8"/>
          <p:cNvSpPr/>
          <p:nvPr/>
        </p:nvSpPr>
        <p:spPr>
          <a:xfrm>
            <a:off x="1642073" y="1319634"/>
            <a:ext cx="139500" cy="140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8"/>
          <p:cNvSpPr/>
          <p:nvPr/>
        </p:nvSpPr>
        <p:spPr>
          <a:xfrm>
            <a:off x="1627486" y="1851171"/>
            <a:ext cx="168600" cy="169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8"/>
          <p:cNvSpPr/>
          <p:nvPr/>
        </p:nvSpPr>
        <p:spPr>
          <a:xfrm>
            <a:off x="1627486" y="2373120"/>
            <a:ext cx="168600" cy="169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p:nvPr/>
        </p:nvSpPr>
        <p:spPr>
          <a:xfrm rot="226404">
            <a:off x="1643996" y="3609901"/>
            <a:ext cx="168666" cy="16956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8"/>
          <p:cNvSpPr txBox="1"/>
          <p:nvPr/>
        </p:nvSpPr>
        <p:spPr>
          <a:xfrm>
            <a:off x="2064900" y="1264675"/>
            <a:ext cx="3884700" cy="2100000"/>
          </a:xfrm>
          <a:prstGeom prst="rect">
            <a:avLst/>
          </a:prstGeom>
          <a:noFill/>
          <a:ln>
            <a:noFill/>
          </a:ln>
        </p:spPr>
        <p:txBody>
          <a:bodyPr anchorCtr="0" anchor="t" bIns="0" lIns="0" spcFirstLastPara="1" rIns="0" wrap="square" tIns="12700">
            <a:noAutofit/>
          </a:bodyPr>
          <a:lstStyle/>
          <a:p>
            <a:pPr indent="0" lvl="0" marL="23495" marR="0" rtl="0" algn="l">
              <a:lnSpc>
                <a:spcPct val="100000"/>
              </a:lnSpc>
              <a:spcBef>
                <a:spcPts val="0"/>
              </a:spcBef>
              <a:spcAft>
                <a:spcPts val="0"/>
              </a:spcAft>
              <a:buNone/>
            </a:pPr>
            <a:r>
              <a:rPr lang="en-US" sz="1800">
                <a:solidFill>
                  <a:srgbClr val="181818"/>
                </a:solidFill>
                <a:latin typeface="Arial Black"/>
                <a:ea typeface="Arial Black"/>
                <a:cs typeface="Arial Black"/>
                <a:sym typeface="Arial Black"/>
              </a:rPr>
              <a:t>SDLC</a:t>
            </a:r>
            <a:endParaRPr sz="1800">
              <a:solidFill>
                <a:srgbClr val="181818"/>
              </a:solidFill>
              <a:latin typeface="Arial Black"/>
              <a:ea typeface="Arial Black"/>
              <a:cs typeface="Arial Black"/>
              <a:sym typeface="Arial Black"/>
            </a:endParaRPr>
          </a:p>
          <a:p>
            <a:pPr indent="0" lvl="0" marL="23495" marR="0" rtl="0" algn="l">
              <a:lnSpc>
                <a:spcPct val="100000"/>
              </a:lnSpc>
              <a:spcBef>
                <a:spcPts val="0"/>
              </a:spcBef>
              <a:spcAft>
                <a:spcPts val="0"/>
              </a:spcAft>
              <a:buNone/>
            </a:pPr>
            <a:r>
              <a:t/>
            </a:r>
            <a:endParaRPr sz="1800">
              <a:solidFill>
                <a:srgbClr val="181818"/>
              </a:solidFill>
              <a:latin typeface="Arial Black"/>
              <a:ea typeface="Arial Black"/>
              <a:cs typeface="Arial Black"/>
              <a:sym typeface="Arial Black"/>
            </a:endParaRPr>
          </a:p>
          <a:p>
            <a:pPr indent="0" lvl="0" marL="23495"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Why do we need Agile?</a:t>
            </a:r>
            <a:endParaRPr b="1" sz="1600">
              <a:solidFill>
                <a:srgbClr val="181818"/>
              </a:solidFill>
              <a:latin typeface="Arial"/>
              <a:ea typeface="Arial"/>
              <a:cs typeface="Arial"/>
              <a:sym typeface="Arial"/>
            </a:endParaRPr>
          </a:p>
          <a:p>
            <a:pPr indent="0" lvl="0" marL="23495" marR="0" rtl="0" algn="l">
              <a:lnSpc>
                <a:spcPct val="100000"/>
              </a:lnSpc>
              <a:spcBef>
                <a:spcPts val="0"/>
              </a:spcBef>
              <a:spcAft>
                <a:spcPts val="0"/>
              </a:spcAft>
              <a:buNone/>
            </a:pPr>
            <a:r>
              <a:t/>
            </a:r>
            <a:endParaRPr b="1" sz="1600">
              <a:solidFill>
                <a:srgbClr val="181818"/>
              </a:solidFill>
            </a:endParaRPr>
          </a:p>
          <a:p>
            <a:pPr indent="10795" lvl="0" marL="12700" marR="343535" rtl="0" algn="l">
              <a:lnSpc>
                <a:spcPct val="245400"/>
              </a:lnSpc>
              <a:spcBef>
                <a:spcPts val="85"/>
              </a:spcBef>
              <a:spcAft>
                <a:spcPts val="0"/>
              </a:spcAft>
              <a:buNone/>
            </a:pPr>
            <a:r>
              <a:rPr lang="en-US" sz="1600">
                <a:solidFill>
                  <a:srgbClr val="181818"/>
                </a:solidFill>
                <a:latin typeface="Arial Black"/>
                <a:ea typeface="Arial Black"/>
                <a:cs typeface="Arial Black"/>
                <a:sym typeface="Arial Black"/>
              </a:rPr>
              <a:t>Introduction to Agile  </a:t>
            </a:r>
            <a:endParaRPr sz="1600">
              <a:solidFill>
                <a:srgbClr val="181818"/>
              </a:solidFill>
              <a:latin typeface="Arial Black"/>
              <a:ea typeface="Arial Black"/>
              <a:cs typeface="Arial Black"/>
              <a:sym typeface="Arial Black"/>
            </a:endParaRPr>
          </a:p>
          <a:p>
            <a:pPr indent="10795" lvl="0" marL="12700" marR="343535" rtl="0" algn="l">
              <a:lnSpc>
                <a:spcPct val="245400"/>
              </a:lnSpc>
              <a:spcBef>
                <a:spcPts val="85"/>
              </a:spcBef>
              <a:spcAft>
                <a:spcPts val="0"/>
              </a:spcAft>
              <a:buNone/>
            </a:pPr>
            <a:r>
              <a:rPr lang="en-US" sz="1600">
                <a:solidFill>
                  <a:srgbClr val="181818"/>
                </a:solidFill>
                <a:latin typeface="Arial Black"/>
                <a:ea typeface="Arial Black"/>
                <a:cs typeface="Arial Black"/>
                <a:sym typeface="Arial Black"/>
              </a:rPr>
              <a:t>Scrum</a:t>
            </a:r>
            <a:endParaRPr sz="1600">
              <a:solidFill>
                <a:schemeClr val="dk1"/>
              </a:solidFill>
              <a:latin typeface="Arial Black"/>
              <a:ea typeface="Arial Black"/>
              <a:cs typeface="Arial Black"/>
              <a:sym typeface="Arial Black"/>
            </a:endParaRPr>
          </a:p>
          <a:p>
            <a:pPr indent="0" lvl="0" marL="12700" marR="0" rtl="0" algn="l">
              <a:lnSpc>
                <a:spcPct val="100000"/>
              </a:lnSpc>
              <a:spcBef>
                <a:spcPts val="0"/>
              </a:spcBef>
              <a:spcAft>
                <a:spcPts val="0"/>
              </a:spcAft>
              <a:buNone/>
            </a:pPr>
            <a:r>
              <a:rPr lang="en-US" sz="1600">
                <a:solidFill>
                  <a:srgbClr val="181818"/>
                </a:solidFill>
                <a:latin typeface="Arial Black"/>
                <a:ea typeface="Arial Black"/>
                <a:cs typeface="Arial Black"/>
                <a:sym typeface="Arial Black"/>
              </a:rPr>
              <a:t>Q &amp; A</a:t>
            </a:r>
            <a:endParaRPr sz="1600">
              <a:solidFill>
                <a:schemeClr val="dk1"/>
              </a:solidFill>
              <a:latin typeface="Arial Black"/>
              <a:ea typeface="Arial Black"/>
              <a:cs typeface="Arial Black"/>
              <a:sym typeface="Arial Black"/>
            </a:endParaRPr>
          </a:p>
        </p:txBody>
      </p:sp>
      <p:sp>
        <p:nvSpPr>
          <p:cNvPr id="65" name="Google Shape;65;p8"/>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7"/>
              </a:rPr>
              <a:t>www.tothenew.com</a:t>
            </a:r>
            <a:endParaRPr sz="800">
              <a:solidFill>
                <a:schemeClr val="dk1"/>
              </a:solidFill>
              <a:latin typeface="Arial"/>
              <a:ea typeface="Arial"/>
              <a:cs typeface="Arial"/>
              <a:sym typeface="Arial"/>
            </a:endParaRPr>
          </a:p>
        </p:txBody>
      </p:sp>
      <p:sp>
        <p:nvSpPr>
          <p:cNvPr id="66" name="Google Shape;66;p8"/>
          <p:cNvSpPr/>
          <p:nvPr/>
        </p:nvSpPr>
        <p:spPr>
          <a:xfrm>
            <a:off x="1627486" y="2982720"/>
            <a:ext cx="168600" cy="169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159384" y="98932"/>
            <a:ext cx="593471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Working Agreement - Possibilities</a:t>
            </a:r>
            <a:endParaRPr sz="2400">
              <a:latin typeface="Times New Roman"/>
              <a:ea typeface="Times New Roman"/>
              <a:cs typeface="Times New Roman"/>
              <a:sym typeface="Times New Roman"/>
            </a:endParaRPr>
          </a:p>
        </p:txBody>
      </p:sp>
      <p:sp>
        <p:nvSpPr>
          <p:cNvPr id="275" name="Google Shape;275;p26"/>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276" name="Google Shape;276;p26"/>
          <p:cNvSpPr txBox="1"/>
          <p:nvPr/>
        </p:nvSpPr>
        <p:spPr>
          <a:xfrm>
            <a:off x="420400" y="752213"/>
            <a:ext cx="8069700" cy="3921000"/>
          </a:xfrm>
          <a:prstGeom prst="rect">
            <a:avLst/>
          </a:prstGeom>
          <a:noFill/>
          <a:ln>
            <a:noFill/>
          </a:ln>
        </p:spPr>
        <p:txBody>
          <a:bodyPr anchorCtr="0" anchor="t" bIns="0" lIns="0" spcFirstLastPara="1" rIns="0" wrap="square" tIns="12700">
            <a:noAutofit/>
          </a:bodyPr>
          <a:lstStyle/>
          <a:p>
            <a:pPr indent="-335915" lvl="0" marL="348615" marR="321310" rtl="0" algn="just">
              <a:lnSpc>
                <a:spcPct val="116100"/>
              </a:lnSpc>
              <a:spcBef>
                <a:spcPts val="0"/>
              </a:spcBef>
              <a:spcAft>
                <a:spcPts val="0"/>
              </a:spcAft>
              <a:buClr>
                <a:schemeClr val="dk1"/>
              </a:buClr>
              <a:buSzPts val="1400"/>
              <a:buFont typeface="Arial"/>
              <a:buChar char="●"/>
            </a:pPr>
            <a:r>
              <a:rPr b="1" lang="en-US" sz="1400">
                <a:solidFill>
                  <a:schemeClr val="dk1"/>
                </a:solidFill>
              </a:rPr>
              <a:t>Show Respect</a:t>
            </a:r>
            <a:r>
              <a:rPr lang="en-US" sz="1400">
                <a:solidFill>
                  <a:schemeClr val="dk1"/>
                </a:solidFill>
              </a:rPr>
              <a:t>: Don’t interrupt; let people finish what they’re saying. It’s OK to disagree  with each other. No personal attacks, attack issues, we debate the merit of ideas, not  people.</a:t>
            </a:r>
            <a:endParaRPr sz="1400">
              <a:solidFill>
                <a:schemeClr val="dk1"/>
              </a:solidFill>
            </a:endParaRPr>
          </a:p>
          <a:p>
            <a:pPr indent="-335915" lvl="0" marL="348615" marR="0" rtl="0" algn="l">
              <a:lnSpc>
                <a:spcPct val="100000"/>
              </a:lnSpc>
              <a:spcBef>
                <a:spcPts val="270"/>
              </a:spcBef>
              <a:spcAft>
                <a:spcPts val="0"/>
              </a:spcAft>
              <a:buClr>
                <a:schemeClr val="dk1"/>
              </a:buClr>
              <a:buSzPts val="1400"/>
              <a:buFont typeface="Arial"/>
              <a:buChar char="●"/>
            </a:pPr>
            <a:r>
              <a:rPr b="1" lang="en-US" sz="1400">
                <a:solidFill>
                  <a:schemeClr val="dk1"/>
                </a:solidFill>
              </a:rPr>
              <a:t>Contribution</a:t>
            </a:r>
            <a:r>
              <a:rPr lang="en-US" sz="1400">
                <a:solidFill>
                  <a:schemeClr val="dk1"/>
                </a:solidFill>
              </a:rPr>
              <a:t>: Everyone has equal voice and valuable contribution.</a:t>
            </a:r>
            <a:endParaRPr sz="1400">
              <a:solidFill>
                <a:schemeClr val="dk1"/>
              </a:solidFill>
            </a:endParaRPr>
          </a:p>
          <a:p>
            <a:pPr indent="-335915" lvl="0" marL="348615" marR="0" rtl="0" algn="l">
              <a:lnSpc>
                <a:spcPct val="100000"/>
              </a:lnSpc>
              <a:spcBef>
                <a:spcPts val="270"/>
              </a:spcBef>
              <a:spcAft>
                <a:spcPts val="0"/>
              </a:spcAft>
              <a:buClr>
                <a:schemeClr val="dk1"/>
              </a:buClr>
              <a:buSzPts val="1400"/>
              <a:buFont typeface="Arial"/>
              <a:buChar char="●"/>
            </a:pPr>
            <a:r>
              <a:rPr b="1" lang="en-US" sz="1400">
                <a:solidFill>
                  <a:schemeClr val="dk1"/>
                </a:solidFill>
              </a:rPr>
              <a:t>Meeting</a:t>
            </a:r>
            <a:r>
              <a:rPr lang="en-US" sz="1400">
                <a:solidFill>
                  <a:schemeClr val="dk1"/>
                </a:solidFill>
              </a:rPr>
              <a:t> - Be on time, end on time, have an agenda.</a:t>
            </a:r>
            <a:endParaRPr sz="1400">
              <a:solidFill>
                <a:schemeClr val="dk1"/>
              </a:solidFill>
            </a:endParaRPr>
          </a:p>
          <a:p>
            <a:pPr indent="-335915" lvl="0" marL="348615" marR="0" rtl="0" algn="l">
              <a:lnSpc>
                <a:spcPct val="100000"/>
              </a:lnSpc>
              <a:spcBef>
                <a:spcPts val="270"/>
              </a:spcBef>
              <a:spcAft>
                <a:spcPts val="0"/>
              </a:spcAft>
              <a:buClr>
                <a:schemeClr val="dk1"/>
              </a:buClr>
              <a:buSzPts val="1400"/>
              <a:buFont typeface="Arial"/>
              <a:buChar char="●"/>
            </a:pPr>
            <a:r>
              <a:rPr b="1" lang="en-US" sz="1400">
                <a:solidFill>
                  <a:schemeClr val="dk1"/>
                </a:solidFill>
              </a:rPr>
              <a:t>Decision Making</a:t>
            </a:r>
            <a:r>
              <a:rPr lang="en-US" sz="1400">
                <a:solidFill>
                  <a:schemeClr val="dk1"/>
                </a:solidFill>
              </a:rPr>
              <a:t> – We make decisions together.</a:t>
            </a:r>
            <a:endParaRPr sz="1400">
              <a:solidFill>
                <a:schemeClr val="dk1"/>
              </a:solidFill>
            </a:endParaRPr>
          </a:p>
          <a:p>
            <a:pPr indent="-335915" lvl="0" marL="348615" marR="259715" rtl="0" algn="l">
              <a:lnSpc>
                <a:spcPct val="116100"/>
              </a:lnSpc>
              <a:spcBef>
                <a:spcPts val="0"/>
              </a:spcBef>
              <a:spcAft>
                <a:spcPts val="0"/>
              </a:spcAft>
              <a:buClr>
                <a:schemeClr val="dk1"/>
              </a:buClr>
              <a:buSzPts val="1400"/>
              <a:buFont typeface="Arial"/>
              <a:buChar char="●"/>
            </a:pPr>
            <a:r>
              <a:rPr b="1" lang="en-US" sz="1400">
                <a:solidFill>
                  <a:schemeClr val="dk1"/>
                </a:solidFill>
              </a:rPr>
              <a:t>Be transparent</a:t>
            </a:r>
            <a:r>
              <a:rPr lang="en-US" sz="1400">
                <a:solidFill>
                  <a:schemeClr val="dk1"/>
                </a:solidFill>
              </a:rPr>
              <a:t> - No hidden agendas. We will give feedback, we will receive feedback,  and we will act on feedback.</a:t>
            </a:r>
            <a:endParaRPr sz="1400">
              <a:solidFill>
                <a:schemeClr val="dk1"/>
              </a:solidFill>
            </a:endParaRPr>
          </a:p>
          <a:p>
            <a:pPr indent="-335915" lvl="0" marL="348615" marR="5080" rtl="0" algn="l">
              <a:lnSpc>
                <a:spcPct val="116100"/>
              </a:lnSpc>
              <a:spcBef>
                <a:spcPts val="0"/>
              </a:spcBef>
              <a:spcAft>
                <a:spcPts val="0"/>
              </a:spcAft>
              <a:buClr>
                <a:schemeClr val="dk1"/>
              </a:buClr>
              <a:buSzPts val="1400"/>
              <a:buFont typeface="Arial"/>
              <a:buChar char="●"/>
            </a:pPr>
            <a:r>
              <a:rPr b="1" lang="en-US" sz="1400">
                <a:solidFill>
                  <a:schemeClr val="dk1"/>
                </a:solidFill>
              </a:rPr>
              <a:t>Impediments</a:t>
            </a:r>
            <a:r>
              <a:rPr lang="en-US" sz="1400">
                <a:solidFill>
                  <a:schemeClr val="dk1"/>
                </a:solidFill>
              </a:rPr>
              <a:t> - Solve roadblocks within the team. If the impediment can’t be solved within  the team, give it to the Scrum master.</a:t>
            </a:r>
            <a:endParaRPr sz="1400">
              <a:solidFill>
                <a:schemeClr val="dk1"/>
              </a:solidFill>
            </a:endParaRPr>
          </a:p>
          <a:p>
            <a:pPr indent="-335915" lvl="0" marL="348615" marR="316865" rtl="0" algn="l">
              <a:lnSpc>
                <a:spcPct val="116100"/>
              </a:lnSpc>
              <a:spcBef>
                <a:spcPts val="0"/>
              </a:spcBef>
              <a:spcAft>
                <a:spcPts val="0"/>
              </a:spcAft>
              <a:buClr>
                <a:schemeClr val="dk1"/>
              </a:buClr>
              <a:buSzPts val="1400"/>
              <a:buFont typeface="Arial"/>
              <a:buChar char="●"/>
            </a:pPr>
            <a:r>
              <a:rPr b="1" lang="en-US" sz="1400">
                <a:solidFill>
                  <a:schemeClr val="dk1"/>
                </a:solidFill>
              </a:rPr>
              <a:t>Commitment</a:t>
            </a:r>
            <a:r>
              <a:rPr lang="en-US" sz="1400">
                <a:solidFill>
                  <a:schemeClr val="dk1"/>
                </a:solidFill>
              </a:rPr>
              <a:t> - We make commitments as a team. We will be held accountable to our  commitments. We work as a team to make a commitment and deliver on it.</a:t>
            </a:r>
            <a:endParaRPr sz="1400">
              <a:solidFill>
                <a:schemeClr val="dk1"/>
              </a:solidFill>
            </a:endParaRPr>
          </a:p>
          <a:p>
            <a:pPr indent="-335915" lvl="0" marL="348615" marR="198120" rtl="0" algn="l">
              <a:lnSpc>
                <a:spcPct val="116100"/>
              </a:lnSpc>
              <a:spcBef>
                <a:spcPts val="0"/>
              </a:spcBef>
              <a:spcAft>
                <a:spcPts val="0"/>
              </a:spcAft>
              <a:buClr>
                <a:schemeClr val="dk1"/>
              </a:buClr>
              <a:buSzPts val="1400"/>
              <a:buFont typeface="Arial"/>
              <a:buChar char="●"/>
            </a:pPr>
            <a:r>
              <a:rPr b="1" lang="en-US" sz="1400">
                <a:solidFill>
                  <a:schemeClr val="dk1"/>
                </a:solidFill>
              </a:rPr>
              <a:t>Incomplete stories are not good</a:t>
            </a:r>
            <a:r>
              <a:rPr lang="en-US" sz="1400">
                <a:solidFill>
                  <a:schemeClr val="dk1"/>
                </a:solidFill>
              </a:rPr>
              <a:t> – it is better to help get an existing story to “done” than  to start another story that can’t be finished in the current sprint.</a:t>
            </a:r>
            <a:endParaRPr sz="1400">
              <a:solidFill>
                <a:schemeClr val="dk1"/>
              </a:solidFill>
            </a:endParaRPr>
          </a:p>
          <a:p>
            <a:pPr indent="-335915" lvl="0" marL="348615" marR="0" rtl="0" algn="l">
              <a:lnSpc>
                <a:spcPct val="100000"/>
              </a:lnSpc>
              <a:spcBef>
                <a:spcPts val="265"/>
              </a:spcBef>
              <a:spcAft>
                <a:spcPts val="0"/>
              </a:spcAft>
              <a:buClr>
                <a:schemeClr val="dk1"/>
              </a:buClr>
              <a:buSzPts val="1400"/>
              <a:buFont typeface="Arial"/>
              <a:buChar char="●"/>
            </a:pPr>
            <a:r>
              <a:rPr b="1" lang="en-US" sz="1400">
                <a:solidFill>
                  <a:schemeClr val="dk1"/>
                </a:solidFill>
              </a:rPr>
              <a:t>Communication</a:t>
            </a:r>
            <a:r>
              <a:rPr lang="en-US" sz="1400">
                <a:solidFill>
                  <a:schemeClr val="dk1"/>
                </a:solidFill>
              </a:rPr>
              <a:t> – We communicate using high-fidelity communication mediums.</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159384" y="98932"/>
            <a:ext cx="378714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Roles and Artifacts</a:t>
            </a:r>
            <a:endParaRPr sz="2400">
              <a:latin typeface="Times New Roman"/>
              <a:ea typeface="Times New Roman"/>
              <a:cs typeface="Times New Roman"/>
              <a:sym typeface="Times New Roman"/>
            </a:endParaRPr>
          </a:p>
        </p:txBody>
      </p:sp>
      <p:sp>
        <p:nvSpPr>
          <p:cNvPr id="282" name="Google Shape;282;p27"/>
          <p:cNvSpPr txBox="1"/>
          <p:nvPr/>
        </p:nvSpPr>
        <p:spPr>
          <a:xfrm>
            <a:off x="1021597" y="758348"/>
            <a:ext cx="2679600" cy="1413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Roles</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Team</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Scrum Master</a:t>
            </a:r>
            <a:endParaRPr sz="1400">
              <a:solidFill>
                <a:schemeClr val="dk1"/>
              </a:solidFill>
            </a:endParaRPr>
          </a:p>
          <a:p>
            <a:pPr indent="-336550" lvl="0" marL="542925" marR="0" rtl="0" algn="l">
              <a:lnSpc>
                <a:spcPct val="118857"/>
              </a:lnSpc>
              <a:spcBef>
                <a:spcPts val="0"/>
              </a:spcBef>
              <a:spcAft>
                <a:spcPts val="0"/>
              </a:spcAft>
              <a:buClr>
                <a:schemeClr val="dk1"/>
              </a:buClr>
              <a:buSzPts val="1400"/>
              <a:buChar char="●"/>
            </a:pPr>
            <a:r>
              <a:rPr lang="en-US" sz="1400">
                <a:solidFill>
                  <a:schemeClr val="dk1"/>
                </a:solidFill>
              </a:rPr>
              <a:t>Product Owner</a:t>
            </a:r>
            <a:endParaRPr sz="1400">
              <a:solidFill>
                <a:schemeClr val="dk1"/>
              </a:solidFill>
            </a:endParaRPr>
          </a:p>
        </p:txBody>
      </p:sp>
      <p:sp>
        <p:nvSpPr>
          <p:cNvPr id="283" name="Google Shape;283;p27"/>
          <p:cNvSpPr txBox="1"/>
          <p:nvPr/>
        </p:nvSpPr>
        <p:spPr>
          <a:xfrm>
            <a:off x="5392889" y="758398"/>
            <a:ext cx="2679600" cy="14136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Artifacts</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Product Backlog</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Sprint Backlog</a:t>
            </a:r>
            <a:endParaRPr sz="1400">
              <a:solidFill>
                <a:schemeClr val="dk1"/>
              </a:solidFill>
            </a:endParaRPr>
          </a:p>
          <a:p>
            <a:pPr indent="-336550" lvl="0" marL="542925" marR="0" rtl="0" algn="l">
              <a:lnSpc>
                <a:spcPct val="118857"/>
              </a:lnSpc>
              <a:spcBef>
                <a:spcPts val="0"/>
              </a:spcBef>
              <a:spcAft>
                <a:spcPts val="0"/>
              </a:spcAft>
              <a:buClr>
                <a:schemeClr val="dk1"/>
              </a:buClr>
              <a:buSzPts val="1400"/>
              <a:buChar char="●"/>
            </a:pPr>
            <a:r>
              <a:rPr lang="en-US" sz="1400">
                <a:solidFill>
                  <a:schemeClr val="dk1"/>
                </a:solidFill>
              </a:rPr>
              <a:t>Product Increment</a:t>
            </a:r>
            <a:endParaRPr sz="1400">
              <a:solidFill>
                <a:schemeClr val="dk1"/>
              </a:solidFill>
            </a:endParaRPr>
          </a:p>
        </p:txBody>
      </p:sp>
      <p:sp>
        <p:nvSpPr>
          <p:cNvPr id="284" name="Google Shape;284;p27"/>
          <p:cNvSpPr/>
          <p:nvPr/>
        </p:nvSpPr>
        <p:spPr>
          <a:xfrm>
            <a:off x="1175750" y="2551125"/>
            <a:ext cx="6950558" cy="2040855"/>
          </a:xfrm>
          <a:custGeom>
            <a:rect b="b" l="l" r="r" t="t"/>
            <a:pathLst>
              <a:path extrusionOk="0" h="2159635" w="6847840">
                <a:moveTo>
                  <a:pt x="0" y="0"/>
                </a:moveTo>
                <a:lnTo>
                  <a:pt x="6847786" y="0"/>
                </a:lnTo>
                <a:lnTo>
                  <a:pt x="6847786" y="2159095"/>
                </a:lnTo>
                <a:lnTo>
                  <a:pt x="0" y="215909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285" name="Google Shape;285;p27"/>
          <p:cNvSpPr txBox="1"/>
          <p:nvPr/>
        </p:nvSpPr>
        <p:spPr>
          <a:xfrm>
            <a:off x="1239907" y="2631151"/>
            <a:ext cx="6664200" cy="15654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rPr>
              <a:t>Events</a:t>
            </a:r>
            <a:endParaRPr sz="1800">
              <a:solidFill>
                <a:schemeClr val="dk1"/>
              </a:solidFill>
            </a:endParaRPr>
          </a:p>
          <a:p>
            <a:pPr indent="-336550" lvl="0" marL="469900" marR="0" rtl="0" algn="l">
              <a:lnSpc>
                <a:spcPct val="118857"/>
              </a:lnSpc>
              <a:spcBef>
                <a:spcPts val="30"/>
              </a:spcBef>
              <a:spcAft>
                <a:spcPts val="0"/>
              </a:spcAft>
              <a:buClr>
                <a:schemeClr val="dk1"/>
              </a:buClr>
              <a:buSzPts val="1400"/>
              <a:buChar char="●"/>
            </a:pPr>
            <a:r>
              <a:rPr lang="en-US" sz="1400">
                <a:solidFill>
                  <a:schemeClr val="dk1"/>
                </a:solidFill>
              </a:rPr>
              <a:t>Sprint (1-4 weeks)</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Sprint Planning Meeting (before each sprint - 2hrs/week)</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Daily Scrum/Standup Meeting (15 mins)</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Sprint Review Meeting / Sprint Demo (Just before sprint end - 1hr/week)</a:t>
            </a:r>
            <a:endParaRPr sz="1400">
              <a:solidFill>
                <a:schemeClr val="dk1"/>
              </a:solidFill>
            </a:endParaRPr>
          </a:p>
          <a:p>
            <a:pPr indent="-336550" lvl="0" marL="469900" marR="0" rtl="0" algn="l">
              <a:lnSpc>
                <a:spcPct val="117857"/>
              </a:lnSpc>
              <a:spcBef>
                <a:spcPts val="0"/>
              </a:spcBef>
              <a:spcAft>
                <a:spcPts val="0"/>
              </a:spcAft>
              <a:buClr>
                <a:schemeClr val="dk1"/>
              </a:buClr>
              <a:buSzPts val="1400"/>
              <a:buChar char="●"/>
            </a:pPr>
            <a:r>
              <a:rPr lang="en-US" sz="1400">
                <a:solidFill>
                  <a:schemeClr val="dk1"/>
                </a:solidFill>
              </a:rPr>
              <a:t>Sprint Retrospective Meeting (after each sprint - 1hr/week)</a:t>
            </a:r>
            <a:endParaRPr sz="1400">
              <a:solidFill>
                <a:schemeClr val="dk1"/>
              </a:solidFill>
            </a:endParaRPr>
          </a:p>
          <a:p>
            <a:pPr indent="-336550" lvl="0" marL="469900" marR="0" rtl="0" algn="l">
              <a:lnSpc>
                <a:spcPct val="118857"/>
              </a:lnSpc>
              <a:spcBef>
                <a:spcPts val="0"/>
              </a:spcBef>
              <a:spcAft>
                <a:spcPts val="0"/>
              </a:spcAft>
              <a:buClr>
                <a:schemeClr val="dk1"/>
              </a:buClr>
              <a:buSzPts val="1400"/>
              <a:buChar char="●"/>
            </a:pPr>
            <a:r>
              <a:rPr lang="en-US" sz="1400">
                <a:solidFill>
                  <a:schemeClr val="dk1"/>
                </a:solidFill>
              </a:rPr>
              <a:t>Backlog Grooming/Refinement meeting (before each sprint - 1hr/week)</a:t>
            </a:r>
            <a:endParaRPr sz="1400">
              <a:solidFill>
                <a:schemeClr val="dk1"/>
              </a:solidFill>
            </a:endParaRPr>
          </a:p>
        </p:txBody>
      </p:sp>
      <p:sp>
        <p:nvSpPr>
          <p:cNvPr id="286" name="Google Shape;286;p2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59384" y="98932"/>
            <a:ext cx="192468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Roles</a:t>
            </a:r>
            <a:endParaRPr sz="2400">
              <a:latin typeface="Times New Roman"/>
              <a:ea typeface="Times New Roman"/>
              <a:cs typeface="Times New Roman"/>
              <a:sym typeface="Times New Roman"/>
            </a:endParaRPr>
          </a:p>
        </p:txBody>
      </p:sp>
      <p:sp>
        <p:nvSpPr>
          <p:cNvPr id="292" name="Google Shape;292;p28"/>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293" name="Google Shape;293;p28"/>
          <p:cNvSpPr txBox="1"/>
          <p:nvPr/>
        </p:nvSpPr>
        <p:spPr>
          <a:xfrm>
            <a:off x="343025" y="2566550"/>
            <a:ext cx="3885000" cy="23523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Scrum Master</a:t>
            </a:r>
            <a:endParaRPr sz="1800">
              <a:solidFill>
                <a:schemeClr val="dk1"/>
              </a:solidFill>
            </a:endParaRPr>
          </a:p>
          <a:p>
            <a:pPr indent="-336550" lvl="0" marL="542925" marR="263525" rtl="0" algn="l">
              <a:lnSpc>
                <a:spcPct val="117857"/>
              </a:lnSpc>
              <a:spcBef>
                <a:spcPts val="110"/>
              </a:spcBef>
              <a:spcAft>
                <a:spcPts val="0"/>
              </a:spcAft>
              <a:buClr>
                <a:schemeClr val="dk1"/>
              </a:buClr>
              <a:buSzPts val="1400"/>
              <a:buChar char="●"/>
            </a:pPr>
            <a:r>
              <a:rPr lang="en-US" sz="1400">
                <a:solidFill>
                  <a:schemeClr val="dk1"/>
                </a:solidFill>
              </a:rPr>
              <a:t>Does whatever is needed to make  Team as productive as possible</a:t>
            </a:r>
            <a:endParaRPr sz="1400">
              <a:solidFill>
                <a:schemeClr val="dk1"/>
              </a:solidFill>
            </a:endParaRPr>
          </a:p>
          <a:p>
            <a:pPr indent="-336550" lvl="0" marL="542925" marR="0" rtl="0" algn="l">
              <a:lnSpc>
                <a:spcPct val="113214"/>
              </a:lnSpc>
              <a:spcBef>
                <a:spcPts val="0"/>
              </a:spcBef>
              <a:spcAft>
                <a:spcPts val="0"/>
              </a:spcAft>
              <a:buClr>
                <a:schemeClr val="dk1"/>
              </a:buClr>
              <a:buSzPts val="1400"/>
              <a:buChar char="●"/>
            </a:pPr>
            <a:r>
              <a:rPr lang="en-US" sz="1400">
                <a:solidFill>
                  <a:schemeClr val="dk1"/>
                </a:solidFill>
              </a:rPr>
              <a:t>Acts as Servant Leader</a:t>
            </a:r>
            <a:endParaRPr sz="1400">
              <a:solidFill>
                <a:schemeClr val="dk1"/>
              </a:solidFill>
            </a:endParaRPr>
          </a:p>
          <a:p>
            <a:pPr indent="-336550" lvl="0" marL="542925" marR="526415" rtl="0" algn="l">
              <a:lnSpc>
                <a:spcPct val="117857"/>
              </a:lnSpc>
              <a:spcBef>
                <a:spcPts val="65"/>
              </a:spcBef>
              <a:spcAft>
                <a:spcPts val="0"/>
              </a:spcAft>
              <a:buClr>
                <a:schemeClr val="dk1"/>
              </a:buClr>
              <a:buSzPts val="1400"/>
              <a:buChar char="●"/>
            </a:pPr>
            <a:r>
              <a:rPr lang="en-US" sz="1400">
                <a:solidFill>
                  <a:schemeClr val="dk1"/>
                </a:solidFill>
              </a:rPr>
              <a:t>Owns process (enforces, tracks,  expedites problem resolution)</a:t>
            </a:r>
            <a:endParaRPr sz="1400">
              <a:solidFill>
                <a:schemeClr val="dk1"/>
              </a:solidFill>
            </a:endParaRPr>
          </a:p>
          <a:p>
            <a:pPr indent="-336550" lvl="0" marL="542925" marR="120650" rtl="0" algn="l">
              <a:lnSpc>
                <a:spcPct val="117857"/>
              </a:lnSpc>
              <a:spcBef>
                <a:spcPts val="0"/>
              </a:spcBef>
              <a:spcAft>
                <a:spcPts val="0"/>
              </a:spcAft>
              <a:buClr>
                <a:schemeClr val="dk1"/>
              </a:buClr>
              <a:buSzPts val="1400"/>
              <a:buChar char="●"/>
            </a:pPr>
            <a:r>
              <a:rPr lang="en-US" sz="1400">
                <a:solidFill>
                  <a:schemeClr val="dk1"/>
                </a:solidFill>
              </a:rPr>
              <a:t>Runs Daily Stand-Up, Sprint Planning,  Retrospective Meetings</a:t>
            </a:r>
            <a:endParaRPr sz="1400">
              <a:solidFill>
                <a:schemeClr val="dk1"/>
              </a:solidFill>
            </a:endParaRPr>
          </a:p>
          <a:p>
            <a:pPr indent="-336550" lvl="0" marL="542925" marR="0" rtl="0" algn="l">
              <a:lnSpc>
                <a:spcPct val="114285"/>
              </a:lnSpc>
              <a:spcBef>
                <a:spcPts val="0"/>
              </a:spcBef>
              <a:spcAft>
                <a:spcPts val="0"/>
              </a:spcAft>
              <a:buClr>
                <a:schemeClr val="dk1"/>
              </a:buClr>
              <a:buSzPts val="1400"/>
              <a:buChar char="●"/>
            </a:pPr>
            <a:r>
              <a:rPr lang="en-US" sz="1400">
                <a:solidFill>
                  <a:schemeClr val="dk1"/>
                </a:solidFill>
              </a:rPr>
              <a:t>Often a Project Manager</a:t>
            </a:r>
            <a:endParaRPr sz="1400">
              <a:solidFill>
                <a:schemeClr val="dk1"/>
              </a:solidFill>
            </a:endParaRPr>
          </a:p>
        </p:txBody>
      </p:sp>
      <p:sp>
        <p:nvSpPr>
          <p:cNvPr id="294" name="Google Shape;294;p28"/>
          <p:cNvSpPr txBox="1"/>
          <p:nvPr/>
        </p:nvSpPr>
        <p:spPr>
          <a:xfrm>
            <a:off x="4446550" y="2566550"/>
            <a:ext cx="3783300" cy="23523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Team</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5-9 people</a:t>
            </a:r>
            <a:endParaRPr sz="1400">
              <a:solidFill>
                <a:schemeClr val="dk1"/>
              </a:solidFill>
            </a:endParaRPr>
          </a:p>
          <a:p>
            <a:pPr indent="-336550" lvl="0" marL="542925" marR="671830" rtl="0" algn="l">
              <a:lnSpc>
                <a:spcPct val="117857"/>
              </a:lnSpc>
              <a:spcBef>
                <a:spcPts val="65"/>
              </a:spcBef>
              <a:spcAft>
                <a:spcPts val="0"/>
              </a:spcAft>
              <a:buClr>
                <a:schemeClr val="dk1"/>
              </a:buClr>
              <a:buSzPts val="1400"/>
              <a:buChar char="●"/>
            </a:pPr>
            <a:r>
              <a:rPr lang="en-US" sz="1400">
                <a:solidFill>
                  <a:schemeClr val="dk1"/>
                </a:solidFill>
              </a:rPr>
              <a:t>Self-organizes cross-functional  members to implement, test  features</a:t>
            </a:r>
            <a:endParaRPr sz="1400">
              <a:solidFill>
                <a:schemeClr val="dk1"/>
              </a:solidFill>
            </a:endParaRPr>
          </a:p>
          <a:p>
            <a:pPr indent="-336550" lvl="0" marL="542925" marR="99060" rtl="0" algn="l">
              <a:lnSpc>
                <a:spcPct val="117857"/>
              </a:lnSpc>
              <a:spcBef>
                <a:spcPts val="0"/>
              </a:spcBef>
              <a:spcAft>
                <a:spcPts val="0"/>
              </a:spcAft>
              <a:buClr>
                <a:schemeClr val="dk1"/>
              </a:buClr>
              <a:buSzPts val="1400"/>
              <a:buChar char="●"/>
            </a:pPr>
            <a:r>
              <a:rPr lang="en-US" sz="1400">
                <a:solidFill>
                  <a:schemeClr val="dk1"/>
                </a:solidFill>
              </a:rPr>
              <a:t>Software &amp; test engineers, database  architects, UI developers, etc.</a:t>
            </a:r>
            <a:endParaRPr sz="1400">
              <a:solidFill>
                <a:schemeClr val="dk1"/>
              </a:solidFill>
            </a:endParaRPr>
          </a:p>
          <a:p>
            <a:pPr indent="-336550" lvl="0" marL="542925" marR="0" rtl="0" algn="l">
              <a:lnSpc>
                <a:spcPct val="114285"/>
              </a:lnSpc>
              <a:spcBef>
                <a:spcPts val="0"/>
              </a:spcBef>
              <a:spcAft>
                <a:spcPts val="0"/>
              </a:spcAft>
              <a:buClr>
                <a:schemeClr val="dk1"/>
              </a:buClr>
              <a:buSzPts val="1400"/>
              <a:buChar char="●"/>
            </a:pPr>
            <a:r>
              <a:rPr lang="en-US" sz="1400">
                <a:solidFill>
                  <a:schemeClr val="dk1"/>
                </a:solidFill>
              </a:rPr>
              <a:t>Owns estimates, tasks, assignments</a:t>
            </a:r>
            <a:endParaRPr sz="1400">
              <a:solidFill>
                <a:schemeClr val="dk1"/>
              </a:solidFill>
            </a:endParaRPr>
          </a:p>
        </p:txBody>
      </p:sp>
      <p:sp>
        <p:nvSpPr>
          <p:cNvPr id="295" name="Google Shape;295;p28"/>
          <p:cNvSpPr txBox="1"/>
          <p:nvPr/>
        </p:nvSpPr>
        <p:spPr>
          <a:xfrm>
            <a:off x="343175" y="665275"/>
            <a:ext cx="7886700" cy="17013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76200">
            <a:noAutofit/>
          </a:bodyPr>
          <a:lstStyle/>
          <a:p>
            <a:pPr indent="0" lvl="0" marL="85090" marR="0" rtl="0" algn="l">
              <a:lnSpc>
                <a:spcPct val="100000"/>
              </a:lnSpc>
              <a:spcBef>
                <a:spcPts val="0"/>
              </a:spcBef>
              <a:spcAft>
                <a:spcPts val="0"/>
              </a:spcAft>
              <a:buNone/>
            </a:pPr>
            <a:r>
              <a:rPr b="1" lang="en-US" sz="1800">
                <a:solidFill>
                  <a:schemeClr val="dk1"/>
                </a:solidFill>
              </a:rPr>
              <a:t>Product Owner</a:t>
            </a:r>
            <a:endParaRPr sz="1800">
              <a:solidFill>
                <a:schemeClr val="dk1"/>
              </a:solidFill>
            </a:endParaRPr>
          </a:p>
          <a:p>
            <a:pPr indent="-336550" lvl="0" marL="542925" marR="0" rtl="0" algn="l">
              <a:lnSpc>
                <a:spcPct val="118857"/>
              </a:lnSpc>
              <a:spcBef>
                <a:spcPts val="30"/>
              </a:spcBef>
              <a:spcAft>
                <a:spcPts val="0"/>
              </a:spcAft>
              <a:buClr>
                <a:schemeClr val="dk1"/>
              </a:buClr>
              <a:buSzPts val="1400"/>
              <a:buChar char="●"/>
            </a:pPr>
            <a:r>
              <a:rPr lang="en-US" sz="1400">
                <a:solidFill>
                  <a:schemeClr val="dk1"/>
                </a:solidFill>
              </a:rPr>
              <a:t>Is Team’s sole source of truth for requirements and priorities</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Owns requirements (new features, bug fixes) and ranking</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Works with customers, stakeholders to define &amp; rank user-facing features</a:t>
            </a:r>
            <a:endParaRPr sz="1400">
              <a:solidFill>
                <a:schemeClr val="dk1"/>
              </a:solidFill>
            </a:endParaRPr>
          </a:p>
          <a:p>
            <a:pPr indent="-336550" lvl="0" marL="542925" marR="0" rtl="0" algn="l">
              <a:lnSpc>
                <a:spcPct val="117857"/>
              </a:lnSpc>
              <a:spcBef>
                <a:spcPts val="0"/>
              </a:spcBef>
              <a:spcAft>
                <a:spcPts val="0"/>
              </a:spcAft>
              <a:buClr>
                <a:schemeClr val="dk1"/>
              </a:buClr>
              <a:buSzPts val="1400"/>
              <a:buChar char="●"/>
            </a:pPr>
            <a:r>
              <a:rPr lang="en-US" sz="1400">
                <a:solidFill>
                  <a:schemeClr val="dk1"/>
                </a:solidFill>
              </a:rPr>
              <a:t>Collaborates with Team to ensure proper implementation</a:t>
            </a:r>
            <a:endParaRPr sz="1400">
              <a:solidFill>
                <a:schemeClr val="dk1"/>
              </a:solidFill>
            </a:endParaRPr>
          </a:p>
          <a:p>
            <a:pPr indent="-336550" lvl="0" marL="542925" marR="0" rtl="0" algn="l">
              <a:lnSpc>
                <a:spcPct val="118857"/>
              </a:lnSpc>
              <a:spcBef>
                <a:spcPts val="0"/>
              </a:spcBef>
              <a:spcAft>
                <a:spcPts val="0"/>
              </a:spcAft>
              <a:buClr>
                <a:schemeClr val="dk1"/>
              </a:buClr>
              <a:buSzPts val="1400"/>
              <a:buChar char="●"/>
            </a:pPr>
            <a:r>
              <a:rPr lang="en-US" sz="1400">
                <a:solidFill>
                  <a:schemeClr val="dk1"/>
                </a:solidFill>
              </a:rPr>
              <a:t>Often a Product Manager, Business Analyst</a:t>
            </a:r>
            <a:endParaRPr sz="1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159384" y="98932"/>
            <a:ext cx="235521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Artifacts</a:t>
            </a:r>
            <a:endParaRPr sz="2400">
              <a:latin typeface="Times New Roman"/>
              <a:ea typeface="Times New Roman"/>
              <a:cs typeface="Times New Roman"/>
              <a:sym typeface="Times New Roman"/>
            </a:endParaRPr>
          </a:p>
        </p:txBody>
      </p:sp>
      <p:sp>
        <p:nvSpPr>
          <p:cNvPr id="301" name="Google Shape;301;p29"/>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graphicFrame>
        <p:nvGraphicFramePr>
          <p:cNvPr id="302" name="Google Shape;302;p29"/>
          <p:cNvGraphicFramePr/>
          <p:nvPr/>
        </p:nvGraphicFramePr>
        <p:xfrm>
          <a:off x="345661" y="704486"/>
          <a:ext cx="3000000" cy="3000000"/>
        </p:xfrm>
        <a:graphic>
          <a:graphicData uri="http://schemas.openxmlformats.org/drawingml/2006/table">
            <a:tbl>
              <a:tblPr bandRow="1" firstRow="1">
                <a:noFill/>
                <a:tableStyleId>{55EB8779-6D6C-4C2E-B5BE-E9669CEFB259}</a:tableStyleId>
              </a:tblPr>
              <a:tblGrid>
                <a:gridCol w="7886700"/>
              </a:tblGrid>
              <a:tr h="1751975">
                <a:tc>
                  <a:txBody>
                    <a:bodyPr>
                      <a:noAutofit/>
                    </a:bodyPr>
                    <a:lstStyle/>
                    <a:p>
                      <a:pPr indent="0" lvl="0" marL="90170" marR="0" rtl="0" algn="l">
                        <a:lnSpc>
                          <a:spcPct val="100000"/>
                        </a:lnSpc>
                        <a:spcBef>
                          <a:spcPts val="0"/>
                        </a:spcBef>
                        <a:spcAft>
                          <a:spcPts val="0"/>
                        </a:spcAft>
                        <a:buNone/>
                      </a:pPr>
                      <a:r>
                        <a:rPr b="1" lang="en-US" sz="1800" u="none" cap="none" strike="noStrike">
                          <a:latin typeface="Arial"/>
                          <a:ea typeface="Arial"/>
                          <a:cs typeface="Arial"/>
                          <a:sym typeface="Arial"/>
                        </a:rPr>
                        <a:t>Product Backlog</a:t>
                      </a:r>
                      <a:endParaRPr sz="1800" u="none" cap="none" strike="noStrike">
                        <a:latin typeface="Arial"/>
                        <a:ea typeface="Arial"/>
                        <a:cs typeface="Arial"/>
                        <a:sym typeface="Arial"/>
                      </a:endParaRPr>
                    </a:p>
                    <a:p>
                      <a:pPr indent="-335915" lvl="0" marL="547370" marR="81280" rtl="0" algn="just">
                        <a:lnSpc>
                          <a:spcPct val="117857"/>
                        </a:lnSpc>
                        <a:spcBef>
                          <a:spcPts val="110"/>
                        </a:spcBef>
                        <a:spcAft>
                          <a:spcPts val="0"/>
                        </a:spcAft>
                        <a:buSzPts val="1400"/>
                        <a:buChar char="●"/>
                      </a:pPr>
                      <a:r>
                        <a:rPr lang="en-US" sz="1400" u="none" cap="none" strike="noStrike">
                          <a:latin typeface="Arial"/>
                          <a:ea typeface="Arial"/>
                          <a:cs typeface="Arial"/>
                          <a:sym typeface="Arial"/>
                        </a:rPr>
                        <a:t>Simplest definition - “A list of all things that needs to be done within the project”. It  replaces the traditional requirements specification artefacts. These items can have  a technical nature or can be user-centric e.g. in the form of user stories.</a:t>
                      </a:r>
                      <a:endParaRPr sz="1400" u="none" cap="none" strike="noStrike">
                        <a:latin typeface="Arial"/>
                        <a:ea typeface="Arial"/>
                        <a:cs typeface="Arial"/>
                        <a:sym typeface="Arial"/>
                      </a:endParaRPr>
                    </a:p>
                    <a:p>
                      <a:pPr indent="-335915" lvl="0" marL="547370" marR="81915" rtl="0" algn="just">
                        <a:lnSpc>
                          <a:spcPct val="117857"/>
                        </a:lnSpc>
                        <a:spcBef>
                          <a:spcPts val="0"/>
                        </a:spcBef>
                        <a:spcAft>
                          <a:spcPts val="0"/>
                        </a:spcAft>
                        <a:buSzPts val="1400"/>
                        <a:buChar char="●"/>
                      </a:pPr>
                      <a:r>
                        <a:rPr lang="en-US" sz="1400" u="none" cap="none" strike="noStrike">
                          <a:latin typeface="Arial"/>
                          <a:ea typeface="Arial"/>
                          <a:cs typeface="Arial"/>
                          <a:sym typeface="Arial"/>
                        </a:rPr>
                        <a:t>The Scrum Product  Owner uses the Scrum Product  Backlog during the Sprint  Planning Meeting to describe the top entries to the team. The Scrum Team then  determines which items they can complete during the coming sprint.</a:t>
                      </a:r>
                      <a:endParaRPr sz="1400" u="none" cap="none" strike="noStrike">
                        <a:latin typeface="Arial"/>
                        <a:ea typeface="Arial"/>
                        <a:cs typeface="Arial"/>
                        <a:sym typeface="Arial"/>
                      </a:endParaRPr>
                    </a:p>
                  </a:txBody>
                  <a:tcPr marT="7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68700">
                <a:tc>
                  <a:txBody>
                    <a:bodyPr>
                      <a:noAutofit/>
                    </a:bodyPr>
                    <a:lstStyle/>
                    <a:p>
                      <a:pPr indent="0" lvl="0" marL="90170" marR="0" rtl="0" algn="l">
                        <a:lnSpc>
                          <a:spcPct val="100000"/>
                        </a:lnSpc>
                        <a:spcBef>
                          <a:spcPts val="0"/>
                        </a:spcBef>
                        <a:spcAft>
                          <a:spcPts val="0"/>
                        </a:spcAft>
                        <a:buNone/>
                      </a:pPr>
                      <a:r>
                        <a:rPr b="1" lang="en-US" sz="1800" u="none" cap="none" strike="noStrike">
                          <a:latin typeface="Arial"/>
                          <a:ea typeface="Arial"/>
                          <a:cs typeface="Arial"/>
                          <a:sym typeface="Arial"/>
                        </a:rPr>
                        <a:t>Sprint Backlog</a:t>
                      </a:r>
                      <a:endParaRPr sz="1800" u="none" cap="none" strike="noStrike">
                        <a:latin typeface="Arial"/>
                        <a:ea typeface="Arial"/>
                        <a:cs typeface="Arial"/>
                        <a:sym typeface="Arial"/>
                      </a:endParaRPr>
                    </a:p>
                    <a:p>
                      <a:pPr indent="-335915" lvl="0" marL="547370" marR="81915" rtl="0" algn="just">
                        <a:lnSpc>
                          <a:spcPct val="117857"/>
                        </a:lnSpc>
                        <a:spcBef>
                          <a:spcPts val="110"/>
                        </a:spcBef>
                        <a:spcAft>
                          <a:spcPts val="0"/>
                        </a:spcAft>
                        <a:buSzPts val="1400"/>
                        <a:buChar char="●"/>
                      </a:pPr>
                      <a:r>
                        <a:rPr lang="en-US" sz="1400" u="none" cap="none" strike="noStrike">
                          <a:latin typeface="Arial"/>
                          <a:ea typeface="Arial"/>
                          <a:cs typeface="Arial"/>
                          <a:sym typeface="Arial"/>
                        </a:rPr>
                        <a:t>Sprint Backlog contains all the committed Stories for the current Sprint broken down  into Tasks by the Team. All items on the Sprint Backlog should be developed, tested,  and integrated as per “Definition of Done” to fulfil the commitment.</a:t>
                      </a:r>
                      <a:endParaRPr sz="1400" u="none" cap="none" strike="noStrike">
                        <a:latin typeface="Arial"/>
                        <a:ea typeface="Arial"/>
                        <a:cs typeface="Arial"/>
                        <a:sym typeface="Arial"/>
                      </a:endParaRPr>
                    </a:p>
                  </a:txBody>
                  <a:tcPr marT="7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68700">
                <a:tc>
                  <a:txBody>
                    <a:bodyPr>
                      <a:noAutofit/>
                    </a:bodyPr>
                    <a:lstStyle/>
                    <a:p>
                      <a:pPr indent="0" lvl="0" marL="90170" marR="0" rtl="0" algn="l">
                        <a:lnSpc>
                          <a:spcPct val="100000"/>
                        </a:lnSpc>
                        <a:spcBef>
                          <a:spcPts val="0"/>
                        </a:spcBef>
                        <a:spcAft>
                          <a:spcPts val="0"/>
                        </a:spcAft>
                        <a:buNone/>
                      </a:pPr>
                      <a:r>
                        <a:rPr b="1" lang="en-US" sz="1800" u="none" cap="none" strike="noStrike">
                          <a:latin typeface="Arial"/>
                          <a:ea typeface="Arial"/>
                          <a:cs typeface="Arial"/>
                          <a:sym typeface="Arial"/>
                        </a:rPr>
                        <a:t>Product Increment</a:t>
                      </a:r>
                      <a:endParaRPr sz="1800" u="none" cap="none" strike="noStrike">
                        <a:latin typeface="Arial"/>
                        <a:ea typeface="Arial"/>
                        <a:cs typeface="Arial"/>
                        <a:sym typeface="Arial"/>
                      </a:endParaRPr>
                    </a:p>
                    <a:p>
                      <a:pPr indent="-335915" lvl="0" marL="547370" marR="81915" rtl="0" algn="l">
                        <a:lnSpc>
                          <a:spcPct val="117857"/>
                        </a:lnSpc>
                        <a:spcBef>
                          <a:spcPts val="110"/>
                        </a:spcBef>
                        <a:spcAft>
                          <a:spcPts val="0"/>
                        </a:spcAft>
                        <a:buSzPts val="1400"/>
                        <a:buChar char="●"/>
                      </a:pPr>
                      <a:r>
                        <a:rPr lang="en-US" sz="1400" u="none" cap="none" strike="noStrike">
                          <a:latin typeface="Arial"/>
                          <a:ea typeface="Arial"/>
                          <a:cs typeface="Arial"/>
                          <a:sym typeface="Arial"/>
                        </a:rPr>
                        <a:t>Product Increment is the sum of all completed product backlog items in a given  sprint, plus the value of previous increments.</a:t>
                      </a:r>
                      <a:endParaRPr sz="1400" u="none" cap="none" strike="noStrike">
                        <a:latin typeface="Arial"/>
                        <a:ea typeface="Arial"/>
                        <a:cs typeface="Arial"/>
                        <a:sym typeface="Arial"/>
                      </a:endParaRPr>
                    </a:p>
                    <a:p>
                      <a:pPr indent="-335915" lvl="0" marL="547370" marR="0" rtl="0" algn="l">
                        <a:lnSpc>
                          <a:spcPct val="114285"/>
                        </a:lnSpc>
                        <a:spcBef>
                          <a:spcPts val="0"/>
                        </a:spcBef>
                        <a:spcAft>
                          <a:spcPts val="0"/>
                        </a:spcAft>
                        <a:buSzPts val="1400"/>
                        <a:buChar char="●"/>
                      </a:pPr>
                      <a:r>
                        <a:rPr lang="en-US" sz="1400" u="none" cap="none" strike="noStrike">
                          <a:latin typeface="Arial"/>
                          <a:ea typeface="Arial"/>
                          <a:cs typeface="Arial"/>
                          <a:sym typeface="Arial"/>
                        </a:rPr>
                        <a:t>Output: A working, tested shippable product</a:t>
                      </a:r>
                      <a:endParaRPr sz="1400" u="none" cap="none" strike="noStrike">
                        <a:latin typeface="Arial"/>
                        <a:ea typeface="Arial"/>
                        <a:cs typeface="Arial"/>
                        <a:sym typeface="Arial"/>
                      </a:endParaRPr>
                    </a:p>
                  </a:txBody>
                  <a:tcPr marT="7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159384" y="128169"/>
            <a:ext cx="208851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 Events</a:t>
            </a:r>
            <a:endParaRPr sz="2400">
              <a:latin typeface="Times New Roman"/>
              <a:ea typeface="Times New Roman"/>
              <a:cs typeface="Times New Roman"/>
              <a:sym typeface="Times New Roman"/>
            </a:endParaRPr>
          </a:p>
        </p:txBody>
      </p:sp>
      <p:sp>
        <p:nvSpPr>
          <p:cNvPr id="308" name="Google Shape;308;p30"/>
          <p:cNvSpPr/>
          <p:nvPr/>
        </p:nvSpPr>
        <p:spPr>
          <a:xfrm>
            <a:off x="6835386" y="674498"/>
            <a:ext cx="1830705" cy="337185"/>
          </a:xfrm>
          <a:custGeom>
            <a:rect b="b" l="l" r="r" t="t"/>
            <a:pathLst>
              <a:path extrusionOk="0" h="337184" w="1830704">
                <a:moveTo>
                  <a:pt x="0" y="0"/>
                </a:moveTo>
                <a:lnTo>
                  <a:pt x="1830296" y="0"/>
                </a:lnTo>
                <a:lnTo>
                  <a:pt x="1830296"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09" name="Google Shape;309;p30"/>
          <p:cNvSpPr txBox="1"/>
          <p:nvPr/>
        </p:nvSpPr>
        <p:spPr>
          <a:xfrm>
            <a:off x="7485458" y="699311"/>
            <a:ext cx="5308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Value</a:t>
            </a:r>
            <a:endParaRPr sz="1400">
              <a:solidFill>
                <a:schemeClr val="dk1"/>
              </a:solidFill>
            </a:endParaRPr>
          </a:p>
        </p:txBody>
      </p:sp>
      <p:sp>
        <p:nvSpPr>
          <p:cNvPr id="310" name="Google Shape;310;p30"/>
          <p:cNvSpPr/>
          <p:nvPr/>
        </p:nvSpPr>
        <p:spPr>
          <a:xfrm>
            <a:off x="386001" y="674498"/>
            <a:ext cx="1681480" cy="337185"/>
          </a:xfrm>
          <a:custGeom>
            <a:rect b="b" l="l" r="r" t="t"/>
            <a:pathLst>
              <a:path extrusionOk="0" h="337184" w="1681480">
                <a:moveTo>
                  <a:pt x="0" y="0"/>
                </a:moveTo>
                <a:lnTo>
                  <a:pt x="1680899" y="0"/>
                </a:lnTo>
                <a:lnTo>
                  <a:pt x="1680899"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1" name="Google Shape;311;p30"/>
          <p:cNvSpPr/>
          <p:nvPr/>
        </p:nvSpPr>
        <p:spPr>
          <a:xfrm>
            <a:off x="2085845" y="674498"/>
            <a:ext cx="1031875" cy="337185"/>
          </a:xfrm>
          <a:custGeom>
            <a:rect b="b" l="l" r="r" t="t"/>
            <a:pathLst>
              <a:path extrusionOk="0" h="337184" w="1031875">
                <a:moveTo>
                  <a:pt x="0" y="0"/>
                </a:moveTo>
                <a:lnTo>
                  <a:pt x="1031697" y="0"/>
                </a:lnTo>
                <a:lnTo>
                  <a:pt x="1031697"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2" name="Google Shape;312;p30"/>
          <p:cNvSpPr txBox="1"/>
          <p:nvPr/>
        </p:nvSpPr>
        <p:spPr>
          <a:xfrm>
            <a:off x="757048" y="718360"/>
            <a:ext cx="223837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Ceremony	Time Box</a:t>
            </a:r>
            <a:endParaRPr sz="1400">
              <a:solidFill>
                <a:schemeClr val="dk1"/>
              </a:solidFill>
            </a:endParaRPr>
          </a:p>
        </p:txBody>
      </p:sp>
      <p:sp>
        <p:nvSpPr>
          <p:cNvPr id="313" name="Google Shape;313;p30"/>
          <p:cNvSpPr/>
          <p:nvPr/>
        </p:nvSpPr>
        <p:spPr>
          <a:xfrm>
            <a:off x="2085845" y="1023572"/>
            <a:ext cx="1031875" cy="756920"/>
          </a:xfrm>
          <a:custGeom>
            <a:rect b="b" l="l" r="r" t="t"/>
            <a:pathLst>
              <a:path extrusionOk="0" h="756919"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4" name="Google Shape;314;p30"/>
          <p:cNvSpPr txBox="1"/>
          <p:nvPr/>
        </p:nvSpPr>
        <p:spPr>
          <a:xfrm>
            <a:off x="2228475" y="1277285"/>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1hr/week</a:t>
            </a:r>
            <a:endParaRPr sz="1400">
              <a:solidFill>
                <a:schemeClr val="dk1"/>
              </a:solidFill>
            </a:endParaRPr>
          </a:p>
        </p:txBody>
      </p:sp>
      <p:sp>
        <p:nvSpPr>
          <p:cNvPr id="315" name="Google Shape;315;p30"/>
          <p:cNvSpPr/>
          <p:nvPr/>
        </p:nvSpPr>
        <p:spPr>
          <a:xfrm>
            <a:off x="6835286" y="1023522"/>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6" name="Google Shape;316;p30"/>
          <p:cNvSpPr txBox="1"/>
          <p:nvPr/>
        </p:nvSpPr>
        <p:spPr>
          <a:xfrm>
            <a:off x="6908313" y="1074927"/>
            <a:ext cx="1579245"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Product Backlog and  Team is ready for Sprint  Planning</a:t>
            </a:r>
            <a:endParaRPr sz="1100">
              <a:solidFill>
                <a:schemeClr val="dk1"/>
              </a:solidFill>
            </a:endParaRPr>
          </a:p>
        </p:txBody>
      </p:sp>
      <p:sp>
        <p:nvSpPr>
          <p:cNvPr id="317" name="Google Shape;317;p30"/>
          <p:cNvSpPr/>
          <p:nvPr/>
        </p:nvSpPr>
        <p:spPr>
          <a:xfrm>
            <a:off x="386001" y="1026920"/>
            <a:ext cx="1681480" cy="756920"/>
          </a:xfrm>
          <a:custGeom>
            <a:rect b="b" l="l" r="r" t="t"/>
            <a:pathLst>
              <a:path extrusionOk="0" h="756919"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18" name="Google Shape;318;p30"/>
          <p:cNvSpPr txBox="1"/>
          <p:nvPr/>
        </p:nvSpPr>
        <p:spPr>
          <a:xfrm>
            <a:off x="719087" y="1103464"/>
            <a:ext cx="1014094" cy="520700"/>
          </a:xfrm>
          <a:prstGeom prst="rect">
            <a:avLst/>
          </a:prstGeom>
          <a:noFill/>
          <a:ln>
            <a:noFill/>
          </a:ln>
        </p:spPr>
        <p:txBody>
          <a:bodyPr anchorCtr="0" anchor="t" bIns="0" lIns="0" spcFirstLastPara="1" rIns="0" wrap="square" tIns="12700">
            <a:noAutofit/>
          </a:bodyPr>
          <a:lstStyle/>
          <a:p>
            <a:pPr indent="144780" lvl="0" marL="12700" marR="5080" rtl="0" algn="l">
              <a:lnSpc>
                <a:spcPct val="116100"/>
              </a:lnSpc>
              <a:spcBef>
                <a:spcPts val="0"/>
              </a:spcBef>
              <a:spcAft>
                <a:spcPts val="0"/>
              </a:spcAft>
              <a:buNone/>
            </a:pPr>
            <a:r>
              <a:rPr lang="en-US" sz="1400">
                <a:solidFill>
                  <a:srgbClr val="FFFFFF"/>
                </a:solidFill>
              </a:rPr>
              <a:t>Backlog  Refinement</a:t>
            </a:r>
            <a:endParaRPr sz="1400">
              <a:solidFill>
                <a:schemeClr val="dk1"/>
              </a:solidFill>
            </a:endParaRPr>
          </a:p>
        </p:txBody>
      </p:sp>
      <p:sp>
        <p:nvSpPr>
          <p:cNvPr id="319" name="Google Shape;319;p30"/>
          <p:cNvSpPr/>
          <p:nvPr/>
        </p:nvSpPr>
        <p:spPr>
          <a:xfrm>
            <a:off x="3136493" y="674498"/>
            <a:ext cx="1830705" cy="337185"/>
          </a:xfrm>
          <a:custGeom>
            <a:rect b="b" l="l" r="r" t="t"/>
            <a:pathLst>
              <a:path extrusionOk="0" h="337184" w="1830704">
                <a:moveTo>
                  <a:pt x="0" y="0"/>
                </a:moveTo>
                <a:lnTo>
                  <a:pt x="1830296" y="0"/>
                </a:lnTo>
                <a:lnTo>
                  <a:pt x="1830296"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0" name="Google Shape;320;p30"/>
          <p:cNvSpPr txBox="1"/>
          <p:nvPr/>
        </p:nvSpPr>
        <p:spPr>
          <a:xfrm>
            <a:off x="3822140" y="699311"/>
            <a:ext cx="4591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Input</a:t>
            </a:r>
            <a:endParaRPr sz="1400">
              <a:solidFill>
                <a:schemeClr val="dk1"/>
              </a:solidFill>
            </a:endParaRPr>
          </a:p>
        </p:txBody>
      </p:sp>
      <p:sp>
        <p:nvSpPr>
          <p:cNvPr id="321" name="Google Shape;321;p30"/>
          <p:cNvSpPr/>
          <p:nvPr/>
        </p:nvSpPr>
        <p:spPr>
          <a:xfrm>
            <a:off x="3136393" y="1023522"/>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2" name="Google Shape;322;p30"/>
          <p:cNvSpPr txBox="1"/>
          <p:nvPr/>
        </p:nvSpPr>
        <p:spPr>
          <a:xfrm>
            <a:off x="3209419" y="1170177"/>
            <a:ext cx="1555750" cy="4064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Draft User Stories, Epics  from Product Owner</a:t>
            </a:r>
            <a:endParaRPr sz="1100">
              <a:solidFill>
                <a:schemeClr val="dk1"/>
              </a:solidFill>
            </a:endParaRPr>
          </a:p>
        </p:txBody>
      </p:sp>
      <p:sp>
        <p:nvSpPr>
          <p:cNvPr id="323" name="Google Shape;323;p30"/>
          <p:cNvSpPr/>
          <p:nvPr/>
        </p:nvSpPr>
        <p:spPr>
          <a:xfrm>
            <a:off x="4985890" y="674498"/>
            <a:ext cx="1830705" cy="337185"/>
          </a:xfrm>
          <a:custGeom>
            <a:rect b="b" l="l" r="r" t="t"/>
            <a:pathLst>
              <a:path extrusionOk="0" h="337184" w="1830704">
                <a:moveTo>
                  <a:pt x="0" y="0"/>
                </a:moveTo>
                <a:lnTo>
                  <a:pt x="1830296" y="0"/>
                </a:lnTo>
                <a:lnTo>
                  <a:pt x="1830296" y="336899"/>
                </a:lnTo>
                <a:lnTo>
                  <a:pt x="0" y="336899"/>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4" name="Google Shape;324;p30"/>
          <p:cNvSpPr txBox="1"/>
          <p:nvPr/>
        </p:nvSpPr>
        <p:spPr>
          <a:xfrm>
            <a:off x="5595140" y="699311"/>
            <a:ext cx="6115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rPr>
              <a:t>Output</a:t>
            </a:r>
            <a:endParaRPr sz="1400">
              <a:solidFill>
                <a:schemeClr val="dk1"/>
              </a:solidFill>
            </a:endParaRPr>
          </a:p>
        </p:txBody>
      </p:sp>
      <p:sp>
        <p:nvSpPr>
          <p:cNvPr id="325" name="Google Shape;325;p30"/>
          <p:cNvSpPr/>
          <p:nvPr/>
        </p:nvSpPr>
        <p:spPr>
          <a:xfrm>
            <a:off x="4985790" y="1023522"/>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6" name="Google Shape;326;p30"/>
          <p:cNvSpPr/>
          <p:nvPr/>
        </p:nvSpPr>
        <p:spPr>
          <a:xfrm>
            <a:off x="2085845" y="1799096"/>
            <a:ext cx="1031875" cy="756920"/>
          </a:xfrm>
          <a:custGeom>
            <a:rect b="b" l="l" r="r" t="t"/>
            <a:pathLst>
              <a:path extrusionOk="0" h="756919"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7" name="Google Shape;327;p30"/>
          <p:cNvSpPr txBox="1"/>
          <p:nvPr/>
        </p:nvSpPr>
        <p:spPr>
          <a:xfrm>
            <a:off x="2228475" y="2052809"/>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2hr/week</a:t>
            </a:r>
            <a:endParaRPr sz="1400">
              <a:solidFill>
                <a:schemeClr val="dk1"/>
              </a:solidFill>
            </a:endParaRPr>
          </a:p>
        </p:txBody>
      </p:sp>
      <p:sp>
        <p:nvSpPr>
          <p:cNvPr id="328" name="Google Shape;328;p30"/>
          <p:cNvSpPr/>
          <p:nvPr/>
        </p:nvSpPr>
        <p:spPr>
          <a:xfrm>
            <a:off x="6835286" y="1799046"/>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29" name="Google Shape;329;p30"/>
          <p:cNvSpPr txBox="1"/>
          <p:nvPr/>
        </p:nvSpPr>
        <p:spPr>
          <a:xfrm>
            <a:off x="6908313" y="1850451"/>
            <a:ext cx="132715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Team has a plan to  implement Sprint  Backlog</a:t>
            </a:r>
            <a:endParaRPr sz="1100">
              <a:solidFill>
                <a:schemeClr val="dk1"/>
              </a:solidFill>
            </a:endParaRPr>
          </a:p>
        </p:txBody>
      </p:sp>
      <p:sp>
        <p:nvSpPr>
          <p:cNvPr id="330" name="Google Shape;330;p30"/>
          <p:cNvSpPr/>
          <p:nvPr/>
        </p:nvSpPr>
        <p:spPr>
          <a:xfrm>
            <a:off x="386001" y="1802443"/>
            <a:ext cx="1681480" cy="756920"/>
          </a:xfrm>
          <a:custGeom>
            <a:rect b="b" l="l" r="r" t="t"/>
            <a:pathLst>
              <a:path extrusionOk="0" h="756919" w="1681480">
                <a:moveTo>
                  <a:pt x="0" y="0"/>
                </a:moveTo>
                <a:lnTo>
                  <a:pt x="1680896" y="0"/>
                </a:lnTo>
                <a:lnTo>
                  <a:pt x="1680896" y="756600"/>
                </a:lnTo>
                <a:lnTo>
                  <a:pt x="0" y="756600"/>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1" name="Google Shape;331;p30"/>
          <p:cNvSpPr txBox="1"/>
          <p:nvPr/>
        </p:nvSpPr>
        <p:spPr>
          <a:xfrm>
            <a:off x="584293" y="2037102"/>
            <a:ext cx="128397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Sprint Planning</a:t>
            </a:r>
            <a:endParaRPr sz="1400">
              <a:solidFill>
                <a:schemeClr val="dk1"/>
              </a:solidFill>
            </a:endParaRPr>
          </a:p>
        </p:txBody>
      </p:sp>
      <p:sp>
        <p:nvSpPr>
          <p:cNvPr id="332" name="Google Shape;332;p30"/>
          <p:cNvSpPr/>
          <p:nvPr/>
        </p:nvSpPr>
        <p:spPr>
          <a:xfrm>
            <a:off x="3136393" y="1799046"/>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3" name="Google Shape;333;p30"/>
          <p:cNvSpPr txBox="1"/>
          <p:nvPr/>
        </p:nvSpPr>
        <p:spPr>
          <a:xfrm>
            <a:off x="3209419" y="1850451"/>
            <a:ext cx="142748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Ranked Product  Backlog with  Acceptance Criteria</a:t>
            </a:r>
            <a:endParaRPr sz="1100">
              <a:solidFill>
                <a:schemeClr val="dk1"/>
              </a:solidFill>
            </a:endParaRPr>
          </a:p>
        </p:txBody>
      </p:sp>
      <p:sp>
        <p:nvSpPr>
          <p:cNvPr id="334" name="Google Shape;334;p30"/>
          <p:cNvSpPr/>
          <p:nvPr/>
        </p:nvSpPr>
        <p:spPr>
          <a:xfrm>
            <a:off x="4985790" y="1799046"/>
            <a:ext cx="1830705" cy="756920"/>
          </a:xfrm>
          <a:custGeom>
            <a:rect b="b" l="l" r="r" t="t"/>
            <a:pathLst>
              <a:path extrusionOk="0" h="756919"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5" name="Google Shape;335;p30"/>
          <p:cNvSpPr txBox="1"/>
          <p:nvPr/>
        </p:nvSpPr>
        <p:spPr>
          <a:xfrm>
            <a:off x="5058826" y="1074925"/>
            <a:ext cx="1681500" cy="8967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Finalized User Stories  Technical Stories  Ranking for top PBIs</a:t>
            </a:r>
            <a:endParaRPr sz="1100">
              <a:solidFill>
                <a:schemeClr val="dk1"/>
              </a:solidFill>
            </a:endParaRPr>
          </a:p>
          <a:p>
            <a:pPr indent="0" lvl="0" marL="12700" marR="5080" rtl="0" algn="l">
              <a:lnSpc>
                <a:spcPct val="113599"/>
              </a:lnSpc>
              <a:spcBef>
                <a:spcPts val="0"/>
              </a:spcBef>
              <a:spcAft>
                <a:spcPts val="0"/>
              </a:spcAft>
              <a:buNone/>
            </a:pPr>
            <a:r>
              <a:rPr lang="en-US" sz="1100">
                <a:solidFill>
                  <a:srgbClr val="FFFFFF"/>
                </a:solidFill>
              </a:rPr>
              <a:t>Sprint Backlog</a:t>
            </a:r>
            <a:endParaRPr sz="1100">
              <a:solidFill>
                <a:schemeClr val="dk1"/>
              </a:solidFill>
            </a:endParaRPr>
          </a:p>
        </p:txBody>
      </p:sp>
      <p:sp>
        <p:nvSpPr>
          <p:cNvPr id="336" name="Google Shape;336;p30"/>
          <p:cNvSpPr txBox="1"/>
          <p:nvPr/>
        </p:nvSpPr>
        <p:spPr>
          <a:xfrm>
            <a:off x="5033069" y="1880701"/>
            <a:ext cx="1283400" cy="597000"/>
          </a:xfrm>
          <a:prstGeom prst="rect">
            <a:avLst/>
          </a:prstGeom>
          <a:noFill/>
          <a:ln>
            <a:noFill/>
          </a:ln>
        </p:spPr>
        <p:txBody>
          <a:bodyPr anchorCtr="0" anchor="t" bIns="0" lIns="0" spcFirstLastPara="1" rIns="0" wrap="square" tIns="12700">
            <a:noAutofit/>
          </a:bodyPr>
          <a:lstStyle/>
          <a:p>
            <a:pPr indent="-69850" lvl="0" marL="12700" marR="5080" rtl="0" algn="l">
              <a:lnSpc>
                <a:spcPct val="113599"/>
              </a:lnSpc>
              <a:spcBef>
                <a:spcPts val="0"/>
              </a:spcBef>
              <a:spcAft>
                <a:spcPts val="0"/>
              </a:spcAft>
              <a:buClr>
                <a:srgbClr val="FFFFFF"/>
              </a:buClr>
              <a:buSzPts val="1100"/>
              <a:buChar char="-"/>
            </a:pPr>
            <a:r>
              <a:rPr lang="en-US" sz="1100">
                <a:solidFill>
                  <a:srgbClr val="FFFFFF"/>
                </a:solidFill>
              </a:rPr>
              <a:t>Selected stories +  estimates</a:t>
            </a:r>
            <a:endParaRPr sz="1100">
              <a:solidFill>
                <a:schemeClr val="dk1"/>
              </a:solidFill>
            </a:endParaRPr>
          </a:p>
          <a:p>
            <a:pPr indent="-69850" lvl="0" marL="12700" marR="0" rtl="0" algn="l">
              <a:lnSpc>
                <a:spcPct val="100000"/>
              </a:lnSpc>
              <a:spcBef>
                <a:spcPts val="180"/>
              </a:spcBef>
              <a:spcAft>
                <a:spcPts val="0"/>
              </a:spcAft>
              <a:buClr>
                <a:srgbClr val="FFFFFF"/>
              </a:buClr>
              <a:buSzPts val="1100"/>
              <a:buChar char="-"/>
            </a:pPr>
            <a:r>
              <a:rPr lang="en-US" sz="1100">
                <a:solidFill>
                  <a:srgbClr val="FFFFFF"/>
                </a:solidFill>
              </a:rPr>
              <a:t>Tasks + estimates</a:t>
            </a:r>
            <a:endParaRPr sz="1100">
              <a:solidFill>
                <a:schemeClr val="dk1"/>
              </a:solidFill>
            </a:endParaRPr>
          </a:p>
        </p:txBody>
      </p:sp>
      <p:sp>
        <p:nvSpPr>
          <p:cNvPr id="337" name="Google Shape;337;p30"/>
          <p:cNvSpPr/>
          <p:nvPr/>
        </p:nvSpPr>
        <p:spPr>
          <a:xfrm>
            <a:off x="2085845" y="2578019"/>
            <a:ext cx="1031875" cy="756920"/>
          </a:xfrm>
          <a:custGeom>
            <a:rect b="b" l="l" r="r" t="t"/>
            <a:pathLst>
              <a:path extrusionOk="0" h="756920"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38" name="Google Shape;338;p30"/>
          <p:cNvSpPr txBox="1"/>
          <p:nvPr/>
        </p:nvSpPr>
        <p:spPr>
          <a:xfrm>
            <a:off x="2347000" y="2831733"/>
            <a:ext cx="5099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15min</a:t>
            </a:r>
            <a:endParaRPr sz="1400">
              <a:solidFill>
                <a:schemeClr val="dk1"/>
              </a:solidFill>
            </a:endParaRPr>
          </a:p>
        </p:txBody>
      </p:sp>
      <p:sp>
        <p:nvSpPr>
          <p:cNvPr id="339" name="Google Shape;339;p30"/>
          <p:cNvSpPr/>
          <p:nvPr/>
        </p:nvSpPr>
        <p:spPr>
          <a:xfrm>
            <a:off x="6835286" y="2577969"/>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0" name="Google Shape;340;p30"/>
          <p:cNvSpPr txBox="1"/>
          <p:nvPr/>
        </p:nvSpPr>
        <p:spPr>
          <a:xfrm>
            <a:off x="6908313" y="2629366"/>
            <a:ext cx="1478915"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Team on same page:  Sprint Progress and  Impediments</a:t>
            </a:r>
            <a:endParaRPr sz="1100">
              <a:solidFill>
                <a:schemeClr val="dk1"/>
              </a:solidFill>
            </a:endParaRPr>
          </a:p>
        </p:txBody>
      </p:sp>
      <p:sp>
        <p:nvSpPr>
          <p:cNvPr id="341" name="Google Shape;341;p30"/>
          <p:cNvSpPr/>
          <p:nvPr/>
        </p:nvSpPr>
        <p:spPr>
          <a:xfrm>
            <a:off x="386001" y="2581369"/>
            <a:ext cx="1681480" cy="756920"/>
          </a:xfrm>
          <a:custGeom>
            <a:rect b="b" l="l" r="r" t="t"/>
            <a:pathLst>
              <a:path extrusionOk="0" h="756920"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2" name="Google Shape;342;p30"/>
          <p:cNvSpPr txBox="1"/>
          <p:nvPr/>
        </p:nvSpPr>
        <p:spPr>
          <a:xfrm>
            <a:off x="584900" y="2816026"/>
            <a:ext cx="128333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Daily Stand-up</a:t>
            </a:r>
            <a:endParaRPr sz="1400">
              <a:solidFill>
                <a:schemeClr val="dk1"/>
              </a:solidFill>
            </a:endParaRPr>
          </a:p>
        </p:txBody>
      </p:sp>
      <p:sp>
        <p:nvSpPr>
          <p:cNvPr id="343" name="Google Shape;343;p30"/>
          <p:cNvSpPr/>
          <p:nvPr/>
        </p:nvSpPr>
        <p:spPr>
          <a:xfrm>
            <a:off x="3136393" y="2577969"/>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4" name="Google Shape;344;p30"/>
          <p:cNvSpPr txBox="1"/>
          <p:nvPr/>
        </p:nvSpPr>
        <p:spPr>
          <a:xfrm>
            <a:off x="3209419" y="2842725"/>
            <a:ext cx="1123950" cy="193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100">
                <a:solidFill>
                  <a:srgbClr val="FFFFFF"/>
                </a:solidFill>
              </a:rPr>
              <a:t>In-progress Tasks</a:t>
            </a:r>
            <a:endParaRPr sz="1100">
              <a:solidFill>
                <a:schemeClr val="dk1"/>
              </a:solidFill>
            </a:endParaRPr>
          </a:p>
        </p:txBody>
      </p:sp>
      <p:sp>
        <p:nvSpPr>
          <p:cNvPr id="345" name="Google Shape;345;p30"/>
          <p:cNvSpPr/>
          <p:nvPr/>
        </p:nvSpPr>
        <p:spPr>
          <a:xfrm>
            <a:off x="4985790" y="2577969"/>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6" name="Google Shape;346;p30"/>
          <p:cNvSpPr txBox="1"/>
          <p:nvPr/>
        </p:nvSpPr>
        <p:spPr>
          <a:xfrm>
            <a:off x="5058819" y="2724616"/>
            <a:ext cx="1478280" cy="406400"/>
          </a:xfrm>
          <a:prstGeom prst="rect">
            <a:avLst/>
          </a:prstGeom>
          <a:noFill/>
          <a:ln>
            <a:noFill/>
          </a:ln>
        </p:spPr>
        <p:txBody>
          <a:bodyPr anchorCtr="0" anchor="t" bIns="0" lIns="0" spcFirstLastPara="1" rIns="0" wrap="square" tIns="35550">
            <a:noAutofit/>
          </a:bodyPr>
          <a:lstStyle/>
          <a:p>
            <a:pPr indent="-84455" lvl="0" marL="97155" marR="0" rtl="0" algn="l">
              <a:lnSpc>
                <a:spcPct val="100000"/>
              </a:lnSpc>
              <a:spcBef>
                <a:spcPts val="0"/>
              </a:spcBef>
              <a:spcAft>
                <a:spcPts val="0"/>
              </a:spcAft>
              <a:buClr>
                <a:srgbClr val="FFFFFF"/>
              </a:buClr>
              <a:buSzPts val="1100"/>
              <a:buChar char="-"/>
            </a:pPr>
            <a:r>
              <a:rPr lang="en-US" sz="1100">
                <a:solidFill>
                  <a:srgbClr val="FFFFFF"/>
                </a:solidFill>
              </a:rPr>
              <a:t>Tasks updated</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Impediments Raised</a:t>
            </a:r>
            <a:endParaRPr sz="1100">
              <a:solidFill>
                <a:schemeClr val="dk1"/>
              </a:solidFill>
            </a:endParaRPr>
          </a:p>
        </p:txBody>
      </p:sp>
      <p:sp>
        <p:nvSpPr>
          <p:cNvPr id="347" name="Google Shape;347;p30"/>
          <p:cNvSpPr/>
          <p:nvPr/>
        </p:nvSpPr>
        <p:spPr>
          <a:xfrm>
            <a:off x="2085845" y="3360343"/>
            <a:ext cx="1031875" cy="756920"/>
          </a:xfrm>
          <a:custGeom>
            <a:rect b="b" l="l" r="r" t="t"/>
            <a:pathLst>
              <a:path extrusionOk="0" h="756920"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48" name="Google Shape;348;p30"/>
          <p:cNvSpPr txBox="1"/>
          <p:nvPr/>
        </p:nvSpPr>
        <p:spPr>
          <a:xfrm>
            <a:off x="2228475" y="3614058"/>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1hr/week</a:t>
            </a:r>
            <a:endParaRPr sz="1400">
              <a:solidFill>
                <a:schemeClr val="dk1"/>
              </a:solidFill>
            </a:endParaRPr>
          </a:p>
        </p:txBody>
      </p:sp>
      <p:sp>
        <p:nvSpPr>
          <p:cNvPr id="349" name="Google Shape;349;p30"/>
          <p:cNvSpPr/>
          <p:nvPr/>
        </p:nvSpPr>
        <p:spPr>
          <a:xfrm>
            <a:off x="6835286" y="3360293"/>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0" name="Google Shape;350;p30"/>
          <p:cNvSpPr txBox="1"/>
          <p:nvPr/>
        </p:nvSpPr>
        <p:spPr>
          <a:xfrm>
            <a:off x="6908313" y="3506940"/>
            <a:ext cx="1598295" cy="4064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Ensure appropriateness  of deliverables</a:t>
            </a:r>
            <a:endParaRPr sz="1100">
              <a:solidFill>
                <a:schemeClr val="dk1"/>
              </a:solidFill>
            </a:endParaRPr>
          </a:p>
        </p:txBody>
      </p:sp>
      <p:sp>
        <p:nvSpPr>
          <p:cNvPr id="351" name="Google Shape;351;p30"/>
          <p:cNvSpPr/>
          <p:nvPr/>
        </p:nvSpPr>
        <p:spPr>
          <a:xfrm>
            <a:off x="386001" y="3363693"/>
            <a:ext cx="1681480" cy="756920"/>
          </a:xfrm>
          <a:custGeom>
            <a:rect b="b" l="l" r="r" t="t"/>
            <a:pathLst>
              <a:path extrusionOk="0" h="756920"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2" name="Google Shape;352;p30"/>
          <p:cNvSpPr txBox="1"/>
          <p:nvPr/>
        </p:nvSpPr>
        <p:spPr>
          <a:xfrm>
            <a:off x="645203" y="3598351"/>
            <a:ext cx="116205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Sprint Review</a:t>
            </a:r>
            <a:endParaRPr sz="1400">
              <a:solidFill>
                <a:schemeClr val="dk1"/>
              </a:solidFill>
            </a:endParaRPr>
          </a:p>
        </p:txBody>
      </p:sp>
      <p:sp>
        <p:nvSpPr>
          <p:cNvPr id="353" name="Google Shape;353;p30"/>
          <p:cNvSpPr/>
          <p:nvPr/>
        </p:nvSpPr>
        <p:spPr>
          <a:xfrm>
            <a:off x="3136393" y="3360293"/>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4" name="Google Shape;354;p30"/>
          <p:cNvSpPr txBox="1"/>
          <p:nvPr/>
        </p:nvSpPr>
        <p:spPr>
          <a:xfrm>
            <a:off x="3209419" y="3506940"/>
            <a:ext cx="1343660" cy="4064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Demo prepared for  completed stories</a:t>
            </a:r>
            <a:endParaRPr sz="1100">
              <a:solidFill>
                <a:schemeClr val="dk1"/>
              </a:solidFill>
            </a:endParaRPr>
          </a:p>
        </p:txBody>
      </p:sp>
      <p:sp>
        <p:nvSpPr>
          <p:cNvPr id="355" name="Google Shape;355;p30"/>
          <p:cNvSpPr/>
          <p:nvPr/>
        </p:nvSpPr>
        <p:spPr>
          <a:xfrm>
            <a:off x="4985790" y="3360293"/>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6" name="Google Shape;356;p30"/>
          <p:cNvSpPr txBox="1"/>
          <p:nvPr/>
        </p:nvSpPr>
        <p:spPr>
          <a:xfrm>
            <a:off x="5058819" y="3411690"/>
            <a:ext cx="1537970" cy="596900"/>
          </a:xfrm>
          <a:prstGeom prst="rect">
            <a:avLst/>
          </a:prstGeom>
          <a:noFill/>
          <a:ln>
            <a:noFill/>
          </a:ln>
        </p:spPr>
        <p:txBody>
          <a:bodyPr anchorCtr="0" anchor="t" bIns="0" lIns="0" spcFirstLastPara="1" rIns="0" wrap="square" tIns="12700">
            <a:noAutofit/>
          </a:bodyPr>
          <a:lstStyle/>
          <a:p>
            <a:pPr indent="0" lvl="0" marL="12700" marR="5080" rtl="0" algn="just">
              <a:lnSpc>
                <a:spcPct val="113599"/>
              </a:lnSpc>
              <a:spcBef>
                <a:spcPts val="0"/>
              </a:spcBef>
              <a:spcAft>
                <a:spcPts val="0"/>
              </a:spcAft>
              <a:buNone/>
            </a:pPr>
            <a:r>
              <a:rPr lang="en-US" sz="1100">
                <a:solidFill>
                  <a:srgbClr val="FFFFFF"/>
                </a:solidFill>
              </a:rPr>
              <a:t>New Stories, based on  review by PO. Ranking  may be revised</a:t>
            </a:r>
            <a:endParaRPr sz="1100">
              <a:solidFill>
                <a:schemeClr val="dk1"/>
              </a:solidFill>
            </a:endParaRPr>
          </a:p>
        </p:txBody>
      </p:sp>
      <p:sp>
        <p:nvSpPr>
          <p:cNvPr id="357" name="Google Shape;357;p30"/>
          <p:cNvSpPr/>
          <p:nvPr/>
        </p:nvSpPr>
        <p:spPr>
          <a:xfrm>
            <a:off x="2085845" y="4146066"/>
            <a:ext cx="1031875" cy="756920"/>
          </a:xfrm>
          <a:custGeom>
            <a:rect b="b" l="l" r="r" t="t"/>
            <a:pathLst>
              <a:path extrusionOk="0" h="756920" w="1031875">
                <a:moveTo>
                  <a:pt x="0" y="0"/>
                </a:moveTo>
                <a:lnTo>
                  <a:pt x="1031697" y="0"/>
                </a:lnTo>
                <a:lnTo>
                  <a:pt x="1031697"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58" name="Google Shape;358;p30"/>
          <p:cNvSpPr txBox="1"/>
          <p:nvPr/>
        </p:nvSpPr>
        <p:spPr>
          <a:xfrm>
            <a:off x="2228475" y="4399774"/>
            <a:ext cx="7467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1hr/week</a:t>
            </a:r>
            <a:endParaRPr sz="1400">
              <a:solidFill>
                <a:schemeClr val="dk1"/>
              </a:solidFill>
            </a:endParaRPr>
          </a:p>
        </p:txBody>
      </p:sp>
      <p:sp>
        <p:nvSpPr>
          <p:cNvPr id="359" name="Google Shape;359;p30"/>
          <p:cNvSpPr/>
          <p:nvPr/>
        </p:nvSpPr>
        <p:spPr>
          <a:xfrm>
            <a:off x="6835286" y="4146016"/>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0" name="Google Shape;360;p30"/>
          <p:cNvSpPr txBox="1"/>
          <p:nvPr/>
        </p:nvSpPr>
        <p:spPr>
          <a:xfrm>
            <a:off x="6908313" y="4197416"/>
            <a:ext cx="159385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Learn from experience,  enable continuous  improvement</a:t>
            </a:r>
            <a:endParaRPr sz="1100">
              <a:solidFill>
                <a:schemeClr val="dk1"/>
              </a:solidFill>
            </a:endParaRPr>
          </a:p>
        </p:txBody>
      </p:sp>
      <p:sp>
        <p:nvSpPr>
          <p:cNvPr id="361" name="Google Shape;361;p30"/>
          <p:cNvSpPr/>
          <p:nvPr/>
        </p:nvSpPr>
        <p:spPr>
          <a:xfrm>
            <a:off x="386001" y="4149416"/>
            <a:ext cx="1681480" cy="756920"/>
          </a:xfrm>
          <a:custGeom>
            <a:rect b="b" l="l" r="r" t="t"/>
            <a:pathLst>
              <a:path extrusionOk="0" h="756920" w="1681480">
                <a:moveTo>
                  <a:pt x="0" y="0"/>
                </a:moveTo>
                <a:lnTo>
                  <a:pt x="1680896" y="0"/>
                </a:lnTo>
                <a:lnTo>
                  <a:pt x="1680896" y="756598"/>
                </a:lnTo>
                <a:lnTo>
                  <a:pt x="0" y="756598"/>
                </a:lnTo>
                <a:lnTo>
                  <a:pt x="0" y="0"/>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2" name="Google Shape;362;p30"/>
          <p:cNvSpPr txBox="1"/>
          <p:nvPr/>
        </p:nvSpPr>
        <p:spPr>
          <a:xfrm>
            <a:off x="621863" y="4384076"/>
            <a:ext cx="120777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FFFFFF"/>
                </a:solidFill>
              </a:rPr>
              <a:t>Retrospective</a:t>
            </a:r>
            <a:endParaRPr sz="1400">
              <a:solidFill>
                <a:schemeClr val="dk1"/>
              </a:solidFill>
            </a:endParaRPr>
          </a:p>
        </p:txBody>
      </p:sp>
      <p:sp>
        <p:nvSpPr>
          <p:cNvPr id="363" name="Google Shape;363;p30"/>
          <p:cNvSpPr/>
          <p:nvPr/>
        </p:nvSpPr>
        <p:spPr>
          <a:xfrm>
            <a:off x="3136393" y="4146016"/>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4" name="Google Shape;364;p30"/>
          <p:cNvSpPr txBox="1"/>
          <p:nvPr/>
        </p:nvSpPr>
        <p:spPr>
          <a:xfrm>
            <a:off x="3209419" y="4102166"/>
            <a:ext cx="1635760" cy="787400"/>
          </a:xfrm>
          <a:prstGeom prst="rect">
            <a:avLst/>
          </a:prstGeom>
          <a:noFill/>
          <a:ln>
            <a:noFill/>
          </a:ln>
        </p:spPr>
        <p:txBody>
          <a:bodyPr anchorCtr="0" anchor="t" bIns="0" lIns="0" spcFirstLastPara="1" rIns="0" wrap="square" tIns="35550">
            <a:noAutofit/>
          </a:bodyPr>
          <a:lstStyle/>
          <a:p>
            <a:pPr indent="0" lvl="0" marL="12700" marR="0" rtl="0" algn="l">
              <a:lnSpc>
                <a:spcPct val="100000"/>
              </a:lnSpc>
              <a:spcBef>
                <a:spcPts val="0"/>
              </a:spcBef>
              <a:spcAft>
                <a:spcPts val="0"/>
              </a:spcAft>
              <a:buNone/>
            </a:pPr>
            <a:r>
              <a:rPr lang="en-US" sz="1100">
                <a:solidFill>
                  <a:srgbClr val="FFFFFF"/>
                </a:solidFill>
              </a:rPr>
              <a:t>Things which we should:</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Start Doing</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Stop Doing</a:t>
            </a:r>
            <a:endParaRPr sz="1100">
              <a:solidFill>
                <a:schemeClr val="dk1"/>
              </a:solidFill>
            </a:endParaRPr>
          </a:p>
          <a:p>
            <a:pPr indent="-84455" lvl="0" marL="97155" marR="0" rtl="0" algn="l">
              <a:lnSpc>
                <a:spcPct val="100000"/>
              </a:lnSpc>
              <a:spcBef>
                <a:spcPts val="180"/>
              </a:spcBef>
              <a:spcAft>
                <a:spcPts val="0"/>
              </a:spcAft>
              <a:buClr>
                <a:srgbClr val="FFFFFF"/>
              </a:buClr>
              <a:buSzPts val="1100"/>
              <a:buChar char="-"/>
            </a:pPr>
            <a:r>
              <a:rPr lang="en-US" sz="1100">
                <a:solidFill>
                  <a:srgbClr val="FFFFFF"/>
                </a:solidFill>
              </a:rPr>
              <a:t>Continue Doing</a:t>
            </a:r>
            <a:endParaRPr sz="1100">
              <a:solidFill>
                <a:schemeClr val="dk1"/>
              </a:solidFill>
            </a:endParaRPr>
          </a:p>
        </p:txBody>
      </p:sp>
      <p:sp>
        <p:nvSpPr>
          <p:cNvPr id="365" name="Google Shape;365;p30"/>
          <p:cNvSpPr/>
          <p:nvPr/>
        </p:nvSpPr>
        <p:spPr>
          <a:xfrm>
            <a:off x="4985790" y="4146016"/>
            <a:ext cx="1830705" cy="756920"/>
          </a:xfrm>
          <a:custGeom>
            <a:rect b="b" l="l" r="r" t="t"/>
            <a:pathLst>
              <a:path extrusionOk="0" h="756920" w="1830704">
                <a:moveTo>
                  <a:pt x="0" y="0"/>
                </a:moveTo>
                <a:lnTo>
                  <a:pt x="1830296" y="0"/>
                </a:lnTo>
                <a:lnTo>
                  <a:pt x="1830296" y="756598"/>
                </a:lnTo>
                <a:lnTo>
                  <a:pt x="0" y="756598"/>
                </a:lnTo>
                <a:lnTo>
                  <a:pt x="0" y="0"/>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66" name="Google Shape;366;p30"/>
          <p:cNvSpPr txBox="1"/>
          <p:nvPr/>
        </p:nvSpPr>
        <p:spPr>
          <a:xfrm>
            <a:off x="5058819" y="4197416"/>
            <a:ext cx="1532890" cy="596900"/>
          </a:xfrm>
          <a:prstGeom prst="rect">
            <a:avLst/>
          </a:prstGeom>
          <a:noFill/>
          <a:ln>
            <a:noFill/>
          </a:ln>
        </p:spPr>
        <p:txBody>
          <a:bodyPr anchorCtr="0" anchor="t" bIns="0" lIns="0" spcFirstLastPara="1" rIns="0" wrap="square" tIns="12700">
            <a:noAutofit/>
          </a:bodyPr>
          <a:lstStyle/>
          <a:p>
            <a:pPr indent="0" lvl="0" marL="12700" marR="5080" rtl="0" algn="l">
              <a:lnSpc>
                <a:spcPct val="113599"/>
              </a:lnSpc>
              <a:spcBef>
                <a:spcPts val="0"/>
              </a:spcBef>
              <a:spcAft>
                <a:spcPts val="0"/>
              </a:spcAft>
              <a:buNone/>
            </a:pPr>
            <a:r>
              <a:rPr lang="en-US" sz="1100">
                <a:solidFill>
                  <a:srgbClr val="FFFFFF"/>
                </a:solidFill>
              </a:rPr>
              <a:t>Shortlist of  improvements for next  sprint with owners</a:t>
            </a:r>
            <a:endParaRPr sz="1100">
              <a:solidFill>
                <a:schemeClr val="dk1"/>
              </a:solidFill>
            </a:endParaRPr>
          </a:p>
        </p:txBody>
      </p:sp>
      <p:sp>
        <p:nvSpPr>
          <p:cNvPr id="367" name="Google Shape;367;p30"/>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1"/>
          <p:cNvSpPr txBox="1"/>
          <p:nvPr>
            <p:ph type="title"/>
          </p:nvPr>
        </p:nvSpPr>
        <p:spPr>
          <a:xfrm>
            <a:off x="168184" y="110233"/>
            <a:ext cx="206946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a:t>
            </a:r>
            <a:endParaRPr sz="2400">
              <a:latin typeface="Times New Roman"/>
              <a:ea typeface="Times New Roman"/>
              <a:cs typeface="Times New Roman"/>
              <a:sym typeface="Times New Roman"/>
            </a:endParaRPr>
          </a:p>
        </p:txBody>
      </p:sp>
      <p:sp>
        <p:nvSpPr>
          <p:cNvPr id="373" name="Google Shape;373;p31"/>
          <p:cNvSpPr/>
          <p:nvPr/>
        </p:nvSpPr>
        <p:spPr>
          <a:xfrm>
            <a:off x="3056418" y="780553"/>
            <a:ext cx="2962317" cy="37786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74" name="Google Shape;374;p31"/>
          <p:cNvSpPr txBox="1"/>
          <p:nvPr/>
        </p:nvSpPr>
        <p:spPr>
          <a:xfrm rot="2100000">
            <a:off x="3759165" y="3646023"/>
            <a:ext cx="396280"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Sprint</a:t>
            </a:r>
            <a:endParaRPr sz="1100">
              <a:solidFill>
                <a:schemeClr val="dk1"/>
              </a:solidFill>
            </a:endParaRPr>
          </a:p>
        </p:txBody>
      </p:sp>
      <p:sp>
        <p:nvSpPr>
          <p:cNvPr id="375" name="Google Shape;375;p31"/>
          <p:cNvSpPr txBox="1"/>
          <p:nvPr/>
        </p:nvSpPr>
        <p:spPr>
          <a:xfrm rot="2100000">
            <a:off x="3384902" y="3784560"/>
            <a:ext cx="942589"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Retrospective</a:t>
            </a:r>
            <a:endParaRPr sz="1100">
              <a:solidFill>
                <a:schemeClr val="dk1"/>
              </a:solidFill>
            </a:endParaRPr>
          </a:p>
        </p:txBody>
      </p:sp>
      <p:sp>
        <p:nvSpPr>
          <p:cNvPr id="376" name="Google Shape;376;p31"/>
          <p:cNvSpPr txBox="1"/>
          <p:nvPr/>
        </p:nvSpPr>
        <p:spPr>
          <a:xfrm rot="-2220000">
            <a:off x="4583077" y="3672730"/>
            <a:ext cx="905555"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Sprint Review</a:t>
            </a:r>
            <a:endParaRPr sz="1100">
              <a:solidFill>
                <a:schemeClr val="dk1"/>
              </a:solidFill>
            </a:endParaRPr>
          </a:p>
        </p:txBody>
      </p:sp>
      <p:sp>
        <p:nvSpPr>
          <p:cNvPr id="377" name="Google Shape;377;p31"/>
          <p:cNvSpPr txBox="1"/>
          <p:nvPr/>
        </p:nvSpPr>
        <p:spPr>
          <a:xfrm>
            <a:off x="4108329" y="1824433"/>
            <a:ext cx="608330" cy="364490"/>
          </a:xfrm>
          <a:prstGeom prst="rect">
            <a:avLst/>
          </a:prstGeom>
          <a:noFill/>
          <a:ln>
            <a:noFill/>
          </a:ln>
        </p:spPr>
        <p:txBody>
          <a:bodyPr anchorCtr="0" anchor="t" bIns="0" lIns="0" spcFirstLastPara="1" rIns="0" wrap="square" tIns="8875">
            <a:noAutofit/>
          </a:bodyPr>
          <a:lstStyle/>
          <a:p>
            <a:pPr indent="107950" lvl="0" marL="12700" marR="5080" rtl="0" algn="l">
              <a:lnSpc>
                <a:spcPct val="102299"/>
              </a:lnSpc>
              <a:spcBef>
                <a:spcPts val="0"/>
              </a:spcBef>
              <a:spcAft>
                <a:spcPts val="0"/>
              </a:spcAft>
              <a:buNone/>
            </a:pPr>
            <a:r>
              <a:rPr lang="en-US" sz="1100">
                <a:solidFill>
                  <a:srgbClr val="FFFFFF"/>
                </a:solidFill>
              </a:rPr>
              <a:t>Sprint</a:t>
            </a:r>
            <a:r>
              <a:rPr lang="en-US" sz="1100">
                <a:solidFill>
                  <a:srgbClr val="FFFFFF"/>
                </a:solidFill>
              </a:rPr>
              <a:t>  Planning</a:t>
            </a:r>
            <a:endParaRPr sz="1100">
              <a:solidFill>
                <a:schemeClr val="dk1"/>
              </a:solidFill>
            </a:endParaRPr>
          </a:p>
        </p:txBody>
      </p:sp>
      <p:sp>
        <p:nvSpPr>
          <p:cNvPr id="378" name="Google Shape;378;p31"/>
          <p:cNvSpPr txBox="1"/>
          <p:nvPr/>
        </p:nvSpPr>
        <p:spPr>
          <a:xfrm rot="4320000">
            <a:off x="5174633" y="2593619"/>
            <a:ext cx="553233"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Product</a:t>
            </a:r>
            <a:endParaRPr sz="1100">
              <a:solidFill>
                <a:schemeClr val="dk1"/>
              </a:solidFill>
            </a:endParaRPr>
          </a:p>
        </p:txBody>
      </p:sp>
      <p:sp>
        <p:nvSpPr>
          <p:cNvPr id="379" name="Google Shape;379;p31"/>
          <p:cNvSpPr txBox="1"/>
          <p:nvPr/>
        </p:nvSpPr>
        <p:spPr>
          <a:xfrm rot="4320000">
            <a:off x="4932703" y="2645817"/>
            <a:ext cx="710465"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Increment</a:t>
            </a:r>
            <a:endParaRPr sz="1100">
              <a:solidFill>
                <a:schemeClr val="dk1"/>
              </a:solidFill>
            </a:endParaRPr>
          </a:p>
        </p:txBody>
      </p:sp>
      <p:sp>
        <p:nvSpPr>
          <p:cNvPr id="380" name="Google Shape;380;p31"/>
          <p:cNvSpPr txBox="1"/>
          <p:nvPr/>
        </p:nvSpPr>
        <p:spPr>
          <a:xfrm>
            <a:off x="4110075" y="2755925"/>
            <a:ext cx="742200" cy="448200"/>
          </a:xfrm>
          <a:prstGeom prst="rect">
            <a:avLst/>
          </a:prstGeom>
          <a:noFill/>
          <a:ln>
            <a:noFill/>
          </a:ln>
        </p:spPr>
        <p:txBody>
          <a:bodyPr anchorCtr="0" anchor="t" bIns="0" lIns="0" spcFirstLastPara="1" rIns="0" wrap="square" tIns="12700">
            <a:noAutofit/>
          </a:bodyPr>
          <a:lstStyle/>
          <a:p>
            <a:pPr indent="0" lvl="0" marL="24130" marR="0" rtl="0" algn="l">
              <a:lnSpc>
                <a:spcPct val="118857"/>
              </a:lnSpc>
              <a:spcBef>
                <a:spcPts val="0"/>
              </a:spcBef>
              <a:spcAft>
                <a:spcPts val="0"/>
              </a:spcAft>
              <a:buNone/>
            </a:pPr>
            <a:r>
              <a:rPr lang="en-US" sz="1400">
                <a:solidFill>
                  <a:srgbClr val="FFFFFF"/>
                </a:solidFill>
              </a:rPr>
              <a:t>SCRUM</a:t>
            </a:r>
            <a:endParaRPr sz="1400">
              <a:solidFill>
                <a:schemeClr val="dk1"/>
              </a:solidFill>
            </a:endParaRPr>
          </a:p>
          <a:p>
            <a:pPr indent="0" lvl="0" marL="12700" marR="0" rtl="0" algn="l">
              <a:lnSpc>
                <a:spcPct val="118857"/>
              </a:lnSpc>
              <a:spcBef>
                <a:spcPts val="0"/>
              </a:spcBef>
              <a:spcAft>
                <a:spcPts val="0"/>
              </a:spcAft>
              <a:buNone/>
            </a:pPr>
            <a:r>
              <a:rPr lang="en-US" sz="1400">
                <a:solidFill>
                  <a:srgbClr val="FFFFFF"/>
                </a:solidFill>
              </a:rPr>
              <a:t>Process</a:t>
            </a:r>
            <a:endParaRPr sz="1400">
              <a:solidFill>
                <a:schemeClr val="dk1"/>
              </a:solidFill>
            </a:endParaRPr>
          </a:p>
        </p:txBody>
      </p:sp>
      <p:sp>
        <p:nvSpPr>
          <p:cNvPr id="381" name="Google Shape;381;p31"/>
          <p:cNvSpPr/>
          <p:nvPr/>
        </p:nvSpPr>
        <p:spPr>
          <a:xfrm>
            <a:off x="4818565" y="1382202"/>
            <a:ext cx="477581" cy="4342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2" name="Google Shape;382;p31"/>
          <p:cNvSpPr/>
          <p:nvPr/>
        </p:nvSpPr>
        <p:spPr>
          <a:xfrm>
            <a:off x="4920909" y="1441519"/>
            <a:ext cx="232263" cy="23182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3" name="Google Shape;383;p31"/>
          <p:cNvSpPr/>
          <p:nvPr/>
        </p:nvSpPr>
        <p:spPr>
          <a:xfrm>
            <a:off x="5150014" y="643918"/>
            <a:ext cx="401879" cy="50822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4" name="Google Shape;384;p31"/>
          <p:cNvSpPr/>
          <p:nvPr/>
        </p:nvSpPr>
        <p:spPr>
          <a:xfrm>
            <a:off x="5293014" y="780519"/>
            <a:ext cx="231912" cy="23205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5" name="Google Shape;385;p31"/>
          <p:cNvSpPr/>
          <p:nvPr/>
        </p:nvSpPr>
        <p:spPr>
          <a:xfrm>
            <a:off x="5570063" y="1289564"/>
            <a:ext cx="485824" cy="42325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6" name="Google Shape;386;p31"/>
          <p:cNvSpPr/>
          <p:nvPr/>
        </p:nvSpPr>
        <p:spPr>
          <a:xfrm>
            <a:off x="5681770" y="1433759"/>
            <a:ext cx="230342" cy="22962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7" name="Google Shape;387;p31"/>
          <p:cNvSpPr/>
          <p:nvPr/>
        </p:nvSpPr>
        <p:spPr>
          <a:xfrm>
            <a:off x="5982837" y="1137622"/>
            <a:ext cx="505459" cy="0"/>
          </a:xfrm>
          <a:custGeom>
            <a:rect b="b" l="l" r="r" t="t"/>
            <a:pathLst>
              <a:path extrusionOk="0" h="120000" w="505460">
                <a:moveTo>
                  <a:pt x="0" y="0"/>
                </a:moveTo>
                <a:lnTo>
                  <a:pt x="505423" y="0"/>
                </a:lnTo>
              </a:path>
            </a:pathLst>
          </a:custGeom>
          <a:noFill/>
          <a:ln cap="flat" cmpd="sng" w="9525">
            <a:solidFill>
              <a:srgbClr val="830D3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8" name="Google Shape;388;p31"/>
          <p:cNvSpPr/>
          <p:nvPr/>
        </p:nvSpPr>
        <p:spPr>
          <a:xfrm>
            <a:off x="6488262" y="1121955"/>
            <a:ext cx="31750" cy="31750"/>
          </a:xfrm>
          <a:custGeom>
            <a:rect b="b" l="l" r="r" t="t"/>
            <a:pathLst>
              <a:path extrusionOk="0" h="31750" w="31750">
                <a:moveTo>
                  <a:pt x="24299" y="31334"/>
                </a:moveTo>
                <a:lnTo>
                  <a:pt x="6999" y="31334"/>
                </a:lnTo>
                <a:lnTo>
                  <a:pt x="0" y="24319"/>
                </a:lnTo>
                <a:lnTo>
                  <a:pt x="0" y="7014"/>
                </a:lnTo>
                <a:lnTo>
                  <a:pt x="6999" y="0"/>
                </a:lnTo>
                <a:lnTo>
                  <a:pt x="24299" y="0"/>
                </a:lnTo>
                <a:lnTo>
                  <a:pt x="31324" y="7014"/>
                </a:lnTo>
                <a:lnTo>
                  <a:pt x="31324" y="24319"/>
                </a:lnTo>
                <a:lnTo>
                  <a:pt x="24299" y="31334"/>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89" name="Google Shape;389;p31"/>
          <p:cNvSpPr/>
          <p:nvPr/>
        </p:nvSpPr>
        <p:spPr>
          <a:xfrm>
            <a:off x="6488262" y="1121955"/>
            <a:ext cx="31750" cy="31750"/>
          </a:xfrm>
          <a:custGeom>
            <a:rect b="b" l="l" r="r" t="t"/>
            <a:pathLst>
              <a:path extrusionOk="0" h="31750" w="31750">
                <a:moveTo>
                  <a:pt x="31324" y="15667"/>
                </a:moveTo>
                <a:lnTo>
                  <a:pt x="31324" y="24319"/>
                </a:lnTo>
                <a:lnTo>
                  <a:pt x="24299" y="31334"/>
                </a:lnTo>
                <a:lnTo>
                  <a:pt x="15649" y="31334"/>
                </a:lnTo>
                <a:lnTo>
                  <a:pt x="6999" y="31334"/>
                </a:lnTo>
                <a:lnTo>
                  <a:pt x="0" y="24319"/>
                </a:lnTo>
                <a:lnTo>
                  <a:pt x="0" y="15667"/>
                </a:lnTo>
                <a:lnTo>
                  <a:pt x="0" y="7014"/>
                </a:lnTo>
                <a:lnTo>
                  <a:pt x="6999" y="0"/>
                </a:lnTo>
                <a:lnTo>
                  <a:pt x="15649" y="0"/>
                </a:lnTo>
                <a:lnTo>
                  <a:pt x="24299" y="0"/>
                </a:lnTo>
                <a:lnTo>
                  <a:pt x="31324" y="7014"/>
                </a:lnTo>
                <a:lnTo>
                  <a:pt x="31324" y="15667"/>
                </a:lnTo>
                <a:close/>
              </a:path>
            </a:pathLst>
          </a:custGeom>
          <a:noFill/>
          <a:ln cap="flat" cmpd="sng" w="9525">
            <a:solidFill>
              <a:srgbClr val="830D3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0" name="Google Shape;390;p31"/>
          <p:cNvSpPr txBox="1"/>
          <p:nvPr/>
        </p:nvSpPr>
        <p:spPr>
          <a:xfrm>
            <a:off x="6545811" y="1031138"/>
            <a:ext cx="1418590" cy="193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100">
                <a:solidFill>
                  <a:schemeClr val="dk1"/>
                </a:solidFill>
              </a:rPr>
              <a:t>Daily Scrum Meeting</a:t>
            </a:r>
            <a:endParaRPr sz="1100">
              <a:solidFill>
                <a:schemeClr val="dk1"/>
              </a:solidFill>
            </a:endParaRPr>
          </a:p>
        </p:txBody>
      </p:sp>
      <p:sp>
        <p:nvSpPr>
          <p:cNvPr id="391" name="Google Shape;391;p31"/>
          <p:cNvSpPr/>
          <p:nvPr/>
        </p:nvSpPr>
        <p:spPr>
          <a:xfrm>
            <a:off x="5889488" y="2474395"/>
            <a:ext cx="541655" cy="669290"/>
          </a:xfrm>
          <a:custGeom>
            <a:rect b="b" l="l" r="r" t="t"/>
            <a:pathLst>
              <a:path extrusionOk="0" h="669289" w="541654">
                <a:moveTo>
                  <a:pt x="270749" y="668998"/>
                </a:moveTo>
                <a:lnTo>
                  <a:pt x="0" y="668998"/>
                </a:lnTo>
                <a:lnTo>
                  <a:pt x="0" y="0"/>
                </a:lnTo>
                <a:lnTo>
                  <a:pt x="270749" y="0"/>
                </a:lnTo>
                <a:lnTo>
                  <a:pt x="541498" y="334499"/>
                </a:lnTo>
                <a:lnTo>
                  <a:pt x="270749" y="668998"/>
                </a:lnTo>
                <a:close/>
              </a:path>
            </a:pathLst>
          </a:custGeom>
          <a:solidFill>
            <a:srgbClr val="F48E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2" name="Google Shape;392;p31"/>
          <p:cNvSpPr/>
          <p:nvPr/>
        </p:nvSpPr>
        <p:spPr>
          <a:xfrm>
            <a:off x="6357437" y="2474497"/>
            <a:ext cx="1594485" cy="669290"/>
          </a:xfrm>
          <a:custGeom>
            <a:rect b="b" l="l" r="r" t="t"/>
            <a:pathLst>
              <a:path extrusionOk="0" h="669289" w="1594484">
                <a:moveTo>
                  <a:pt x="1259697" y="668996"/>
                </a:moveTo>
                <a:lnTo>
                  <a:pt x="0" y="668996"/>
                </a:lnTo>
                <a:lnTo>
                  <a:pt x="0" y="0"/>
                </a:lnTo>
                <a:lnTo>
                  <a:pt x="1259697" y="0"/>
                </a:lnTo>
                <a:lnTo>
                  <a:pt x="1594196" y="334496"/>
                </a:lnTo>
                <a:lnTo>
                  <a:pt x="1259697" y="668996"/>
                </a:lnTo>
                <a:close/>
              </a:path>
            </a:pathLst>
          </a:custGeom>
          <a:solidFill>
            <a:srgbClr val="830D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3" name="Google Shape;393;p31"/>
          <p:cNvSpPr txBox="1"/>
          <p:nvPr/>
        </p:nvSpPr>
        <p:spPr>
          <a:xfrm>
            <a:off x="6740874" y="2699710"/>
            <a:ext cx="74231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FFFFFF"/>
                </a:solidFill>
              </a:rPr>
              <a:t>Release n</a:t>
            </a:r>
            <a:endParaRPr sz="1200">
              <a:solidFill>
                <a:schemeClr val="dk1"/>
              </a:solidFill>
            </a:endParaRPr>
          </a:p>
        </p:txBody>
      </p:sp>
      <p:sp>
        <p:nvSpPr>
          <p:cNvPr id="394" name="Google Shape;394;p31"/>
          <p:cNvSpPr/>
          <p:nvPr/>
        </p:nvSpPr>
        <p:spPr>
          <a:xfrm>
            <a:off x="7441834" y="2474282"/>
            <a:ext cx="633730" cy="669290"/>
          </a:xfrm>
          <a:custGeom>
            <a:rect b="b" l="l" r="r" t="t"/>
            <a:pathLst>
              <a:path extrusionOk="0" h="669289" w="633729">
                <a:moveTo>
                  <a:pt x="316799" y="668986"/>
                </a:moveTo>
                <a:lnTo>
                  <a:pt x="0" y="668986"/>
                </a:lnTo>
                <a:lnTo>
                  <a:pt x="316799" y="334511"/>
                </a:lnTo>
                <a:lnTo>
                  <a:pt x="0" y="0"/>
                </a:lnTo>
                <a:lnTo>
                  <a:pt x="316799" y="0"/>
                </a:lnTo>
                <a:lnTo>
                  <a:pt x="633598" y="334511"/>
                </a:lnTo>
                <a:lnTo>
                  <a:pt x="316799" y="668986"/>
                </a:lnTo>
                <a:close/>
              </a:path>
            </a:pathLst>
          </a:custGeom>
          <a:solidFill>
            <a:srgbClr val="E115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5" name="Google Shape;395;p31"/>
          <p:cNvSpPr/>
          <p:nvPr/>
        </p:nvSpPr>
        <p:spPr>
          <a:xfrm>
            <a:off x="6058613" y="2474482"/>
            <a:ext cx="633730" cy="669290"/>
          </a:xfrm>
          <a:custGeom>
            <a:rect b="b" l="l" r="r" t="t"/>
            <a:pathLst>
              <a:path extrusionOk="0" h="669289" w="633729">
                <a:moveTo>
                  <a:pt x="316799" y="669011"/>
                </a:moveTo>
                <a:lnTo>
                  <a:pt x="0" y="669011"/>
                </a:lnTo>
                <a:lnTo>
                  <a:pt x="316799" y="334486"/>
                </a:lnTo>
                <a:lnTo>
                  <a:pt x="0" y="0"/>
                </a:lnTo>
                <a:lnTo>
                  <a:pt x="316799" y="0"/>
                </a:lnTo>
                <a:lnTo>
                  <a:pt x="633598" y="334486"/>
                </a:lnTo>
                <a:lnTo>
                  <a:pt x="316799" y="669011"/>
                </a:lnTo>
                <a:close/>
              </a:path>
            </a:pathLst>
          </a:custGeom>
          <a:solidFill>
            <a:srgbClr val="B611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6" name="Google Shape;396;p31"/>
          <p:cNvSpPr/>
          <p:nvPr/>
        </p:nvSpPr>
        <p:spPr>
          <a:xfrm>
            <a:off x="2866682" y="1900956"/>
            <a:ext cx="601980" cy="1767839"/>
          </a:xfrm>
          <a:custGeom>
            <a:rect b="b" l="l" r="r" t="t"/>
            <a:pathLst>
              <a:path extrusionOk="0" h="1767839" w="601979">
                <a:moveTo>
                  <a:pt x="153636" y="1767586"/>
                </a:moveTo>
                <a:lnTo>
                  <a:pt x="133107" y="1723060"/>
                </a:lnTo>
                <a:lnTo>
                  <a:pt x="114079" y="1678138"/>
                </a:lnTo>
                <a:lnTo>
                  <a:pt x="96543" y="1632854"/>
                </a:lnTo>
                <a:lnTo>
                  <a:pt x="80494" y="1587239"/>
                </a:lnTo>
                <a:lnTo>
                  <a:pt x="65923" y="1541327"/>
                </a:lnTo>
                <a:lnTo>
                  <a:pt x="52825" y="1495149"/>
                </a:lnTo>
                <a:lnTo>
                  <a:pt x="41191" y="1448739"/>
                </a:lnTo>
                <a:lnTo>
                  <a:pt x="31015" y="1402128"/>
                </a:lnTo>
                <a:lnTo>
                  <a:pt x="22289" y="1355351"/>
                </a:lnTo>
                <a:lnTo>
                  <a:pt x="15007" y="1308438"/>
                </a:lnTo>
                <a:lnTo>
                  <a:pt x="9161" y="1261424"/>
                </a:lnTo>
                <a:lnTo>
                  <a:pt x="4745" y="1214339"/>
                </a:lnTo>
                <a:lnTo>
                  <a:pt x="1750" y="1167218"/>
                </a:lnTo>
                <a:lnTo>
                  <a:pt x="171" y="1120092"/>
                </a:lnTo>
                <a:lnTo>
                  <a:pt x="0" y="1072994"/>
                </a:lnTo>
                <a:lnTo>
                  <a:pt x="1229" y="1025957"/>
                </a:lnTo>
                <a:lnTo>
                  <a:pt x="3852" y="979013"/>
                </a:lnTo>
                <a:lnTo>
                  <a:pt x="7862" y="932195"/>
                </a:lnTo>
                <a:lnTo>
                  <a:pt x="13252" y="885536"/>
                </a:lnTo>
                <a:lnTo>
                  <a:pt x="20014" y="839068"/>
                </a:lnTo>
                <a:lnTo>
                  <a:pt x="28142" y="792823"/>
                </a:lnTo>
                <a:lnTo>
                  <a:pt x="37628" y="746834"/>
                </a:lnTo>
                <a:lnTo>
                  <a:pt x="48465" y="701134"/>
                </a:lnTo>
                <a:lnTo>
                  <a:pt x="60646" y="655756"/>
                </a:lnTo>
                <a:lnTo>
                  <a:pt x="74165" y="610731"/>
                </a:lnTo>
                <a:lnTo>
                  <a:pt x="89013" y="566094"/>
                </a:lnTo>
                <a:lnTo>
                  <a:pt x="105184" y="521875"/>
                </a:lnTo>
                <a:lnTo>
                  <a:pt x="122671" y="478108"/>
                </a:lnTo>
                <a:lnTo>
                  <a:pt x="141467" y="434825"/>
                </a:lnTo>
                <a:lnTo>
                  <a:pt x="161564" y="392059"/>
                </a:lnTo>
                <a:lnTo>
                  <a:pt x="182955" y="349843"/>
                </a:lnTo>
                <a:lnTo>
                  <a:pt x="205634" y="308209"/>
                </a:lnTo>
                <a:lnTo>
                  <a:pt x="229594" y="267189"/>
                </a:lnTo>
                <a:lnTo>
                  <a:pt x="254826" y="226817"/>
                </a:lnTo>
                <a:lnTo>
                  <a:pt x="281325" y="187124"/>
                </a:lnTo>
                <a:lnTo>
                  <a:pt x="309082" y="148144"/>
                </a:lnTo>
                <a:lnTo>
                  <a:pt x="338092" y="109909"/>
                </a:lnTo>
                <a:lnTo>
                  <a:pt x="368346" y="72451"/>
                </a:lnTo>
                <a:lnTo>
                  <a:pt x="399838" y="35804"/>
                </a:lnTo>
                <a:lnTo>
                  <a:pt x="432560" y="0"/>
                </a:lnTo>
                <a:lnTo>
                  <a:pt x="476369" y="15096"/>
                </a:lnTo>
                <a:lnTo>
                  <a:pt x="519366" y="32596"/>
                </a:lnTo>
                <a:lnTo>
                  <a:pt x="561267" y="52083"/>
                </a:lnTo>
                <a:lnTo>
                  <a:pt x="601785" y="73142"/>
                </a:lnTo>
                <a:lnTo>
                  <a:pt x="566513" y="108151"/>
                </a:lnTo>
                <a:lnTo>
                  <a:pt x="532704" y="144197"/>
                </a:lnTo>
                <a:lnTo>
                  <a:pt x="500366" y="181235"/>
                </a:lnTo>
                <a:lnTo>
                  <a:pt x="469505" y="219221"/>
                </a:lnTo>
                <a:lnTo>
                  <a:pt x="440127" y="258111"/>
                </a:lnTo>
                <a:lnTo>
                  <a:pt x="412238" y="297861"/>
                </a:lnTo>
                <a:lnTo>
                  <a:pt x="385846" y="338428"/>
                </a:lnTo>
                <a:lnTo>
                  <a:pt x="360956" y="379767"/>
                </a:lnTo>
                <a:lnTo>
                  <a:pt x="337576" y="421835"/>
                </a:lnTo>
                <a:lnTo>
                  <a:pt x="315711" y="464587"/>
                </a:lnTo>
                <a:lnTo>
                  <a:pt x="295368" y="507979"/>
                </a:lnTo>
                <a:lnTo>
                  <a:pt x="276553" y="551968"/>
                </a:lnTo>
                <a:lnTo>
                  <a:pt x="259273" y="596510"/>
                </a:lnTo>
                <a:lnTo>
                  <a:pt x="243535" y="641560"/>
                </a:lnTo>
                <a:lnTo>
                  <a:pt x="229345" y="687075"/>
                </a:lnTo>
                <a:lnTo>
                  <a:pt x="216708" y="733011"/>
                </a:lnTo>
                <a:lnTo>
                  <a:pt x="205633" y="779323"/>
                </a:lnTo>
                <a:lnTo>
                  <a:pt x="196125" y="825968"/>
                </a:lnTo>
                <a:lnTo>
                  <a:pt x="188191" y="872902"/>
                </a:lnTo>
                <a:lnTo>
                  <a:pt x="181836" y="920081"/>
                </a:lnTo>
                <a:lnTo>
                  <a:pt x="177069" y="967461"/>
                </a:lnTo>
                <a:lnTo>
                  <a:pt x="173894" y="1014998"/>
                </a:lnTo>
                <a:lnTo>
                  <a:pt x="172319" y="1062648"/>
                </a:lnTo>
                <a:lnTo>
                  <a:pt x="172350" y="1110366"/>
                </a:lnTo>
                <a:lnTo>
                  <a:pt x="173994" y="1158111"/>
                </a:lnTo>
                <a:lnTo>
                  <a:pt x="177256" y="1205836"/>
                </a:lnTo>
                <a:lnTo>
                  <a:pt x="182144" y="1253498"/>
                </a:lnTo>
                <a:lnTo>
                  <a:pt x="188663" y="1301054"/>
                </a:lnTo>
                <a:lnTo>
                  <a:pt x="196821" y="1348459"/>
                </a:lnTo>
                <a:lnTo>
                  <a:pt x="206624" y="1395669"/>
                </a:lnTo>
                <a:lnTo>
                  <a:pt x="218078" y="1442640"/>
                </a:lnTo>
                <a:lnTo>
                  <a:pt x="231190" y="1489329"/>
                </a:lnTo>
                <a:lnTo>
                  <a:pt x="245966" y="1535692"/>
                </a:lnTo>
                <a:lnTo>
                  <a:pt x="262412" y="1581684"/>
                </a:lnTo>
                <a:lnTo>
                  <a:pt x="280536" y="1627261"/>
                </a:lnTo>
                <a:lnTo>
                  <a:pt x="246350" y="1661899"/>
                </a:lnTo>
                <a:lnTo>
                  <a:pt x="214273" y="1696917"/>
                </a:lnTo>
                <a:lnTo>
                  <a:pt x="183603" y="1732188"/>
                </a:lnTo>
                <a:lnTo>
                  <a:pt x="153636" y="1767586"/>
                </a:lnTo>
                <a:close/>
              </a:path>
            </a:pathLst>
          </a:custGeom>
          <a:solidFill>
            <a:srgbClr val="F48E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7" name="Google Shape;397;p31"/>
          <p:cNvSpPr/>
          <p:nvPr/>
        </p:nvSpPr>
        <p:spPr>
          <a:xfrm>
            <a:off x="2866682" y="1900956"/>
            <a:ext cx="601980" cy="1767839"/>
          </a:xfrm>
          <a:custGeom>
            <a:rect b="b" l="l" r="r" t="t"/>
            <a:pathLst>
              <a:path extrusionOk="0" h="1767839" w="601979">
                <a:moveTo>
                  <a:pt x="601785" y="73142"/>
                </a:moveTo>
                <a:lnTo>
                  <a:pt x="561267" y="52083"/>
                </a:lnTo>
                <a:lnTo>
                  <a:pt x="519366" y="32596"/>
                </a:lnTo>
                <a:lnTo>
                  <a:pt x="476369" y="15096"/>
                </a:lnTo>
                <a:lnTo>
                  <a:pt x="432560" y="0"/>
                </a:lnTo>
                <a:lnTo>
                  <a:pt x="399838" y="35804"/>
                </a:lnTo>
                <a:lnTo>
                  <a:pt x="368346" y="72451"/>
                </a:lnTo>
                <a:lnTo>
                  <a:pt x="338092" y="109909"/>
                </a:lnTo>
                <a:lnTo>
                  <a:pt x="309082" y="148144"/>
                </a:lnTo>
                <a:lnTo>
                  <a:pt x="281325" y="187124"/>
                </a:lnTo>
                <a:lnTo>
                  <a:pt x="254826" y="226817"/>
                </a:lnTo>
                <a:lnTo>
                  <a:pt x="229594" y="267189"/>
                </a:lnTo>
                <a:lnTo>
                  <a:pt x="205634" y="308209"/>
                </a:lnTo>
                <a:lnTo>
                  <a:pt x="182955" y="349843"/>
                </a:lnTo>
                <a:lnTo>
                  <a:pt x="161564" y="392059"/>
                </a:lnTo>
                <a:lnTo>
                  <a:pt x="141467" y="434825"/>
                </a:lnTo>
                <a:lnTo>
                  <a:pt x="122671" y="478108"/>
                </a:lnTo>
                <a:lnTo>
                  <a:pt x="105184" y="521875"/>
                </a:lnTo>
                <a:lnTo>
                  <a:pt x="89013" y="566094"/>
                </a:lnTo>
                <a:lnTo>
                  <a:pt x="74165" y="610731"/>
                </a:lnTo>
                <a:lnTo>
                  <a:pt x="60646" y="655756"/>
                </a:lnTo>
                <a:lnTo>
                  <a:pt x="48465" y="701134"/>
                </a:lnTo>
                <a:lnTo>
                  <a:pt x="37628" y="746834"/>
                </a:lnTo>
                <a:lnTo>
                  <a:pt x="28142" y="792823"/>
                </a:lnTo>
                <a:lnTo>
                  <a:pt x="20014" y="839067"/>
                </a:lnTo>
                <a:lnTo>
                  <a:pt x="13252" y="885536"/>
                </a:lnTo>
                <a:lnTo>
                  <a:pt x="7862" y="932195"/>
                </a:lnTo>
                <a:lnTo>
                  <a:pt x="3852" y="979013"/>
                </a:lnTo>
                <a:lnTo>
                  <a:pt x="1229" y="1025957"/>
                </a:lnTo>
                <a:lnTo>
                  <a:pt x="0" y="1072994"/>
                </a:lnTo>
                <a:lnTo>
                  <a:pt x="171" y="1120092"/>
                </a:lnTo>
                <a:lnTo>
                  <a:pt x="1750" y="1167218"/>
                </a:lnTo>
                <a:lnTo>
                  <a:pt x="4745" y="1214339"/>
                </a:lnTo>
                <a:lnTo>
                  <a:pt x="9161" y="1261424"/>
                </a:lnTo>
                <a:lnTo>
                  <a:pt x="15007" y="1308438"/>
                </a:lnTo>
                <a:lnTo>
                  <a:pt x="22289" y="1355351"/>
                </a:lnTo>
                <a:lnTo>
                  <a:pt x="31015" y="1402128"/>
                </a:lnTo>
                <a:lnTo>
                  <a:pt x="41191" y="1448739"/>
                </a:lnTo>
                <a:lnTo>
                  <a:pt x="52825" y="1495149"/>
                </a:lnTo>
                <a:lnTo>
                  <a:pt x="65923" y="1541327"/>
                </a:lnTo>
                <a:lnTo>
                  <a:pt x="80494" y="1587239"/>
                </a:lnTo>
                <a:lnTo>
                  <a:pt x="96543" y="1632854"/>
                </a:lnTo>
                <a:lnTo>
                  <a:pt x="114079" y="1678138"/>
                </a:lnTo>
                <a:lnTo>
                  <a:pt x="133107" y="1723060"/>
                </a:lnTo>
                <a:lnTo>
                  <a:pt x="153636" y="1767586"/>
                </a:lnTo>
                <a:lnTo>
                  <a:pt x="183603" y="1732188"/>
                </a:lnTo>
                <a:lnTo>
                  <a:pt x="214273" y="1696917"/>
                </a:lnTo>
                <a:lnTo>
                  <a:pt x="246350" y="1661899"/>
                </a:lnTo>
                <a:lnTo>
                  <a:pt x="280536" y="1627261"/>
                </a:lnTo>
                <a:lnTo>
                  <a:pt x="262412" y="1581684"/>
                </a:lnTo>
                <a:lnTo>
                  <a:pt x="245966" y="1535692"/>
                </a:lnTo>
                <a:lnTo>
                  <a:pt x="231190" y="1489329"/>
                </a:lnTo>
                <a:lnTo>
                  <a:pt x="218078" y="1442640"/>
                </a:lnTo>
                <a:lnTo>
                  <a:pt x="206624" y="1395669"/>
                </a:lnTo>
                <a:lnTo>
                  <a:pt x="196821" y="1348459"/>
                </a:lnTo>
                <a:lnTo>
                  <a:pt x="188663" y="1301054"/>
                </a:lnTo>
                <a:lnTo>
                  <a:pt x="182144" y="1253498"/>
                </a:lnTo>
                <a:lnTo>
                  <a:pt x="177256" y="1205836"/>
                </a:lnTo>
                <a:lnTo>
                  <a:pt x="173994" y="1158110"/>
                </a:lnTo>
                <a:lnTo>
                  <a:pt x="172350" y="1110366"/>
                </a:lnTo>
                <a:lnTo>
                  <a:pt x="172319" y="1062648"/>
                </a:lnTo>
                <a:lnTo>
                  <a:pt x="173894" y="1014998"/>
                </a:lnTo>
                <a:lnTo>
                  <a:pt x="177069" y="967461"/>
                </a:lnTo>
                <a:lnTo>
                  <a:pt x="181836" y="920081"/>
                </a:lnTo>
                <a:lnTo>
                  <a:pt x="188191" y="872902"/>
                </a:lnTo>
                <a:lnTo>
                  <a:pt x="196125" y="825968"/>
                </a:lnTo>
                <a:lnTo>
                  <a:pt x="205633" y="779323"/>
                </a:lnTo>
                <a:lnTo>
                  <a:pt x="216708" y="733011"/>
                </a:lnTo>
                <a:lnTo>
                  <a:pt x="229345" y="687075"/>
                </a:lnTo>
                <a:lnTo>
                  <a:pt x="243535" y="641560"/>
                </a:lnTo>
                <a:lnTo>
                  <a:pt x="259273" y="596510"/>
                </a:lnTo>
                <a:lnTo>
                  <a:pt x="276553" y="551968"/>
                </a:lnTo>
                <a:lnTo>
                  <a:pt x="295368" y="507979"/>
                </a:lnTo>
                <a:lnTo>
                  <a:pt x="315711" y="464587"/>
                </a:lnTo>
                <a:lnTo>
                  <a:pt x="337576" y="421835"/>
                </a:lnTo>
                <a:lnTo>
                  <a:pt x="360956" y="379767"/>
                </a:lnTo>
                <a:lnTo>
                  <a:pt x="385846" y="338428"/>
                </a:lnTo>
                <a:lnTo>
                  <a:pt x="412238" y="297861"/>
                </a:lnTo>
                <a:lnTo>
                  <a:pt x="440127" y="258111"/>
                </a:lnTo>
                <a:lnTo>
                  <a:pt x="469505" y="219221"/>
                </a:lnTo>
                <a:lnTo>
                  <a:pt x="500366" y="181235"/>
                </a:lnTo>
                <a:lnTo>
                  <a:pt x="532704" y="144197"/>
                </a:lnTo>
                <a:lnTo>
                  <a:pt x="566513" y="108151"/>
                </a:lnTo>
                <a:lnTo>
                  <a:pt x="601785" y="731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8" name="Google Shape;398;p31"/>
          <p:cNvSpPr/>
          <p:nvPr/>
        </p:nvSpPr>
        <p:spPr>
          <a:xfrm>
            <a:off x="3098765" y="2016368"/>
            <a:ext cx="962660" cy="1485900"/>
          </a:xfrm>
          <a:custGeom>
            <a:rect b="b" l="l" r="r" t="t"/>
            <a:pathLst>
              <a:path extrusionOk="0" h="1485900" w="962660">
                <a:moveTo>
                  <a:pt x="104078" y="1485624"/>
                </a:moveTo>
                <a:lnTo>
                  <a:pt x="86229" y="1440738"/>
                </a:lnTo>
                <a:lnTo>
                  <a:pt x="70078" y="1395435"/>
                </a:lnTo>
                <a:lnTo>
                  <a:pt x="55618" y="1349762"/>
                </a:lnTo>
                <a:lnTo>
                  <a:pt x="42842" y="1303763"/>
                </a:lnTo>
                <a:lnTo>
                  <a:pt x="31743" y="1257485"/>
                </a:lnTo>
                <a:lnTo>
                  <a:pt x="22315" y="1210974"/>
                </a:lnTo>
                <a:lnTo>
                  <a:pt x="14551" y="1164275"/>
                </a:lnTo>
                <a:lnTo>
                  <a:pt x="8444" y="1117435"/>
                </a:lnTo>
                <a:lnTo>
                  <a:pt x="3987" y="1070499"/>
                </a:lnTo>
                <a:lnTo>
                  <a:pt x="1175" y="1023512"/>
                </a:lnTo>
                <a:lnTo>
                  <a:pt x="0" y="976522"/>
                </a:lnTo>
                <a:lnTo>
                  <a:pt x="455" y="929573"/>
                </a:lnTo>
                <a:lnTo>
                  <a:pt x="2533" y="882711"/>
                </a:lnTo>
                <a:lnTo>
                  <a:pt x="6229" y="835983"/>
                </a:lnTo>
                <a:lnTo>
                  <a:pt x="11536" y="789434"/>
                </a:lnTo>
                <a:lnTo>
                  <a:pt x="18446" y="743110"/>
                </a:lnTo>
                <a:lnTo>
                  <a:pt x="26953" y="697057"/>
                </a:lnTo>
                <a:lnTo>
                  <a:pt x="37050" y="651321"/>
                </a:lnTo>
                <a:lnTo>
                  <a:pt x="48731" y="605947"/>
                </a:lnTo>
                <a:lnTo>
                  <a:pt x="61989" y="560981"/>
                </a:lnTo>
                <a:lnTo>
                  <a:pt x="76817" y="516469"/>
                </a:lnTo>
                <a:lnTo>
                  <a:pt x="93209" y="472458"/>
                </a:lnTo>
                <a:lnTo>
                  <a:pt x="111157" y="428992"/>
                </a:lnTo>
                <a:lnTo>
                  <a:pt x="130656" y="386118"/>
                </a:lnTo>
                <a:lnTo>
                  <a:pt x="151698" y="343881"/>
                </a:lnTo>
                <a:lnTo>
                  <a:pt x="174276" y="302327"/>
                </a:lnTo>
                <a:lnTo>
                  <a:pt x="198385" y="261503"/>
                </a:lnTo>
                <a:lnTo>
                  <a:pt x="224018" y="221454"/>
                </a:lnTo>
                <a:lnTo>
                  <a:pt x="251167" y="182225"/>
                </a:lnTo>
                <a:lnTo>
                  <a:pt x="279825" y="143864"/>
                </a:lnTo>
                <a:lnTo>
                  <a:pt x="309988" y="106414"/>
                </a:lnTo>
                <a:lnTo>
                  <a:pt x="341646" y="69923"/>
                </a:lnTo>
                <a:lnTo>
                  <a:pt x="374795" y="34436"/>
                </a:lnTo>
                <a:lnTo>
                  <a:pt x="409427" y="0"/>
                </a:lnTo>
                <a:lnTo>
                  <a:pt x="451907" y="22488"/>
                </a:lnTo>
                <a:lnTo>
                  <a:pt x="493725" y="46249"/>
                </a:lnTo>
                <a:lnTo>
                  <a:pt x="534849" y="71284"/>
                </a:lnTo>
                <a:lnTo>
                  <a:pt x="575244" y="97593"/>
                </a:lnTo>
                <a:lnTo>
                  <a:pt x="614877" y="125177"/>
                </a:lnTo>
                <a:lnTo>
                  <a:pt x="653717" y="154036"/>
                </a:lnTo>
                <a:lnTo>
                  <a:pt x="691729" y="184171"/>
                </a:lnTo>
                <a:lnTo>
                  <a:pt x="728880" y="215583"/>
                </a:lnTo>
                <a:lnTo>
                  <a:pt x="765137" y="248273"/>
                </a:lnTo>
                <a:lnTo>
                  <a:pt x="800467" y="282240"/>
                </a:lnTo>
                <a:lnTo>
                  <a:pt x="834837" y="317485"/>
                </a:lnTo>
                <a:lnTo>
                  <a:pt x="868213" y="354010"/>
                </a:lnTo>
                <a:lnTo>
                  <a:pt x="900563" y="391814"/>
                </a:lnTo>
                <a:lnTo>
                  <a:pt x="931853" y="430898"/>
                </a:lnTo>
                <a:lnTo>
                  <a:pt x="962051" y="471264"/>
                </a:lnTo>
                <a:lnTo>
                  <a:pt x="926153" y="501833"/>
                </a:lnTo>
                <a:lnTo>
                  <a:pt x="892266" y="536065"/>
                </a:lnTo>
                <a:lnTo>
                  <a:pt x="860664" y="573596"/>
                </a:lnTo>
                <a:lnTo>
                  <a:pt x="831620" y="614066"/>
                </a:lnTo>
                <a:lnTo>
                  <a:pt x="805408" y="657113"/>
                </a:lnTo>
                <a:lnTo>
                  <a:pt x="782301" y="702376"/>
                </a:lnTo>
                <a:lnTo>
                  <a:pt x="761605" y="751674"/>
                </a:lnTo>
                <a:lnTo>
                  <a:pt x="745227" y="801885"/>
                </a:lnTo>
                <a:lnTo>
                  <a:pt x="733163" y="852791"/>
                </a:lnTo>
                <a:lnTo>
                  <a:pt x="725408" y="904172"/>
                </a:lnTo>
                <a:lnTo>
                  <a:pt x="721958" y="955810"/>
                </a:lnTo>
                <a:lnTo>
                  <a:pt x="722810" y="1007486"/>
                </a:lnTo>
                <a:lnTo>
                  <a:pt x="727959" y="1058980"/>
                </a:lnTo>
                <a:lnTo>
                  <a:pt x="737401" y="1110075"/>
                </a:lnTo>
                <a:lnTo>
                  <a:pt x="688973" y="1125766"/>
                </a:lnTo>
                <a:lnTo>
                  <a:pt x="641290" y="1142939"/>
                </a:lnTo>
                <a:lnTo>
                  <a:pt x="594385" y="1161559"/>
                </a:lnTo>
                <a:lnTo>
                  <a:pt x="548291" y="1181593"/>
                </a:lnTo>
                <a:lnTo>
                  <a:pt x="503040" y="1203006"/>
                </a:lnTo>
                <a:lnTo>
                  <a:pt x="458664" y="1225766"/>
                </a:lnTo>
                <a:lnTo>
                  <a:pt x="415197" y="1249838"/>
                </a:lnTo>
                <a:lnTo>
                  <a:pt x="372671" y="1275189"/>
                </a:lnTo>
                <a:lnTo>
                  <a:pt x="331119" y="1301785"/>
                </a:lnTo>
                <a:lnTo>
                  <a:pt x="290573" y="1329593"/>
                </a:lnTo>
                <a:lnTo>
                  <a:pt x="251065" y="1358578"/>
                </a:lnTo>
                <a:lnTo>
                  <a:pt x="212630" y="1388708"/>
                </a:lnTo>
                <a:lnTo>
                  <a:pt x="175298" y="1419948"/>
                </a:lnTo>
                <a:lnTo>
                  <a:pt x="139103" y="1452264"/>
                </a:lnTo>
                <a:lnTo>
                  <a:pt x="104078" y="1485624"/>
                </a:lnTo>
                <a:close/>
              </a:path>
            </a:pathLst>
          </a:custGeom>
          <a:solidFill>
            <a:srgbClr val="AC11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399" name="Google Shape;399;p31"/>
          <p:cNvSpPr/>
          <p:nvPr/>
        </p:nvSpPr>
        <p:spPr>
          <a:xfrm>
            <a:off x="3098765" y="2016368"/>
            <a:ext cx="962660" cy="1485900"/>
          </a:xfrm>
          <a:custGeom>
            <a:rect b="b" l="l" r="r" t="t"/>
            <a:pathLst>
              <a:path extrusionOk="0" h="1485900" w="962660">
                <a:moveTo>
                  <a:pt x="737401" y="1110075"/>
                </a:moveTo>
                <a:lnTo>
                  <a:pt x="727959" y="1058980"/>
                </a:lnTo>
                <a:lnTo>
                  <a:pt x="722810" y="1007486"/>
                </a:lnTo>
                <a:lnTo>
                  <a:pt x="721958" y="955810"/>
                </a:lnTo>
                <a:lnTo>
                  <a:pt x="725408" y="904172"/>
                </a:lnTo>
                <a:lnTo>
                  <a:pt x="733163" y="852791"/>
                </a:lnTo>
                <a:lnTo>
                  <a:pt x="745227" y="801885"/>
                </a:lnTo>
                <a:lnTo>
                  <a:pt x="761605" y="751674"/>
                </a:lnTo>
                <a:lnTo>
                  <a:pt x="782301" y="702376"/>
                </a:lnTo>
                <a:lnTo>
                  <a:pt x="805408" y="657113"/>
                </a:lnTo>
                <a:lnTo>
                  <a:pt x="831620" y="614066"/>
                </a:lnTo>
                <a:lnTo>
                  <a:pt x="860664" y="573596"/>
                </a:lnTo>
                <a:lnTo>
                  <a:pt x="892266" y="536065"/>
                </a:lnTo>
                <a:lnTo>
                  <a:pt x="926153" y="501833"/>
                </a:lnTo>
                <a:lnTo>
                  <a:pt x="962051" y="471264"/>
                </a:lnTo>
                <a:lnTo>
                  <a:pt x="931853" y="430898"/>
                </a:lnTo>
                <a:lnTo>
                  <a:pt x="900563" y="391814"/>
                </a:lnTo>
                <a:lnTo>
                  <a:pt x="868213" y="354010"/>
                </a:lnTo>
                <a:lnTo>
                  <a:pt x="834837" y="317485"/>
                </a:lnTo>
                <a:lnTo>
                  <a:pt x="800467" y="282240"/>
                </a:lnTo>
                <a:lnTo>
                  <a:pt x="765137" y="248273"/>
                </a:lnTo>
                <a:lnTo>
                  <a:pt x="728880" y="215583"/>
                </a:lnTo>
                <a:lnTo>
                  <a:pt x="691729" y="184171"/>
                </a:lnTo>
                <a:lnTo>
                  <a:pt x="653717" y="154036"/>
                </a:lnTo>
                <a:lnTo>
                  <a:pt x="614877" y="125177"/>
                </a:lnTo>
                <a:lnTo>
                  <a:pt x="575244" y="97593"/>
                </a:lnTo>
                <a:lnTo>
                  <a:pt x="534848" y="71284"/>
                </a:lnTo>
                <a:lnTo>
                  <a:pt x="493725" y="46249"/>
                </a:lnTo>
                <a:lnTo>
                  <a:pt x="451907" y="22488"/>
                </a:lnTo>
                <a:lnTo>
                  <a:pt x="409427" y="0"/>
                </a:lnTo>
                <a:lnTo>
                  <a:pt x="374795" y="34436"/>
                </a:lnTo>
                <a:lnTo>
                  <a:pt x="341646" y="69923"/>
                </a:lnTo>
                <a:lnTo>
                  <a:pt x="309988" y="106414"/>
                </a:lnTo>
                <a:lnTo>
                  <a:pt x="279825" y="143864"/>
                </a:lnTo>
                <a:lnTo>
                  <a:pt x="251167" y="182225"/>
                </a:lnTo>
                <a:lnTo>
                  <a:pt x="224018" y="221454"/>
                </a:lnTo>
                <a:lnTo>
                  <a:pt x="198385" y="261503"/>
                </a:lnTo>
                <a:lnTo>
                  <a:pt x="174276" y="302327"/>
                </a:lnTo>
                <a:lnTo>
                  <a:pt x="151698" y="343881"/>
                </a:lnTo>
                <a:lnTo>
                  <a:pt x="130656" y="386118"/>
                </a:lnTo>
                <a:lnTo>
                  <a:pt x="111157" y="428992"/>
                </a:lnTo>
                <a:lnTo>
                  <a:pt x="93209" y="472458"/>
                </a:lnTo>
                <a:lnTo>
                  <a:pt x="76817" y="516469"/>
                </a:lnTo>
                <a:lnTo>
                  <a:pt x="61989" y="560981"/>
                </a:lnTo>
                <a:lnTo>
                  <a:pt x="48731" y="605947"/>
                </a:lnTo>
                <a:lnTo>
                  <a:pt x="37050" y="651321"/>
                </a:lnTo>
                <a:lnTo>
                  <a:pt x="26953" y="697057"/>
                </a:lnTo>
                <a:lnTo>
                  <a:pt x="18446" y="743110"/>
                </a:lnTo>
                <a:lnTo>
                  <a:pt x="11536" y="789434"/>
                </a:lnTo>
                <a:lnTo>
                  <a:pt x="6229" y="835983"/>
                </a:lnTo>
                <a:lnTo>
                  <a:pt x="2533" y="882711"/>
                </a:lnTo>
                <a:lnTo>
                  <a:pt x="455" y="929573"/>
                </a:lnTo>
                <a:lnTo>
                  <a:pt x="0" y="976522"/>
                </a:lnTo>
                <a:lnTo>
                  <a:pt x="1175" y="1023512"/>
                </a:lnTo>
                <a:lnTo>
                  <a:pt x="3987" y="1070499"/>
                </a:lnTo>
                <a:lnTo>
                  <a:pt x="8444" y="1117435"/>
                </a:lnTo>
                <a:lnTo>
                  <a:pt x="14551" y="1164275"/>
                </a:lnTo>
                <a:lnTo>
                  <a:pt x="22315" y="1210974"/>
                </a:lnTo>
                <a:lnTo>
                  <a:pt x="31743" y="1257485"/>
                </a:lnTo>
                <a:lnTo>
                  <a:pt x="42842" y="1303763"/>
                </a:lnTo>
                <a:lnTo>
                  <a:pt x="55618" y="1349762"/>
                </a:lnTo>
                <a:lnTo>
                  <a:pt x="70078" y="1395435"/>
                </a:lnTo>
                <a:lnTo>
                  <a:pt x="86229" y="1440738"/>
                </a:lnTo>
                <a:lnTo>
                  <a:pt x="104078" y="1485624"/>
                </a:lnTo>
                <a:lnTo>
                  <a:pt x="139103" y="1452264"/>
                </a:lnTo>
                <a:lnTo>
                  <a:pt x="175298" y="1419948"/>
                </a:lnTo>
                <a:lnTo>
                  <a:pt x="212630" y="1388708"/>
                </a:lnTo>
                <a:lnTo>
                  <a:pt x="251065" y="1358578"/>
                </a:lnTo>
                <a:lnTo>
                  <a:pt x="290573" y="1329593"/>
                </a:lnTo>
                <a:lnTo>
                  <a:pt x="331119" y="1301785"/>
                </a:lnTo>
                <a:lnTo>
                  <a:pt x="372671" y="1275189"/>
                </a:lnTo>
                <a:lnTo>
                  <a:pt x="415197" y="1249838"/>
                </a:lnTo>
                <a:lnTo>
                  <a:pt x="458664" y="1225766"/>
                </a:lnTo>
                <a:lnTo>
                  <a:pt x="503040" y="1203006"/>
                </a:lnTo>
                <a:lnTo>
                  <a:pt x="548291" y="1181593"/>
                </a:lnTo>
                <a:lnTo>
                  <a:pt x="594385" y="1161559"/>
                </a:lnTo>
                <a:lnTo>
                  <a:pt x="641290" y="1142939"/>
                </a:lnTo>
                <a:lnTo>
                  <a:pt x="688973" y="1125766"/>
                </a:lnTo>
                <a:lnTo>
                  <a:pt x="737401" y="1110075"/>
                </a:lnTo>
                <a:close/>
              </a:path>
            </a:pathLst>
          </a:custGeom>
          <a:noFill/>
          <a:ln cap="flat" cmpd="sng" w="126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00" name="Google Shape;400;p31"/>
          <p:cNvSpPr txBox="1"/>
          <p:nvPr/>
        </p:nvSpPr>
        <p:spPr>
          <a:xfrm rot="-4380000">
            <a:off x="3140954" y="2618850"/>
            <a:ext cx="553848"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Product</a:t>
            </a:r>
            <a:endParaRPr sz="1100">
              <a:solidFill>
                <a:schemeClr val="dk1"/>
              </a:solidFill>
            </a:endParaRPr>
          </a:p>
        </p:txBody>
      </p:sp>
      <p:sp>
        <p:nvSpPr>
          <p:cNvPr id="401" name="Google Shape;401;p31"/>
          <p:cNvSpPr txBox="1"/>
          <p:nvPr/>
        </p:nvSpPr>
        <p:spPr>
          <a:xfrm rot="-4380000">
            <a:off x="3297833" y="2665926"/>
            <a:ext cx="569839" cy="13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100">
                <a:solidFill>
                  <a:srgbClr val="FFFFFF"/>
                </a:solidFill>
              </a:rPr>
              <a:t>Backlog</a:t>
            </a:r>
            <a:endParaRPr sz="1100">
              <a:solidFill>
                <a:schemeClr val="dk1"/>
              </a:solidFill>
            </a:endParaRPr>
          </a:p>
        </p:txBody>
      </p:sp>
      <p:sp>
        <p:nvSpPr>
          <p:cNvPr id="402" name="Google Shape;402;p31"/>
          <p:cNvSpPr txBox="1"/>
          <p:nvPr/>
        </p:nvSpPr>
        <p:spPr>
          <a:xfrm>
            <a:off x="5183443" y="1229148"/>
            <a:ext cx="469900"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000">
                <a:solidFill>
                  <a:schemeClr val="dk1"/>
                </a:solidFill>
              </a:rPr>
              <a:t>&lt;15min</a:t>
            </a:r>
            <a:endParaRPr sz="1000">
              <a:solidFill>
                <a:schemeClr val="dk1"/>
              </a:solidFill>
            </a:endParaRPr>
          </a:p>
        </p:txBody>
      </p:sp>
      <p:sp>
        <p:nvSpPr>
          <p:cNvPr id="403" name="Google Shape;403;p31"/>
          <p:cNvSpPr/>
          <p:nvPr/>
        </p:nvSpPr>
        <p:spPr>
          <a:xfrm>
            <a:off x="816423" y="2136520"/>
            <a:ext cx="2340610" cy="1424940"/>
          </a:xfrm>
          <a:custGeom>
            <a:rect b="b" l="l" r="r" t="t"/>
            <a:pathLst>
              <a:path extrusionOk="0" h="1424939" w="2340610">
                <a:moveTo>
                  <a:pt x="1627796" y="1424397"/>
                </a:moveTo>
                <a:lnTo>
                  <a:pt x="0" y="1424397"/>
                </a:lnTo>
                <a:lnTo>
                  <a:pt x="0" y="0"/>
                </a:lnTo>
                <a:lnTo>
                  <a:pt x="1627796" y="0"/>
                </a:lnTo>
                <a:lnTo>
                  <a:pt x="2339995" y="712198"/>
                </a:lnTo>
                <a:lnTo>
                  <a:pt x="1627796" y="1424397"/>
                </a:lnTo>
                <a:close/>
              </a:path>
            </a:pathLst>
          </a:custGeom>
          <a:solidFill>
            <a:srgbClr val="E115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04" name="Google Shape;404;p31"/>
          <p:cNvSpPr/>
          <p:nvPr/>
        </p:nvSpPr>
        <p:spPr>
          <a:xfrm>
            <a:off x="816423" y="2136520"/>
            <a:ext cx="2340610" cy="1424940"/>
          </a:xfrm>
          <a:custGeom>
            <a:rect b="b" l="l" r="r" t="t"/>
            <a:pathLst>
              <a:path extrusionOk="0" h="1424939" w="2340610">
                <a:moveTo>
                  <a:pt x="0" y="0"/>
                </a:moveTo>
                <a:lnTo>
                  <a:pt x="1627796" y="0"/>
                </a:lnTo>
                <a:lnTo>
                  <a:pt x="2339995" y="712198"/>
                </a:lnTo>
                <a:lnTo>
                  <a:pt x="1627796" y="1424397"/>
                </a:lnTo>
                <a:lnTo>
                  <a:pt x="0" y="1424397"/>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05" name="Google Shape;405;p31"/>
          <p:cNvSpPr txBox="1"/>
          <p:nvPr/>
        </p:nvSpPr>
        <p:spPr>
          <a:xfrm>
            <a:off x="792973" y="1908326"/>
            <a:ext cx="1807210" cy="14814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chemeClr val="dk1"/>
                </a:solidFill>
              </a:rPr>
              <a:t>Preparation</a:t>
            </a:r>
            <a:endParaRPr sz="1200">
              <a:solidFill>
                <a:schemeClr val="dk1"/>
              </a:solidFill>
            </a:endParaRPr>
          </a:p>
          <a:p>
            <a:pPr indent="0" lvl="0" marL="0" marR="0" rtl="0" algn="l">
              <a:lnSpc>
                <a:spcPct val="100000"/>
              </a:lnSpc>
              <a:spcBef>
                <a:spcPts val="10"/>
              </a:spcBef>
              <a:spcAft>
                <a:spcPts val="0"/>
              </a:spcAft>
              <a:buNone/>
            </a:pPr>
            <a:r>
              <a:t/>
            </a:r>
            <a:endParaRPr sz="1400">
              <a:solidFill>
                <a:schemeClr val="dk1"/>
              </a:solidFill>
            </a:endParaRPr>
          </a:p>
          <a:p>
            <a:pPr indent="-77469" lvl="0" marL="186055" marR="0" rtl="0" algn="l">
              <a:lnSpc>
                <a:spcPct val="100000"/>
              </a:lnSpc>
              <a:spcBef>
                <a:spcPts val="5"/>
              </a:spcBef>
              <a:spcAft>
                <a:spcPts val="0"/>
              </a:spcAft>
              <a:buClr>
                <a:srgbClr val="FFFFFF"/>
              </a:buClr>
              <a:buSzPts val="1000"/>
              <a:buChar char="-"/>
            </a:pPr>
            <a:r>
              <a:rPr lang="en-US" sz="1000">
                <a:solidFill>
                  <a:srgbClr val="FFFFFF"/>
                </a:solidFill>
              </a:rPr>
              <a:t>Business case and funding</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Contractual Agreement</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Vision</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Initial Product Backlog</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Initial Release Plan</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Stakeholder buy-in</a:t>
            </a:r>
            <a:endParaRPr sz="1000">
              <a:solidFill>
                <a:schemeClr val="dk1"/>
              </a:solidFill>
            </a:endParaRPr>
          </a:p>
          <a:p>
            <a:pPr indent="-77469" lvl="0" marL="186055" marR="0" rtl="0" algn="l">
              <a:lnSpc>
                <a:spcPct val="100000"/>
              </a:lnSpc>
              <a:spcBef>
                <a:spcPts val="0"/>
              </a:spcBef>
              <a:spcAft>
                <a:spcPts val="0"/>
              </a:spcAft>
              <a:buClr>
                <a:srgbClr val="FFFFFF"/>
              </a:buClr>
              <a:buSzPts val="1000"/>
              <a:buChar char="-"/>
            </a:pPr>
            <a:r>
              <a:rPr lang="en-US" sz="1000">
                <a:solidFill>
                  <a:srgbClr val="FFFFFF"/>
                </a:solidFill>
              </a:rPr>
              <a:t>Assemble Team</a:t>
            </a:r>
            <a:endParaRPr sz="1000">
              <a:solidFill>
                <a:schemeClr val="dk1"/>
              </a:solidFill>
            </a:endParaRPr>
          </a:p>
        </p:txBody>
      </p:sp>
      <p:sp>
        <p:nvSpPr>
          <p:cNvPr id="406" name="Google Shape;406;p3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10"/>
              </a:rPr>
              <a:t>www.tothenew.com</a:t>
            </a:r>
            <a:endParaRPr sz="800">
              <a:solidFill>
                <a:schemeClr val="dk1"/>
              </a:solidFill>
            </a:endParaRPr>
          </a:p>
        </p:txBody>
      </p:sp>
      <p:sp>
        <p:nvSpPr>
          <p:cNvPr id="407" name="Google Shape;407;p31"/>
          <p:cNvSpPr txBox="1"/>
          <p:nvPr/>
        </p:nvSpPr>
        <p:spPr>
          <a:xfrm rot="-2640219">
            <a:off x="2645925" y="1742576"/>
            <a:ext cx="1122348" cy="209830"/>
          </a:xfrm>
          <a:prstGeom prst="rect">
            <a:avLst/>
          </a:prstGeom>
          <a:noFill/>
          <a:ln>
            <a:noFill/>
          </a:ln>
        </p:spPr>
        <p:txBody>
          <a:bodyPr anchorCtr="0" anchor="t" bIns="0" lIns="0" spcFirstLastPara="1" rIns="0" wrap="square" tIns="0">
            <a:noAutofit/>
          </a:bodyPr>
          <a:lstStyle/>
          <a:p>
            <a:pPr indent="0" lvl="0" marL="0" marR="0" rtl="0" algn="l">
              <a:lnSpc>
                <a:spcPct val="66666"/>
              </a:lnSpc>
              <a:spcBef>
                <a:spcPts val="0"/>
              </a:spcBef>
              <a:spcAft>
                <a:spcPts val="0"/>
              </a:spcAft>
              <a:buNone/>
            </a:pPr>
            <a:r>
              <a:rPr b="1" lang="en-US" sz="1200">
                <a:solidFill>
                  <a:schemeClr val="dk1"/>
                </a:solidFill>
              </a:rPr>
              <a:t>Sprint 1,2,3...n</a:t>
            </a:r>
            <a:endParaRPr baseline="30000"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59384" y="98932"/>
            <a:ext cx="400431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Preparation</a:t>
            </a:r>
            <a:endParaRPr sz="2400">
              <a:latin typeface="Times New Roman"/>
              <a:ea typeface="Times New Roman"/>
              <a:cs typeface="Times New Roman"/>
              <a:sym typeface="Times New Roman"/>
            </a:endParaRPr>
          </a:p>
        </p:txBody>
      </p:sp>
      <p:sp>
        <p:nvSpPr>
          <p:cNvPr id="413" name="Google Shape;413;p3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414" name="Google Shape;414;p32"/>
          <p:cNvSpPr txBox="1"/>
          <p:nvPr/>
        </p:nvSpPr>
        <p:spPr>
          <a:xfrm>
            <a:off x="299124" y="798654"/>
            <a:ext cx="6209665" cy="34607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rPr>
              <a:t>Product Owner Prepares the first sprint:</a:t>
            </a:r>
            <a:endParaRPr sz="1800">
              <a:solidFill>
                <a:schemeClr val="dk1"/>
              </a:solidFill>
            </a:endParaRPr>
          </a:p>
          <a:p>
            <a:pPr indent="-336550" lvl="0" marL="469900" marR="0" rtl="0" algn="l">
              <a:lnSpc>
                <a:spcPct val="100000"/>
              </a:lnSpc>
              <a:spcBef>
                <a:spcPts val="1630"/>
              </a:spcBef>
              <a:spcAft>
                <a:spcPts val="0"/>
              </a:spcAft>
              <a:buClr>
                <a:schemeClr val="dk1"/>
              </a:buClr>
              <a:buSzPts val="1400"/>
              <a:buChar char="●"/>
            </a:pPr>
            <a:r>
              <a:rPr lang="en-US" sz="1400">
                <a:solidFill>
                  <a:schemeClr val="dk1"/>
                </a:solidFill>
              </a:rPr>
              <a:t>Talks to stakeholders to form a vision of the product</a:t>
            </a:r>
            <a:endParaRPr sz="1400">
              <a:solidFill>
                <a:schemeClr val="dk1"/>
              </a:solidFill>
            </a:endParaRPr>
          </a:p>
          <a:p>
            <a:pPr indent="-336550" lvl="0" marL="469900" marR="0" rtl="0" algn="l">
              <a:lnSpc>
                <a:spcPct val="100000"/>
              </a:lnSpc>
              <a:spcBef>
                <a:spcPts val="844"/>
              </a:spcBef>
              <a:spcAft>
                <a:spcPts val="0"/>
              </a:spcAft>
              <a:buClr>
                <a:schemeClr val="dk1"/>
              </a:buClr>
              <a:buSzPts val="1400"/>
              <a:buChar char="●"/>
            </a:pPr>
            <a:r>
              <a:rPr lang="en-US" sz="1400">
                <a:solidFill>
                  <a:schemeClr val="dk1"/>
                </a:solidFill>
              </a:rPr>
              <a:t>Arranges stakeholder buy in</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Gathers high level features</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Creates initial product backlog</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Creates rough release plan</a:t>
            </a:r>
            <a:endParaRPr sz="1400">
              <a:solidFill>
                <a:schemeClr val="dk1"/>
              </a:solidFill>
            </a:endParaRPr>
          </a:p>
          <a:p>
            <a:pPr indent="0" lvl="0" marL="0" marR="0" rtl="0" algn="l">
              <a:lnSpc>
                <a:spcPct val="100000"/>
              </a:lnSpc>
              <a:spcBef>
                <a:spcPts val="50"/>
              </a:spcBef>
              <a:spcAft>
                <a:spcPts val="0"/>
              </a:spcAft>
              <a:buClr>
                <a:schemeClr val="dk1"/>
              </a:buClr>
              <a:buSzPts val="2850"/>
              <a:buFont typeface="Arial"/>
              <a:buNone/>
            </a:pPr>
            <a:r>
              <a:t/>
            </a:r>
            <a:endParaRPr sz="2850">
              <a:solidFill>
                <a:schemeClr val="dk1"/>
              </a:solidFill>
            </a:endParaRPr>
          </a:p>
          <a:p>
            <a:pPr indent="0" lvl="0" marL="12700" marR="0" rtl="0" algn="l">
              <a:lnSpc>
                <a:spcPct val="100000"/>
              </a:lnSpc>
              <a:spcBef>
                <a:spcPts val="0"/>
              </a:spcBef>
              <a:spcAft>
                <a:spcPts val="0"/>
              </a:spcAft>
              <a:buNone/>
            </a:pPr>
            <a:r>
              <a:rPr b="1" lang="en-US" sz="1800">
                <a:solidFill>
                  <a:schemeClr val="dk1"/>
                </a:solidFill>
              </a:rPr>
              <a:t>Planning??</a:t>
            </a:r>
            <a:endParaRPr sz="1800">
              <a:solidFill>
                <a:schemeClr val="dk1"/>
              </a:solidFill>
            </a:endParaRPr>
          </a:p>
          <a:p>
            <a:pPr indent="-336550" lvl="0" marL="469900" marR="0" rtl="0" algn="l">
              <a:lnSpc>
                <a:spcPct val="100000"/>
              </a:lnSpc>
              <a:spcBef>
                <a:spcPts val="330"/>
              </a:spcBef>
              <a:spcAft>
                <a:spcPts val="0"/>
              </a:spcAft>
              <a:buClr>
                <a:schemeClr val="dk1"/>
              </a:buClr>
              <a:buSzPts val="1400"/>
              <a:buChar char="●"/>
            </a:pPr>
            <a:r>
              <a:rPr lang="en-US" sz="1400">
                <a:solidFill>
                  <a:schemeClr val="dk1"/>
                </a:solidFill>
              </a:rPr>
              <a:t>How do you plan a Vacation/Trip?</a:t>
            </a:r>
            <a:endParaRPr sz="1400">
              <a:solidFill>
                <a:schemeClr val="dk1"/>
              </a:solidFill>
            </a:endParaRPr>
          </a:p>
          <a:p>
            <a:pPr indent="-336550" lvl="0" marL="469900" marR="0" rtl="0" algn="l">
              <a:lnSpc>
                <a:spcPct val="100000"/>
              </a:lnSpc>
              <a:spcBef>
                <a:spcPts val="270"/>
              </a:spcBef>
              <a:spcAft>
                <a:spcPts val="0"/>
              </a:spcAft>
              <a:buClr>
                <a:schemeClr val="dk1"/>
              </a:buClr>
              <a:buSzPts val="1400"/>
              <a:buChar char="●"/>
            </a:pPr>
            <a:r>
              <a:rPr lang="en-US" sz="1400">
                <a:solidFill>
                  <a:schemeClr val="dk1"/>
                </a:solidFill>
              </a:rPr>
              <a:t>What all things you will consider while planning for a vacation/trip?</a:t>
            </a:r>
            <a:endParaRPr sz="1400">
              <a:solidFill>
                <a:schemeClr val="dk1"/>
              </a:solidFill>
            </a:endParaRPr>
          </a:p>
          <a:p>
            <a:pPr indent="-336550" lvl="0" marL="469900" marR="0" rtl="0" algn="l">
              <a:lnSpc>
                <a:spcPct val="100000"/>
              </a:lnSpc>
              <a:spcBef>
                <a:spcPts val="270"/>
              </a:spcBef>
              <a:spcAft>
                <a:spcPts val="0"/>
              </a:spcAft>
              <a:buClr>
                <a:schemeClr val="dk1"/>
              </a:buClr>
              <a:buSzPts val="1400"/>
              <a:buChar char="●"/>
            </a:pPr>
            <a:r>
              <a:rPr lang="en-US" sz="1400">
                <a:solidFill>
                  <a:schemeClr val="dk1"/>
                </a:solidFill>
              </a:rPr>
              <a:t>Sample</a:t>
            </a:r>
            <a:r>
              <a:rPr lang="en-US" sz="1400">
                <a:solidFill>
                  <a:srgbClr val="0462C1"/>
                </a:solidFill>
              </a:rPr>
              <a:t> </a:t>
            </a:r>
            <a:r>
              <a:rPr lang="en-US" sz="1400" u="sng">
                <a:solidFill>
                  <a:schemeClr val="hlink"/>
                </a:solidFill>
                <a:hlinkClick r:id="rId4"/>
              </a:rPr>
              <a:t>Project Plan</a:t>
            </a:r>
            <a:endParaRPr sz="1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159384" y="98932"/>
            <a:ext cx="664972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Product Backlog &amp; User Stories</a:t>
            </a:r>
            <a:endParaRPr sz="2400">
              <a:latin typeface="Times New Roman"/>
              <a:ea typeface="Times New Roman"/>
              <a:cs typeface="Times New Roman"/>
              <a:sym typeface="Times New Roman"/>
            </a:endParaRPr>
          </a:p>
        </p:txBody>
      </p:sp>
      <p:sp>
        <p:nvSpPr>
          <p:cNvPr id="420" name="Google Shape;420;p3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21" name="Google Shape;421;p33"/>
          <p:cNvSpPr txBox="1"/>
          <p:nvPr/>
        </p:nvSpPr>
        <p:spPr>
          <a:xfrm>
            <a:off x="299124" y="963753"/>
            <a:ext cx="5745480" cy="100012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rPr>
              <a:t>Product Owner own and prioritize this:</a:t>
            </a:r>
            <a:endParaRPr sz="1800">
              <a:solidFill>
                <a:schemeClr val="dk1"/>
              </a:solidFill>
            </a:endParaRPr>
          </a:p>
          <a:p>
            <a:pPr indent="-336550" lvl="0" marL="469900" marR="0" rtl="0" algn="l">
              <a:lnSpc>
                <a:spcPct val="100000"/>
              </a:lnSpc>
              <a:spcBef>
                <a:spcPts val="1305"/>
              </a:spcBef>
              <a:spcAft>
                <a:spcPts val="0"/>
              </a:spcAft>
              <a:buClr>
                <a:schemeClr val="dk1"/>
              </a:buClr>
              <a:buSzPts val="1400"/>
              <a:buChar char="●"/>
            </a:pPr>
            <a:r>
              <a:rPr lang="en-US" sz="1400">
                <a:solidFill>
                  <a:schemeClr val="dk1"/>
                </a:solidFill>
              </a:rPr>
              <a:t>Prioritize list of features and work</a:t>
            </a:r>
            <a:endParaRPr sz="1400">
              <a:solidFill>
                <a:schemeClr val="dk1"/>
              </a:solidFill>
            </a:endParaRPr>
          </a:p>
          <a:p>
            <a:pPr indent="-336550" lvl="0" marL="469900" marR="0" rtl="0" algn="l">
              <a:lnSpc>
                <a:spcPct val="100000"/>
              </a:lnSpc>
              <a:spcBef>
                <a:spcPts val="844"/>
              </a:spcBef>
              <a:spcAft>
                <a:spcPts val="0"/>
              </a:spcAft>
              <a:buClr>
                <a:schemeClr val="dk1"/>
              </a:buClr>
              <a:buSzPts val="1400"/>
              <a:buChar char="●"/>
            </a:pPr>
            <a:r>
              <a:rPr lang="en-US" sz="1400">
                <a:solidFill>
                  <a:schemeClr val="dk1"/>
                </a:solidFill>
              </a:rPr>
              <a:t>Estimated in how much work it will take relative to each other</a:t>
            </a:r>
            <a:endParaRPr sz="1400">
              <a:solidFill>
                <a:schemeClr val="dk1"/>
              </a:solidFill>
            </a:endParaRPr>
          </a:p>
        </p:txBody>
      </p:sp>
      <p:sp>
        <p:nvSpPr>
          <p:cNvPr id="422" name="Google Shape;422;p33"/>
          <p:cNvSpPr txBox="1"/>
          <p:nvPr/>
        </p:nvSpPr>
        <p:spPr>
          <a:xfrm>
            <a:off x="299124" y="2677745"/>
            <a:ext cx="8061325" cy="1431925"/>
          </a:xfrm>
          <a:prstGeom prst="rect">
            <a:avLst/>
          </a:prstGeom>
          <a:noFill/>
          <a:ln>
            <a:noFill/>
          </a:ln>
        </p:spPr>
        <p:txBody>
          <a:bodyPr anchorCtr="0" anchor="t" bIns="0" lIns="0" spcFirstLastPara="1" rIns="0" wrap="square" tIns="113650">
            <a:noAutofit/>
          </a:bodyPr>
          <a:lstStyle/>
          <a:p>
            <a:pPr indent="0" lvl="0" marL="12700" marR="0" rtl="0" algn="l">
              <a:lnSpc>
                <a:spcPct val="100000"/>
              </a:lnSpc>
              <a:spcBef>
                <a:spcPts val="0"/>
              </a:spcBef>
              <a:spcAft>
                <a:spcPts val="0"/>
              </a:spcAft>
              <a:buNone/>
            </a:pPr>
            <a:r>
              <a:rPr b="1" lang="en-US" sz="1400">
                <a:solidFill>
                  <a:schemeClr val="dk1"/>
                </a:solidFill>
              </a:rPr>
              <a:t>User Stories</a:t>
            </a:r>
            <a:endParaRPr sz="1400">
              <a:solidFill>
                <a:schemeClr val="dk1"/>
              </a:solidFill>
            </a:endParaRPr>
          </a:p>
          <a:p>
            <a:pPr indent="-336550" lvl="0" marL="469900" marR="5080" rtl="0" algn="l">
              <a:lnSpc>
                <a:spcPct val="100000"/>
              </a:lnSpc>
              <a:spcBef>
                <a:spcPts val="795"/>
              </a:spcBef>
              <a:spcAft>
                <a:spcPts val="0"/>
              </a:spcAft>
              <a:buClr>
                <a:schemeClr val="dk1"/>
              </a:buClr>
              <a:buSzPts val="1400"/>
              <a:buChar char="●"/>
            </a:pPr>
            <a:r>
              <a:rPr lang="en-US" sz="1400">
                <a:solidFill>
                  <a:schemeClr val="dk1"/>
                </a:solidFill>
              </a:rPr>
              <a:t>A user story describes functionality that will be valuable to either a user or purchaser of a  system or software.</a:t>
            </a:r>
            <a:endParaRPr sz="1400">
              <a:solidFill>
                <a:schemeClr val="dk1"/>
              </a:solidFill>
            </a:endParaRPr>
          </a:p>
          <a:p>
            <a:pPr indent="-336550" lvl="0" marL="469900" marR="0" rtl="0" algn="l">
              <a:lnSpc>
                <a:spcPct val="117499"/>
              </a:lnSpc>
              <a:spcBef>
                <a:spcPts val="0"/>
              </a:spcBef>
              <a:spcAft>
                <a:spcPts val="0"/>
              </a:spcAft>
              <a:buClr>
                <a:schemeClr val="dk1"/>
              </a:buClr>
              <a:buSzPts val="1400"/>
              <a:buChar char="●"/>
            </a:pPr>
            <a:r>
              <a:rPr lang="en-US" sz="1400">
                <a:solidFill>
                  <a:schemeClr val="dk1"/>
                </a:solidFill>
              </a:rPr>
              <a:t>Business writes user stories like:</a:t>
            </a:r>
            <a:endParaRPr sz="1400">
              <a:solidFill>
                <a:schemeClr val="dk1"/>
              </a:solidFill>
            </a:endParaRPr>
          </a:p>
          <a:p>
            <a:pPr indent="0" lvl="0" marL="1515110" marR="0" rtl="0" algn="l">
              <a:lnSpc>
                <a:spcPct val="100000"/>
              </a:lnSpc>
              <a:spcBef>
                <a:spcPts val="1120"/>
              </a:spcBef>
              <a:spcAft>
                <a:spcPts val="0"/>
              </a:spcAft>
              <a:buNone/>
            </a:pPr>
            <a:r>
              <a:rPr lang="en-US" sz="1400">
                <a:solidFill>
                  <a:schemeClr val="dk1"/>
                </a:solidFill>
              </a:rPr>
              <a:t>As a [stakeholder] I want to [feature] so that [business value]</a:t>
            </a:r>
            <a:endParaRPr sz="1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4"/>
          <p:cNvSpPr txBox="1"/>
          <p:nvPr/>
        </p:nvSpPr>
        <p:spPr>
          <a:xfrm>
            <a:off x="159384" y="98932"/>
            <a:ext cx="399796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Scrum Process - User Stories</a:t>
            </a:r>
            <a:endParaRPr sz="2400">
              <a:solidFill>
                <a:schemeClr val="dk1"/>
              </a:solidFill>
              <a:latin typeface="Times New Roman"/>
              <a:ea typeface="Times New Roman"/>
              <a:cs typeface="Times New Roman"/>
              <a:sym typeface="Times New Roman"/>
            </a:endParaRPr>
          </a:p>
        </p:txBody>
      </p:sp>
      <p:sp>
        <p:nvSpPr>
          <p:cNvPr id="428" name="Google Shape;428;p34"/>
          <p:cNvSpPr txBox="1"/>
          <p:nvPr/>
        </p:nvSpPr>
        <p:spPr>
          <a:xfrm>
            <a:off x="299124" y="900254"/>
            <a:ext cx="277685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Examples of a User Story:</a:t>
            </a:r>
            <a:endParaRPr sz="1800">
              <a:solidFill>
                <a:schemeClr val="dk1"/>
              </a:solidFill>
              <a:latin typeface="Arial"/>
              <a:ea typeface="Arial"/>
              <a:cs typeface="Arial"/>
              <a:sym typeface="Arial"/>
            </a:endParaRPr>
          </a:p>
        </p:txBody>
      </p:sp>
      <p:sp>
        <p:nvSpPr>
          <p:cNvPr id="429" name="Google Shape;429;p34"/>
          <p:cNvSpPr/>
          <p:nvPr/>
        </p:nvSpPr>
        <p:spPr>
          <a:xfrm>
            <a:off x="1543046" y="1243647"/>
            <a:ext cx="6115037" cy="32384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5"/>
          <p:cNvSpPr txBox="1"/>
          <p:nvPr>
            <p:ph type="title"/>
          </p:nvPr>
        </p:nvSpPr>
        <p:spPr>
          <a:xfrm>
            <a:off x="159384" y="98932"/>
            <a:ext cx="39979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User Stories</a:t>
            </a:r>
            <a:endParaRPr sz="2400">
              <a:latin typeface="Times New Roman"/>
              <a:ea typeface="Times New Roman"/>
              <a:cs typeface="Times New Roman"/>
              <a:sym typeface="Times New Roman"/>
            </a:endParaRPr>
          </a:p>
        </p:txBody>
      </p:sp>
      <p:sp>
        <p:nvSpPr>
          <p:cNvPr id="436" name="Google Shape;436;p35"/>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37" name="Google Shape;437;p35"/>
          <p:cNvSpPr txBox="1"/>
          <p:nvPr/>
        </p:nvSpPr>
        <p:spPr>
          <a:xfrm>
            <a:off x="564825" y="566750"/>
            <a:ext cx="4354200" cy="4273500"/>
          </a:xfrm>
          <a:prstGeom prst="rect">
            <a:avLst/>
          </a:prstGeom>
          <a:noFill/>
          <a:ln>
            <a:noFill/>
          </a:ln>
        </p:spPr>
        <p:txBody>
          <a:bodyPr anchorCtr="0" anchor="t" bIns="0" lIns="0" spcFirstLastPara="1" rIns="0" wrap="square" tIns="111750">
            <a:noAutofit/>
          </a:bodyPr>
          <a:lstStyle/>
          <a:p>
            <a:pPr indent="0" lvl="0" marL="12700" marR="0" rtl="0" algn="l">
              <a:lnSpc>
                <a:spcPct val="100000"/>
              </a:lnSpc>
              <a:spcBef>
                <a:spcPts val="0"/>
              </a:spcBef>
              <a:spcAft>
                <a:spcPts val="0"/>
              </a:spcAft>
              <a:buNone/>
            </a:pPr>
            <a:r>
              <a:rPr b="1" lang="en-US" sz="1800">
                <a:solidFill>
                  <a:schemeClr val="dk1"/>
                </a:solidFill>
              </a:rPr>
              <a:t>Good Stories should be:</a:t>
            </a:r>
            <a:endParaRPr sz="1800">
              <a:solidFill>
                <a:schemeClr val="dk1"/>
              </a:solidFill>
            </a:endParaRPr>
          </a:p>
          <a:p>
            <a:pPr indent="0" lvl="0" marL="13970" marR="901064" rtl="0" algn="l">
              <a:lnSpc>
                <a:spcPct val="178846"/>
              </a:lnSpc>
              <a:spcBef>
                <a:spcPts val="15"/>
              </a:spcBef>
              <a:spcAft>
                <a:spcPts val="0"/>
              </a:spcAft>
              <a:buNone/>
            </a:pPr>
            <a:r>
              <a:rPr b="1" lang="en-US" sz="2600">
                <a:solidFill>
                  <a:srgbClr val="C3124D"/>
                </a:solidFill>
              </a:rPr>
              <a:t>I</a:t>
            </a:r>
            <a:r>
              <a:rPr lang="en-US" sz="2600">
                <a:solidFill>
                  <a:schemeClr val="dk1"/>
                </a:solidFill>
              </a:rPr>
              <a:t>ndependent  </a:t>
            </a:r>
            <a:r>
              <a:rPr b="1" lang="en-US" sz="2600">
                <a:solidFill>
                  <a:srgbClr val="C3124D"/>
                </a:solidFill>
              </a:rPr>
              <a:t>N</a:t>
            </a:r>
            <a:r>
              <a:rPr lang="en-US" sz="2600">
                <a:solidFill>
                  <a:schemeClr val="dk1"/>
                </a:solidFill>
              </a:rPr>
              <a:t>egotiable</a:t>
            </a:r>
            <a:br>
              <a:rPr lang="en-US" sz="2600">
                <a:solidFill>
                  <a:schemeClr val="dk1"/>
                </a:solidFill>
              </a:rPr>
            </a:br>
            <a:r>
              <a:rPr b="1" lang="en-US" sz="2600">
                <a:solidFill>
                  <a:srgbClr val="C3124D"/>
                </a:solidFill>
              </a:rPr>
              <a:t>V</a:t>
            </a:r>
            <a:r>
              <a:rPr lang="en-US" sz="2600">
                <a:solidFill>
                  <a:schemeClr val="dk1"/>
                </a:solidFill>
              </a:rPr>
              <a:t>aluable</a:t>
            </a:r>
            <a:br>
              <a:rPr lang="en-US" sz="2600">
                <a:solidFill>
                  <a:schemeClr val="dk1"/>
                </a:solidFill>
              </a:rPr>
            </a:br>
            <a:r>
              <a:rPr b="1" lang="en-US" sz="2600">
                <a:solidFill>
                  <a:srgbClr val="C3124D"/>
                </a:solidFill>
              </a:rPr>
              <a:t>E</a:t>
            </a:r>
            <a:r>
              <a:rPr lang="en-US" sz="2600">
                <a:solidFill>
                  <a:schemeClr val="dk1"/>
                </a:solidFill>
              </a:rPr>
              <a:t>stimable</a:t>
            </a:r>
            <a:br>
              <a:rPr lang="en-US" sz="2600">
                <a:solidFill>
                  <a:schemeClr val="dk1"/>
                </a:solidFill>
              </a:rPr>
            </a:br>
            <a:r>
              <a:rPr b="1" lang="en-US" sz="2600">
                <a:solidFill>
                  <a:srgbClr val="C3124D"/>
                </a:solidFill>
              </a:rPr>
              <a:t>S</a:t>
            </a:r>
            <a:r>
              <a:rPr lang="en-US" sz="2600">
                <a:solidFill>
                  <a:schemeClr val="dk1"/>
                </a:solidFill>
              </a:rPr>
              <a:t>ized Appropriately</a:t>
            </a:r>
            <a:br>
              <a:rPr lang="en-US" sz="2600">
                <a:solidFill>
                  <a:schemeClr val="dk1"/>
                </a:solidFill>
              </a:rPr>
            </a:br>
            <a:r>
              <a:rPr b="1" lang="en-US" sz="2600">
                <a:solidFill>
                  <a:srgbClr val="C3124D"/>
                </a:solidFill>
              </a:rPr>
              <a:t>T</a:t>
            </a:r>
            <a:r>
              <a:rPr lang="en-US" sz="2600">
                <a:solidFill>
                  <a:schemeClr val="dk1"/>
                </a:solidFill>
              </a:rPr>
              <a:t>estable</a:t>
            </a:r>
            <a:endParaRPr sz="2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9"/>
          <p:cNvSpPr txBox="1"/>
          <p:nvPr>
            <p:ph type="ctrTitle"/>
          </p:nvPr>
        </p:nvSpPr>
        <p:spPr>
          <a:xfrm>
            <a:off x="159384" y="98932"/>
            <a:ext cx="8825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2400">
                <a:latin typeface="Times New Roman"/>
                <a:ea typeface="Times New Roman"/>
                <a:cs typeface="Times New Roman"/>
                <a:sym typeface="Times New Roman"/>
              </a:rPr>
              <a:t>SDLC - Overview</a:t>
            </a:r>
            <a:endParaRPr b="1" sz="2400">
              <a:latin typeface="Times New Roman"/>
              <a:ea typeface="Times New Roman"/>
              <a:cs typeface="Times New Roman"/>
              <a:sym typeface="Times New Roman"/>
            </a:endParaRPr>
          </a:p>
        </p:txBody>
      </p:sp>
      <p:sp>
        <p:nvSpPr>
          <p:cNvPr id="72" name="Google Shape;72;p9"/>
          <p:cNvSpPr txBox="1"/>
          <p:nvPr>
            <p:ph idx="1" type="subTitle"/>
          </p:nvPr>
        </p:nvSpPr>
        <p:spPr>
          <a:xfrm>
            <a:off x="246525" y="847475"/>
            <a:ext cx="8650800" cy="152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latin typeface="Arial"/>
                <a:ea typeface="Arial"/>
                <a:cs typeface="Arial"/>
                <a:sym typeface="Arial"/>
              </a:rPr>
              <a:t>The Software Development </a:t>
            </a:r>
            <a:r>
              <a:rPr lang="en-US">
                <a:latin typeface="Arial"/>
                <a:ea typeface="Arial"/>
                <a:cs typeface="Arial"/>
                <a:sym typeface="Arial"/>
              </a:rPr>
              <a:t>Life Cycle</a:t>
            </a:r>
            <a:r>
              <a:rPr lang="en-US">
                <a:latin typeface="Arial"/>
                <a:ea typeface="Arial"/>
                <a:cs typeface="Arial"/>
                <a:sym typeface="Arial"/>
              </a:rPr>
              <a:t> is a systematic process for building software that ensures the quality and correctness of the software built. SDLC process aims to produce high-quality software which meets customer expectations. The software development should be complete in the pre-defined time frame and cost.</a:t>
            </a:r>
            <a:endParaRPr>
              <a:latin typeface="Arial"/>
              <a:ea typeface="Arial"/>
              <a:cs typeface="Arial"/>
              <a:sym typeface="Arial"/>
            </a:endParaRPr>
          </a:p>
        </p:txBody>
      </p:sp>
      <p:pic>
        <p:nvPicPr>
          <p:cNvPr id="73" name="Google Shape;73;p9"/>
          <p:cNvPicPr preferRelativeResize="0"/>
          <p:nvPr/>
        </p:nvPicPr>
        <p:blipFill>
          <a:blip r:embed="rId3">
            <a:alphaModFix/>
          </a:blip>
          <a:stretch>
            <a:fillRect/>
          </a:stretch>
        </p:blipFill>
        <p:spPr>
          <a:xfrm>
            <a:off x="152400" y="2376575"/>
            <a:ext cx="8839198" cy="1184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159384" y="98932"/>
            <a:ext cx="448945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Sprint Planning</a:t>
            </a:r>
            <a:endParaRPr sz="2400">
              <a:latin typeface="Times New Roman"/>
              <a:ea typeface="Times New Roman"/>
              <a:cs typeface="Times New Roman"/>
              <a:sym typeface="Times New Roman"/>
            </a:endParaRPr>
          </a:p>
        </p:txBody>
      </p:sp>
      <p:sp>
        <p:nvSpPr>
          <p:cNvPr id="443" name="Google Shape;443;p36"/>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44" name="Google Shape;444;p36"/>
          <p:cNvSpPr txBox="1"/>
          <p:nvPr/>
        </p:nvSpPr>
        <p:spPr>
          <a:xfrm>
            <a:off x="299124" y="798654"/>
            <a:ext cx="7200265" cy="214161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a:solidFill>
                  <a:schemeClr val="dk1"/>
                </a:solidFill>
              </a:rPr>
              <a:t>Planning Meeting</a:t>
            </a:r>
            <a:endParaRPr>
              <a:solidFill>
                <a:schemeClr val="dk1"/>
              </a:solidFill>
            </a:endParaRPr>
          </a:p>
          <a:p>
            <a:pPr indent="-336550" lvl="0" marL="469900" marR="0" rtl="0" algn="l">
              <a:lnSpc>
                <a:spcPct val="100000"/>
              </a:lnSpc>
              <a:spcBef>
                <a:spcPts val="1630"/>
              </a:spcBef>
              <a:spcAft>
                <a:spcPts val="0"/>
              </a:spcAft>
              <a:buClr>
                <a:schemeClr val="dk1"/>
              </a:buClr>
              <a:buSzPts val="1400"/>
              <a:buChar char="●"/>
            </a:pPr>
            <a:r>
              <a:rPr lang="en-US" sz="1400">
                <a:solidFill>
                  <a:schemeClr val="dk1"/>
                </a:solidFill>
              </a:rPr>
              <a:t>Set up Sprint goals</a:t>
            </a:r>
            <a:endParaRPr sz="1400">
              <a:solidFill>
                <a:schemeClr val="dk1"/>
              </a:solidFill>
            </a:endParaRPr>
          </a:p>
          <a:p>
            <a:pPr indent="-336550" lvl="0" marL="469900" marR="0" rtl="0" algn="l">
              <a:lnSpc>
                <a:spcPct val="100000"/>
              </a:lnSpc>
              <a:spcBef>
                <a:spcPts val="844"/>
              </a:spcBef>
              <a:spcAft>
                <a:spcPts val="0"/>
              </a:spcAft>
              <a:buClr>
                <a:schemeClr val="dk1"/>
              </a:buClr>
              <a:buSzPts val="1400"/>
              <a:buChar char="●"/>
            </a:pPr>
            <a:r>
              <a:rPr lang="en-US" sz="1400">
                <a:solidFill>
                  <a:schemeClr val="dk1"/>
                </a:solidFill>
              </a:rPr>
              <a:t>Select User Stories for the sprint</a:t>
            </a:r>
            <a:endParaRPr sz="1400">
              <a:solidFill>
                <a:schemeClr val="dk1"/>
              </a:solidFill>
            </a:endParaRPr>
          </a:p>
          <a:p>
            <a:pPr indent="-336550" lvl="0" marL="469900" marR="0" rtl="0" algn="l">
              <a:lnSpc>
                <a:spcPct val="100000"/>
              </a:lnSpc>
              <a:spcBef>
                <a:spcPts val="869"/>
              </a:spcBef>
              <a:spcAft>
                <a:spcPts val="0"/>
              </a:spcAft>
              <a:buClr>
                <a:schemeClr val="dk1"/>
              </a:buClr>
              <a:buSzPts val="1400"/>
              <a:buChar char="●"/>
            </a:pPr>
            <a:r>
              <a:rPr lang="en-US" sz="1400">
                <a:solidFill>
                  <a:schemeClr val="dk1"/>
                </a:solidFill>
              </a:rPr>
              <a:t>Product owner sets sprint goal and clarifies requirements</a:t>
            </a:r>
            <a:endParaRPr sz="1400">
              <a:solidFill>
                <a:schemeClr val="dk1"/>
              </a:solidFill>
            </a:endParaRPr>
          </a:p>
          <a:p>
            <a:pPr indent="-336550" lvl="0" marL="469900" marR="0" rtl="0" algn="l">
              <a:lnSpc>
                <a:spcPct val="100000"/>
              </a:lnSpc>
              <a:spcBef>
                <a:spcPts val="869"/>
              </a:spcBef>
              <a:spcAft>
                <a:spcPts val="0"/>
              </a:spcAft>
              <a:buClr>
                <a:schemeClr val="dk1"/>
              </a:buClr>
              <a:buSzPts val="1400"/>
              <a:buFont typeface="Arial"/>
              <a:buChar char="●"/>
            </a:pPr>
            <a:r>
              <a:rPr lang="en-US" sz="1400">
                <a:solidFill>
                  <a:schemeClr val="dk1"/>
                </a:solidFill>
              </a:rPr>
              <a:t>Team commits to set of user stories based on its </a:t>
            </a:r>
            <a:r>
              <a:rPr b="1" i="1" lang="en-US" sz="1400">
                <a:solidFill>
                  <a:schemeClr val="dk1"/>
                </a:solidFill>
              </a:rPr>
              <a:t>velocity</a:t>
            </a:r>
            <a:endParaRPr b="1" i="1" sz="1400">
              <a:solidFill>
                <a:schemeClr val="dk1"/>
              </a:solidFill>
            </a:endParaRPr>
          </a:p>
          <a:p>
            <a:pPr indent="0" lvl="0" marL="0" marR="0" rtl="0" algn="l">
              <a:lnSpc>
                <a:spcPct val="100000"/>
              </a:lnSpc>
              <a:spcBef>
                <a:spcPts val="869"/>
              </a:spcBef>
              <a:spcAft>
                <a:spcPts val="0"/>
              </a:spcAft>
              <a:buNone/>
            </a:pPr>
            <a:r>
              <a:t/>
            </a:r>
            <a:endParaRPr b="1" i="1">
              <a:solidFill>
                <a:schemeClr val="dk1"/>
              </a:solidFill>
            </a:endParaRPr>
          </a:p>
          <a:p>
            <a:pPr indent="0" lvl="0" marL="0" marR="0" rtl="0" algn="l">
              <a:lnSpc>
                <a:spcPct val="100000"/>
              </a:lnSpc>
              <a:spcBef>
                <a:spcPts val="869"/>
              </a:spcBef>
              <a:spcAft>
                <a:spcPts val="0"/>
              </a:spcAft>
              <a:buNone/>
            </a:pPr>
            <a:r>
              <a:rPr b="1" lang="en-US">
                <a:solidFill>
                  <a:schemeClr val="dk1"/>
                </a:solidFill>
              </a:rPr>
              <a:t>Velocity</a:t>
            </a:r>
            <a:endParaRPr>
              <a:solidFill>
                <a:schemeClr val="dk1"/>
              </a:solidFill>
            </a:endParaRPr>
          </a:p>
          <a:p>
            <a:pPr indent="0" lvl="0" marL="0" marR="0" rtl="0" algn="l">
              <a:lnSpc>
                <a:spcPct val="100000"/>
              </a:lnSpc>
              <a:spcBef>
                <a:spcPts val="869"/>
              </a:spcBef>
              <a:spcAft>
                <a:spcPts val="0"/>
              </a:spcAft>
              <a:buClr>
                <a:schemeClr val="dk1"/>
              </a:buClr>
              <a:buSzPts val="1100"/>
              <a:buFont typeface="Arial"/>
              <a:buNone/>
            </a:pPr>
            <a:r>
              <a:rPr lang="en-US">
                <a:solidFill>
                  <a:schemeClr val="dk1"/>
                </a:solidFill>
              </a:rPr>
              <a:t>Velocity is a measure of the amount of work a Team can tackle during a single Sprint and is the key metric in Scrum.</a:t>
            </a:r>
            <a:endParaRPr>
              <a:solidFill>
                <a:schemeClr val="dk1"/>
              </a:solidFill>
            </a:endParaRPr>
          </a:p>
          <a:p>
            <a:pPr indent="0" lvl="0" marL="0" marR="0" rtl="0" algn="l">
              <a:lnSpc>
                <a:spcPct val="100000"/>
              </a:lnSpc>
              <a:spcBef>
                <a:spcPts val="869"/>
              </a:spcBef>
              <a:spcAft>
                <a:spcPts val="0"/>
              </a:spcAft>
              <a:buClr>
                <a:schemeClr val="dk1"/>
              </a:buClr>
              <a:buSzPts val="1100"/>
              <a:buFont typeface="Arial"/>
              <a:buNone/>
            </a:pPr>
            <a:r>
              <a:t/>
            </a:r>
            <a:endParaRPr>
              <a:solidFill>
                <a:schemeClr val="dk1"/>
              </a:solidFill>
            </a:endParaRPr>
          </a:p>
          <a:p>
            <a:pPr indent="0" lvl="0" marL="0" marR="0" rtl="0" algn="l">
              <a:lnSpc>
                <a:spcPct val="100000"/>
              </a:lnSpc>
              <a:spcBef>
                <a:spcPts val="869"/>
              </a:spcBef>
              <a:spcAft>
                <a:spcPts val="0"/>
              </a:spcAft>
              <a:buNone/>
            </a:pPr>
            <a:r>
              <a:t/>
            </a:r>
            <a:endParaRPr b="1" i="1">
              <a:solidFill>
                <a:schemeClr val="dk1"/>
              </a:solidFill>
            </a:endParaRPr>
          </a:p>
          <a:p>
            <a:pPr indent="0" lvl="0" marL="0" marR="0" rtl="0" algn="l">
              <a:lnSpc>
                <a:spcPct val="100000"/>
              </a:lnSpc>
              <a:spcBef>
                <a:spcPts val="50"/>
              </a:spcBef>
              <a:spcAft>
                <a:spcPts val="0"/>
              </a:spcAft>
              <a:buClr>
                <a:schemeClr val="dk1"/>
              </a:buClr>
              <a:buSzPts val="2850"/>
              <a:buFont typeface="Arial"/>
              <a:buNone/>
            </a:pPr>
            <a:r>
              <a:t/>
            </a:r>
            <a:endParaRPr sz="285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7"/>
          <p:cNvSpPr txBox="1"/>
          <p:nvPr>
            <p:ph type="title"/>
          </p:nvPr>
        </p:nvSpPr>
        <p:spPr>
          <a:xfrm>
            <a:off x="159384" y="98932"/>
            <a:ext cx="3964304"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Estimations</a:t>
            </a:r>
            <a:endParaRPr sz="2400">
              <a:latin typeface="Times New Roman"/>
              <a:ea typeface="Times New Roman"/>
              <a:cs typeface="Times New Roman"/>
              <a:sym typeface="Times New Roman"/>
            </a:endParaRPr>
          </a:p>
        </p:txBody>
      </p:sp>
      <p:sp>
        <p:nvSpPr>
          <p:cNvPr id="450" name="Google Shape;450;p37"/>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51" name="Google Shape;451;p37"/>
          <p:cNvSpPr txBox="1"/>
          <p:nvPr/>
        </p:nvSpPr>
        <p:spPr>
          <a:xfrm>
            <a:off x="603923" y="826086"/>
            <a:ext cx="5756275" cy="1889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chemeClr val="dk1"/>
                </a:solidFill>
              </a:rPr>
              <a:t>Planning Poker:</a:t>
            </a:r>
            <a:endParaRPr sz="1400">
              <a:solidFill>
                <a:schemeClr val="dk1"/>
              </a:solidFill>
            </a:endParaRPr>
          </a:p>
          <a:p>
            <a:pPr indent="-336550" lvl="0" marL="469900" marR="0" rtl="0" algn="l">
              <a:lnSpc>
                <a:spcPct val="100000"/>
              </a:lnSpc>
              <a:spcBef>
                <a:spcPts val="1620"/>
              </a:spcBef>
              <a:spcAft>
                <a:spcPts val="0"/>
              </a:spcAft>
              <a:buClr>
                <a:srgbClr val="333333"/>
              </a:buClr>
              <a:buSzPts val="1400"/>
              <a:buChar char="●"/>
            </a:pPr>
            <a:r>
              <a:rPr lang="en-US" sz="1400">
                <a:solidFill>
                  <a:srgbClr val="333333"/>
                </a:solidFill>
              </a:rPr>
              <a:t>Involves all team members</a:t>
            </a:r>
            <a:endParaRPr sz="1400">
              <a:solidFill>
                <a:schemeClr val="dk1"/>
              </a:solidFill>
            </a:endParaRPr>
          </a:p>
          <a:p>
            <a:pPr indent="-336550" lvl="0" marL="469900" marR="0" rtl="0" algn="l">
              <a:lnSpc>
                <a:spcPct val="100000"/>
              </a:lnSpc>
              <a:spcBef>
                <a:spcPts val="219"/>
              </a:spcBef>
              <a:spcAft>
                <a:spcPts val="0"/>
              </a:spcAft>
              <a:buClr>
                <a:srgbClr val="333333"/>
              </a:buClr>
              <a:buSzPts val="1400"/>
              <a:buChar char="●"/>
            </a:pPr>
            <a:r>
              <a:rPr lang="en-US" sz="1400">
                <a:solidFill>
                  <a:srgbClr val="333333"/>
                </a:solidFill>
              </a:rPr>
              <a:t>Each has deck of cards: e.g. 0, ½, 1, 2, 3, 5, 8, 13, 20, ?</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Product owners explains user story and answers any questions</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Each team member picks his card</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Discuss different estimates</a:t>
            </a:r>
            <a:endParaRPr sz="1400">
              <a:solidFill>
                <a:schemeClr val="dk1"/>
              </a:solidFill>
            </a:endParaRPr>
          </a:p>
          <a:p>
            <a:pPr indent="-336550" lvl="0" marL="469900" marR="0" rtl="0" algn="l">
              <a:lnSpc>
                <a:spcPct val="100000"/>
              </a:lnSpc>
              <a:spcBef>
                <a:spcPts val="270"/>
              </a:spcBef>
              <a:spcAft>
                <a:spcPts val="0"/>
              </a:spcAft>
              <a:buClr>
                <a:srgbClr val="333333"/>
              </a:buClr>
              <a:buSzPts val="1400"/>
              <a:buChar char="●"/>
            </a:pPr>
            <a:r>
              <a:rPr lang="en-US" sz="1400">
                <a:solidFill>
                  <a:srgbClr val="333333"/>
                </a:solidFill>
              </a:rPr>
              <a:t>Re-estimate -&gt; Converge (meet at a point)</a:t>
            </a:r>
            <a:endParaRPr sz="1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8"/>
          <p:cNvSpPr txBox="1"/>
          <p:nvPr>
            <p:ph type="title"/>
          </p:nvPr>
        </p:nvSpPr>
        <p:spPr>
          <a:xfrm>
            <a:off x="159384" y="98932"/>
            <a:ext cx="4949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Product Increment</a:t>
            </a:r>
            <a:endParaRPr sz="2400">
              <a:latin typeface="Times New Roman"/>
              <a:ea typeface="Times New Roman"/>
              <a:cs typeface="Times New Roman"/>
              <a:sym typeface="Times New Roman"/>
            </a:endParaRPr>
          </a:p>
        </p:txBody>
      </p:sp>
      <p:sp>
        <p:nvSpPr>
          <p:cNvPr id="457" name="Google Shape;457;p38"/>
          <p:cNvSpPr txBox="1"/>
          <p:nvPr/>
        </p:nvSpPr>
        <p:spPr>
          <a:xfrm>
            <a:off x="4107254" y="4971182"/>
            <a:ext cx="925800" cy="130200"/>
          </a:xfrm>
          <a:prstGeom prst="rect">
            <a:avLst/>
          </a:prstGeom>
          <a:noFill/>
          <a:ln>
            <a:noFill/>
          </a:ln>
        </p:spPr>
        <p:txBody>
          <a:bodyPr anchorCtr="0" anchor="t" bIns="0" lIns="0" spcFirstLastPara="1" rIns="0" wrap="square" tIns="0">
            <a:noAutofit/>
          </a:bodyPr>
          <a:lstStyle/>
          <a:p>
            <a:pPr indent="0" lvl="0" marL="12700" marR="0" rtl="0" algn="l">
              <a:lnSpc>
                <a:spcPct val="114375"/>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58" name="Google Shape;458;p38"/>
          <p:cNvSpPr txBox="1"/>
          <p:nvPr/>
        </p:nvSpPr>
        <p:spPr>
          <a:xfrm>
            <a:off x="420392" y="858470"/>
            <a:ext cx="7224900" cy="666600"/>
          </a:xfrm>
          <a:prstGeom prst="rect">
            <a:avLst/>
          </a:prstGeom>
          <a:noFill/>
          <a:ln>
            <a:noFill/>
          </a:ln>
        </p:spPr>
        <p:txBody>
          <a:bodyPr anchorCtr="0" anchor="t" bIns="0" lIns="0" spcFirstLastPara="1" rIns="0" wrap="square" tIns="12700">
            <a:noAutofit/>
          </a:bodyPr>
          <a:lstStyle/>
          <a:p>
            <a:pPr indent="-335915" lvl="0" marL="348615" marR="5080" rtl="0" algn="l">
              <a:lnSpc>
                <a:spcPct val="150300"/>
              </a:lnSpc>
              <a:spcBef>
                <a:spcPts val="0"/>
              </a:spcBef>
              <a:spcAft>
                <a:spcPts val="0"/>
              </a:spcAft>
              <a:buClr>
                <a:schemeClr val="dk1"/>
              </a:buClr>
              <a:buSzPts val="1400"/>
              <a:buChar char="●"/>
            </a:pPr>
            <a:r>
              <a:rPr lang="en-US" sz="1400">
                <a:solidFill>
                  <a:schemeClr val="dk1"/>
                </a:solidFill>
              </a:rPr>
              <a:t>Product Increment is the sum of all completed product backlog items in a given sprint, plus the value of previous increments.</a:t>
            </a:r>
            <a:endParaRPr sz="1400">
              <a:solidFill>
                <a:schemeClr val="dk1"/>
              </a:solidFill>
            </a:endParaRPr>
          </a:p>
          <a:p>
            <a:pPr indent="-335915" lvl="0" marL="348615" marR="5080" rtl="0" algn="l">
              <a:lnSpc>
                <a:spcPct val="150300"/>
              </a:lnSpc>
              <a:spcBef>
                <a:spcPts val="0"/>
              </a:spcBef>
              <a:spcAft>
                <a:spcPts val="0"/>
              </a:spcAft>
              <a:buClr>
                <a:schemeClr val="dk1"/>
              </a:buClr>
              <a:buSzPts val="1400"/>
              <a:buChar char="●"/>
            </a:pPr>
            <a:r>
              <a:rPr lang="en-US">
                <a:solidFill>
                  <a:schemeClr val="dk1"/>
                </a:solidFill>
              </a:rPr>
              <a:t>At the end of a Sprint, the new Increment must be "Done," which means it must be in useable condition and meet the Scrum Team’s definition of "Done"</a:t>
            </a:r>
            <a:endParaRPr>
              <a:solidFill>
                <a:schemeClr val="dk1"/>
              </a:solidFill>
            </a:endParaRPr>
          </a:p>
          <a:p>
            <a:pPr indent="-335915" lvl="0" marL="348615" marR="5080" rtl="0" algn="l">
              <a:lnSpc>
                <a:spcPct val="150300"/>
              </a:lnSpc>
              <a:spcBef>
                <a:spcPts val="0"/>
              </a:spcBef>
              <a:spcAft>
                <a:spcPts val="0"/>
              </a:spcAft>
              <a:buClr>
                <a:schemeClr val="dk1"/>
              </a:buClr>
              <a:buSzPts val="1400"/>
              <a:buChar char="●"/>
            </a:pPr>
            <a:r>
              <a:rPr lang="en-US">
                <a:solidFill>
                  <a:schemeClr val="dk1"/>
                </a:solidFill>
              </a:rPr>
              <a:t>The increment is a step toward a vision or goal. </a:t>
            </a:r>
            <a:endParaRPr>
              <a:solidFill>
                <a:schemeClr val="dk1"/>
              </a:solidFill>
            </a:endParaRPr>
          </a:p>
          <a:p>
            <a:pPr indent="-335915" lvl="0" marL="348615" marR="5080" rtl="0" algn="l">
              <a:lnSpc>
                <a:spcPct val="150300"/>
              </a:lnSpc>
              <a:spcBef>
                <a:spcPts val="0"/>
              </a:spcBef>
              <a:spcAft>
                <a:spcPts val="0"/>
              </a:spcAft>
              <a:buClr>
                <a:schemeClr val="dk1"/>
              </a:buClr>
              <a:buSzPts val="1400"/>
              <a:buChar char="●"/>
            </a:pPr>
            <a:r>
              <a:rPr lang="en-US">
                <a:solidFill>
                  <a:schemeClr val="dk1"/>
                </a:solidFill>
              </a:rPr>
              <a:t>The increment must be in useable condition regardless of whether the Product Owner decides to release it.</a:t>
            </a:r>
            <a:endParaRPr sz="1050">
              <a:solidFill>
                <a:srgbClr val="333333"/>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9"/>
          <p:cNvSpPr txBox="1"/>
          <p:nvPr>
            <p:ph type="title"/>
          </p:nvPr>
        </p:nvSpPr>
        <p:spPr>
          <a:xfrm>
            <a:off x="159384" y="98932"/>
            <a:ext cx="5189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Daily Scrum Meeting</a:t>
            </a:r>
            <a:endParaRPr sz="2400">
              <a:latin typeface="Times New Roman"/>
              <a:ea typeface="Times New Roman"/>
              <a:cs typeface="Times New Roman"/>
              <a:sym typeface="Times New Roman"/>
            </a:endParaRPr>
          </a:p>
        </p:txBody>
      </p:sp>
      <p:sp>
        <p:nvSpPr>
          <p:cNvPr id="464" name="Google Shape;464;p39"/>
          <p:cNvSpPr txBox="1"/>
          <p:nvPr/>
        </p:nvSpPr>
        <p:spPr>
          <a:xfrm>
            <a:off x="4107254" y="4971182"/>
            <a:ext cx="925800" cy="130200"/>
          </a:xfrm>
          <a:prstGeom prst="rect">
            <a:avLst/>
          </a:prstGeom>
          <a:noFill/>
          <a:ln>
            <a:noFill/>
          </a:ln>
        </p:spPr>
        <p:txBody>
          <a:bodyPr anchorCtr="0" anchor="t" bIns="0" lIns="0" spcFirstLastPara="1" rIns="0" wrap="square" tIns="0">
            <a:noAutofit/>
          </a:bodyPr>
          <a:lstStyle/>
          <a:p>
            <a:pPr indent="0" lvl="0" marL="12700" marR="0" rtl="0" algn="l">
              <a:lnSpc>
                <a:spcPct val="114375"/>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65" name="Google Shape;465;p39"/>
          <p:cNvSpPr txBox="1"/>
          <p:nvPr/>
        </p:nvSpPr>
        <p:spPr>
          <a:xfrm>
            <a:off x="420392" y="858470"/>
            <a:ext cx="7936800" cy="2933700"/>
          </a:xfrm>
          <a:prstGeom prst="rect">
            <a:avLst/>
          </a:prstGeom>
          <a:noFill/>
          <a:ln>
            <a:noFill/>
          </a:ln>
        </p:spPr>
        <p:txBody>
          <a:bodyPr anchorCtr="0" anchor="t" bIns="0" lIns="0" spcFirstLastPara="1" rIns="0" wrap="square" tIns="120000">
            <a:noAutofit/>
          </a:bodyPr>
          <a:lstStyle/>
          <a:p>
            <a:pPr indent="-335915" lvl="0" marL="348615" marR="0" rtl="0" algn="l">
              <a:lnSpc>
                <a:spcPct val="100000"/>
              </a:lnSpc>
              <a:spcBef>
                <a:spcPts val="0"/>
              </a:spcBef>
              <a:spcAft>
                <a:spcPts val="0"/>
              </a:spcAft>
              <a:buClr>
                <a:schemeClr val="dk1"/>
              </a:buClr>
              <a:buSzPts val="1400"/>
              <a:buChar char="●"/>
            </a:pPr>
            <a:r>
              <a:rPr lang="en-US" sz="1400">
                <a:solidFill>
                  <a:schemeClr val="dk1"/>
                </a:solidFill>
              </a:rPr>
              <a:t>Should be of maximum </a:t>
            </a:r>
            <a:r>
              <a:rPr lang="en-US">
                <a:solidFill>
                  <a:schemeClr val="dk1"/>
                </a:solidFill>
              </a:rPr>
              <a:t>15 mins</a:t>
            </a:r>
            <a:r>
              <a:rPr lang="en-US" sz="1400">
                <a:solidFill>
                  <a:schemeClr val="dk1"/>
                </a:solidFill>
              </a:rPr>
              <a:t> at same time and same place</a:t>
            </a:r>
            <a:endParaRPr sz="1400">
              <a:solidFill>
                <a:schemeClr val="dk1"/>
              </a:solidFill>
            </a:endParaRPr>
          </a:p>
          <a:p>
            <a:pPr indent="-335915" lvl="0" marL="348615" marR="0" rtl="0" algn="l">
              <a:lnSpc>
                <a:spcPct val="100000"/>
              </a:lnSpc>
              <a:spcBef>
                <a:spcPts val="845"/>
              </a:spcBef>
              <a:spcAft>
                <a:spcPts val="0"/>
              </a:spcAft>
              <a:buClr>
                <a:schemeClr val="dk1"/>
              </a:buClr>
              <a:buSzPts val="1400"/>
              <a:buChar char="●"/>
            </a:pPr>
            <a:r>
              <a:rPr lang="en-US" sz="1400">
                <a:solidFill>
                  <a:schemeClr val="dk1"/>
                </a:solidFill>
              </a:rPr>
              <a:t>Broadcast individual updates to everyone</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It’s not a status check-up meeting: Team member making commitments in front of peers</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No Problem Solving should happen in this meeting</a:t>
            </a:r>
            <a:endParaRPr sz="1400">
              <a:solidFill>
                <a:schemeClr val="dk1"/>
              </a:solidFill>
            </a:endParaRPr>
          </a:p>
          <a:p>
            <a:pPr indent="-335915" lvl="0" marL="348615" marR="0" rtl="0" algn="l">
              <a:lnSpc>
                <a:spcPct val="100000"/>
              </a:lnSpc>
              <a:spcBef>
                <a:spcPts val="870"/>
              </a:spcBef>
              <a:spcAft>
                <a:spcPts val="0"/>
              </a:spcAft>
              <a:buClr>
                <a:srgbClr val="000000"/>
              </a:buClr>
              <a:buSzPts val="1400"/>
              <a:buChar char="●"/>
            </a:pPr>
            <a:r>
              <a:rPr lang="en-US" sz="1400">
                <a:solidFill>
                  <a:srgbClr val="4B4D52"/>
                </a:solidFill>
              </a:rPr>
              <a:t>Team members describe:</a:t>
            </a:r>
            <a:endParaRPr sz="1400">
              <a:solidFill>
                <a:schemeClr val="dk1"/>
              </a:solidFill>
            </a:endParaRPr>
          </a:p>
          <a:p>
            <a:pPr indent="-335915" lvl="1" marL="805815" marR="0" rtl="0" algn="l">
              <a:lnSpc>
                <a:spcPct val="100000"/>
              </a:lnSpc>
              <a:spcBef>
                <a:spcPts val="870"/>
              </a:spcBef>
              <a:spcAft>
                <a:spcPts val="0"/>
              </a:spcAft>
              <a:buClr>
                <a:srgbClr val="000000"/>
              </a:buClr>
              <a:buSzPts val="1400"/>
              <a:buChar char="○"/>
            </a:pPr>
            <a:r>
              <a:rPr i="0" lang="en-US" sz="1400" u="none" cap="none" strike="noStrike">
                <a:solidFill>
                  <a:srgbClr val="4B4D52"/>
                </a:solidFill>
              </a:rPr>
              <a:t>What did I get DONE yesterday?</a:t>
            </a:r>
            <a:endParaRPr i="0" sz="1400" u="none" cap="none" strike="noStrike">
              <a:solidFill>
                <a:schemeClr val="dk1"/>
              </a:solidFill>
            </a:endParaRPr>
          </a:p>
          <a:p>
            <a:pPr indent="-335915" lvl="1" marL="805815" marR="0" rtl="0" algn="l">
              <a:lnSpc>
                <a:spcPct val="100000"/>
              </a:lnSpc>
              <a:spcBef>
                <a:spcPts val="870"/>
              </a:spcBef>
              <a:spcAft>
                <a:spcPts val="0"/>
              </a:spcAft>
              <a:buClr>
                <a:srgbClr val="000000"/>
              </a:buClr>
              <a:buSzPts val="1400"/>
              <a:buChar char="○"/>
            </a:pPr>
            <a:r>
              <a:rPr i="0" lang="en-US" sz="1400" u="none" cap="none" strike="noStrike">
                <a:solidFill>
                  <a:srgbClr val="4B4D52"/>
                </a:solidFill>
              </a:rPr>
              <a:t>What will I get DONE today?</a:t>
            </a:r>
            <a:endParaRPr i="0" sz="1400" u="none" cap="none" strike="noStrike">
              <a:solidFill>
                <a:schemeClr val="dk1"/>
              </a:solidFill>
            </a:endParaRPr>
          </a:p>
          <a:p>
            <a:pPr indent="-335915" lvl="1" marL="805815" marR="0" rtl="0" algn="l">
              <a:lnSpc>
                <a:spcPct val="100000"/>
              </a:lnSpc>
              <a:spcBef>
                <a:spcPts val="870"/>
              </a:spcBef>
              <a:spcAft>
                <a:spcPts val="0"/>
              </a:spcAft>
              <a:buClr>
                <a:srgbClr val="000000"/>
              </a:buClr>
              <a:buSzPts val="1400"/>
              <a:buChar char="○"/>
            </a:pPr>
            <a:r>
              <a:rPr i="0" lang="en-US" sz="1400" u="none" cap="none" strike="noStrike">
                <a:solidFill>
                  <a:srgbClr val="4B4D52"/>
                </a:solidFill>
              </a:rPr>
              <a:t>Any impediments blocking me?</a:t>
            </a:r>
            <a:endParaRPr i="0" sz="1400" u="none" cap="none" strike="noStrike">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Sample Video:</a:t>
            </a:r>
            <a:r>
              <a:rPr lang="en-US" sz="1400">
                <a:solidFill>
                  <a:srgbClr val="0462C1"/>
                </a:solidFill>
              </a:rPr>
              <a:t> </a:t>
            </a:r>
            <a:r>
              <a:rPr lang="en-US" sz="1400" u="sng">
                <a:solidFill>
                  <a:schemeClr val="hlink"/>
                </a:solidFill>
                <a:hlinkClick r:id="rId4"/>
              </a:rPr>
              <a:t>https://youtu.be/q_R9wQY4G5I</a:t>
            </a:r>
            <a:endParaRPr sz="1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0"/>
          <p:cNvSpPr txBox="1"/>
          <p:nvPr>
            <p:ph type="title"/>
          </p:nvPr>
        </p:nvSpPr>
        <p:spPr>
          <a:xfrm>
            <a:off x="159384" y="98932"/>
            <a:ext cx="42659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Sprint Review</a:t>
            </a:r>
            <a:endParaRPr sz="2400">
              <a:latin typeface="Times New Roman"/>
              <a:ea typeface="Times New Roman"/>
              <a:cs typeface="Times New Roman"/>
              <a:sym typeface="Times New Roman"/>
            </a:endParaRPr>
          </a:p>
        </p:txBody>
      </p:sp>
      <p:sp>
        <p:nvSpPr>
          <p:cNvPr id="471" name="Google Shape;471;p40"/>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3"/>
              </a:rPr>
              <a:t>www.tothenew.com</a:t>
            </a:r>
            <a:endParaRPr sz="800">
              <a:solidFill>
                <a:schemeClr val="dk1"/>
              </a:solidFill>
            </a:endParaRPr>
          </a:p>
        </p:txBody>
      </p:sp>
      <p:sp>
        <p:nvSpPr>
          <p:cNvPr id="472" name="Google Shape;472;p40"/>
          <p:cNvSpPr txBox="1"/>
          <p:nvPr/>
        </p:nvSpPr>
        <p:spPr>
          <a:xfrm>
            <a:off x="420392" y="858470"/>
            <a:ext cx="4957445" cy="1962150"/>
          </a:xfrm>
          <a:prstGeom prst="rect">
            <a:avLst/>
          </a:prstGeom>
          <a:noFill/>
          <a:ln>
            <a:noFill/>
          </a:ln>
        </p:spPr>
        <p:txBody>
          <a:bodyPr anchorCtr="0" anchor="t" bIns="0" lIns="0" spcFirstLastPara="1" rIns="0" wrap="square" tIns="120000">
            <a:noAutofit/>
          </a:bodyPr>
          <a:lstStyle/>
          <a:p>
            <a:pPr indent="-335915" lvl="0" marL="348615" marR="0" rtl="0" algn="l">
              <a:lnSpc>
                <a:spcPct val="100000"/>
              </a:lnSpc>
              <a:spcBef>
                <a:spcPts val="0"/>
              </a:spcBef>
              <a:spcAft>
                <a:spcPts val="0"/>
              </a:spcAft>
              <a:buClr>
                <a:schemeClr val="dk1"/>
              </a:buClr>
              <a:buSzPts val="1400"/>
              <a:buChar char="●"/>
            </a:pPr>
            <a:r>
              <a:rPr lang="en-US" sz="1400">
                <a:solidFill>
                  <a:schemeClr val="dk1"/>
                </a:solidFill>
              </a:rPr>
              <a:t>Also known as ‘the demo.</a:t>
            </a:r>
            <a:endParaRPr sz="1400">
              <a:solidFill>
                <a:schemeClr val="dk1"/>
              </a:solidFill>
            </a:endParaRPr>
          </a:p>
          <a:p>
            <a:pPr indent="-335915" lvl="0" marL="348615" marR="0" rtl="0" algn="l">
              <a:lnSpc>
                <a:spcPct val="100000"/>
              </a:lnSpc>
              <a:spcBef>
                <a:spcPts val="845"/>
              </a:spcBef>
              <a:spcAft>
                <a:spcPts val="0"/>
              </a:spcAft>
              <a:buClr>
                <a:schemeClr val="dk1"/>
              </a:buClr>
              <a:buSzPts val="1400"/>
              <a:buChar char="●"/>
            </a:pPr>
            <a:r>
              <a:rPr lang="en-US" sz="1400">
                <a:solidFill>
                  <a:schemeClr val="dk1"/>
                </a:solidFill>
              </a:rPr>
              <a:t>Team presents what is accomplished during the sprint</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NO SLIDES</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Get feedback from the customer/stakeholders</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Feels great if they like it</a:t>
            </a:r>
            <a:endParaRPr sz="1400">
              <a:solidFill>
                <a:schemeClr val="dk1"/>
              </a:solidFill>
            </a:endParaRPr>
          </a:p>
          <a:p>
            <a:pPr indent="-335915" lvl="0" marL="348615" marR="0" rtl="0" algn="l">
              <a:lnSpc>
                <a:spcPct val="100000"/>
              </a:lnSpc>
              <a:spcBef>
                <a:spcPts val="870"/>
              </a:spcBef>
              <a:spcAft>
                <a:spcPts val="0"/>
              </a:spcAft>
              <a:buClr>
                <a:schemeClr val="dk1"/>
              </a:buClr>
              <a:buSzPts val="1400"/>
              <a:buChar char="●"/>
            </a:pPr>
            <a:r>
              <a:rPr lang="en-US" sz="1400">
                <a:solidFill>
                  <a:schemeClr val="dk1"/>
                </a:solidFill>
              </a:rPr>
              <a:t>Get immediate response/feedback</a:t>
            </a:r>
            <a:endParaRPr sz="1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1"/>
          <p:cNvSpPr txBox="1"/>
          <p:nvPr>
            <p:ph type="title"/>
          </p:nvPr>
        </p:nvSpPr>
        <p:spPr>
          <a:xfrm>
            <a:off x="159384" y="98932"/>
            <a:ext cx="518477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Scrum Process - Sprint Retrospective</a:t>
            </a:r>
            <a:endParaRPr sz="2400">
              <a:latin typeface="Times New Roman"/>
              <a:ea typeface="Times New Roman"/>
              <a:cs typeface="Times New Roman"/>
              <a:sym typeface="Times New Roman"/>
            </a:endParaRPr>
          </a:p>
        </p:txBody>
      </p:sp>
      <p:sp>
        <p:nvSpPr>
          <p:cNvPr id="478" name="Google Shape;478;p41"/>
          <p:cNvSpPr txBox="1"/>
          <p:nvPr/>
        </p:nvSpPr>
        <p:spPr>
          <a:xfrm>
            <a:off x="420392" y="858470"/>
            <a:ext cx="3994150" cy="2152650"/>
          </a:xfrm>
          <a:prstGeom prst="rect">
            <a:avLst/>
          </a:prstGeom>
          <a:noFill/>
          <a:ln>
            <a:noFill/>
          </a:ln>
        </p:spPr>
        <p:txBody>
          <a:bodyPr anchorCtr="0" anchor="t" bIns="0" lIns="0" spcFirstLastPara="1" rIns="0" wrap="square" tIns="120000">
            <a:noAutofit/>
          </a:bodyPr>
          <a:lstStyle/>
          <a:p>
            <a:pPr indent="-335915" lvl="0" marL="348615" marR="0" rtl="0" algn="l">
              <a:lnSpc>
                <a:spcPct val="100000"/>
              </a:lnSpc>
              <a:spcBef>
                <a:spcPts val="0"/>
              </a:spcBef>
              <a:spcAft>
                <a:spcPts val="0"/>
              </a:spcAft>
              <a:buClr>
                <a:schemeClr val="dk1"/>
              </a:buClr>
              <a:buSzPts val="1400"/>
              <a:buChar char="●"/>
            </a:pPr>
            <a:r>
              <a:rPr lang="en-US" sz="1400">
                <a:solidFill>
                  <a:schemeClr val="dk1"/>
                </a:solidFill>
              </a:rPr>
              <a:t>How can we improve our way of working?</a:t>
            </a:r>
            <a:endParaRPr sz="1400">
              <a:solidFill>
                <a:schemeClr val="dk1"/>
              </a:solidFill>
            </a:endParaRPr>
          </a:p>
          <a:p>
            <a:pPr indent="-335915" lvl="0" marL="348615" marR="0" rtl="0" algn="l">
              <a:lnSpc>
                <a:spcPct val="100000"/>
              </a:lnSpc>
              <a:spcBef>
                <a:spcPts val="845"/>
              </a:spcBef>
              <a:spcAft>
                <a:spcPts val="0"/>
              </a:spcAft>
              <a:buClr>
                <a:schemeClr val="dk1"/>
              </a:buClr>
              <a:buSzPts val="1400"/>
              <a:buChar char="●"/>
            </a:pPr>
            <a:r>
              <a:rPr lang="en-US" sz="1400">
                <a:solidFill>
                  <a:schemeClr val="dk1"/>
                </a:solidFill>
              </a:rPr>
              <a:t>Things which we should:</a:t>
            </a:r>
            <a:endParaRPr sz="1400">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Start Doing</a:t>
            </a:r>
            <a:endParaRPr i="0" sz="1400" u="none" cap="none" strike="noStrike">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Stop Doing</a:t>
            </a:r>
            <a:endParaRPr i="0" sz="1400" u="none" cap="none" strike="noStrike">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Continue Doing</a:t>
            </a:r>
            <a:endParaRPr i="0" sz="1400" u="none" cap="none" strike="noStrike">
              <a:solidFill>
                <a:schemeClr val="dk1"/>
              </a:solidFill>
            </a:endParaRPr>
          </a:p>
          <a:p>
            <a:pPr indent="-335915" lvl="0" marL="348615" marR="0" rtl="0" algn="l">
              <a:lnSpc>
                <a:spcPct val="100000"/>
              </a:lnSpc>
              <a:spcBef>
                <a:spcPts val="270"/>
              </a:spcBef>
              <a:spcAft>
                <a:spcPts val="0"/>
              </a:spcAft>
              <a:buClr>
                <a:schemeClr val="dk1"/>
              </a:buClr>
              <a:buSzPts val="1400"/>
              <a:buChar char="●"/>
            </a:pPr>
            <a:r>
              <a:rPr lang="en-US" sz="1400">
                <a:solidFill>
                  <a:schemeClr val="dk1"/>
                </a:solidFill>
              </a:rPr>
              <a:t>Action Item from</a:t>
            </a:r>
            <a:endParaRPr sz="1400">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Previous Retro</a:t>
            </a:r>
            <a:endParaRPr i="0" sz="1400" u="none" cap="none" strike="noStrike">
              <a:solidFill>
                <a:schemeClr val="dk1"/>
              </a:solidFill>
            </a:endParaRPr>
          </a:p>
          <a:p>
            <a:pPr indent="-335915" lvl="1" marL="805815" marR="0" rtl="0" algn="l">
              <a:lnSpc>
                <a:spcPct val="100000"/>
              </a:lnSpc>
              <a:spcBef>
                <a:spcPts val="270"/>
              </a:spcBef>
              <a:spcAft>
                <a:spcPts val="0"/>
              </a:spcAft>
              <a:buClr>
                <a:schemeClr val="dk1"/>
              </a:buClr>
              <a:buSzPts val="1400"/>
              <a:buChar char="○"/>
            </a:pPr>
            <a:r>
              <a:rPr i="0" lang="en-US" sz="1400" u="none" cap="none" strike="noStrike">
                <a:solidFill>
                  <a:schemeClr val="dk1"/>
                </a:solidFill>
              </a:rPr>
              <a:t>Current Retro</a:t>
            </a:r>
            <a:endParaRPr i="0" sz="1400" u="none" cap="none" strike="noStrike">
              <a:solidFill>
                <a:schemeClr val="dk1"/>
              </a:solidFill>
            </a:endParaRPr>
          </a:p>
        </p:txBody>
      </p:sp>
      <p:sp>
        <p:nvSpPr>
          <p:cNvPr id="479" name="Google Shape;479;p41"/>
          <p:cNvSpPr/>
          <p:nvPr/>
        </p:nvSpPr>
        <p:spPr>
          <a:xfrm>
            <a:off x="2878894" y="1654646"/>
            <a:ext cx="5976987" cy="27509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endParaRPr>
          </a:p>
        </p:txBody>
      </p:sp>
      <p:sp>
        <p:nvSpPr>
          <p:cNvPr id="480" name="Google Shape;480;p4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hlinkClick r:id="rId4"/>
              </a:rPr>
              <a:t>www.tothenew.com</a:t>
            </a:r>
            <a:endParaRPr sz="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2"/>
          <p:cNvSpPr txBox="1"/>
          <p:nvPr/>
        </p:nvSpPr>
        <p:spPr>
          <a:xfrm>
            <a:off x="159384" y="98932"/>
            <a:ext cx="3386454"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Scrum Process - Release</a:t>
            </a:r>
            <a:endParaRPr sz="2400">
              <a:solidFill>
                <a:schemeClr val="dk1"/>
              </a:solidFill>
              <a:latin typeface="Times New Roman"/>
              <a:ea typeface="Times New Roman"/>
              <a:cs typeface="Times New Roman"/>
              <a:sym typeface="Times New Roman"/>
            </a:endParaRPr>
          </a:p>
        </p:txBody>
      </p:sp>
      <p:sp>
        <p:nvSpPr>
          <p:cNvPr id="486" name="Google Shape;486;p4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sp>
        <p:nvSpPr>
          <p:cNvPr id="487" name="Google Shape;487;p42"/>
          <p:cNvSpPr txBox="1"/>
          <p:nvPr/>
        </p:nvSpPr>
        <p:spPr>
          <a:xfrm>
            <a:off x="2186550" y="2000600"/>
            <a:ext cx="4770900" cy="640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Black"/>
                <a:ea typeface="Arial Black"/>
                <a:cs typeface="Arial Black"/>
                <a:sym typeface="Arial Black"/>
              </a:rPr>
              <a:t>A working, tested shippable product</a:t>
            </a:r>
            <a:endParaRPr sz="1800">
              <a:solidFill>
                <a:schemeClr val="dk1"/>
              </a:solidFill>
              <a:latin typeface="Arial Black"/>
              <a:ea typeface="Arial Black"/>
              <a:cs typeface="Arial Black"/>
              <a:sym typeface="Arial Black"/>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3"/>
          <p:cNvSpPr txBox="1"/>
          <p:nvPr/>
        </p:nvSpPr>
        <p:spPr>
          <a:xfrm>
            <a:off x="159374" y="100456"/>
            <a:ext cx="777875" cy="3454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100">
                <a:solidFill>
                  <a:schemeClr val="dk1"/>
                </a:solidFill>
                <a:latin typeface="Tahoma"/>
                <a:ea typeface="Tahoma"/>
                <a:cs typeface="Tahoma"/>
                <a:sym typeface="Tahoma"/>
              </a:rPr>
              <a:t>Q &amp; A</a:t>
            </a:r>
            <a:endParaRPr sz="2100">
              <a:solidFill>
                <a:schemeClr val="dk1"/>
              </a:solidFill>
              <a:latin typeface="Tahoma"/>
              <a:ea typeface="Tahoma"/>
              <a:cs typeface="Tahoma"/>
              <a:sym typeface="Tahoma"/>
            </a:endParaRPr>
          </a:p>
        </p:txBody>
      </p:sp>
      <p:sp>
        <p:nvSpPr>
          <p:cNvPr id="493" name="Google Shape;493;p43"/>
          <p:cNvSpPr/>
          <p:nvPr/>
        </p:nvSpPr>
        <p:spPr>
          <a:xfrm>
            <a:off x="2675044" y="1411522"/>
            <a:ext cx="2965793" cy="32126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4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98" name="Shape 498"/>
        <p:cNvGrpSpPr/>
        <p:nvPr/>
      </p:nvGrpSpPr>
      <p:grpSpPr>
        <a:xfrm>
          <a:off x="0" y="0"/>
          <a:ext cx="0" cy="0"/>
          <a:chOff x="0" y="0"/>
          <a:chExt cx="0" cy="0"/>
        </a:xfrm>
      </p:grpSpPr>
      <p:sp>
        <p:nvSpPr>
          <p:cNvPr id="499" name="Google Shape;499;p44"/>
          <p:cNvSpPr/>
          <p:nvPr/>
        </p:nvSpPr>
        <p:spPr>
          <a:xfrm>
            <a:off x="0" y="4951789"/>
            <a:ext cx="9144000" cy="191770"/>
          </a:xfrm>
          <a:custGeom>
            <a:rect b="b" l="l" r="r" t="t"/>
            <a:pathLst>
              <a:path extrusionOk="0" h="191770" w="9144000">
                <a:moveTo>
                  <a:pt x="0" y="0"/>
                </a:moveTo>
                <a:lnTo>
                  <a:pt x="9143981" y="0"/>
                </a:lnTo>
                <a:lnTo>
                  <a:pt x="9143981" y="191699"/>
                </a:lnTo>
                <a:lnTo>
                  <a:pt x="0" y="191699"/>
                </a:lnTo>
                <a:lnTo>
                  <a:pt x="0" y="0"/>
                </a:lnTo>
                <a:close/>
              </a:path>
            </a:pathLst>
          </a:custGeom>
          <a:solidFill>
            <a:srgbClr val="2626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4"/>
          <p:cNvSpPr/>
          <p:nvPr/>
        </p:nvSpPr>
        <p:spPr>
          <a:xfrm>
            <a:off x="8229583" y="0"/>
            <a:ext cx="914398" cy="704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44"/>
          <p:cNvSpPr txBox="1"/>
          <p:nvPr>
            <p:ph type="title"/>
          </p:nvPr>
        </p:nvSpPr>
        <p:spPr>
          <a:xfrm>
            <a:off x="3207304" y="1805450"/>
            <a:ext cx="27294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0" lang="en-US" sz="3000">
                <a:latin typeface="Arial Black"/>
                <a:ea typeface="Arial Black"/>
                <a:cs typeface="Arial Black"/>
                <a:sym typeface="Arial Black"/>
              </a:rPr>
              <a:t>Thank You!</a:t>
            </a:r>
            <a:endParaRPr sz="3000">
              <a:latin typeface="Arial Black"/>
              <a:ea typeface="Arial Black"/>
              <a:cs typeface="Arial Black"/>
              <a:sym typeface="Arial Black"/>
            </a:endParaRPr>
          </a:p>
        </p:txBody>
      </p:sp>
      <p:sp>
        <p:nvSpPr>
          <p:cNvPr id="502" name="Google Shape;502;p4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0"/>
          <p:cNvSpPr txBox="1"/>
          <p:nvPr>
            <p:ph type="ctrTitle"/>
          </p:nvPr>
        </p:nvSpPr>
        <p:spPr>
          <a:xfrm>
            <a:off x="159384" y="98932"/>
            <a:ext cx="8825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2400">
                <a:latin typeface="Times New Roman"/>
                <a:ea typeface="Times New Roman"/>
                <a:cs typeface="Times New Roman"/>
                <a:sym typeface="Times New Roman"/>
              </a:rPr>
              <a:t>SDLC - Waterfall Model</a:t>
            </a:r>
            <a:endParaRPr b="1" sz="2400">
              <a:latin typeface="Times New Roman"/>
              <a:ea typeface="Times New Roman"/>
              <a:cs typeface="Times New Roman"/>
              <a:sym typeface="Times New Roman"/>
            </a:endParaRPr>
          </a:p>
        </p:txBody>
      </p:sp>
      <p:sp>
        <p:nvSpPr>
          <p:cNvPr id="79" name="Google Shape;79;p10"/>
          <p:cNvSpPr txBox="1"/>
          <p:nvPr>
            <p:ph idx="1" type="subTitle"/>
          </p:nvPr>
        </p:nvSpPr>
        <p:spPr>
          <a:xfrm>
            <a:off x="246500" y="740550"/>
            <a:ext cx="4311600" cy="17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latin typeface="Arial"/>
                <a:ea typeface="Arial"/>
                <a:cs typeface="Arial"/>
                <a:sym typeface="Arial"/>
              </a:rPr>
              <a:t>Waterfall Model is a sequential model that divides software development into different phases. Each phase is designed for performing specific activity during SDLC phase.</a:t>
            </a:r>
            <a:endParaRPr>
              <a:latin typeface="Arial"/>
              <a:ea typeface="Arial"/>
              <a:cs typeface="Arial"/>
              <a:sym typeface="Arial"/>
            </a:endParaRPr>
          </a:p>
        </p:txBody>
      </p:sp>
      <p:pic>
        <p:nvPicPr>
          <p:cNvPr id="80" name="Google Shape;80;p10"/>
          <p:cNvPicPr preferRelativeResize="0"/>
          <p:nvPr/>
        </p:nvPicPr>
        <p:blipFill>
          <a:blip r:embed="rId3">
            <a:alphaModFix/>
          </a:blip>
          <a:stretch>
            <a:fillRect/>
          </a:stretch>
        </p:blipFill>
        <p:spPr>
          <a:xfrm>
            <a:off x="4558100" y="687075"/>
            <a:ext cx="4039351" cy="388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1"/>
          <p:cNvSpPr txBox="1"/>
          <p:nvPr>
            <p:ph type="title"/>
          </p:nvPr>
        </p:nvSpPr>
        <p:spPr>
          <a:xfrm>
            <a:off x="159384" y="98932"/>
            <a:ext cx="32232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Why do we need Agile?</a:t>
            </a:r>
            <a:endParaRPr sz="2400">
              <a:latin typeface="Times New Roman"/>
              <a:ea typeface="Times New Roman"/>
              <a:cs typeface="Times New Roman"/>
              <a:sym typeface="Times New Roman"/>
            </a:endParaRPr>
          </a:p>
        </p:txBody>
      </p:sp>
      <p:sp>
        <p:nvSpPr>
          <p:cNvPr id="86" name="Google Shape;86;p11"/>
          <p:cNvSpPr/>
          <p:nvPr/>
        </p:nvSpPr>
        <p:spPr>
          <a:xfrm>
            <a:off x="1127731" y="628757"/>
            <a:ext cx="6880097" cy="41853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1"/>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2"/>
          <p:cNvSpPr txBox="1"/>
          <p:nvPr>
            <p:ph type="title"/>
          </p:nvPr>
        </p:nvSpPr>
        <p:spPr>
          <a:xfrm>
            <a:off x="159384" y="98932"/>
            <a:ext cx="32232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Why do we need Agile?</a:t>
            </a:r>
            <a:endParaRPr sz="2400">
              <a:latin typeface="Times New Roman"/>
              <a:ea typeface="Times New Roman"/>
              <a:cs typeface="Times New Roman"/>
              <a:sym typeface="Times New Roman"/>
            </a:endParaRPr>
          </a:p>
        </p:txBody>
      </p:sp>
      <p:sp>
        <p:nvSpPr>
          <p:cNvPr id="93" name="Google Shape;93;p12"/>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3"/>
              </a:rPr>
              <a:t>www.tothenew.com</a:t>
            </a:r>
            <a:endParaRPr sz="800">
              <a:solidFill>
                <a:schemeClr val="dk1"/>
              </a:solidFill>
              <a:latin typeface="Arial"/>
              <a:ea typeface="Arial"/>
              <a:cs typeface="Arial"/>
              <a:sym typeface="Arial"/>
            </a:endParaRPr>
          </a:p>
        </p:txBody>
      </p:sp>
      <p:pic>
        <p:nvPicPr>
          <p:cNvPr id="94" name="Google Shape;94;p12"/>
          <p:cNvPicPr preferRelativeResize="0"/>
          <p:nvPr/>
        </p:nvPicPr>
        <p:blipFill>
          <a:blip r:embed="rId4">
            <a:alphaModFix/>
          </a:blip>
          <a:stretch>
            <a:fillRect/>
          </a:stretch>
        </p:blipFill>
        <p:spPr>
          <a:xfrm>
            <a:off x="1358375" y="840900"/>
            <a:ext cx="6670199" cy="325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3"/>
          <p:cNvSpPr txBox="1"/>
          <p:nvPr>
            <p:ph type="title"/>
          </p:nvPr>
        </p:nvSpPr>
        <p:spPr>
          <a:xfrm>
            <a:off x="159384" y="98932"/>
            <a:ext cx="322326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Why do we need Agile?</a:t>
            </a:r>
            <a:endParaRPr sz="2400">
              <a:latin typeface="Times New Roman"/>
              <a:ea typeface="Times New Roman"/>
              <a:cs typeface="Times New Roman"/>
              <a:sym typeface="Times New Roman"/>
            </a:endParaRPr>
          </a:p>
        </p:txBody>
      </p:sp>
      <p:sp>
        <p:nvSpPr>
          <p:cNvPr id="100" name="Google Shape;100;p13"/>
          <p:cNvSpPr/>
          <p:nvPr/>
        </p:nvSpPr>
        <p:spPr>
          <a:xfrm>
            <a:off x="784735" y="691848"/>
            <a:ext cx="7574497" cy="39260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3"/>
          <p:cNvSpPr txBox="1"/>
          <p:nvPr/>
        </p:nvSpPr>
        <p:spPr>
          <a:xfrm>
            <a:off x="3358177" y="4609100"/>
            <a:ext cx="3485700" cy="193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100">
                <a:solidFill>
                  <a:schemeClr val="dk1"/>
                </a:solidFill>
                <a:latin typeface="Arial Black"/>
                <a:ea typeface="Arial Black"/>
                <a:cs typeface="Arial Black"/>
                <a:sym typeface="Arial Black"/>
              </a:rPr>
              <a:t>Source: Pulse of the Profession 2017</a:t>
            </a:r>
            <a:endParaRPr sz="1100">
              <a:solidFill>
                <a:schemeClr val="dk1"/>
              </a:solidFill>
              <a:latin typeface="Arial Black"/>
              <a:ea typeface="Arial Black"/>
              <a:cs typeface="Arial Black"/>
              <a:sym typeface="Arial Black"/>
            </a:endParaRPr>
          </a:p>
        </p:txBody>
      </p:sp>
      <p:sp>
        <p:nvSpPr>
          <p:cNvPr id="102" name="Google Shape;102;p13"/>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159384" y="98932"/>
            <a:ext cx="48018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Software Development is Complex</a:t>
            </a:r>
            <a:endParaRPr sz="2400">
              <a:latin typeface="Times New Roman"/>
              <a:ea typeface="Times New Roman"/>
              <a:cs typeface="Times New Roman"/>
              <a:sym typeface="Times New Roman"/>
            </a:endParaRPr>
          </a:p>
        </p:txBody>
      </p:sp>
      <p:sp>
        <p:nvSpPr>
          <p:cNvPr id="108" name="Google Shape;108;p14"/>
          <p:cNvSpPr/>
          <p:nvPr/>
        </p:nvSpPr>
        <p:spPr>
          <a:xfrm>
            <a:off x="599798" y="979673"/>
            <a:ext cx="7944383" cy="35630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4"/>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59384" y="98932"/>
            <a:ext cx="480187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Software Development is Complex</a:t>
            </a:r>
            <a:endParaRPr sz="2400">
              <a:latin typeface="Times New Roman"/>
              <a:ea typeface="Times New Roman"/>
              <a:cs typeface="Times New Roman"/>
              <a:sym typeface="Times New Roman"/>
            </a:endParaRPr>
          </a:p>
        </p:txBody>
      </p:sp>
      <p:sp>
        <p:nvSpPr>
          <p:cNvPr id="115" name="Google Shape;115;p15"/>
          <p:cNvSpPr/>
          <p:nvPr/>
        </p:nvSpPr>
        <p:spPr>
          <a:xfrm>
            <a:off x="1223985" y="766973"/>
            <a:ext cx="6549064" cy="38097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5"/>
          <p:cNvSpPr txBox="1"/>
          <p:nvPr/>
        </p:nvSpPr>
        <p:spPr>
          <a:xfrm>
            <a:off x="4107254" y="4971182"/>
            <a:ext cx="925830" cy="130175"/>
          </a:xfrm>
          <a:prstGeom prst="rect">
            <a:avLst/>
          </a:prstGeom>
          <a:noFill/>
          <a:ln>
            <a:noFill/>
          </a:ln>
        </p:spPr>
        <p:txBody>
          <a:bodyPr anchorCtr="0" anchor="t" bIns="0" lIns="0" spcFirstLastPara="1" rIns="0" wrap="square" tIns="0">
            <a:noAutofit/>
          </a:bodyPr>
          <a:lstStyle/>
          <a:p>
            <a:pPr indent="0" lvl="0" marL="12700" marR="0" rtl="0" algn="l">
              <a:lnSpc>
                <a:spcPct val="114374"/>
              </a:lnSpc>
              <a:spcBef>
                <a:spcPts val="0"/>
              </a:spcBef>
              <a:spcAft>
                <a:spcPts val="0"/>
              </a:spcAft>
              <a:buNone/>
            </a:pPr>
            <a:r>
              <a:rPr lang="en-US" sz="800" u="sng">
                <a:solidFill>
                  <a:schemeClr val="hlink"/>
                </a:solidFill>
                <a:latin typeface="Arial"/>
                <a:ea typeface="Arial"/>
                <a:cs typeface="Arial"/>
                <a:sym typeface="Arial"/>
                <a:hlinkClick r:id="rId4"/>
              </a:rPr>
              <a:t>www.tothenew.com</a:t>
            </a:r>
            <a:endParaRPr sz="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