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2860000" cy="27432000"/>
  <p:notesSz cx="6858000" cy="9144000"/>
  <p:defaultTextStyle>
    <a:defPPr>
      <a:defRPr lang="en-US"/>
    </a:defPPr>
    <a:lvl1pPr marL="0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1358333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2716666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4075001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5433334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6791668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8150001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9508334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0866668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1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2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2"/>
    <p:restoredTop sz="94646"/>
  </p:normalViewPr>
  <p:slideViewPr>
    <p:cSldViewPr snapToGrid="0" snapToObjects="1">
      <p:cViewPr varScale="1">
        <p:scale>
          <a:sx n="27" d="100"/>
          <a:sy n="27" d="100"/>
        </p:scale>
        <p:origin x="666" y="162"/>
      </p:cViewPr>
      <p:guideLst>
        <p:guide orient="horz" pos="8641"/>
        <p:guide pos="7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8521702"/>
            <a:ext cx="19431000" cy="588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5544800"/>
            <a:ext cx="160020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58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16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75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33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91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50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08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866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2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3500" y="1098555"/>
            <a:ext cx="5143500" cy="23406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1098555"/>
            <a:ext cx="15049500" cy="23406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783" y="17627602"/>
            <a:ext cx="19431000" cy="5448300"/>
          </a:xfrm>
        </p:spPr>
        <p:txBody>
          <a:bodyPr anchor="t"/>
          <a:lstStyle>
            <a:lvl1pPr algn="l">
              <a:defRPr sz="11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783" y="11626854"/>
            <a:ext cx="19431000" cy="6000748"/>
          </a:xfrm>
        </p:spPr>
        <p:txBody>
          <a:bodyPr anchor="b"/>
          <a:lstStyle>
            <a:lvl1pPr marL="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1pPr>
            <a:lvl2pPr marL="1358333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716666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3pPr>
            <a:lvl4pPr marL="407500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4333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7916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15000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5083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08666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8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6400802"/>
            <a:ext cx="10096500" cy="18103852"/>
          </a:xfrm>
        </p:spPr>
        <p:txBody>
          <a:bodyPr/>
          <a:lstStyle>
            <a:lvl1pPr>
              <a:defRPr sz="8400"/>
            </a:lvl1pPr>
            <a:lvl2pPr>
              <a:defRPr sz="7100"/>
            </a:lvl2pPr>
            <a:lvl3pPr>
              <a:defRPr sz="59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20500" y="6400802"/>
            <a:ext cx="10096500" cy="18103852"/>
          </a:xfrm>
        </p:spPr>
        <p:txBody>
          <a:bodyPr/>
          <a:lstStyle>
            <a:lvl1pPr>
              <a:defRPr sz="8400"/>
            </a:lvl1pPr>
            <a:lvl2pPr>
              <a:defRPr sz="7100"/>
            </a:lvl2pPr>
            <a:lvl3pPr>
              <a:defRPr sz="59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5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6140453"/>
            <a:ext cx="10100470" cy="2559048"/>
          </a:xfrm>
        </p:spPr>
        <p:txBody>
          <a:bodyPr anchor="b"/>
          <a:lstStyle>
            <a:lvl1pPr marL="0" indent="0">
              <a:buNone/>
              <a:defRPr sz="7100" b="1"/>
            </a:lvl1pPr>
            <a:lvl2pPr marL="1358333" indent="0">
              <a:buNone/>
              <a:defRPr sz="5900" b="1"/>
            </a:lvl2pPr>
            <a:lvl3pPr marL="2716666" indent="0">
              <a:buNone/>
              <a:defRPr sz="5400" b="1"/>
            </a:lvl3pPr>
            <a:lvl4pPr marL="4075001" indent="0">
              <a:buNone/>
              <a:defRPr sz="4700" b="1"/>
            </a:lvl4pPr>
            <a:lvl5pPr marL="5433334" indent="0">
              <a:buNone/>
              <a:defRPr sz="4700" b="1"/>
            </a:lvl5pPr>
            <a:lvl6pPr marL="6791668" indent="0">
              <a:buNone/>
              <a:defRPr sz="4700" b="1"/>
            </a:lvl6pPr>
            <a:lvl7pPr marL="8150001" indent="0">
              <a:buNone/>
              <a:defRPr sz="4700" b="1"/>
            </a:lvl7pPr>
            <a:lvl8pPr marL="9508334" indent="0">
              <a:buNone/>
              <a:defRPr sz="4700" b="1"/>
            </a:lvl8pPr>
            <a:lvl9pPr marL="10866668" indent="0">
              <a:buNone/>
              <a:defRPr sz="4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8699501"/>
            <a:ext cx="10100470" cy="15805152"/>
          </a:xfrm>
        </p:spPr>
        <p:txBody>
          <a:bodyPr/>
          <a:lstStyle>
            <a:lvl1pPr>
              <a:defRPr sz="7100"/>
            </a:lvl1pPr>
            <a:lvl2pPr>
              <a:defRPr sz="5900"/>
            </a:lvl2pPr>
            <a:lvl3pPr>
              <a:defRPr sz="54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12564" y="6140453"/>
            <a:ext cx="10104438" cy="2559048"/>
          </a:xfrm>
        </p:spPr>
        <p:txBody>
          <a:bodyPr anchor="b"/>
          <a:lstStyle>
            <a:lvl1pPr marL="0" indent="0">
              <a:buNone/>
              <a:defRPr sz="7100" b="1"/>
            </a:lvl1pPr>
            <a:lvl2pPr marL="1358333" indent="0">
              <a:buNone/>
              <a:defRPr sz="5900" b="1"/>
            </a:lvl2pPr>
            <a:lvl3pPr marL="2716666" indent="0">
              <a:buNone/>
              <a:defRPr sz="5400" b="1"/>
            </a:lvl3pPr>
            <a:lvl4pPr marL="4075001" indent="0">
              <a:buNone/>
              <a:defRPr sz="4700" b="1"/>
            </a:lvl4pPr>
            <a:lvl5pPr marL="5433334" indent="0">
              <a:buNone/>
              <a:defRPr sz="4700" b="1"/>
            </a:lvl5pPr>
            <a:lvl6pPr marL="6791668" indent="0">
              <a:buNone/>
              <a:defRPr sz="4700" b="1"/>
            </a:lvl6pPr>
            <a:lvl7pPr marL="8150001" indent="0">
              <a:buNone/>
              <a:defRPr sz="4700" b="1"/>
            </a:lvl7pPr>
            <a:lvl8pPr marL="9508334" indent="0">
              <a:buNone/>
              <a:defRPr sz="4700" b="1"/>
            </a:lvl8pPr>
            <a:lvl9pPr marL="10866668" indent="0">
              <a:buNone/>
              <a:defRPr sz="4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64" y="8699501"/>
            <a:ext cx="10104438" cy="15805152"/>
          </a:xfrm>
        </p:spPr>
        <p:txBody>
          <a:bodyPr/>
          <a:lstStyle>
            <a:lvl1pPr>
              <a:defRPr sz="7100"/>
            </a:lvl1pPr>
            <a:lvl2pPr>
              <a:defRPr sz="5900"/>
            </a:lvl2pPr>
            <a:lvl3pPr>
              <a:defRPr sz="54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0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2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3" y="1092200"/>
            <a:ext cx="7520783" cy="4648200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26" y="1092202"/>
            <a:ext cx="12779375" cy="23412452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1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3" y="5740403"/>
            <a:ext cx="7520783" cy="18764252"/>
          </a:xfrm>
        </p:spPr>
        <p:txBody>
          <a:bodyPr/>
          <a:lstStyle>
            <a:lvl1pPr marL="0" indent="0">
              <a:buNone/>
              <a:defRPr sz="4200"/>
            </a:lvl1pPr>
            <a:lvl2pPr marL="1358333" indent="0">
              <a:buNone/>
              <a:defRPr sz="3500"/>
            </a:lvl2pPr>
            <a:lvl3pPr marL="2716666" indent="0">
              <a:buNone/>
              <a:defRPr sz="3000"/>
            </a:lvl3pPr>
            <a:lvl4pPr marL="4075001" indent="0">
              <a:buNone/>
              <a:defRPr sz="2600"/>
            </a:lvl4pPr>
            <a:lvl5pPr marL="5433334" indent="0">
              <a:buNone/>
              <a:defRPr sz="2600"/>
            </a:lvl5pPr>
            <a:lvl6pPr marL="6791668" indent="0">
              <a:buNone/>
              <a:defRPr sz="2600"/>
            </a:lvl6pPr>
            <a:lvl7pPr marL="8150001" indent="0">
              <a:buNone/>
              <a:defRPr sz="2600"/>
            </a:lvl7pPr>
            <a:lvl8pPr marL="9508334" indent="0">
              <a:buNone/>
              <a:defRPr sz="2600"/>
            </a:lvl8pPr>
            <a:lvl9pPr marL="10866668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9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20" y="19202401"/>
            <a:ext cx="13716000" cy="2266953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720" y="2451100"/>
            <a:ext cx="13716000" cy="16459200"/>
          </a:xfrm>
        </p:spPr>
        <p:txBody>
          <a:bodyPr/>
          <a:lstStyle>
            <a:lvl1pPr marL="0" indent="0">
              <a:buNone/>
              <a:defRPr sz="9600"/>
            </a:lvl1pPr>
            <a:lvl2pPr marL="1358333" indent="0">
              <a:buNone/>
              <a:defRPr sz="8400"/>
            </a:lvl2pPr>
            <a:lvl3pPr marL="2716666" indent="0">
              <a:buNone/>
              <a:defRPr sz="7100"/>
            </a:lvl3pPr>
            <a:lvl4pPr marL="4075001" indent="0">
              <a:buNone/>
              <a:defRPr sz="5900"/>
            </a:lvl4pPr>
            <a:lvl5pPr marL="5433334" indent="0">
              <a:buNone/>
              <a:defRPr sz="5900"/>
            </a:lvl5pPr>
            <a:lvl6pPr marL="6791668" indent="0">
              <a:buNone/>
              <a:defRPr sz="5900"/>
            </a:lvl6pPr>
            <a:lvl7pPr marL="8150001" indent="0">
              <a:buNone/>
              <a:defRPr sz="5900"/>
            </a:lvl7pPr>
            <a:lvl8pPr marL="9508334" indent="0">
              <a:buNone/>
              <a:defRPr sz="5900"/>
            </a:lvl8pPr>
            <a:lvl9pPr marL="10866668" indent="0">
              <a:buNone/>
              <a:defRPr sz="5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20" y="21469353"/>
            <a:ext cx="13716000" cy="3219448"/>
          </a:xfrm>
        </p:spPr>
        <p:txBody>
          <a:bodyPr/>
          <a:lstStyle>
            <a:lvl1pPr marL="0" indent="0">
              <a:buNone/>
              <a:defRPr sz="4200"/>
            </a:lvl1pPr>
            <a:lvl2pPr marL="1358333" indent="0">
              <a:buNone/>
              <a:defRPr sz="3500"/>
            </a:lvl2pPr>
            <a:lvl3pPr marL="2716666" indent="0">
              <a:buNone/>
              <a:defRPr sz="3000"/>
            </a:lvl3pPr>
            <a:lvl4pPr marL="4075001" indent="0">
              <a:buNone/>
              <a:defRPr sz="2600"/>
            </a:lvl4pPr>
            <a:lvl5pPr marL="5433334" indent="0">
              <a:buNone/>
              <a:defRPr sz="2600"/>
            </a:lvl5pPr>
            <a:lvl6pPr marL="6791668" indent="0">
              <a:buNone/>
              <a:defRPr sz="2600"/>
            </a:lvl6pPr>
            <a:lvl7pPr marL="8150001" indent="0">
              <a:buNone/>
              <a:defRPr sz="2600"/>
            </a:lvl7pPr>
            <a:lvl8pPr marL="9508334" indent="0">
              <a:buNone/>
              <a:defRPr sz="2600"/>
            </a:lvl8pPr>
            <a:lvl9pPr marL="10866668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5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098553"/>
            <a:ext cx="20574000" cy="4572000"/>
          </a:xfrm>
          <a:prstGeom prst="rect">
            <a:avLst/>
          </a:prstGeom>
        </p:spPr>
        <p:txBody>
          <a:bodyPr vert="horz" lIns="271667" tIns="135834" rIns="271667" bIns="13583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6400802"/>
            <a:ext cx="20574000" cy="18103852"/>
          </a:xfrm>
          <a:prstGeom prst="rect">
            <a:avLst/>
          </a:prstGeom>
        </p:spPr>
        <p:txBody>
          <a:bodyPr vert="horz" lIns="271667" tIns="135834" rIns="271667" bIns="13583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25425403"/>
            <a:ext cx="5334000" cy="1460500"/>
          </a:xfrm>
          <a:prstGeom prst="rect">
            <a:avLst/>
          </a:prstGeom>
        </p:spPr>
        <p:txBody>
          <a:bodyPr vert="horz" lIns="271667" tIns="135834" rIns="271667" bIns="135834" rtlCol="0" anchor="ctr"/>
          <a:lstStyle>
            <a:lvl1pPr algn="l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A2F60-A9DA-754F-BA60-4C4FB523BA9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0" y="25425403"/>
            <a:ext cx="7239000" cy="1460500"/>
          </a:xfrm>
          <a:prstGeom prst="rect">
            <a:avLst/>
          </a:prstGeom>
        </p:spPr>
        <p:txBody>
          <a:bodyPr vert="horz" lIns="271667" tIns="135834" rIns="271667" bIns="135834" rtlCol="0" anchor="ctr"/>
          <a:lstStyle>
            <a:lvl1pPr algn="ct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0" y="25425403"/>
            <a:ext cx="5334000" cy="1460500"/>
          </a:xfrm>
          <a:prstGeom prst="rect">
            <a:avLst/>
          </a:prstGeom>
        </p:spPr>
        <p:txBody>
          <a:bodyPr vert="horz" lIns="271667" tIns="135834" rIns="271667" bIns="135834" rtlCol="0" anchor="ctr"/>
          <a:lstStyle>
            <a:lvl1pPr algn="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58333" rtl="0" eaLnBrk="1" latinLnBrk="0" hangingPunct="1">
        <a:spcBef>
          <a:spcPct val="0"/>
        </a:spcBef>
        <a:buNone/>
        <a:defRPr sz="1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8750" indent="-1018750" algn="l" defTabSz="1358333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207292" indent="-848959" algn="l" defTabSz="1358333" rtl="0" eaLnBrk="1" latinLnBrk="0" hangingPunct="1">
        <a:spcBef>
          <a:spcPct val="20000"/>
        </a:spcBef>
        <a:buFont typeface="Arial"/>
        <a:buChar char="–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3395835" indent="-679167" algn="l" defTabSz="1358333" rtl="0" eaLnBrk="1" latinLnBrk="0" hangingPunct="1">
        <a:spcBef>
          <a:spcPct val="20000"/>
        </a:spcBef>
        <a:buFont typeface="Arial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4754168" indent="-679167" algn="l" defTabSz="1358333" rtl="0" eaLnBrk="1" latinLnBrk="0" hangingPunct="1">
        <a:spcBef>
          <a:spcPct val="20000"/>
        </a:spcBef>
        <a:buFont typeface="Arial"/>
        <a:buChar char="–"/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6112501" indent="-679167" algn="l" defTabSz="1358333" rtl="0" eaLnBrk="1" latinLnBrk="0" hangingPunct="1">
        <a:spcBef>
          <a:spcPct val="20000"/>
        </a:spcBef>
        <a:buFont typeface="Arial"/>
        <a:buChar char="»"/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470834" indent="-679167" algn="l" defTabSz="1358333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829168" indent="-679167" algn="l" defTabSz="1358333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187502" indent="-679167" algn="l" defTabSz="1358333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545835" indent="-679167" algn="l" defTabSz="1358333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58333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16666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075001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33334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91668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150001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508334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866668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8A9A7DA-6D3F-5E43-99AB-B340958B1561}"/>
              </a:ext>
            </a:extLst>
          </p:cNvPr>
          <p:cNvSpPr/>
          <p:nvPr/>
        </p:nvSpPr>
        <p:spPr>
          <a:xfrm>
            <a:off x="0" y="25121064"/>
            <a:ext cx="22900102" cy="2279787"/>
          </a:xfrm>
          <a:prstGeom prst="rect">
            <a:avLst/>
          </a:prstGeom>
          <a:solidFill>
            <a:srgbClr val="6A202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CDC784-145E-EA41-B45D-422DA5840B1D}"/>
              </a:ext>
            </a:extLst>
          </p:cNvPr>
          <p:cNvSpPr/>
          <p:nvPr/>
        </p:nvSpPr>
        <p:spPr>
          <a:xfrm>
            <a:off x="0" y="0"/>
            <a:ext cx="22860000" cy="1960058"/>
          </a:xfrm>
          <a:prstGeom prst="rect">
            <a:avLst/>
          </a:prstGeom>
          <a:solidFill>
            <a:srgbClr val="6A202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5137" y="544296"/>
            <a:ext cx="17336537" cy="1922862"/>
          </a:xfrm>
          <a:prstGeom prst="rect">
            <a:avLst/>
          </a:prstGeom>
          <a:noFill/>
        </p:spPr>
        <p:txBody>
          <a:bodyPr wrap="square" lIns="75465" tIns="37733" rIns="75465" bIns="37733" rtlCol="0">
            <a:spAutoFit/>
          </a:bodyPr>
          <a:lstStyle/>
          <a:p>
            <a:r>
              <a:rPr lang="en-US" sz="4000" b="1" i="1" dirty="0">
                <a:solidFill>
                  <a:schemeClr val="bg1"/>
                </a:solidFill>
                <a:latin typeface="Arial"/>
                <a:cs typeface="Arial"/>
              </a:rPr>
              <a:t>PEARL : An Interactive Visual Analytic tool for Understanding </a:t>
            </a:r>
          </a:p>
          <a:p>
            <a:r>
              <a:rPr lang="en-US" sz="4000" b="1" i="1" dirty="0">
                <a:solidFill>
                  <a:schemeClr val="bg1"/>
                </a:solidFill>
                <a:latin typeface="Arial"/>
                <a:cs typeface="Arial"/>
              </a:rPr>
              <a:t>                                    Personal  Emotion Style from Twitter</a:t>
            </a:r>
            <a:endParaRPr lang="en-US" sz="40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4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27435" y="1999064"/>
            <a:ext cx="11098402" cy="12618098"/>
          </a:xfrm>
          <a:prstGeom prst="rect">
            <a:avLst/>
          </a:prstGeom>
          <a:noFill/>
        </p:spPr>
        <p:txBody>
          <a:bodyPr wrap="square" lIns="75465" tIns="37733" rIns="75465" bIns="37733" rtlCol="0">
            <a:spAutoFit/>
          </a:bodyPr>
          <a:lstStyle/>
          <a:p>
            <a:r>
              <a:rPr lang="en-US" sz="3500" u="sng" dirty="0">
                <a:cs typeface="Arial"/>
              </a:rPr>
              <a:t>System Description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500" dirty="0">
                <a:cs typeface="Arial"/>
              </a:rPr>
              <a:t>Stacked Area chart shows the combined emotion analysis over a time series data.  </a:t>
            </a:r>
            <a:br>
              <a:rPr lang="en-US" sz="3500" dirty="0">
                <a:cs typeface="Arial"/>
              </a:rPr>
            </a:br>
            <a:r>
              <a:rPr lang="en-US" sz="3500" dirty="0">
                <a:cs typeface="Arial"/>
              </a:rPr>
              <a:t>         -&gt; Color encodes different emotions of </a:t>
            </a:r>
            <a:r>
              <a:rPr lang="en-US" sz="3500" dirty="0" err="1">
                <a:cs typeface="Arial"/>
              </a:rPr>
              <a:t>Plutchik</a:t>
            </a:r>
            <a:r>
              <a:rPr lang="en-US" sz="3500" dirty="0">
                <a:cs typeface="Arial"/>
              </a:rPr>
              <a:t> Model.</a:t>
            </a:r>
          </a:p>
          <a:p>
            <a:pPr>
              <a:spcBef>
                <a:spcPts val="600"/>
              </a:spcBef>
            </a:pPr>
            <a:r>
              <a:rPr lang="en-US" sz="3500" dirty="0">
                <a:cs typeface="Arial"/>
              </a:rPr>
              <a:t>              -&gt; Area of each emotion depends on the valence score.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500" dirty="0">
                <a:cs typeface="Arial"/>
              </a:rPr>
              <a:t>Area chart that displays number of tweets per day the user has posted.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500" dirty="0">
                <a:cs typeface="Arial"/>
              </a:rPr>
              <a:t>Scatter Plot that displays the important words and its VAD scores that says the particular emotion of the tweet.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500" dirty="0">
                <a:cs typeface="Arial"/>
              </a:rPr>
              <a:t>Word cloud is used to find significant words from the tweets.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500" dirty="0">
                <a:cs typeface="Arial"/>
              </a:rPr>
              <a:t>Raw tweet view shows the tweets and the significant words to detect the emotion in bold characters. This bold words and its VAD scores are used for Scatter Pie Plot.</a:t>
            </a:r>
          </a:p>
          <a:p>
            <a:pPr marL="613157" indent="-613157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500" dirty="0">
                <a:cs typeface="Arial"/>
              </a:rPr>
              <a:t>Extension : We built a RNN based approach to detect the tweet emotions. Multi line chart is used to display 8 different emotions from the </a:t>
            </a:r>
            <a:r>
              <a:rPr lang="en-US" sz="3500" dirty="0" err="1">
                <a:cs typeface="Arial"/>
              </a:rPr>
              <a:t>Plutchik</a:t>
            </a:r>
            <a:r>
              <a:rPr lang="en-US" sz="3500" dirty="0">
                <a:cs typeface="Arial"/>
              </a:rPr>
              <a:t> Model.</a:t>
            </a:r>
          </a:p>
          <a:p>
            <a:pPr marL="613157" indent="-613157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500" dirty="0">
                <a:cs typeface="Arial"/>
              </a:rPr>
              <a:t>Backend:</a:t>
            </a:r>
          </a:p>
          <a:p>
            <a:pPr>
              <a:spcBef>
                <a:spcPts val="600"/>
              </a:spcBef>
            </a:pPr>
            <a:r>
              <a:rPr lang="en-US" sz="3500" dirty="0">
                <a:cs typeface="Arial"/>
              </a:rPr>
              <a:t>            NRC emotion lexicon is a list of English words has 10 basic emotion values and their VAD scores.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136" y="2255830"/>
            <a:ext cx="10280063" cy="6308678"/>
          </a:xfrm>
          <a:prstGeom prst="rect">
            <a:avLst/>
          </a:prstGeom>
          <a:noFill/>
        </p:spPr>
        <p:txBody>
          <a:bodyPr wrap="square" lIns="75465" tIns="37733" rIns="75465" bIns="37733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3500" u="sng" dirty="0">
                <a:cs typeface="Arial"/>
              </a:rPr>
              <a:t>Introduction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3500" dirty="0"/>
              <a:t>The PEARL system is an interactive timeline based visual analytic tool which allows users to view examine a person’s emotional style derived from his tweets. </a:t>
            </a:r>
            <a:r>
              <a:rPr lang="en-US" sz="3500" dirty="0">
                <a:cs typeface="Arial"/>
              </a:rPr>
              <a:t>.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3500" dirty="0">
                <a:cs typeface="Arial"/>
              </a:rPr>
              <a:t>Interactions in various trending topics will have influence of User Emotional State.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3500" dirty="0">
                <a:cs typeface="Arial"/>
              </a:rPr>
              <a:t>Twitter is one the best social share our ideas over trending topics. 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3500" dirty="0">
                <a:cs typeface="Arial"/>
              </a:rPr>
              <a:t>This is a visual analytic tool that provides the Users emotional state over a period of time.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74000" y="23393400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648683" y="19021333"/>
            <a:ext cx="10701137" cy="4385075"/>
          </a:xfrm>
          <a:prstGeom prst="rect">
            <a:avLst/>
          </a:prstGeom>
          <a:noFill/>
        </p:spPr>
        <p:txBody>
          <a:bodyPr wrap="square" lIns="75465" tIns="37733" rIns="75465" bIns="37733" rtlCol="0">
            <a:spAutoFit/>
          </a:bodyPr>
          <a:lstStyle>
            <a:defPPr>
              <a:defRPr lang="en-US"/>
            </a:defPPr>
            <a:lvl1pPr>
              <a:defRPr sz="3600" u="sng">
                <a:latin typeface="Arial"/>
                <a:cs typeface="Arial"/>
              </a:defRPr>
            </a:lvl1pPr>
          </a:lstStyle>
          <a:p>
            <a:r>
              <a:rPr lang="en-US" dirty="0"/>
              <a:t>Results: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3200" u="none" dirty="0"/>
              <a:t>Can present a case study here. 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3200" u="none" dirty="0"/>
              <a:t>Show how to analyze dataset using the system, including the new capabilities provided by the extension.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3200" u="none" dirty="0"/>
              <a:t>Make sure the narrative flow makes sense to people not familiar with your project!</a:t>
            </a:r>
          </a:p>
          <a:p>
            <a:pPr marL="571500" indent="-571500">
              <a:spcBef>
                <a:spcPts val="600"/>
              </a:spcBef>
              <a:buFont typeface="Arial"/>
              <a:buChar char="•"/>
            </a:pPr>
            <a:r>
              <a:rPr lang="en-US" sz="3200" u="none" dirty="0" err="1"/>
              <a:t>expedita</a:t>
            </a:r>
            <a:r>
              <a:rPr lang="en-US" sz="3200" u="none" dirty="0"/>
              <a:t> </a:t>
            </a:r>
            <a:r>
              <a:rPr lang="en-US" sz="3200" u="none" dirty="0" err="1"/>
              <a:t>distinctio</a:t>
            </a:r>
            <a:r>
              <a:rPr lang="en-US" sz="3200" u="none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11C072-2FE2-614C-A7CB-48501CD52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81" y="10227339"/>
            <a:ext cx="8041035" cy="64407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4B6270-60F3-E845-B083-BA661E561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1" y="17958884"/>
            <a:ext cx="9553506" cy="62477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49D3DEE-ACB0-4B4B-8D21-A9542E3108ED}"/>
              </a:ext>
            </a:extLst>
          </p:cNvPr>
          <p:cNvSpPr txBox="1"/>
          <p:nvPr/>
        </p:nvSpPr>
        <p:spPr>
          <a:xfrm>
            <a:off x="845136" y="25759768"/>
            <a:ext cx="14220325" cy="1061088"/>
          </a:xfrm>
          <a:prstGeom prst="rect">
            <a:avLst/>
          </a:prstGeom>
          <a:noFill/>
        </p:spPr>
        <p:txBody>
          <a:bodyPr wrap="square" lIns="75465" tIns="37733" rIns="75465" bIns="37733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/>
                <a:cs typeface="Arial"/>
              </a:rPr>
              <a:t>[authors]</a:t>
            </a:r>
          </a:p>
          <a:p>
            <a:r>
              <a:rPr lang="en-US" sz="3200" dirty="0">
                <a:solidFill>
                  <a:schemeClr val="bg1"/>
                </a:solidFill>
                <a:latin typeface="Arial"/>
                <a:cs typeface="Arial"/>
              </a:rPr>
              <a:t>[ email addresses]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2079A4-0305-094B-A4F8-F9AF2435CC7A}"/>
              </a:ext>
            </a:extLst>
          </p:cNvPr>
          <p:cNvSpPr txBox="1"/>
          <p:nvPr/>
        </p:nvSpPr>
        <p:spPr>
          <a:xfrm>
            <a:off x="11494264" y="14483236"/>
            <a:ext cx="10332069" cy="4723629"/>
          </a:xfrm>
          <a:prstGeom prst="rect">
            <a:avLst/>
          </a:prstGeom>
          <a:noFill/>
        </p:spPr>
        <p:txBody>
          <a:bodyPr wrap="square" lIns="75465" tIns="37733" rIns="75465" bIns="37733" rtlCol="0">
            <a:spAutoFit/>
          </a:bodyPr>
          <a:lstStyle>
            <a:defPPr>
              <a:defRPr lang="en-US"/>
            </a:defPPr>
            <a:lvl1pPr>
              <a:defRPr sz="3600" u="sng">
                <a:latin typeface="Arial"/>
                <a:cs typeface="Arial"/>
              </a:defRPr>
            </a:lvl1pPr>
          </a:lstStyle>
          <a:p>
            <a:endParaRPr lang="en-US" sz="3500" dirty="0">
              <a:latin typeface="+mn-lt"/>
            </a:endParaRPr>
          </a:p>
          <a:p>
            <a:r>
              <a:rPr lang="en-US" sz="3500" dirty="0">
                <a:latin typeface="+mn-lt"/>
              </a:rPr>
              <a:t>Datasets: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500" u="none" dirty="0">
                <a:latin typeface="+mn-lt"/>
              </a:rPr>
              <a:t>Our Data set consists of political leader twitter handles like Narendra Modi, Donald Trump, Barack Obama.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500" u="none" dirty="0">
                <a:latin typeface="+mn-lt"/>
              </a:rPr>
              <a:t>We used </a:t>
            </a:r>
            <a:r>
              <a:rPr lang="en-US" sz="3500" u="none" dirty="0" err="1">
                <a:latin typeface="+mn-lt"/>
              </a:rPr>
              <a:t>Tweepy</a:t>
            </a:r>
            <a:r>
              <a:rPr lang="en-US" sz="3500" u="none" dirty="0">
                <a:latin typeface="+mn-lt"/>
              </a:rPr>
              <a:t> and Twitter web scrolling to get the tweets of this twitter handles.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endParaRPr lang="en-US" sz="3200" u="non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E55E44-82DE-B648-A67C-765A22618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5837" y="448012"/>
            <a:ext cx="3810000" cy="939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5C128A8-03F5-D44F-AEAF-5CA431135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1563" y="25390709"/>
            <a:ext cx="884274" cy="175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3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192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Hsiao</dc:creator>
  <cp:lastModifiedBy>praka</cp:lastModifiedBy>
  <cp:revision>66</cp:revision>
  <dcterms:created xsi:type="dcterms:W3CDTF">2015-05-18T17:22:53Z</dcterms:created>
  <dcterms:modified xsi:type="dcterms:W3CDTF">2018-11-29T02:29:05Z</dcterms:modified>
</cp:coreProperties>
</file>