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embeddedFontLst>
    <p:embeddedFont>
      <p:font typeface="Questrial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74DB87F-3C49-44D6-B7D3-B68E57DFB644}">
  <a:tblStyle styleId="{074DB87F-3C49-44D6-B7D3-B68E57DFB644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9F5E9"/>
          </a:solidFill>
        </a:fill>
      </a:tcStyle>
    </a:wholeTbl>
    <a:band1H>
      <a:tcStyle>
        <a:fill>
          <a:solidFill>
            <a:srgbClr val="F2EBD0"/>
          </a:solidFill>
        </a:fill>
      </a:tcStyle>
    </a:band1H>
    <a:band1V>
      <a:tcStyle>
        <a:fill>
          <a:solidFill>
            <a:srgbClr val="F2EBD0"/>
          </a:solidFill>
        </a:fill>
      </a:tcStyle>
    </a:band1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Questrial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Shape 5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Shape 54"/>
          <p:cNvGrpSpPr/>
          <p:nvPr/>
        </p:nvGrpSpPr>
        <p:grpSpPr>
          <a:xfrm>
            <a:off x="0" y="0"/>
            <a:ext cx="2305051" cy="6858000"/>
            <a:chOff x="0" y="0"/>
            <a:chExt cx="2305051" cy="6858000"/>
          </a:xfrm>
        </p:grpSpPr>
        <p:sp>
          <p:nvSpPr>
            <p:cNvPr id="55" name="Shape 55"/>
            <p:cNvSpPr/>
            <p:nvPr/>
          </p:nvSpPr>
          <p:spPr>
            <a:xfrm>
              <a:off x="1209675" y="4763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28712" y="217646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123950" y="4021137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4337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333375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90500" y="9525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1290637" y="14288"/>
              <a:ext cx="376238" cy="1801813"/>
            </a:xfrm>
            <a:custGeom>
              <a:pathLst>
                <a:path extrusionOk="0" h="120000" w="12000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1600200" y="180181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381125" y="9525"/>
              <a:ext cx="371474" cy="1425574"/>
            </a:xfrm>
            <a:custGeom>
              <a:pathLst>
                <a:path extrusionOk="0" h="120000" w="12000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1643063" y="0"/>
              <a:ext cx="152399" cy="91281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685925" y="14208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68592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743075" y="4763"/>
              <a:ext cx="419099" cy="522288"/>
            </a:xfrm>
            <a:custGeom>
              <a:pathLst>
                <a:path extrusionOk="0" h="120000" w="12000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2119313" y="488950"/>
              <a:ext cx="161925" cy="147638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52500" y="4763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Shape 70"/>
            <p:cNvSpPr/>
            <p:nvPr/>
          </p:nvSpPr>
          <p:spPr>
            <a:xfrm>
              <a:off x="8667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90587" y="155416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738187" y="5622925"/>
              <a:ext cx="338137" cy="1216024"/>
            </a:xfrm>
            <a:custGeom>
              <a:pathLst>
                <a:path extrusionOk="0" h="120000" w="12000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647700" y="5480050"/>
              <a:ext cx="157162" cy="157162"/>
            </a:xfrm>
            <a:custGeom>
              <a:pathLst>
                <a:path extrusionOk="0" h="120000" w="12000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66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3897312"/>
              <a:ext cx="133349" cy="266699"/>
            </a:xfrm>
            <a:custGeom>
              <a:pathLst>
                <a:path extrusionOk="0" h="120000" w="12000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66675" y="414972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1644650"/>
              <a:ext cx="133349" cy="269874"/>
            </a:xfrm>
            <a:custGeom>
              <a:pathLst>
                <a:path extrusionOk="0" h="120000" w="12000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66675" y="146843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95325" y="4763"/>
              <a:ext cx="309562" cy="155892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57150" y="48815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38113" y="5060950"/>
              <a:ext cx="304799" cy="17780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561975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2937" y="6610350"/>
              <a:ext cx="23813" cy="242887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6200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5978525"/>
              <a:ext cx="190500" cy="461962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1014412" y="1801813"/>
              <a:ext cx="214312" cy="755649"/>
            </a:xfrm>
            <a:custGeom>
              <a:pathLst>
                <a:path extrusionOk="0" h="120000" w="12000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Shape 87"/>
            <p:cNvSpPr/>
            <p:nvPr/>
          </p:nvSpPr>
          <p:spPr>
            <a:xfrm>
              <a:off x="938212" y="2547938"/>
              <a:ext cx="166688" cy="160337"/>
            </a:xfrm>
            <a:custGeom>
              <a:pathLst>
                <a:path extrusionOk="0" h="120000" w="12000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95312" y="4763"/>
              <a:ext cx="638174" cy="402589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>
              <a:off x="1223962" y="1382712"/>
              <a:ext cx="142875" cy="47624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300162" y="1849438"/>
              <a:ext cx="109537" cy="107949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0987" y="3417887"/>
              <a:ext cx="142875" cy="474663"/>
            </a:xfrm>
            <a:custGeom>
              <a:pathLst>
                <a:path extrusionOk="0" h="120000" w="12000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Shape 92"/>
            <p:cNvSpPr/>
            <p:nvPr/>
          </p:nvSpPr>
          <p:spPr>
            <a:xfrm>
              <a:off x="238125" y="3883025"/>
              <a:ext cx="109537" cy="109537"/>
            </a:xfrm>
            <a:custGeom>
              <a:pathLst>
                <a:path extrusionOk="0" h="120000" w="12000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63" y="2166938"/>
              <a:ext cx="114300" cy="452438"/>
            </a:xfrm>
            <a:custGeom>
              <a:pathLst>
                <a:path extrusionOk="0" h="120000" w="12000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52388" y="2066925"/>
              <a:ext cx="109537" cy="109537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228725" y="4662487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319212" y="5041900"/>
              <a:ext cx="371474" cy="1801813"/>
            </a:xfrm>
            <a:custGeom>
              <a:pathLst>
                <a:path extrusionOk="0" h="120000" w="12000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Shape 97"/>
            <p:cNvSpPr/>
            <p:nvPr/>
          </p:nvSpPr>
          <p:spPr>
            <a:xfrm>
              <a:off x="1147762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19150" y="3983037"/>
              <a:ext cx="347662" cy="286067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728662" y="3806825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624012" y="486727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404937" y="5422900"/>
              <a:ext cx="371474" cy="1425574"/>
            </a:xfrm>
            <a:custGeom>
              <a:pathLst>
                <a:path extrusionOk="0" h="120000" w="12000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Shape 102"/>
            <p:cNvSpPr/>
            <p:nvPr/>
          </p:nvSpPr>
          <p:spPr>
            <a:xfrm>
              <a:off x="1666875" y="5945187"/>
              <a:ext cx="152399" cy="912813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1709738" y="52466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09738" y="57642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6888" y="6330950"/>
              <a:ext cx="419099" cy="527050"/>
            </a:xfrm>
            <a:custGeom>
              <a:pathLst>
                <a:path extrusionOk="0" h="120000" w="12000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2147888" y="6221412"/>
              <a:ext cx="157162" cy="147638"/>
            </a:xfrm>
            <a:custGeom>
              <a:pathLst>
                <a:path extrusionOk="0" h="120000" w="12000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04825" y="9525"/>
              <a:ext cx="233363" cy="5103813"/>
            </a:xfrm>
            <a:custGeom>
              <a:pathLst>
                <a:path extrusionOk="0" h="120000" w="12000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>
              <a:off x="633412" y="5103812"/>
              <a:ext cx="185738" cy="185738"/>
            </a:xfrm>
            <a:custGeom>
              <a:pathLst>
                <a:path extrusionOk="0" h="120000" w="12000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7077510" y="541020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9896910" y="5410198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141409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1141411" y="606425"/>
            <a:ext cx="9912353" cy="3299777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141363" y="5124019"/>
            <a:ext cx="9910858" cy="682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141455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141409" y="4419598"/>
            <a:ext cx="9904458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720643" y="3365557"/>
            <a:ext cx="8752299" cy="548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85" name="Shape 185"/>
          <p:cNvSpPr txBox="1"/>
          <p:nvPr/>
        </p:nvSpPr>
        <p:spPr>
          <a:xfrm>
            <a:off x="903512" y="73239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lang="en-US" sz="80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0537370" y="276497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lang="en-US" sz="80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41409" y="2134041"/>
            <a:ext cx="9906000" cy="25118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41363" y="4657655"/>
            <a:ext cx="9904505" cy="11406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41409" y="2674463"/>
            <a:ext cx="31968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1127917" y="3360262"/>
            <a:ext cx="3208734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3" type="body"/>
          </p:nvPr>
        </p:nvSpPr>
        <p:spPr>
          <a:xfrm>
            <a:off x="4514766" y="2677634"/>
            <a:ext cx="3184385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4" type="body"/>
          </p:nvPr>
        </p:nvSpPr>
        <p:spPr>
          <a:xfrm>
            <a:off x="4504212" y="3363435"/>
            <a:ext cx="3195829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5" type="body"/>
          </p:nvPr>
        </p:nvSpPr>
        <p:spPr>
          <a:xfrm>
            <a:off x="7852442" y="2674463"/>
            <a:ext cx="3194967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6" type="body"/>
          </p:nvPr>
        </p:nvSpPr>
        <p:spPr>
          <a:xfrm>
            <a:off x="7852442" y="3360262"/>
            <a:ext cx="3194967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141411" y="609600"/>
            <a:ext cx="9905998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141412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7" name="Shape 207"/>
          <p:cNvSpPr/>
          <p:nvPr>
            <p:ph idx="2" type="pic"/>
          </p:nvPr>
        </p:nvSpPr>
        <p:spPr>
          <a:xfrm>
            <a:off x="1141412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3" type="body"/>
          </p:nvPr>
        </p:nvSpPr>
        <p:spPr>
          <a:xfrm>
            <a:off x="1141412" y="4980857"/>
            <a:ext cx="3195240" cy="8178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4" type="body"/>
          </p:nvPr>
        </p:nvSpPr>
        <p:spPr>
          <a:xfrm>
            <a:off x="4489053" y="4404596"/>
            <a:ext cx="320039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0" name="Shape 21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6" type="body"/>
          </p:nvPr>
        </p:nvSpPr>
        <p:spPr>
          <a:xfrm>
            <a:off x="4487592" y="4980857"/>
            <a:ext cx="3200399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7" type="body"/>
          </p:nvPr>
        </p:nvSpPr>
        <p:spPr>
          <a:xfrm>
            <a:off x="7852567" y="4404594"/>
            <a:ext cx="31907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Shape 213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9" type="body"/>
          </p:nvPr>
        </p:nvSpPr>
        <p:spPr>
          <a:xfrm>
            <a:off x="7852442" y="4980853"/>
            <a:ext cx="3194967" cy="8103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 rot="5400000">
            <a:off x="4323554" y="-932655"/>
            <a:ext cx="3541713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 rot="5400000">
            <a:off x="7454104" y="2197894"/>
            <a:ext cx="5181601" cy="2005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 rot="5400000">
            <a:off x="2424904" y="-673895"/>
            <a:ext cx="5181601" cy="77485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141409" y="2249485"/>
            <a:ext cx="487838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172200" y="2249485"/>
            <a:ext cx="4875211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146704" y="609600"/>
            <a:ext cx="3856037" cy="16398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5156200" y="592666"/>
            <a:ext cx="5891208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1146704" y="2249485"/>
            <a:ext cx="3856037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1141411" y="1419225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1141411" y="4424362"/>
            <a:ext cx="9906000" cy="1374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141411" y="619125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370019" y="2249485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1141409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3" type="body"/>
          </p:nvPr>
        </p:nvSpPr>
        <p:spPr>
          <a:xfrm>
            <a:off x="6400807" y="2249484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4" type="body"/>
          </p:nvPr>
        </p:nvSpPr>
        <p:spPr>
          <a:xfrm>
            <a:off x="6172200" y="3073397"/>
            <a:ext cx="4875209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1" name="Shape 15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141412" y="609600"/>
            <a:ext cx="5934507" cy="16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0" name="Shape 160"/>
          <p:cNvSpPr/>
          <p:nvPr>
            <p:ph idx="2" type="pic"/>
          </p:nvPr>
        </p:nvSpPr>
        <p:spPr>
          <a:xfrm>
            <a:off x="7380721" y="609600"/>
            <a:ext cx="3666689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41409" y="2249485"/>
            <a:ext cx="5934510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1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Shape 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14288" y="0"/>
            <a:ext cx="12053888" cy="6858000"/>
            <a:chOff x="-14288" y="0"/>
            <a:chExt cx="12053888" cy="6858000"/>
          </a:xfrm>
        </p:grpSpPr>
        <p:grpSp>
          <p:nvGrpSpPr>
            <p:cNvPr id="8" name="Shape 8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114300" y="4763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3336" y="217646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8575" y="4021137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200025" y="4763"/>
                <a:ext cx="369888" cy="1811337"/>
              </a:xfrm>
              <a:custGeom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Shape 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46100" y="0"/>
                <a:ext cx="152399" cy="9128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Shape 16"/>
              <p:cNvSpPr/>
              <p:nvPr/>
            </p:nvSpPr>
            <p:spPr>
              <a:xfrm>
                <a:off x="588962" y="14208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588962" y="9032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Shape 2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1" name="Shape 21"/>
              <p:cNvSpPr/>
              <p:nvPr/>
            </p:nvSpPr>
            <p:spPr>
              <a:xfrm>
                <a:off x="9525" y="1801813"/>
                <a:ext cx="123824" cy="127000"/>
              </a:xfrm>
              <a:custGeom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28586" y="1382712"/>
                <a:ext cx="142875" cy="476249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Shape 24"/>
              <p:cNvSpPr/>
              <p:nvPr/>
            </p:nvSpPr>
            <p:spPr>
              <a:xfrm>
                <a:off x="204786" y="1849438"/>
                <a:ext cx="114300" cy="107949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133350" y="4662487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52386" y="44815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-14288" y="5627687"/>
                <a:ext cx="85724" cy="1216024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Shape 2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09562" y="5422900"/>
                <a:ext cx="374649" cy="1425574"/>
              </a:xfrm>
              <a:custGeom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69912" y="5945187"/>
                <a:ext cx="152399" cy="912813"/>
              </a:xfrm>
              <a:custGeom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Shape 32"/>
              <p:cNvSpPr/>
              <p:nvPr/>
            </p:nvSpPr>
            <p:spPr>
              <a:xfrm>
                <a:off x="612775" y="52466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12775" y="57642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669925" y="6330950"/>
                <a:ext cx="417513" cy="517524"/>
              </a:xfrm>
              <a:custGeom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1049337" y="6221412"/>
                <a:ext cx="157162" cy="147638"/>
              </a:xfrm>
              <a:custGeom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11364911" y="0"/>
              <a:ext cx="674688" cy="6848476"/>
              <a:chOff x="11364911" y="0"/>
              <a:chExt cx="674688" cy="6848476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11483975" y="0"/>
                <a:ext cx="417513" cy="512762"/>
              </a:xfrm>
              <a:custGeom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Shape 38"/>
              <p:cNvSpPr/>
              <p:nvPr/>
            </p:nvSpPr>
            <p:spPr>
              <a:xfrm>
                <a:off x="11364911" y="474662"/>
                <a:ext cx="157162" cy="152399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631611" y="1539875"/>
                <a:ext cx="188913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1531600" y="5694362"/>
                <a:ext cx="298450" cy="1154112"/>
              </a:xfrm>
              <a:custGeom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Shape 41"/>
              <p:cNvSpPr/>
              <p:nvPr/>
            </p:nvSpPr>
            <p:spPr>
              <a:xfrm>
                <a:off x="11772900" y="5551487"/>
                <a:ext cx="157162" cy="155574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10986" y="4763"/>
                <a:ext cx="304799" cy="1544638"/>
              </a:xfrm>
              <a:custGeom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Shape 4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441111" y="5046662"/>
                <a:ext cx="307974" cy="1801813"/>
              </a:xfrm>
              <a:custGeom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939586" y="6596063"/>
                <a:ext cx="23813" cy="252412"/>
              </a:xfrm>
              <a:prstGeom prst="rect">
                <a:avLst/>
              </a:pr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CLASS PROJECTS – BIG DATA 2016</a:t>
            </a:r>
          </a:p>
        </p:txBody>
      </p:sp>
      <p:sp>
        <p:nvSpPr>
          <p:cNvPr id="235" name="Shape 235"/>
          <p:cNvSpPr txBox="1"/>
          <p:nvPr>
            <p:ph idx="1" type="subTitle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SOLUTION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Cluster (group together) similar batsmen into say 10 groups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Also cluster similar bowlers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Calculate probability of n runs when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Batsman of group A is batting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Bowler of group X is bowling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CLUSTERING DETAILS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Download from cricinfo.com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Player vs player statistics for all T20s in 2015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Player profiles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Use these player profiles to cluster batsmen, bowlers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From the player vs player statistics, calculate the probability of runs being scored in over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146704" y="609600"/>
            <a:ext cx="3856037" cy="16398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PLAYER VS PLAYER INFO</a:t>
            </a:r>
          </a:p>
        </p:txBody>
      </p:sp>
      <p:sp>
        <p:nvSpPr>
          <p:cNvPr id="326" name="Shape 326"/>
          <p:cNvSpPr txBox="1"/>
          <p:nvPr>
            <p:ph idx="2" type="body"/>
          </p:nvPr>
        </p:nvSpPr>
        <p:spPr>
          <a:xfrm>
            <a:off x="1146704" y="2249485"/>
            <a:ext cx="3856037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http://www.espncricinfo.com/england-v-sri-lanka-2014/engine/match/667887.html?view=pvp</a:t>
            </a:r>
          </a:p>
        </p:txBody>
      </p:sp>
      <p:pic>
        <p:nvPicPr>
          <p:cNvPr id="327" name="Shape 3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1452159"/>
            <a:ext cx="5486399" cy="4537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1146704" y="609600"/>
            <a:ext cx="3856037" cy="16398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PLAYER PROFILE</a:t>
            </a:r>
          </a:p>
        </p:txBody>
      </p:sp>
      <p:sp>
        <p:nvSpPr>
          <p:cNvPr id="333" name="Shape 333"/>
          <p:cNvSpPr txBox="1"/>
          <p:nvPr>
            <p:ph idx="2" type="body"/>
          </p:nvPr>
        </p:nvSpPr>
        <p:spPr>
          <a:xfrm>
            <a:off x="1146704" y="2249485"/>
            <a:ext cx="3856037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http://www.espncricinfo.com/ci/content/player/50710.html</a:t>
            </a:r>
          </a:p>
        </p:txBody>
      </p:sp>
      <p:pic>
        <p:nvPicPr>
          <p:cNvPr id="334" name="Shape 3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5321" y="1452563"/>
            <a:ext cx="3641758" cy="453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WICKETS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922175" y="1658150"/>
            <a:ext cx="9906000" cy="4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Font typeface="Arial"/>
              <a:buChar char="•"/>
            </a:pPr>
            <a:r>
              <a:rPr b="0" i="0" lang="en-US" sz="96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From statistics, calculate probability of batsman being out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0000"/>
              <a:buFont typeface="Arial"/>
              <a:buChar char="•"/>
            </a:pPr>
            <a:r>
              <a:rPr b="0" i="0" lang="en-US" sz="96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Suppose A&amp;B are batting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X,Y,Z are bowling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P(A out when X bowling) = 0.04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P(B out when Y bowling) = 0.06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P(A out when Z bowling) = 0.08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0000"/>
              <a:buFont typeface="Arial"/>
              <a:buChar char="•"/>
            </a:pPr>
            <a:r>
              <a:rPr b="0" i="0" lang="en-US" sz="96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Fall of wickets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Ball 1: X bowls to A; p (A is not out) = 0.96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…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Ball 6: X bowls; p(A is not out) = 0.78 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Ball 7: Y bowls to B; p(B is not out) = 0.94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Ball 12: Y bowls; p(B is not out) = 0.69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Ball 13: Z bowls to A; p(A is not out) = 0.78 x 0.92 = 0.72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Ball 17: Z bowls; p(A is not out) = 0.51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Ball 18: Z bowls; p(A is not out) = 0.47 &lt; 0.5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500"/>
              </a:spcBef>
              <a:buClr>
                <a:schemeClr val="lt1"/>
              </a:buClr>
              <a:buSzPct val="128571"/>
              <a:buFont typeface="Arial"/>
              <a:buChar char="•"/>
            </a:pPr>
            <a:r>
              <a:rPr b="0" i="0" lang="en-US" sz="7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Assume wicket falls on 18</a:t>
            </a:r>
            <a:r>
              <a:rPr b="0" baseline="30000" i="0" lang="en-US" sz="7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</a:t>
            </a:r>
            <a:r>
              <a:rPr b="0" i="0" lang="en-US" sz="7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ball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STEP 1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6136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Extract player vs player info from Cricinfo.com for all players in 2015 Download player profiles</a:t>
            </a:r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171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Batsmen: Scoring rate, 4s, 6s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6136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Due on</a:t>
            </a:r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171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r>
            <a:r>
              <a:rPr b="0" baseline="30000" i="0" lang="en-US" sz="18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</a:t>
            </a:r>
            <a:r>
              <a:rPr b="0" i="0" lang="en-US" sz="18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sem – 29/9</a:t>
            </a:r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171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7</a:t>
            </a:r>
            <a:r>
              <a:rPr b="0" baseline="30000" i="0" lang="en-US" sz="18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</a:t>
            </a:r>
            <a:r>
              <a:rPr b="0" i="0" lang="en-US" sz="18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sem – 1/10</a:t>
            </a:r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171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- 1 marks per day late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buClr>
                <a:schemeClr val="lt1"/>
              </a:buClr>
              <a:buSzPct val="126136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Remaining schedule will be announced next week.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1146704" y="609600"/>
            <a:ext cx="3856037" cy="16398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GETTING DATA FROM CRICINFO</a:t>
            </a:r>
          </a:p>
        </p:txBody>
      </p:sp>
      <p:sp>
        <p:nvSpPr>
          <p:cNvPr id="352" name="Shape 352"/>
          <p:cNvSpPr txBox="1"/>
          <p:nvPr>
            <p:ph idx="2" type="body"/>
          </p:nvPr>
        </p:nvSpPr>
        <p:spPr>
          <a:xfrm>
            <a:off x="1146704" y="2249485"/>
            <a:ext cx="3856037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http://stackoverflow.com/questions/5127616/does-espn-cricinfo-have-an-api</a:t>
            </a:r>
          </a:p>
        </p:txBody>
      </p:sp>
      <p:pic>
        <p:nvPicPr>
          <p:cNvPr id="353" name="Shape 3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2119272"/>
            <a:ext cx="5486399" cy="3203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TIMELINES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TBA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BUILDING A DISTRIBUTED KEY VALUE STORE</a:t>
            </a:r>
          </a:p>
        </p:txBody>
      </p:sp>
      <p:sp>
        <p:nvSpPr>
          <p:cNvPr id="365" name="Shape 365"/>
          <p:cNvSpPr txBox="1"/>
          <p:nvPr>
            <p:ph idx="1" type="subTitle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BIG DATA 2016 – CLASS PROJECT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OBJECTIVE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Get a practical insight into building a distributed key-value store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FIRST LET’S TIE UP SOME LOOSE ENDS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Assignment Deadlines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HBASE/HIVE assignments</a:t>
            </a: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 be completed by Thu(29) for 5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sem</a:t>
            </a: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 be completed by Sat(1) for 7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sem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Summarize and present the following videos</a:t>
            </a: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Del Harvey – Twitter video</a:t>
            </a: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Shyam Shankar – human-machine cooperation</a:t>
            </a: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Should be done by first class next week</a:t>
            </a: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WHAT IS A KEY-VALUE STORE?</a:t>
            </a:r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Simply put a store that is capable of storing data indexed by a key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Key is a string of characters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Value is a string of characters</a:t>
            </a: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However, the value is a JSON object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 WHAT IS DISTRIBUTED</a:t>
            </a:r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data is stored across multiple servers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Each server is responsible for part of the keys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It will be the primary server for a part of the keys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It will also be a backup server for one of the primaries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WHAT COMPONENTS WILL BE BUILT/USED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3455"/>
              <a:buFont typeface="Arial"/>
              <a:buChar char="•"/>
            </a:pPr>
            <a:r>
              <a:rPr b="0" i="0" lang="en-US" sz="1679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Zookeeper for storing configuration information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Address of the active servers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Key to server mapping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3455"/>
              <a:buFont typeface="Arial"/>
              <a:buChar char="•"/>
            </a:pPr>
            <a:r>
              <a:rPr b="0" i="0" lang="en-US" sz="1679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Client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will take requests from the user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Types of requests supported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1153"/>
              <a:buFont typeface="Arial"/>
              <a:buChar char="•"/>
            </a:pPr>
            <a:r>
              <a:rPr b="0" i="0" lang="en-US" sz="126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Put (char *key, char *value);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1153"/>
              <a:buFont typeface="Arial"/>
              <a:buChar char="•"/>
            </a:pPr>
            <a:r>
              <a:rPr b="0" i="0" lang="en-US" sz="126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Get(char *key)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Client will contact zookeeper to determine address of the master server 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1153"/>
              <a:buFont typeface="Arial"/>
              <a:buChar char="•"/>
            </a:pPr>
            <a:r>
              <a:rPr b="0" i="0" lang="en-US" sz="126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Contact the master server to get key-server mapping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1153"/>
              <a:buFont typeface="Arial"/>
              <a:buChar char="•"/>
            </a:pPr>
            <a:r>
              <a:rPr b="0" i="0" lang="en-US" sz="126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Determine whether the cluster is up. 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1153"/>
              <a:buFont typeface="Arial"/>
              <a:buChar char="•"/>
            </a:pPr>
            <a:r>
              <a:rPr b="0" i="0" lang="en-US" sz="126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Use key-server mapping to connect to the server that is responsible for the keys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SERVER INITIATIALIZATION </a:t>
            </a: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1141409" y="2249485"/>
            <a:ext cx="487838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2368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Check if there is a master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1093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Use zookeeper for this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2368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no master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1093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Declare self as master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1093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Set cluster status to INITIALIZING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1093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Wait x minutes for other servers to come up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1093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Set cluster status to READY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1093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Send start signal to all other servers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4553"/>
              <a:buFont typeface="Arial"/>
              <a:buChar char="•"/>
            </a:pPr>
            <a:r>
              <a:rPr b="0" i="0" lang="en-US" sz="139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Send kry-range and replicas to each server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4553"/>
              <a:buFont typeface="Arial"/>
              <a:buChar char="•"/>
            </a:pPr>
            <a:r>
              <a:rPr b="0" i="0" lang="en-US" sz="139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Also send server id back. This is a sequence #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500"/>
              </a:spcBef>
              <a:buClr>
                <a:schemeClr val="lt1"/>
              </a:buClr>
              <a:buSzPct val="124553"/>
              <a:buFont typeface="Arial"/>
              <a:buChar char="•"/>
            </a:pPr>
            <a:r>
              <a:rPr b="0" i="0" lang="en-US" sz="139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Send total #servers.</a:t>
            </a:r>
          </a:p>
        </p:txBody>
      </p:sp>
      <p:sp>
        <p:nvSpPr>
          <p:cNvPr id="396" name="Shape 396"/>
          <p:cNvSpPr txBox="1"/>
          <p:nvPr>
            <p:ph idx="2" type="body"/>
          </p:nvPr>
        </p:nvSpPr>
        <p:spPr>
          <a:xfrm>
            <a:off x="6172200" y="2249485"/>
            <a:ext cx="4875211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2368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there is a master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1093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Register with master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1093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Wait until start signal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buClr>
                <a:schemeClr val="lt1"/>
              </a:buClr>
              <a:buSzPct val="121093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Store configuration data on which key-range server is responsible for.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SERVER – NORMAL OPERATION</a:t>
            </a: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Clients will send requests to the server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Server will determine request type – put, get 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Server will determine if it can process the request or the request has to be serviced by other servers</a:t>
            </a: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For self served requests – it will process the request and send back status of response</a:t>
            </a: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Remote server – respond with error message.(ERR_KEY_NOT_RESPONSIBLE)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Server storage</a:t>
            </a: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will be stored in memory and not in any file. Management of memory is left to you.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SERVER - REPLICATION</a:t>
            </a:r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On coming up, will register with zookeeper it’s address and the set of keys it is responsible for. 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On writing request to the local storage, the data is also queued to be written to a remote server.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Remote server = (current_server id + 1) % total #servers.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HANDLING SERVER FAILURE</a:t>
            </a: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Client tries connecting to server with key.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On server failure, connects to master to get new list of keys-server mapping.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Talks to the replica to retrieve data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When server comes back up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data which was written on the replica should be synced back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WEEKLY SCHEDULE</a:t>
            </a:r>
          </a:p>
        </p:txBody>
      </p:sp>
      <p:graphicFrame>
        <p:nvGraphicFramePr>
          <p:cNvPr id="420" name="Shape 420"/>
          <p:cNvGraphicFramePr/>
          <p:nvPr/>
        </p:nvGraphicFramePr>
        <p:xfrm>
          <a:off x="1141411" y="1549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{074DB87F-3C49-44D6-B7D3-B68E57DFB644}</a:tableStyleId>
              </a:tblPr>
              <a:tblGrid>
                <a:gridCol w="1692325"/>
                <a:gridCol w="3349775"/>
                <a:gridCol w="48639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Week No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Deliverable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Details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Basic</a:t>
                      </a:r>
                      <a:r>
                        <a:rPr lang="en-US" sz="1800"/>
                        <a:t> client-server communication for the commands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Set up a client and server and</a:t>
                      </a:r>
                      <a:r>
                        <a:rPr lang="en-US" sz="1800"/>
                        <a:t> establish communication between these. Have the client send get/put/getmultiple messages and get a fixed response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Implement get/put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Single</a:t>
                      </a:r>
                      <a:r>
                        <a:rPr lang="en-US" sz="1800"/>
                        <a:t> client server with get/put implemented. Provide server side script that can check contents of the storage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Introduce</a:t>
                      </a:r>
                      <a:r>
                        <a:rPr lang="en-US" sz="1800"/>
                        <a:t> zookeeper. Set up master server.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Server</a:t>
                      </a:r>
                      <a:r>
                        <a:rPr lang="en-US" sz="1800"/>
                        <a:t> must store information in zookeeper and client must use it for q</a:t>
                      </a:r>
                      <a:r>
                        <a:rPr lang="en-US" sz="1800" u="sng"/>
                        <a:t>uery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Implement</a:t>
                      </a:r>
                      <a:r>
                        <a:rPr lang="en-US" sz="1800"/>
                        <a:t> replication across servers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Implement</a:t>
                      </a:r>
                      <a:r>
                        <a:rPr lang="en-US" sz="1800"/>
                        <a:t> get/put across multiple servers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Demonstrate high availability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 a server going</a:t>
                      </a:r>
                      <a:r>
                        <a:rPr lang="en-US" sz="1800"/>
                        <a:t> down, client must still be able to retrieve information from a replica.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FINAL DEMO</a:t>
            </a: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6136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Must be shown on a cluster of at least 3 nodes. </a:t>
            </a:r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171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Assume that data is split fixed across 3 nodes.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6136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Each week progress gets 10 points except first and last.</a:t>
            </a:r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171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First week 5 points</a:t>
            </a:r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171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Last week 15 points  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6136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For those doing this as both part of Big Data and CCBD course project</a:t>
            </a:r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171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Additional Goal:  Handling addition of new servers and distribution of part of the key values to these servers.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AVAILABLE PROJECTS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Analysis based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IPL Analysis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Coding based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Building a distributed key value store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IPL ANALYSIS – CLASS PROJECT</a:t>
            </a:r>
          </a:p>
        </p:txBody>
      </p:sp>
      <p:sp>
        <p:nvSpPr>
          <p:cNvPr id="253" name="Shape 253"/>
          <p:cNvSpPr txBox="1"/>
          <p:nvPr>
            <p:ph idx="1" type="subTitle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OVERVIEW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1988344" y="1770501"/>
            <a:ext cx="304253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Complete by T2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Given 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2 cricket teams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Batting order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Bowling order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Who bats first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Predict the score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How?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Flowchart at right</a:t>
            </a:r>
          </a:p>
        </p:txBody>
      </p:sp>
      <p:sp>
        <p:nvSpPr>
          <p:cNvPr id="260" name="Shape 260"/>
          <p:cNvSpPr/>
          <p:nvPr/>
        </p:nvSpPr>
        <p:spPr>
          <a:xfrm>
            <a:off x="4709357" y="301057"/>
            <a:ext cx="2823584" cy="1105720"/>
          </a:xfrm>
          <a:prstGeom prst="flowChartPreparation">
            <a:avLst/>
          </a:prstGeom>
          <a:solidFill>
            <a:schemeClr val="accent1"/>
          </a:solidFill>
          <a:ln cap="flat" cmpd="sng" w="15875">
            <a:solidFill>
              <a:srgbClr val="A1913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innings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Score = 0/0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0 overs finished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b1, b2 batting</a:t>
            </a:r>
          </a:p>
        </p:txBody>
      </p:sp>
      <p:sp>
        <p:nvSpPr>
          <p:cNvPr id="261" name="Shape 261"/>
          <p:cNvSpPr/>
          <p:nvPr/>
        </p:nvSpPr>
        <p:spPr>
          <a:xfrm>
            <a:off x="5452942" y="1869001"/>
            <a:ext cx="1346479" cy="713433"/>
          </a:xfrm>
          <a:prstGeom prst="flowChartProcess">
            <a:avLst/>
          </a:prstGeom>
          <a:solidFill>
            <a:schemeClr val="accent1"/>
          </a:solidFill>
          <a:ln cap="flat" cmpd="sng" w="15875">
            <a:solidFill>
              <a:srgbClr val="A1913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Select bowler</a:t>
            </a:r>
          </a:p>
        </p:txBody>
      </p:sp>
      <p:sp>
        <p:nvSpPr>
          <p:cNvPr id="262" name="Shape 262"/>
          <p:cNvSpPr/>
          <p:nvPr/>
        </p:nvSpPr>
        <p:spPr>
          <a:xfrm>
            <a:off x="5282126" y="3145141"/>
            <a:ext cx="1698167" cy="914400"/>
          </a:xfrm>
          <a:prstGeom prst="flowChartProcess">
            <a:avLst/>
          </a:prstGeom>
          <a:solidFill>
            <a:schemeClr val="accent1"/>
          </a:solidFill>
          <a:ln cap="flat" cmpd="sng" w="15875">
            <a:solidFill>
              <a:srgbClr val="A1913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Predict ball by ball what will happen in over</a:t>
            </a:r>
          </a:p>
        </p:txBody>
      </p:sp>
      <p:sp>
        <p:nvSpPr>
          <p:cNvPr id="263" name="Shape 263"/>
          <p:cNvSpPr/>
          <p:nvPr/>
        </p:nvSpPr>
        <p:spPr>
          <a:xfrm>
            <a:off x="5282126" y="4612201"/>
            <a:ext cx="1698166" cy="854109"/>
          </a:xfrm>
          <a:prstGeom prst="flowChartProcess">
            <a:avLst/>
          </a:prstGeom>
          <a:solidFill>
            <a:schemeClr val="accent1"/>
          </a:solidFill>
          <a:ln cap="flat" cmpd="sng" w="15875">
            <a:solidFill>
              <a:srgbClr val="A1913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Update score, batsmen, overs finished</a:t>
            </a:r>
          </a:p>
        </p:txBody>
      </p:sp>
      <p:sp>
        <p:nvSpPr>
          <p:cNvPr id="264" name="Shape 264"/>
          <p:cNvSpPr/>
          <p:nvPr/>
        </p:nvSpPr>
        <p:spPr>
          <a:xfrm>
            <a:off x="5201742" y="5657228"/>
            <a:ext cx="1848888" cy="1060100"/>
          </a:xfrm>
          <a:prstGeom prst="flowChartDecision">
            <a:avLst/>
          </a:prstGeom>
          <a:solidFill>
            <a:schemeClr val="accent1"/>
          </a:solidFill>
          <a:ln cap="flat" cmpd="sng" w="15875">
            <a:solidFill>
              <a:srgbClr val="A1913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All out or 20 overs?</a:t>
            </a:r>
          </a:p>
        </p:txBody>
      </p:sp>
      <p:cxnSp>
        <p:nvCxnSpPr>
          <p:cNvPr id="265" name="Shape 265"/>
          <p:cNvCxnSpPr>
            <a:stCxn id="260" idx="2"/>
            <a:endCxn id="261" idx="0"/>
          </p:cNvCxnSpPr>
          <p:nvPr/>
        </p:nvCxnSpPr>
        <p:spPr>
          <a:xfrm>
            <a:off x="6121150" y="1406777"/>
            <a:ext cx="5100" cy="46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66" name="Shape 266"/>
          <p:cNvCxnSpPr>
            <a:stCxn id="261" idx="2"/>
            <a:endCxn id="262" idx="0"/>
          </p:cNvCxnSpPr>
          <p:nvPr/>
        </p:nvCxnSpPr>
        <p:spPr>
          <a:xfrm>
            <a:off x="6126182" y="2582434"/>
            <a:ext cx="5100" cy="56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67" name="Shape 267"/>
          <p:cNvCxnSpPr>
            <a:stCxn id="262" idx="2"/>
            <a:endCxn id="263" idx="0"/>
          </p:cNvCxnSpPr>
          <p:nvPr/>
        </p:nvCxnSpPr>
        <p:spPr>
          <a:xfrm>
            <a:off x="6131210" y="4059541"/>
            <a:ext cx="0" cy="55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68" name="Shape 268"/>
          <p:cNvCxnSpPr>
            <a:stCxn id="263" idx="2"/>
            <a:endCxn id="264" idx="0"/>
          </p:cNvCxnSpPr>
          <p:nvPr/>
        </p:nvCxnSpPr>
        <p:spPr>
          <a:xfrm flipH="1">
            <a:off x="6126110" y="5466311"/>
            <a:ext cx="5100" cy="19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69" name="Shape 269"/>
          <p:cNvCxnSpPr>
            <a:stCxn id="264" idx="1"/>
            <a:endCxn id="261" idx="1"/>
          </p:cNvCxnSpPr>
          <p:nvPr/>
        </p:nvCxnSpPr>
        <p:spPr>
          <a:xfrm flipH="1" rot="10800000">
            <a:off x="5201742" y="2225778"/>
            <a:ext cx="251100" cy="3961500"/>
          </a:xfrm>
          <a:prstGeom prst="bentConnector3">
            <a:avLst>
              <a:gd fmla="val -91039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70" name="Shape 270"/>
          <p:cNvSpPr txBox="1"/>
          <p:nvPr/>
        </p:nvSpPr>
        <p:spPr>
          <a:xfrm>
            <a:off x="4897173" y="4242869"/>
            <a:ext cx="4683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</a:t>
            </a:r>
          </a:p>
        </p:txBody>
      </p:sp>
      <p:grpSp>
        <p:nvGrpSpPr>
          <p:cNvPr id="271" name="Shape 271"/>
          <p:cNvGrpSpPr/>
          <p:nvPr/>
        </p:nvGrpSpPr>
        <p:grpSpPr>
          <a:xfrm>
            <a:off x="7685325" y="150726"/>
            <a:ext cx="2957304" cy="6566601"/>
            <a:chOff x="3885621" y="150726"/>
            <a:chExt cx="2957304" cy="6566601"/>
          </a:xfrm>
        </p:grpSpPr>
        <p:sp>
          <p:nvSpPr>
            <p:cNvPr id="272" name="Shape 272"/>
            <p:cNvSpPr/>
            <p:nvPr/>
          </p:nvSpPr>
          <p:spPr>
            <a:xfrm>
              <a:off x="4019341" y="150726"/>
              <a:ext cx="2823584" cy="1275738"/>
            </a:xfrm>
            <a:prstGeom prst="flowChartPreparation">
              <a:avLst/>
            </a:prstGeom>
            <a:solidFill>
              <a:schemeClr val="accent1"/>
            </a:solidFill>
            <a:ln cap="flat" cmpd="sng" w="15875">
              <a:solidFill>
                <a:srgbClr val="A1913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  <a:r>
                <a:rPr baseline="30000" lang="en-US" sz="18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nd</a:t>
              </a:r>
              <a:r>
                <a:rPr lang="en-US" sz="18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 innings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Score = 0/0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0 overs, 0% finished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b1, b2 batting</a:t>
              </a:r>
            </a:p>
          </p:txBody>
        </p:sp>
        <p:sp>
          <p:nvSpPr>
            <p:cNvPr id="273" name="Shape 273"/>
            <p:cNvSpPr/>
            <p:nvPr/>
          </p:nvSpPr>
          <p:spPr>
            <a:xfrm>
              <a:off x="4762926" y="1869000"/>
              <a:ext cx="1346479" cy="713433"/>
            </a:xfrm>
            <a:prstGeom prst="flowChartProcess">
              <a:avLst/>
            </a:prstGeom>
            <a:solidFill>
              <a:schemeClr val="accent1"/>
            </a:solidFill>
            <a:ln cap="flat" cmpd="sng" w="15875">
              <a:solidFill>
                <a:srgbClr val="A1913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Select bowler</a:t>
              </a:r>
            </a:p>
          </p:txBody>
        </p:sp>
        <p:sp>
          <p:nvSpPr>
            <p:cNvPr id="274" name="Shape 274"/>
            <p:cNvSpPr/>
            <p:nvPr/>
          </p:nvSpPr>
          <p:spPr>
            <a:xfrm>
              <a:off x="4592110" y="3145141"/>
              <a:ext cx="1698167" cy="914400"/>
            </a:xfrm>
            <a:prstGeom prst="flowChartProcess">
              <a:avLst/>
            </a:prstGeom>
            <a:solidFill>
              <a:schemeClr val="accent1"/>
            </a:solidFill>
            <a:ln cap="flat" cmpd="sng" w="15875">
              <a:solidFill>
                <a:srgbClr val="A1913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Predict ball by ball what will happen in over</a:t>
              </a:r>
            </a:p>
          </p:txBody>
        </p:sp>
        <p:sp>
          <p:nvSpPr>
            <p:cNvPr id="275" name="Shape 275"/>
            <p:cNvSpPr/>
            <p:nvPr/>
          </p:nvSpPr>
          <p:spPr>
            <a:xfrm>
              <a:off x="4592110" y="4612201"/>
              <a:ext cx="1698166" cy="854109"/>
            </a:xfrm>
            <a:prstGeom prst="flowChartProcess">
              <a:avLst/>
            </a:prstGeom>
            <a:solidFill>
              <a:schemeClr val="accent1"/>
            </a:solidFill>
            <a:ln cap="flat" cmpd="sng" w="15875">
              <a:solidFill>
                <a:srgbClr val="A1913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Update score, batsmen, overs finished</a:t>
              </a:r>
            </a:p>
          </p:txBody>
        </p:sp>
        <p:sp>
          <p:nvSpPr>
            <p:cNvPr id="276" name="Shape 276"/>
            <p:cNvSpPr/>
            <p:nvPr/>
          </p:nvSpPr>
          <p:spPr>
            <a:xfrm>
              <a:off x="4511726" y="5657226"/>
              <a:ext cx="1848888" cy="1060100"/>
            </a:xfrm>
            <a:prstGeom prst="flowChartDecision">
              <a:avLst/>
            </a:prstGeom>
            <a:solidFill>
              <a:schemeClr val="accent1"/>
            </a:solidFill>
            <a:ln cap="flat" cmpd="sng" w="15875">
              <a:solidFill>
                <a:srgbClr val="A1913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All out or 20 overs?</a:t>
              </a:r>
            </a:p>
          </p:txBody>
        </p:sp>
        <p:cxnSp>
          <p:nvCxnSpPr>
            <p:cNvPr id="277" name="Shape 277"/>
            <p:cNvCxnSpPr>
              <a:stCxn id="272" idx="2"/>
              <a:endCxn id="273" idx="0"/>
            </p:cNvCxnSpPr>
            <p:nvPr/>
          </p:nvCxnSpPr>
          <p:spPr>
            <a:xfrm>
              <a:off x="5431133" y="1426464"/>
              <a:ext cx="5100" cy="442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78" name="Shape 278"/>
            <p:cNvCxnSpPr>
              <a:stCxn id="273" idx="2"/>
              <a:endCxn id="274" idx="0"/>
            </p:cNvCxnSpPr>
            <p:nvPr/>
          </p:nvCxnSpPr>
          <p:spPr>
            <a:xfrm>
              <a:off x="5436166" y="2582433"/>
              <a:ext cx="5100" cy="56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79" name="Shape 279"/>
            <p:cNvCxnSpPr>
              <a:stCxn id="274" idx="2"/>
              <a:endCxn id="275" idx="0"/>
            </p:cNvCxnSpPr>
            <p:nvPr/>
          </p:nvCxnSpPr>
          <p:spPr>
            <a:xfrm>
              <a:off x="5441194" y="4059541"/>
              <a:ext cx="0" cy="55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80" name="Shape 280"/>
            <p:cNvCxnSpPr>
              <a:stCxn id="275" idx="2"/>
              <a:endCxn id="276" idx="0"/>
            </p:cNvCxnSpPr>
            <p:nvPr/>
          </p:nvCxnSpPr>
          <p:spPr>
            <a:xfrm flipH="1">
              <a:off x="5436093" y="5466311"/>
              <a:ext cx="5100" cy="190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81" name="Shape 281"/>
            <p:cNvCxnSpPr>
              <a:stCxn id="276" idx="1"/>
              <a:endCxn id="273" idx="1"/>
            </p:cNvCxnSpPr>
            <p:nvPr/>
          </p:nvCxnSpPr>
          <p:spPr>
            <a:xfrm flipH="1" rot="10800000">
              <a:off x="4511726" y="2225777"/>
              <a:ext cx="251100" cy="3961500"/>
            </a:xfrm>
            <a:prstGeom prst="bentConnector3">
              <a:avLst>
                <a:gd fmla="val -1603624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282" name="Shape 282"/>
            <p:cNvSpPr txBox="1"/>
            <p:nvPr/>
          </p:nvSpPr>
          <p:spPr>
            <a:xfrm>
              <a:off x="3885621" y="4242869"/>
              <a:ext cx="468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No</a:t>
              </a:r>
            </a:p>
          </p:txBody>
        </p:sp>
      </p:grpSp>
      <p:cxnSp>
        <p:nvCxnSpPr>
          <p:cNvPr id="283" name="Shape 283"/>
          <p:cNvCxnSpPr>
            <a:stCxn id="264" idx="3"/>
            <a:endCxn id="272" idx="1"/>
          </p:cNvCxnSpPr>
          <p:nvPr/>
        </p:nvCxnSpPr>
        <p:spPr>
          <a:xfrm flipH="1" rot="10800000">
            <a:off x="7050630" y="788478"/>
            <a:ext cx="768300" cy="5398800"/>
          </a:xfrm>
          <a:prstGeom prst="bentConnector3">
            <a:avLst>
              <a:gd fmla="val 69626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84" name="Shape 284"/>
          <p:cNvSpPr txBox="1"/>
          <p:nvPr/>
        </p:nvSpPr>
        <p:spPr>
          <a:xfrm>
            <a:off x="7081997" y="4059541"/>
            <a:ext cx="485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Yes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PREDICTING OUTCOME OF OVER 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750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Predict ball by  ball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Ignore extras for now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Handle wickets separately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Ignore stage of the game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7500"/>
              <a:buFont typeface="Arial"/>
              <a:buChar char="•"/>
            </a:pPr>
            <a:r>
              <a:rPr b="0" i="0" lang="en-US" sz="153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r>
              <a:rPr b="0" baseline="30000" i="0" lang="en-US" sz="153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</a:t>
            </a:r>
            <a:r>
              <a:rPr b="0" i="0" lang="en-US" sz="153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innings – how many overs are complete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7500"/>
              <a:buFont typeface="Arial"/>
              <a:buChar char="•"/>
            </a:pPr>
            <a:r>
              <a:rPr b="0" i="0" lang="en-US" sz="153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r>
              <a:rPr b="0" baseline="30000" i="0" lang="en-US" sz="153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nd</a:t>
            </a:r>
            <a:r>
              <a:rPr b="0" i="0" lang="en-US" sz="153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innings – overs complete, % target complete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750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 need to calculate p(0, 2, 3, 4, 6 runs scored), for each ball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750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This depends upon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Who is batting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Who is bowling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ESTIMATING PROBABILITIES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Maximum Likelihood Estimator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P(event) = (no. of times event occurred)/(total number of events)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Suppose McCleneghan bowls 40 balls to Shikhar Dhawan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4 times Shikhar Dhawan hits a  4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P(hitting 4) = 0.1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SIMPLE APPROACH (MAY NOT WORK)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Questrial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Go over all the games</a:t>
            </a:r>
          </a:p>
          <a:p>
            <a:pPr indent="-4572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Questrial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we find a game where</a:t>
            </a:r>
          </a:p>
          <a:p>
            <a:pPr indent="-4572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Questrial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Shikhar Dhawan is batting</a:t>
            </a:r>
          </a:p>
          <a:p>
            <a:pPr indent="-4572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Questrial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McCleneghan bowling</a:t>
            </a:r>
          </a:p>
          <a:p>
            <a:pPr indent="-4572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Questrial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4 runs are scored</a:t>
            </a:r>
          </a:p>
          <a:p>
            <a:pPr indent="-4572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Questrial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Add 1 to the number of times 4 is hit</a:t>
            </a:r>
          </a:p>
          <a:p>
            <a:pPr indent="-457200" lvl="0" marL="4572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Questrial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Calculate probabilities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PROBLEM WITH SIMPLE APPROACH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Many times, in IPL, we may need combinations we haven’t seen before or have seen rarely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it’s a rare event, probability calculation may not be accurate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