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2" r:id="rId4"/>
    <p:sldId id="260" r:id="rId5"/>
    <p:sldId id="261" r:id="rId6"/>
    <p:sldId id="267" r:id="rId7"/>
    <p:sldId id="268" r:id="rId8"/>
    <p:sldId id="272" r:id="rId9"/>
    <p:sldId id="273" r:id="rId10"/>
    <p:sldId id="274" r:id="rId11"/>
    <p:sldId id="275" r:id="rId12"/>
    <p:sldId id="276" r:id="rId13"/>
    <p:sldId id="277"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12/10/2024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12/10/2024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12/10/2024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 /><Relationship Id="rId2" Type="http://schemas.openxmlformats.org/officeDocument/2006/relationships/video" Target="../media/media1.mp4" /><Relationship Id="rId1" Type="http://schemas.microsoft.com/office/2007/relationships/media" Target="../media/media1.mp4" /><Relationship Id="rId4" Type="http://schemas.openxmlformats.org/officeDocument/2006/relationships/image" Target="../media/image6.png" /></Relationships>
</file>

<file path=ppt/slides/_rels/slide1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6365" y="579285"/>
            <a:ext cx="10997286" cy="1705456"/>
          </a:xfrm>
        </p:spPr>
        <p:txBody>
          <a:bodyPr/>
          <a:lstStyle/>
          <a:p>
            <a:r>
              <a:rPr lang="en-US" dirty="0"/>
              <a:t>MOBILITY SYSTEM FOR PEOPLE WITH DISABILITY </a:t>
            </a:r>
          </a:p>
        </p:txBody>
      </p:sp>
      <p:sp>
        <p:nvSpPr>
          <p:cNvPr id="5" name="TextBox 4"/>
          <p:cNvSpPr txBox="1"/>
          <p:nvPr/>
        </p:nvSpPr>
        <p:spPr>
          <a:xfrm>
            <a:off x="7518527" y="1820371"/>
            <a:ext cx="5431355" cy="830997"/>
          </a:xfrm>
          <a:prstGeom prst="rect">
            <a:avLst/>
          </a:prstGeom>
          <a:noFill/>
        </p:spPr>
        <p:txBody>
          <a:bodyPr wrap="square" rtlCol="0">
            <a:spAutoFit/>
          </a:bodyPr>
          <a:lstStyle/>
          <a:p>
            <a:r>
              <a:rPr lang="en-US" sz="2400" dirty="0">
                <a:solidFill>
                  <a:schemeClr val="accent6">
                    <a:lumMod val="60000"/>
                    <a:lumOff val="40000"/>
                  </a:schemeClr>
                </a:solidFill>
              </a:rPr>
              <a:t>EMPOWERING MOBILITY, </a:t>
            </a:r>
            <a:br>
              <a:rPr lang="en-US" sz="2400" dirty="0">
                <a:solidFill>
                  <a:schemeClr val="accent6">
                    <a:lumMod val="60000"/>
                    <a:lumOff val="40000"/>
                  </a:schemeClr>
                </a:solidFill>
              </a:rPr>
            </a:br>
            <a:r>
              <a:rPr lang="en-US" sz="2400" dirty="0">
                <a:solidFill>
                  <a:schemeClr val="accent6">
                    <a:lumMod val="60000"/>
                    <a:lumOff val="40000"/>
                  </a:schemeClr>
                </a:solidFill>
              </a:rPr>
              <a:t>ENABLING INDEPENDENCE!</a:t>
            </a:r>
          </a:p>
        </p:txBody>
      </p:sp>
      <p:pic>
        <p:nvPicPr>
          <p:cNvPr id="6" name="Picture 5"/>
          <p:cNvPicPr>
            <a:picLocks noChangeAspect="1"/>
          </p:cNvPicPr>
          <p:nvPr/>
        </p:nvPicPr>
        <p:blipFill>
          <a:blip r:embed="rId2"/>
          <a:stretch>
            <a:fillRect/>
          </a:stretch>
        </p:blipFill>
        <p:spPr>
          <a:xfrm>
            <a:off x="7861775" y="2940196"/>
            <a:ext cx="3534268" cy="3086531"/>
          </a:xfrm>
          <a:prstGeom prst="rect">
            <a:avLst/>
          </a:prstGeom>
        </p:spPr>
      </p:pic>
      <p:sp>
        <p:nvSpPr>
          <p:cNvPr id="4" name="Title 1">
            <a:extLst>
              <a:ext uri="{FF2B5EF4-FFF2-40B4-BE49-F238E27FC236}">
                <a16:creationId xmlns:a16="http://schemas.microsoft.com/office/drawing/2014/main" id="{FAA0B4BD-2404-F72F-33D4-E017FF0ED64B}"/>
              </a:ext>
            </a:extLst>
          </p:cNvPr>
          <p:cNvSpPr txBox="1">
            <a:spLocks/>
          </p:cNvSpPr>
          <p:nvPr/>
        </p:nvSpPr>
        <p:spPr bwMode="gray">
          <a:xfrm>
            <a:off x="610469" y="2350400"/>
            <a:ext cx="5892673" cy="585898"/>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MOBILITY PHANTOMS</a:t>
            </a:r>
          </a:p>
        </p:txBody>
      </p:sp>
      <p:sp>
        <p:nvSpPr>
          <p:cNvPr id="7" name="Subtitle 2">
            <a:extLst>
              <a:ext uri="{FF2B5EF4-FFF2-40B4-BE49-F238E27FC236}">
                <a16:creationId xmlns:a16="http://schemas.microsoft.com/office/drawing/2014/main" id="{11ACED86-134F-7913-EE12-45B3E3C9E8AC}"/>
              </a:ext>
            </a:extLst>
          </p:cNvPr>
          <p:cNvSpPr>
            <a:spLocks noGrp="1"/>
          </p:cNvSpPr>
          <p:nvPr>
            <p:ph type="subTitle" idx="1"/>
          </p:nvPr>
        </p:nvSpPr>
        <p:spPr>
          <a:xfrm>
            <a:off x="610469" y="3525082"/>
            <a:ext cx="6366979" cy="3007523"/>
          </a:xfrm>
        </p:spPr>
        <p:txBody>
          <a:bodyPr>
            <a:normAutofit/>
          </a:bodyPr>
          <a:lstStyle/>
          <a:p>
            <a:br>
              <a:rPr lang="en-US" sz="2400" dirty="0"/>
            </a:br>
            <a:r>
              <a:rPr lang="en-US" sz="2400" dirty="0"/>
              <a:t>1) JAYSHREE SUBHASH ZALTE</a:t>
            </a:r>
            <a:br>
              <a:rPr lang="en-US" sz="2400" dirty="0"/>
            </a:br>
            <a:r>
              <a:rPr lang="en-US" sz="2400" dirty="0"/>
              <a:t>2) SIDDHIKA AVINASH PATIL</a:t>
            </a:r>
            <a:br>
              <a:rPr lang="en-US" sz="2400" dirty="0"/>
            </a:br>
            <a:r>
              <a:rPr lang="en-US" sz="2400" dirty="0"/>
              <a:t>3) SANTOSHI RAVINDRA FALLE</a:t>
            </a:r>
            <a:br>
              <a:rPr lang="en-US" sz="2400" dirty="0"/>
            </a:br>
            <a:r>
              <a:rPr lang="en-US" sz="2400" dirty="0"/>
              <a:t>4) SARTHAK BALASAHEB HARDE</a:t>
            </a:r>
            <a:br>
              <a:rPr lang="en-US" sz="2400" dirty="0"/>
            </a:br>
            <a:r>
              <a:rPr lang="en-US" sz="2400" dirty="0"/>
              <a:t>5) VAISHNAV ADINATH TANPURE </a:t>
            </a:r>
            <a:br>
              <a:rPr lang="en-US" sz="2400" dirty="0"/>
            </a:br>
            <a:r>
              <a:rPr lang="en-US" sz="2400" dirty="0"/>
              <a:t>6) Gargi somesh shelke</a:t>
            </a:r>
            <a:endParaRPr lang="en-US" sz="2800" dirty="0"/>
          </a:p>
        </p:txBody>
      </p:sp>
      <p:sp>
        <p:nvSpPr>
          <p:cNvPr id="8" name="TextBox 7">
            <a:extLst>
              <a:ext uri="{FF2B5EF4-FFF2-40B4-BE49-F238E27FC236}">
                <a16:creationId xmlns:a16="http://schemas.microsoft.com/office/drawing/2014/main" id="{285E9B06-F7BB-DF78-CDC6-31FFECB09CF3}"/>
              </a:ext>
            </a:extLst>
          </p:cNvPr>
          <p:cNvSpPr txBox="1"/>
          <p:nvPr/>
        </p:nvSpPr>
        <p:spPr>
          <a:xfrm>
            <a:off x="610469" y="3071308"/>
            <a:ext cx="5073638" cy="523220"/>
          </a:xfrm>
          <a:prstGeom prst="rect">
            <a:avLst/>
          </a:prstGeom>
          <a:noFill/>
        </p:spPr>
        <p:txBody>
          <a:bodyPr wrap="square" rtlCol="0">
            <a:spAutoFit/>
          </a:bodyPr>
          <a:lstStyle/>
          <a:p>
            <a:r>
              <a:rPr lang="en-US" sz="2800" dirty="0">
                <a:solidFill>
                  <a:schemeClr val="accent6">
                    <a:lumMod val="60000"/>
                    <a:lumOff val="40000"/>
                  </a:schemeClr>
                </a:solidFill>
              </a:rPr>
              <a:t>CONVERTIBLE WALKER STICK</a:t>
            </a:r>
          </a:p>
        </p:txBody>
      </p:sp>
    </p:spTree>
    <p:extLst>
      <p:ext uri="{BB962C8B-B14F-4D97-AF65-F5344CB8AC3E}">
        <p14:creationId xmlns:p14="http://schemas.microsoft.com/office/powerpoint/2010/main" val="1549860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43F75-5112-5FB0-D5B3-C4B071EB7128}"/>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EA2161F1-5170-D83D-CE8F-53507170FF0E}"/>
              </a:ext>
            </a:extLst>
          </p:cNvPr>
          <p:cNvSpPr>
            <a:spLocks noGrp="1"/>
          </p:cNvSpPr>
          <p:nvPr>
            <p:ph type="title"/>
          </p:nvPr>
        </p:nvSpPr>
        <p:spPr/>
        <p:txBody>
          <a:bodyPr/>
          <a:lstStyle/>
          <a:p>
            <a:r>
              <a:rPr lang="en-US" dirty="0"/>
              <a:t>Journey Map 1</a:t>
            </a:r>
            <a:endParaRPr lang="en-IN" dirty="0"/>
          </a:p>
        </p:txBody>
      </p:sp>
      <p:sp>
        <p:nvSpPr>
          <p:cNvPr id="2" name="Content Placeholder 1">
            <a:extLst>
              <a:ext uri="{FF2B5EF4-FFF2-40B4-BE49-F238E27FC236}">
                <a16:creationId xmlns:a16="http://schemas.microsoft.com/office/drawing/2014/main" id="{A1EFE715-D2D2-4EA9-8ABF-1F4B5193F21E}"/>
              </a:ext>
            </a:extLst>
          </p:cNvPr>
          <p:cNvSpPr txBox="1">
            <a:spLocks noGrp="1"/>
          </p:cNvSpPr>
          <p:nvPr>
            <p:ph idx="1"/>
          </p:nvPr>
        </p:nvSpPr>
        <p:spPr>
          <a:xfrm>
            <a:off x="483394" y="2183757"/>
            <a:ext cx="5068910" cy="4826962"/>
          </a:xfrm>
          <a:prstGeom prst="rect">
            <a:avLst/>
          </a:prstGeom>
          <a:noFill/>
        </p:spPr>
        <p:txBody>
          <a:bodyPr wrap="square" rtlCol="0">
            <a:spAutoFit/>
          </a:bodyPr>
          <a:lstStyle/>
          <a:p>
            <a:r>
              <a:rPr lang="en-US" dirty="0"/>
              <a:t>Mukti</a:t>
            </a:r>
          </a:p>
          <a:p>
            <a:pPr marL="0" indent="0">
              <a:buNone/>
            </a:pPr>
            <a:r>
              <a:rPr lang="en-US" dirty="0"/>
              <a:t>A 66 year old woman with Arthritis.</a:t>
            </a:r>
          </a:p>
          <a:p>
            <a:pPr marL="0" indent="0">
              <a:buNone/>
            </a:pPr>
            <a:r>
              <a:rPr lang="en-US" dirty="0"/>
              <a:t>1.Her son brings her CWS(convertible </a:t>
            </a:r>
          </a:p>
          <a:p>
            <a:pPr marL="0" indent="0">
              <a:buNone/>
            </a:pPr>
            <a:r>
              <a:rPr lang="en-US" dirty="0"/>
              <a:t>walker stick).</a:t>
            </a:r>
          </a:p>
          <a:p>
            <a:pPr marL="0" indent="0">
              <a:buNone/>
            </a:pPr>
            <a:r>
              <a:rPr lang="en-US" dirty="0"/>
              <a:t>2.She holds it in hand.</a:t>
            </a:r>
          </a:p>
          <a:p>
            <a:pPr marL="0" indent="0">
              <a:buNone/>
            </a:pPr>
            <a:r>
              <a:rPr lang="en-US" dirty="0"/>
              <a:t>3.</a:t>
            </a:r>
            <a:r>
              <a:rPr lang="en-IN" dirty="0"/>
              <a:t>She feels it is like any other stick.</a:t>
            </a:r>
          </a:p>
          <a:p>
            <a:pPr marL="0" indent="0">
              <a:buNone/>
            </a:pPr>
            <a:r>
              <a:rPr lang="en-IN" dirty="0"/>
              <a:t>4.She goes on a walk.</a:t>
            </a:r>
          </a:p>
          <a:p>
            <a:pPr marL="0" indent="0">
              <a:buNone/>
            </a:pPr>
            <a:r>
              <a:rPr lang="en-IN" dirty="0"/>
              <a:t>5.She comes across a set of stairs.</a:t>
            </a:r>
          </a:p>
          <a:p>
            <a:pPr marL="0" indent="0">
              <a:buNone/>
            </a:pPr>
            <a:r>
              <a:rPr lang="en-IN" dirty="0"/>
              <a:t>6.She presses the button on CWS.</a:t>
            </a:r>
          </a:p>
          <a:p>
            <a:pPr marL="0" indent="0">
              <a:buNone/>
            </a:pPr>
            <a:r>
              <a:rPr lang="en-IN" dirty="0"/>
              <a:t>7.CWS opens up into a walker.</a:t>
            </a:r>
          </a:p>
          <a:p>
            <a:pPr marL="0" indent="0">
              <a:buNone/>
            </a:pPr>
            <a:r>
              <a:rPr lang="en-IN" dirty="0"/>
              <a:t>8.She climbs the stairs with better support.</a:t>
            </a:r>
          </a:p>
          <a:p>
            <a:pPr marL="0" indent="0">
              <a:buNone/>
            </a:pPr>
            <a:endParaRPr lang="en-US" dirty="0"/>
          </a:p>
        </p:txBody>
      </p:sp>
      <p:pic>
        <p:nvPicPr>
          <p:cNvPr id="6" name="Picture 5">
            <a:extLst>
              <a:ext uri="{FF2B5EF4-FFF2-40B4-BE49-F238E27FC236}">
                <a16:creationId xmlns:a16="http://schemas.microsoft.com/office/drawing/2014/main" id="{F031004B-EEFB-2247-AF5C-37E2BEF260B9}"/>
              </a:ext>
            </a:extLst>
          </p:cNvPr>
          <p:cNvPicPr>
            <a:picLocks noChangeAspect="1"/>
          </p:cNvPicPr>
          <p:nvPr/>
        </p:nvPicPr>
        <p:blipFill>
          <a:blip r:embed="rId2"/>
          <a:stretch>
            <a:fillRect/>
          </a:stretch>
        </p:blipFill>
        <p:spPr>
          <a:xfrm>
            <a:off x="4983892" y="2286920"/>
            <a:ext cx="6724714" cy="3599471"/>
          </a:xfrm>
          <a:prstGeom prst="rect">
            <a:avLst/>
          </a:prstGeom>
        </p:spPr>
      </p:pic>
    </p:spTree>
    <p:extLst>
      <p:ext uri="{BB962C8B-B14F-4D97-AF65-F5344CB8AC3E}">
        <p14:creationId xmlns:p14="http://schemas.microsoft.com/office/powerpoint/2010/main" val="323230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86830-AC39-AC2A-D309-AD59E0D4E9FE}"/>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386CA9C6-ED3F-9EB9-69D7-117D861E1D13}"/>
              </a:ext>
            </a:extLst>
          </p:cNvPr>
          <p:cNvSpPr>
            <a:spLocks noGrp="1"/>
          </p:cNvSpPr>
          <p:nvPr>
            <p:ph type="title"/>
          </p:nvPr>
        </p:nvSpPr>
        <p:spPr/>
        <p:txBody>
          <a:bodyPr/>
          <a:lstStyle/>
          <a:p>
            <a:r>
              <a:rPr lang="en-US" dirty="0"/>
              <a:t>Journey Map 2</a:t>
            </a:r>
            <a:endParaRPr lang="en-IN" dirty="0"/>
          </a:p>
        </p:txBody>
      </p:sp>
      <p:sp>
        <p:nvSpPr>
          <p:cNvPr id="2" name="Content Placeholder 1">
            <a:extLst>
              <a:ext uri="{FF2B5EF4-FFF2-40B4-BE49-F238E27FC236}">
                <a16:creationId xmlns:a16="http://schemas.microsoft.com/office/drawing/2014/main" id="{DF32FA7A-9930-ACB3-14C7-18001C39AA28}"/>
              </a:ext>
            </a:extLst>
          </p:cNvPr>
          <p:cNvSpPr txBox="1">
            <a:spLocks noGrp="1"/>
          </p:cNvSpPr>
          <p:nvPr>
            <p:ph idx="1"/>
          </p:nvPr>
        </p:nvSpPr>
        <p:spPr>
          <a:xfrm>
            <a:off x="367728" y="2207740"/>
            <a:ext cx="5167932" cy="4847481"/>
          </a:xfrm>
          <a:prstGeom prst="rect">
            <a:avLst/>
          </a:prstGeom>
          <a:noFill/>
        </p:spPr>
        <p:txBody>
          <a:bodyPr wrap="square" rtlCol="0">
            <a:spAutoFit/>
          </a:bodyPr>
          <a:lstStyle/>
          <a:p>
            <a:r>
              <a:rPr lang="en-US" dirty="0"/>
              <a:t>Nimesh</a:t>
            </a:r>
          </a:p>
          <a:p>
            <a:pPr marL="0" indent="0">
              <a:buNone/>
            </a:pPr>
            <a:r>
              <a:rPr lang="en-US" dirty="0"/>
              <a:t>A 26 year old man with a right fractured leg.</a:t>
            </a:r>
          </a:p>
          <a:p>
            <a:pPr marL="0" indent="0">
              <a:buNone/>
            </a:pPr>
            <a:r>
              <a:rPr lang="en-US" dirty="0"/>
              <a:t>1.His leg gets fractured in an accident. </a:t>
            </a:r>
          </a:p>
          <a:p>
            <a:pPr marL="0" indent="0">
              <a:buNone/>
            </a:pPr>
            <a:r>
              <a:rPr lang="en-US" dirty="0"/>
              <a:t>2.He buys a CWS online .</a:t>
            </a:r>
          </a:p>
          <a:p>
            <a:pPr marL="0" indent="0">
              <a:buNone/>
            </a:pPr>
            <a:r>
              <a:rPr lang="en-US" dirty="0"/>
              <a:t>3.He wants to go to work in a taxi </a:t>
            </a:r>
            <a:r>
              <a:rPr lang="en-IN" dirty="0"/>
              <a:t>.</a:t>
            </a:r>
          </a:p>
          <a:p>
            <a:pPr marL="0" indent="0">
              <a:buNone/>
            </a:pPr>
            <a:r>
              <a:rPr lang="en-IN" dirty="0"/>
              <a:t>4.He finds CWS easy to carry .</a:t>
            </a:r>
          </a:p>
          <a:p>
            <a:pPr marL="0" indent="0">
              <a:buNone/>
            </a:pPr>
            <a:r>
              <a:rPr lang="en-IN" dirty="0"/>
              <a:t>5. He gets out of taxi and presses the  button to convert it to a walker</a:t>
            </a:r>
          </a:p>
          <a:p>
            <a:pPr marL="0" indent="0">
              <a:buNone/>
            </a:pPr>
            <a:r>
              <a:rPr lang="en-IN" dirty="0"/>
              <a:t>6. He can walk sturdily to his work desk with walker’s help </a:t>
            </a:r>
          </a:p>
          <a:p>
            <a:pPr marL="0" indent="0">
              <a:buNone/>
            </a:pPr>
            <a:r>
              <a:rPr lang="en-IN" dirty="0"/>
              <a:t>7.He puts it back into stick mode and hangs it.</a:t>
            </a:r>
          </a:p>
          <a:p>
            <a:pPr marL="0" indent="0">
              <a:buNone/>
            </a:pPr>
            <a:endParaRPr lang="en-US" dirty="0"/>
          </a:p>
        </p:txBody>
      </p:sp>
      <p:pic>
        <p:nvPicPr>
          <p:cNvPr id="4" name="Picture 3">
            <a:extLst>
              <a:ext uri="{FF2B5EF4-FFF2-40B4-BE49-F238E27FC236}">
                <a16:creationId xmlns:a16="http://schemas.microsoft.com/office/drawing/2014/main" id="{195A8FC9-C109-EF67-37B8-D5971F3AD33B}"/>
              </a:ext>
            </a:extLst>
          </p:cNvPr>
          <p:cNvPicPr>
            <a:picLocks noChangeAspect="1"/>
          </p:cNvPicPr>
          <p:nvPr/>
        </p:nvPicPr>
        <p:blipFill>
          <a:blip r:embed="rId2"/>
          <a:stretch>
            <a:fillRect/>
          </a:stretch>
        </p:blipFill>
        <p:spPr>
          <a:xfrm>
            <a:off x="5394231" y="2279716"/>
            <a:ext cx="6707153" cy="3692716"/>
          </a:xfrm>
          <a:prstGeom prst="rect">
            <a:avLst/>
          </a:prstGeom>
        </p:spPr>
      </p:pic>
    </p:spTree>
    <p:extLst>
      <p:ext uri="{BB962C8B-B14F-4D97-AF65-F5344CB8AC3E}">
        <p14:creationId xmlns:p14="http://schemas.microsoft.com/office/powerpoint/2010/main" val="334126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46DA2-236B-5C86-1233-138FFEB0D943}"/>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EEC7BAB0-A9F1-EA67-4B63-74A702911230}"/>
              </a:ext>
            </a:extLst>
          </p:cNvPr>
          <p:cNvSpPr txBox="1">
            <a:spLocks/>
          </p:cNvSpPr>
          <p:nvPr/>
        </p:nvSpPr>
        <p:spPr bwMode="gray">
          <a:xfrm>
            <a:off x="891343" y="644154"/>
            <a:ext cx="8761413" cy="70696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t>Prototype</a:t>
            </a:r>
          </a:p>
        </p:txBody>
      </p:sp>
      <p:pic>
        <p:nvPicPr>
          <p:cNvPr id="2" name="Untitled video - Made with Clipchamp">
            <a:hlinkClick r:id="" action="ppaction://media"/>
            <a:extLst>
              <a:ext uri="{FF2B5EF4-FFF2-40B4-BE49-F238E27FC236}">
                <a16:creationId xmlns:a16="http://schemas.microsoft.com/office/drawing/2014/main" id="{8725F936-4CDB-70E2-6059-3264E76041E0}"/>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804087" y="1449972"/>
            <a:ext cx="8272017" cy="4653010"/>
          </a:xfrm>
          <a:prstGeom prst="rect">
            <a:avLst/>
          </a:prstGeom>
        </p:spPr>
      </p:pic>
    </p:spTree>
    <p:extLst>
      <p:ext uri="{BB962C8B-B14F-4D97-AF65-F5344CB8AC3E}">
        <p14:creationId xmlns:p14="http://schemas.microsoft.com/office/powerpoint/2010/main" val="31884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53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36364">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46DA2-236B-5C86-1233-138FFEB0D943}"/>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EEC7BAB0-A9F1-EA67-4B63-74A702911230}"/>
              </a:ext>
            </a:extLst>
          </p:cNvPr>
          <p:cNvSpPr txBox="1">
            <a:spLocks/>
          </p:cNvSpPr>
          <p:nvPr/>
        </p:nvSpPr>
        <p:spPr bwMode="gray">
          <a:xfrm>
            <a:off x="891343" y="644154"/>
            <a:ext cx="8761413" cy="70696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t>Prototype</a:t>
            </a:r>
          </a:p>
        </p:txBody>
      </p:sp>
      <p:pic>
        <p:nvPicPr>
          <p:cNvPr id="4" name="Picture 3">
            <a:extLst>
              <a:ext uri="{FF2B5EF4-FFF2-40B4-BE49-F238E27FC236}">
                <a16:creationId xmlns:a16="http://schemas.microsoft.com/office/drawing/2014/main" id="{39D057E6-AB6A-7514-5472-E7E4A3F83B85}"/>
              </a:ext>
            </a:extLst>
          </p:cNvPr>
          <p:cNvPicPr>
            <a:picLocks noChangeAspect="1"/>
          </p:cNvPicPr>
          <p:nvPr/>
        </p:nvPicPr>
        <p:blipFill>
          <a:blip r:embed="rId2"/>
          <a:stretch>
            <a:fillRect/>
          </a:stretch>
        </p:blipFill>
        <p:spPr>
          <a:xfrm>
            <a:off x="1262376" y="1512057"/>
            <a:ext cx="3328279" cy="4415482"/>
          </a:xfrm>
          <a:prstGeom prst="rect">
            <a:avLst/>
          </a:prstGeom>
        </p:spPr>
      </p:pic>
      <p:pic>
        <p:nvPicPr>
          <p:cNvPr id="6" name="Picture 5">
            <a:extLst>
              <a:ext uri="{FF2B5EF4-FFF2-40B4-BE49-F238E27FC236}">
                <a16:creationId xmlns:a16="http://schemas.microsoft.com/office/drawing/2014/main" id="{706C17D5-4361-B349-EF47-1178F1680E60}"/>
              </a:ext>
            </a:extLst>
          </p:cNvPr>
          <p:cNvPicPr>
            <a:picLocks noChangeAspect="1"/>
          </p:cNvPicPr>
          <p:nvPr/>
        </p:nvPicPr>
        <p:blipFill>
          <a:blip r:embed="rId3"/>
          <a:stretch>
            <a:fillRect/>
          </a:stretch>
        </p:blipFill>
        <p:spPr>
          <a:xfrm>
            <a:off x="4900334" y="1515762"/>
            <a:ext cx="3328280" cy="4411777"/>
          </a:xfrm>
          <a:prstGeom prst="rect">
            <a:avLst/>
          </a:prstGeom>
        </p:spPr>
      </p:pic>
      <p:sp>
        <p:nvSpPr>
          <p:cNvPr id="8" name="TextBox 7">
            <a:extLst>
              <a:ext uri="{FF2B5EF4-FFF2-40B4-BE49-F238E27FC236}">
                <a16:creationId xmlns:a16="http://schemas.microsoft.com/office/drawing/2014/main" id="{914EC705-EC1C-A4AD-826B-205C28638C36}"/>
              </a:ext>
            </a:extLst>
          </p:cNvPr>
          <p:cNvSpPr txBox="1"/>
          <p:nvPr/>
        </p:nvSpPr>
        <p:spPr>
          <a:xfrm>
            <a:off x="8348822" y="1515762"/>
            <a:ext cx="3118248" cy="4524315"/>
          </a:xfrm>
          <a:prstGeom prst="rect">
            <a:avLst/>
          </a:prstGeom>
          <a:noFill/>
        </p:spPr>
        <p:txBody>
          <a:bodyPr wrap="square" rtlCol="0">
            <a:spAutoFit/>
          </a:bodyPr>
          <a:lstStyle/>
          <a:p>
            <a:r>
              <a:rPr lang="en-US" dirty="0">
                <a:solidFill>
                  <a:schemeClr val="bg2"/>
                </a:solidFill>
              </a:rPr>
              <a:t>A walking stick that can convert into a walker!</a:t>
            </a:r>
          </a:p>
          <a:p>
            <a:endParaRPr lang="en-US" dirty="0">
              <a:solidFill>
                <a:schemeClr val="bg2"/>
              </a:solidFill>
            </a:endParaRPr>
          </a:p>
          <a:p>
            <a:r>
              <a:rPr lang="en-US" dirty="0">
                <a:solidFill>
                  <a:schemeClr val="bg2"/>
                </a:solidFill>
              </a:rPr>
              <a:t>The model is made up of Aluminum, keeping in mind to make it durable, affordable and sturdy.</a:t>
            </a:r>
          </a:p>
          <a:p>
            <a:endParaRPr lang="en-US" dirty="0">
              <a:solidFill>
                <a:schemeClr val="bg2"/>
              </a:solidFill>
            </a:endParaRPr>
          </a:p>
          <a:p>
            <a:r>
              <a:rPr lang="en-US" dirty="0">
                <a:solidFill>
                  <a:schemeClr val="bg2"/>
                </a:solidFill>
              </a:rPr>
              <a:t>It works with spring mechanism, so no worries about batteries!</a:t>
            </a:r>
          </a:p>
          <a:p>
            <a:endParaRPr lang="en-US" dirty="0">
              <a:solidFill>
                <a:schemeClr val="bg2"/>
              </a:solidFill>
            </a:endParaRPr>
          </a:p>
          <a:p>
            <a:r>
              <a:rPr lang="en-US" dirty="0">
                <a:solidFill>
                  <a:schemeClr val="bg2"/>
                </a:solidFill>
              </a:rPr>
              <a:t>The bottom pods are made out of high end rubber making them slip resistant and heavy duty.</a:t>
            </a:r>
            <a:endParaRPr lang="en-IN" dirty="0">
              <a:solidFill>
                <a:schemeClr val="bg2"/>
              </a:solidFill>
            </a:endParaRPr>
          </a:p>
        </p:txBody>
      </p:sp>
    </p:spTree>
    <p:extLst>
      <p:ext uri="{BB962C8B-B14F-4D97-AF65-F5344CB8AC3E}">
        <p14:creationId xmlns:p14="http://schemas.microsoft.com/office/powerpoint/2010/main" val="285523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DBAB06-2474-7E91-B4B8-634E01C28219}"/>
              </a:ext>
            </a:extLst>
          </p:cNvPr>
          <p:cNvSpPr>
            <a:spLocks noGrp="1"/>
          </p:cNvSpPr>
          <p:nvPr>
            <p:ph type="ctrTitle"/>
          </p:nvPr>
        </p:nvSpPr>
        <p:spPr>
          <a:xfrm>
            <a:off x="1755913" y="2885661"/>
            <a:ext cx="8680174" cy="1086677"/>
          </a:xfrm>
        </p:spPr>
        <p:txBody>
          <a:bodyPr/>
          <a:lstStyle/>
          <a:p>
            <a:pPr algn="ctr"/>
            <a:r>
              <a:rPr lang="en-US" sz="6600" dirty="0"/>
              <a:t>Thank You</a:t>
            </a:r>
            <a:endParaRPr lang="en-IN" sz="6600" dirty="0"/>
          </a:p>
        </p:txBody>
      </p:sp>
      <p:cxnSp>
        <p:nvCxnSpPr>
          <p:cNvPr id="7" name="Straight Connector 6">
            <a:extLst>
              <a:ext uri="{FF2B5EF4-FFF2-40B4-BE49-F238E27FC236}">
                <a16:creationId xmlns:a16="http://schemas.microsoft.com/office/drawing/2014/main" id="{2C84B7DA-92FF-E40F-BB68-DBF9C7D59BE5}"/>
              </a:ext>
            </a:extLst>
          </p:cNvPr>
          <p:cNvCxnSpPr>
            <a:cxnSpLocks/>
          </p:cNvCxnSpPr>
          <p:nvPr/>
        </p:nvCxnSpPr>
        <p:spPr>
          <a:xfrm>
            <a:off x="3723860" y="4068418"/>
            <a:ext cx="4744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13894C2-FD89-9B3B-4C2D-E12A888E6A5E}"/>
              </a:ext>
            </a:extLst>
          </p:cNvPr>
          <p:cNvCxnSpPr/>
          <p:nvPr/>
        </p:nvCxnSpPr>
        <p:spPr>
          <a:xfrm>
            <a:off x="5579165" y="4359965"/>
            <a:ext cx="135172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23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18262" y="2087455"/>
            <a:ext cx="3549535" cy="3053979"/>
          </a:xfrm>
          <a:prstGeom prst="rect">
            <a:avLst/>
          </a:prstGeom>
        </p:spPr>
      </p:pic>
      <p:sp>
        <p:nvSpPr>
          <p:cNvPr id="11" name="TextBox 10">
            <a:extLst>
              <a:ext uri="{FF2B5EF4-FFF2-40B4-BE49-F238E27FC236}">
                <a16:creationId xmlns:a16="http://schemas.microsoft.com/office/drawing/2014/main" id="{74C464D8-C584-B1F2-DA5B-567692845446}"/>
              </a:ext>
            </a:extLst>
          </p:cNvPr>
          <p:cNvSpPr txBox="1"/>
          <p:nvPr/>
        </p:nvSpPr>
        <p:spPr>
          <a:xfrm>
            <a:off x="624203" y="1083637"/>
            <a:ext cx="6096000" cy="92333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Problem Statement: Current mobility system management needs advancements with proper cost for product.</a:t>
            </a:r>
            <a:endParaRPr kumimoji="0" lang="en-IN"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3" name="TextBox 12">
            <a:extLst>
              <a:ext uri="{FF2B5EF4-FFF2-40B4-BE49-F238E27FC236}">
                <a16:creationId xmlns:a16="http://schemas.microsoft.com/office/drawing/2014/main" id="{894A6F8B-CCF5-AB59-D74A-31FD48A1A371}"/>
              </a:ext>
            </a:extLst>
          </p:cNvPr>
          <p:cNvSpPr txBox="1"/>
          <p:nvPr/>
        </p:nvSpPr>
        <p:spPr>
          <a:xfrm>
            <a:off x="624203" y="2402382"/>
            <a:ext cx="7241060" cy="3139321"/>
          </a:xfrm>
          <a:prstGeom prst="rect">
            <a:avLst/>
          </a:prstGeom>
          <a:noFill/>
        </p:spPr>
        <p:txBody>
          <a:bodyPr wrap="square">
            <a:spAutoFit/>
          </a:bodyPr>
          <a:lstStyle/>
          <a:p>
            <a:pPr marL="0" indent="0" algn="just">
              <a:buNone/>
            </a:pPr>
            <a:r>
              <a:rPr lang="en-US" sz="1800" dirty="0">
                <a:solidFill>
                  <a:schemeClr val="bg1"/>
                </a:solidFill>
              </a:rPr>
              <a:t>Numerous people around the world face the issue with mobility due to their disabilities.</a:t>
            </a:r>
          </a:p>
          <a:p>
            <a:pPr marL="0" indent="0" algn="just">
              <a:buNone/>
            </a:pPr>
            <a:endParaRPr lang="en-US" sz="1800" dirty="0">
              <a:solidFill>
                <a:schemeClr val="bg1"/>
              </a:solidFill>
            </a:endParaRPr>
          </a:p>
          <a:p>
            <a:pPr marL="0" indent="0" algn="just">
              <a:buNone/>
            </a:pPr>
            <a:r>
              <a:rPr lang="en-US" sz="1800" dirty="0">
                <a:solidFill>
                  <a:schemeClr val="bg1"/>
                </a:solidFill>
              </a:rPr>
              <a:t>Doing daily chores and simple activities gets difficult.</a:t>
            </a:r>
          </a:p>
          <a:p>
            <a:pPr marL="0" indent="0" algn="just">
              <a:buNone/>
            </a:pPr>
            <a:br>
              <a:rPr lang="en-US" sz="1800" dirty="0">
                <a:solidFill>
                  <a:schemeClr val="bg1"/>
                </a:solidFill>
              </a:rPr>
            </a:br>
            <a:r>
              <a:rPr lang="en-US" sz="1800" dirty="0">
                <a:solidFill>
                  <a:schemeClr val="bg1"/>
                </a:solidFill>
              </a:rPr>
              <a:t>And affording proper mobility aids that are also multipurpose and are easy to handle is a huge challenge as well.</a:t>
            </a:r>
          </a:p>
          <a:p>
            <a:pPr marL="0" indent="0" algn="just">
              <a:buNone/>
            </a:pPr>
            <a:endParaRPr lang="en-US" dirty="0">
              <a:solidFill>
                <a:schemeClr val="bg1"/>
              </a:solidFill>
            </a:endParaRPr>
          </a:p>
          <a:p>
            <a:pPr marL="0" indent="0" algn="just">
              <a:buNone/>
            </a:pPr>
            <a:r>
              <a:rPr lang="en-US" sz="1800" dirty="0">
                <a:solidFill>
                  <a:schemeClr val="bg1"/>
                </a:solidFill>
              </a:rPr>
              <a:t>Not everyone is capable to own high end mobility devices which are helpful for daily chores and activities.</a:t>
            </a:r>
          </a:p>
          <a:p>
            <a:pPr marL="0" indent="0" algn="just">
              <a:buNone/>
            </a:pPr>
            <a:endParaRPr lang="en-US" sz="1800" dirty="0">
              <a:solidFill>
                <a:schemeClr val="bg1"/>
              </a:solidFill>
            </a:endParaRPr>
          </a:p>
        </p:txBody>
      </p:sp>
    </p:spTree>
    <p:extLst>
      <p:ext uri="{BB962C8B-B14F-4D97-AF65-F5344CB8AC3E}">
        <p14:creationId xmlns:p14="http://schemas.microsoft.com/office/powerpoint/2010/main" val="359588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Mind Mapping</a:t>
            </a:r>
          </a:p>
        </p:txBody>
      </p:sp>
      <p:sp>
        <p:nvSpPr>
          <p:cNvPr id="4" name="TextBox 3"/>
          <p:cNvSpPr txBox="1"/>
          <p:nvPr/>
        </p:nvSpPr>
        <p:spPr>
          <a:xfrm>
            <a:off x="527577" y="2108021"/>
            <a:ext cx="2401423" cy="2585323"/>
          </a:xfrm>
          <a:prstGeom prst="rect">
            <a:avLst/>
          </a:prstGeom>
          <a:noFill/>
        </p:spPr>
        <p:txBody>
          <a:bodyPr wrap="square" rtlCol="0">
            <a:spAutoFit/>
          </a:bodyPr>
          <a:lstStyle/>
          <a:p>
            <a:br>
              <a:rPr lang="en-US" b="1" dirty="0"/>
            </a:br>
            <a:r>
              <a:rPr lang="en-US" dirty="0"/>
              <a:t>Wheelchair</a:t>
            </a:r>
          </a:p>
          <a:p>
            <a:r>
              <a:rPr lang="en-US" dirty="0"/>
              <a:t>Scooter </a:t>
            </a:r>
          </a:p>
          <a:p>
            <a:r>
              <a:rPr lang="en-US" dirty="0"/>
              <a:t>Walker</a:t>
            </a:r>
          </a:p>
          <a:p>
            <a:r>
              <a:rPr lang="en-US" dirty="0"/>
              <a:t>Crutches. </a:t>
            </a:r>
          </a:p>
          <a:p>
            <a:r>
              <a:rPr lang="en-US" dirty="0"/>
              <a:t>Ramp</a:t>
            </a:r>
          </a:p>
          <a:p>
            <a:r>
              <a:rPr lang="en-US" dirty="0"/>
              <a:t>lift.</a:t>
            </a:r>
          </a:p>
          <a:p>
            <a:r>
              <a:rPr lang="en-US" dirty="0"/>
              <a:t>Handrails.</a:t>
            </a:r>
            <a:endParaRPr lang="en-US" b="1" dirty="0"/>
          </a:p>
          <a:p>
            <a:endParaRPr lang="en-US" b="1" dirty="0"/>
          </a:p>
        </p:txBody>
      </p:sp>
      <p:sp>
        <p:nvSpPr>
          <p:cNvPr id="5" name="Rounded Rectangle 4"/>
          <p:cNvSpPr/>
          <p:nvPr/>
        </p:nvSpPr>
        <p:spPr>
          <a:xfrm>
            <a:off x="354590" y="2369128"/>
            <a:ext cx="1943767" cy="21080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799106" y="2370761"/>
            <a:ext cx="2813568" cy="21330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54591" y="4547600"/>
            <a:ext cx="2952435" cy="20836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8880389" y="4635703"/>
            <a:ext cx="2630270" cy="20836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074572" y="5179572"/>
            <a:ext cx="1618428" cy="5290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924009" y="2305088"/>
            <a:ext cx="4131425" cy="2031325"/>
          </a:xfrm>
          <a:prstGeom prst="rect">
            <a:avLst/>
          </a:prstGeom>
          <a:noFill/>
        </p:spPr>
        <p:txBody>
          <a:bodyPr wrap="square" rtlCol="0">
            <a:spAutoFit/>
          </a:bodyPr>
          <a:lstStyle/>
          <a:p>
            <a:br>
              <a:rPr lang="en-US" b="1" dirty="0"/>
            </a:br>
            <a:r>
              <a:rPr lang="en-US" dirty="0"/>
              <a:t>Purposeful</a:t>
            </a:r>
            <a:br>
              <a:rPr lang="en-US" dirty="0"/>
            </a:br>
            <a:r>
              <a:rPr lang="en-US" dirty="0"/>
              <a:t>Non-complicated.</a:t>
            </a:r>
          </a:p>
          <a:p>
            <a:r>
              <a:rPr lang="en-US" dirty="0"/>
              <a:t>Safe </a:t>
            </a:r>
          </a:p>
          <a:p>
            <a:r>
              <a:rPr lang="en-US" dirty="0"/>
              <a:t>Secure.</a:t>
            </a:r>
            <a:br>
              <a:rPr lang="en-US" dirty="0"/>
            </a:br>
            <a:r>
              <a:rPr lang="en-US" dirty="0"/>
              <a:t>Comfortable </a:t>
            </a:r>
          </a:p>
          <a:p>
            <a:r>
              <a:rPr lang="en-US" dirty="0"/>
              <a:t>Convenient.</a:t>
            </a:r>
            <a:endParaRPr lang="en-US" b="1" dirty="0"/>
          </a:p>
        </p:txBody>
      </p:sp>
      <p:sp>
        <p:nvSpPr>
          <p:cNvPr id="11" name="TextBox 10"/>
          <p:cNvSpPr txBox="1"/>
          <p:nvPr/>
        </p:nvSpPr>
        <p:spPr>
          <a:xfrm>
            <a:off x="8968765" y="4899388"/>
            <a:ext cx="2768442" cy="1754326"/>
          </a:xfrm>
          <a:prstGeom prst="rect">
            <a:avLst/>
          </a:prstGeom>
          <a:noFill/>
        </p:spPr>
        <p:txBody>
          <a:bodyPr wrap="square" rtlCol="0">
            <a:spAutoFit/>
          </a:bodyPr>
          <a:lstStyle/>
          <a:p>
            <a:r>
              <a:rPr lang="en-US" dirty="0"/>
              <a:t>Cost-Management.</a:t>
            </a:r>
            <a:br>
              <a:rPr lang="en-US" dirty="0"/>
            </a:br>
            <a:r>
              <a:rPr lang="en-US" dirty="0"/>
              <a:t>Suitable products.</a:t>
            </a:r>
            <a:br>
              <a:rPr lang="en-US" dirty="0"/>
            </a:br>
            <a:r>
              <a:rPr lang="en-US" dirty="0"/>
              <a:t>Nonstandard. </a:t>
            </a:r>
            <a:br>
              <a:rPr lang="en-US" dirty="0"/>
            </a:br>
            <a:r>
              <a:rPr lang="en-US" dirty="0"/>
              <a:t>Sustainability.</a:t>
            </a:r>
            <a:br>
              <a:rPr lang="en-US" dirty="0"/>
            </a:br>
            <a:r>
              <a:rPr lang="en-US" dirty="0"/>
              <a:t>Acceptance.</a:t>
            </a:r>
            <a:br>
              <a:rPr lang="en-US" dirty="0"/>
            </a:br>
            <a:endParaRPr lang="en-US" b="1" dirty="0"/>
          </a:p>
        </p:txBody>
      </p:sp>
      <p:sp>
        <p:nvSpPr>
          <p:cNvPr id="13" name="TextBox 12"/>
          <p:cNvSpPr txBox="1"/>
          <p:nvPr/>
        </p:nvSpPr>
        <p:spPr>
          <a:xfrm>
            <a:off x="475296" y="4670424"/>
            <a:ext cx="2952435" cy="2308324"/>
          </a:xfrm>
          <a:prstGeom prst="rect">
            <a:avLst/>
          </a:prstGeom>
          <a:noFill/>
        </p:spPr>
        <p:txBody>
          <a:bodyPr wrap="square" rtlCol="0">
            <a:spAutoFit/>
          </a:bodyPr>
          <a:lstStyle/>
          <a:p>
            <a:r>
              <a:rPr lang="en-US" dirty="0"/>
              <a:t>Paralysis </a:t>
            </a:r>
          </a:p>
          <a:p>
            <a:r>
              <a:rPr lang="en-US" dirty="0"/>
              <a:t>Amputation.</a:t>
            </a:r>
          </a:p>
          <a:p>
            <a:r>
              <a:rPr lang="en-US" dirty="0"/>
              <a:t>Parkinson's disease . Arthritis</a:t>
            </a:r>
          </a:p>
          <a:p>
            <a:r>
              <a:rPr lang="en-US" dirty="0"/>
              <a:t>Spinal cord injury</a:t>
            </a:r>
          </a:p>
          <a:p>
            <a:r>
              <a:rPr lang="en-US" dirty="0"/>
              <a:t>Neuromuscular disorder.</a:t>
            </a:r>
            <a:br>
              <a:rPr lang="en-US" b="1" dirty="0"/>
            </a:br>
            <a:br>
              <a:rPr lang="en-US" b="1" dirty="0"/>
            </a:br>
            <a:endParaRPr lang="en-US" b="1" dirty="0"/>
          </a:p>
        </p:txBody>
      </p:sp>
      <p:sp>
        <p:nvSpPr>
          <p:cNvPr id="12" name="TextBox 11">
            <a:extLst>
              <a:ext uri="{FF2B5EF4-FFF2-40B4-BE49-F238E27FC236}">
                <a16:creationId xmlns:a16="http://schemas.microsoft.com/office/drawing/2014/main" id="{CEA81358-8456-483F-3BE5-34F1F4D5AE99}"/>
              </a:ext>
            </a:extLst>
          </p:cNvPr>
          <p:cNvSpPr txBox="1"/>
          <p:nvPr/>
        </p:nvSpPr>
        <p:spPr>
          <a:xfrm>
            <a:off x="7154738" y="5238001"/>
            <a:ext cx="1458097" cy="646331"/>
          </a:xfrm>
          <a:prstGeom prst="rect">
            <a:avLst/>
          </a:prstGeom>
          <a:noFill/>
        </p:spPr>
        <p:txBody>
          <a:bodyPr wrap="square">
            <a:spAutoFit/>
          </a:bodyPr>
          <a:lstStyle/>
          <a:p>
            <a:r>
              <a:rPr lang="en-US" b="1" dirty="0"/>
              <a:t>Challenges:</a:t>
            </a:r>
          </a:p>
        </p:txBody>
      </p:sp>
      <p:sp>
        <p:nvSpPr>
          <p:cNvPr id="18" name="TextBox 17">
            <a:extLst>
              <a:ext uri="{FF2B5EF4-FFF2-40B4-BE49-F238E27FC236}">
                <a16:creationId xmlns:a16="http://schemas.microsoft.com/office/drawing/2014/main" id="{7FF54428-A5A6-759B-9809-52E73B76C11C}"/>
              </a:ext>
            </a:extLst>
          </p:cNvPr>
          <p:cNvSpPr txBox="1"/>
          <p:nvPr/>
        </p:nvSpPr>
        <p:spPr>
          <a:xfrm>
            <a:off x="7108769" y="2873371"/>
            <a:ext cx="1550036" cy="369332"/>
          </a:xfrm>
          <a:prstGeom prst="rect">
            <a:avLst/>
          </a:prstGeom>
          <a:noFill/>
        </p:spPr>
        <p:txBody>
          <a:bodyPr wrap="square">
            <a:spAutoFit/>
          </a:bodyPr>
          <a:lstStyle/>
          <a:p>
            <a:r>
              <a:rPr lang="en-US" b="1" dirty="0"/>
              <a:t>User needs</a:t>
            </a:r>
            <a:endParaRPr lang="en-IN" dirty="0"/>
          </a:p>
        </p:txBody>
      </p:sp>
      <p:sp>
        <p:nvSpPr>
          <p:cNvPr id="19" name="Rounded Rectangle 5">
            <a:extLst>
              <a:ext uri="{FF2B5EF4-FFF2-40B4-BE49-F238E27FC236}">
                <a16:creationId xmlns:a16="http://schemas.microsoft.com/office/drawing/2014/main" id="{F84EFF21-AE6F-9E53-0695-7926D57DCF68}"/>
              </a:ext>
            </a:extLst>
          </p:cNvPr>
          <p:cNvSpPr/>
          <p:nvPr/>
        </p:nvSpPr>
        <p:spPr>
          <a:xfrm>
            <a:off x="7019715" y="2838520"/>
            <a:ext cx="1639567" cy="4390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1F73827-4BCB-DD32-3469-7E6398633FE4}"/>
              </a:ext>
            </a:extLst>
          </p:cNvPr>
          <p:cNvSpPr txBox="1"/>
          <p:nvPr/>
        </p:nvSpPr>
        <p:spPr>
          <a:xfrm>
            <a:off x="2422483" y="2791047"/>
            <a:ext cx="3201426" cy="646331"/>
          </a:xfrm>
          <a:prstGeom prst="rect">
            <a:avLst/>
          </a:prstGeom>
          <a:noFill/>
        </p:spPr>
        <p:txBody>
          <a:bodyPr wrap="square">
            <a:spAutoFit/>
          </a:bodyPr>
          <a:lstStyle/>
          <a:p>
            <a:r>
              <a:rPr lang="en-US" b="1" dirty="0"/>
              <a:t>Accessibility Features and Devices</a:t>
            </a:r>
            <a:endParaRPr lang="en-IN" dirty="0"/>
          </a:p>
        </p:txBody>
      </p:sp>
      <p:sp>
        <p:nvSpPr>
          <p:cNvPr id="22" name="Rounded Rectangle 5">
            <a:extLst>
              <a:ext uri="{FF2B5EF4-FFF2-40B4-BE49-F238E27FC236}">
                <a16:creationId xmlns:a16="http://schemas.microsoft.com/office/drawing/2014/main" id="{2F3656BA-2144-2564-FDAE-0824336CD97A}"/>
              </a:ext>
            </a:extLst>
          </p:cNvPr>
          <p:cNvSpPr/>
          <p:nvPr/>
        </p:nvSpPr>
        <p:spPr>
          <a:xfrm>
            <a:off x="2423260" y="2755867"/>
            <a:ext cx="3081243" cy="7166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CA97BDE-68CE-ECCB-1724-3F7C0BCAB85E}"/>
              </a:ext>
            </a:extLst>
          </p:cNvPr>
          <p:cNvSpPr txBox="1"/>
          <p:nvPr/>
        </p:nvSpPr>
        <p:spPr>
          <a:xfrm>
            <a:off x="3427731" y="5253958"/>
            <a:ext cx="2445847" cy="369332"/>
          </a:xfrm>
          <a:prstGeom prst="rect">
            <a:avLst/>
          </a:prstGeom>
          <a:noFill/>
        </p:spPr>
        <p:txBody>
          <a:bodyPr wrap="square">
            <a:spAutoFit/>
          </a:bodyPr>
          <a:lstStyle/>
          <a:p>
            <a:r>
              <a:rPr lang="en-IN" b="1" dirty="0"/>
              <a:t>Types of Disabilities </a:t>
            </a:r>
          </a:p>
        </p:txBody>
      </p:sp>
      <p:sp>
        <p:nvSpPr>
          <p:cNvPr id="25" name="Rounded Rectangle 8">
            <a:extLst>
              <a:ext uri="{FF2B5EF4-FFF2-40B4-BE49-F238E27FC236}">
                <a16:creationId xmlns:a16="http://schemas.microsoft.com/office/drawing/2014/main" id="{241CE6AD-58E1-AC42-0224-795DCD22C75C}"/>
              </a:ext>
            </a:extLst>
          </p:cNvPr>
          <p:cNvSpPr/>
          <p:nvPr/>
        </p:nvSpPr>
        <p:spPr>
          <a:xfrm>
            <a:off x="3478972" y="5174106"/>
            <a:ext cx="2221611" cy="5290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5">
            <a:extLst>
              <a:ext uri="{FF2B5EF4-FFF2-40B4-BE49-F238E27FC236}">
                <a16:creationId xmlns:a16="http://schemas.microsoft.com/office/drawing/2014/main" id="{19231831-C267-3593-FD91-C6310B02672D}"/>
              </a:ext>
            </a:extLst>
          </p:cNvPr>
          <p:cNvSpPr/>
          <p:nvPr/>
        </p:nvSpPr>
        <p:spPr>
          <a:xfrm>
            <a:off x="4462125" y="3880909"/>
            <a:ext cx="3081243" cy="66669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031741E-1A5C-FB62-E46A-5D7A1851C083}"/>
              </a:ext>
            </a:extLst>
          </p:cNvPr>
          <p:cNvSpPr txBox="1"/>
          <p:nvPr/>
        </p:nvSpPr>
        <p:spPr>
          <a:xfrm>
            <a:off x="4462125" y="4020912"/>
            <a:ext cx="3338938" cy="400110"/>
          </a:xfrm>
          <a:prstGeom prst="rect">
            <a:avLst/>
          </a:prstGeom>
          <a:noFill/>
        </p:spPr>
        <p:txBody>
          <a:bodyPr wrap="square">
            <a:spAutoFit/>
          </a:bodyPr>
          <a:lstStyle/>
          <a:p>
            <a:r>
              <a:rPr lang="en-US" sz="2000" b="1" dirty="0"/>
              <a:t>Mobility System for PWD</a:t>
            </a:r>
            <a:endParaRPr lang="en-IN" sz="2000" dirty="0"/>
          </a:p>
        </p:txBody>
      </p:sp>
      <p:sp>
        <p:nvSpPr>
          <p:cNvPr id="30" name="Arrow: Right 29">
            <a:extLst>
              <a:ext uri="{FF2B5EF4-FFF2-40B4-BE49-F238E27FC236}">
                <a16:creationId xmlns:a16="http://schemas.microsoft.com/office/drawing/2014/main" id="{23249E70-2C93-14D0-A14B-DC28363482CB}"/>
              </a:ext>
            </a:extLst>
          </p:cNvPr>
          <p:cNvSpPr/>
          <p:nvPr/>
        </p:nvSpPr>
        <p:spPr>
          <a:xfrm rot="17739660">
            <a:off x="7370372" y="3514508"/>
            <a:ext cx="562617" cy="1780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0A6698CF-6F05-6AF4-0052-3B3178A0D2AE}"/>
              </a:ext>
            </a:extLst>
          </p:cNvPr>
          <p:cNvSpPr/>
          <p:nvPr/>
        </p:nvSpPr>
        <p:spPr>
          <a:xfrm rot="13556366">
            <a:off x="4021322" y="3633688"/>
            <a:ext cx="562617" cy="1694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B8D279E1-4D89-156C-EE02-875385B57600}"/>
              </a:ext>
            </a:extLst>
          </p:cNvPr>
          <p:cNvSpPr/>
          <p:nvPr/>
        </p:nvSpPr>
        <p:spPr>
          <a:xfrm rot="3313907">
            <a:off x="7356535" y="4786884"/>
            <a:ext cx="706264" cy="1619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BF2B9928-0E1A-5495-8FD1-FA9D71098C16}"/>
              </a:ext>
            </a:extLst>
          </p:cNvPr>
          <p:cNvSpPr/>
          <p:nvPr/>
        </p:nvSpPr>
        <p:spPr>
          <a:xfrm rot="7519050">
            <a:off x="3968883" y="4702142"/>
            <a:ext cx="653885" cy="1671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658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765" y="909957"/>
            <a:ext cx="10520218" cy="773721"/>
          </a:xfrm>
        </p:spPr>
        <p:txBody>
          <a:bodyPr/>
          <a:lstStyle/>
          <a:p>
            <a:r>
              <a:rPr lang="en-US" dirty="0"/>
              <a:t>Persona 1: Suman (67yo Woman with Arthritis)</a:t>
            </a:r>
          </a:p>
        </p:txBody>
      </p:sp>
      <p:sp>
        <p:nvSpPr>
          <p:cNvPr id="5" name="Content Placeholder 4"/>
          <p:cNvSpPr>
            <a:spLocks noGrp="1"/>
          </p:cNvSpPr>
          <p:nvPr>
            <p:ph idx="1"/>
          </p:nvPr>
        </p:nvSpPr>
        <p:spPr>
          <a:xfrm>
            <a:off x="396577" y="2318322"/>
            <a:ext cx="4137890" cy="2341421"/>
          </a:xfrm>
        </p:spPr>
        <p:txBody>
          <a:bodyPr>
            <a:normAutofit/>
          </a:bodyPr>
          <a:lstStyle/>
          <a:p>
            <a:pPr marL="0" indent="0">
              <a:buNone/>
            </a:pPr>
            <a:r>
              <a:rPr lang="en-US" b="1" dirty="0"/>
              <a:t>Background: </a:t>
            </a:r>
            <a:br>
              <a:rPr lang="en-US" b="1" dirty="0"/>
            </a:br>
            <a:r>
              <a:rPr lang="en-US" dirty="0"/>
              <a:t>Retired school teacher.</a:t>
            </a:r>
            <a:br>
              <a:rPr lang="en-US" dirty="0"/>
            </a:br>
            <a:r>
              <a:rPr lang="en-US" dirty="0"/>
              <a:t>Lives alone.</a:t>
            </a:r>
            <a:br>
              <a:rPr lang="en-US" dirty="0"/>
            </a:br>
            <a:r>
              <a:rPr lang="en-US" dirty="0"/>
              <a:t>Two grown children living nearby.</a:t>
            </a:r>
            <a:br>
              <a:rPr lang="en-US" dirty="0"/>
            </a:br>
            <a:r>
              <a:rPr lang="en-US" dirty="0"/>
              <a:t>Loves gardening, cooking, reading.</a:t>
            </a:r>
            <a:br>
              <a:rPr lang="en-US" dirty="0"/>
            </a:br>
            <a:r>
              <a:rPr lang="en-US" dirty="0"/>
              <a:t>Arthritis has made it difficult for her to enjoy these activities as much as she used to.</a:t>
            </a:r>
          </a:p>
        </p:txBody>
      </p:sp>
      <p:sp>
        <p:nvSpPr>
          <p:cNvPr id="7" name="Rounded Rectangle 6"/>
          <p:cNvSpPr/>
          <p:nvPr/>
        </p:nvSpPr>
        <p:spPr>
          <a:xfrm>
            <a:off x="3336596" y="4912950"/>
            <a:ext cx="2031999" cy="18005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1615" y="4999829"/>
            <a:ext cx="2890982" cy="1754326"/>
          </a:xfrm>
          <a:prstGeom prst="rect">
            <a:avLst/>
          </a:prstGeom>
          <a:noFill/>
        </p:spPr>
        <p:txBody>
          <a:bodyPr wrap="square" rtlCol="0">
            <a:spAutoFit/>
          </a:bodyPr>
          <a:lstStyle/>
          <a:p>
            <a:r>
              <a:rPr lang="en-US" b="1" dirty="0"/>
              <a:t>Challenges Faced:</a:t>
            </a:r>
            <a:br>
              <a:rPr lang="en-US" b="1" dirty="0"/>
            </a:br>
            <a:r>
              <a:rPr lang="en-US" dirty="0"/>
              <a:t>Managing chronic pain.</a:t>
            </a:r>
          </a:p>
          <a:p>
            <a:r>
              <a:rPr lang="en-US" dirty="0"/>
              <a:t>Discomfort.</a:t>
            </a:r>
            <a:br>
              <a:rPr lang="en-US" dirty="0"/>
            </a:br>
            <a:r>
              <a:rPr lang="en-US" dirty="0"/>
              <a:t>Limited mobility.</a:t>
            </a:r>
          </a:p>
          <a:p>
            <a:r>
              <a:rPr lang="en-US" dirty="0"/>
              <a:t>Feeling frustrated and isolated at times.</a:t>
            </a:r>
          </a:p>
        </p:txBody>
      </p:sp>
      <p:sp>
        <p:nvSpPr>
          <p:cNvPr id="9" name="Rounded Rectangle 8"/>
          <p:cNvSpPr/>
          <p:nvPr/>
        </p:nvSpPr>
        <p:spPr>
          <a:xfrm>
            <a:off x="163986" y="4999829"/>
            <a:ext cx="3041032" cy="1754326"/>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387395" y="4959131"/>
            <a:ext cx="2253672" cy="1754326"/>
          </a:xfrm>
          <a:prstGeom prst="rect">
            <a:avLst/>
          </a:prstGeom>
          <a:noFill/>
        </p:spPr>
        <p:txBody>
          <a:bodyPr wrap="square" rtlCol="0">
            <a:spAutoFit/>
          </a:bodyPr>
          <a:lstStyle/>
          <a:p>
            <a:r>
              <a:rPr lang="en-US" b="1" dirty="0"/>
              <a:t>Motivation:</a:t>
            </a:r>
            <a:br>
              <a:rPr lang="en-US" b="1" dirty="0"/>
            </a:br>
            <a:r>
              <a:rPr lang="en-US" dirty="0"/>
              <a:t>Independence.</a:t>
            </a:r>
            <a:br>
              <a:rPr lang="en-US" dirty="0"/>
            </a:br>
            <a:r>
              <a:rPr lang="en-US" dirty="0"/>
              <a:t>Connection with </a:t>
            </a:r>
            <a:br>
              <a:rPr lang="en-US" dirty="0"/>
            </a:br>
            <a:r>
              <a:rPr lang="en-US" dirty="0"/>
              <a:t>loved ones.</a:t>
            </a:r>
            <a:br>
              <a:rPr lang="en-US" dirty="0"/>
            </a:br>
            <a:r>
              <a:rPr lang="en-US" dirty="0"/>
              <a:t>Self care.</a:t>
            </a:r>
            <a:br>
              <a:rPr lang="en-US" dirty="0"/>
            </a:br>
            <a:endParaRPr lang="en-US" b="1" dirty="0"/>
          </a:p>
        </p:txBody>
      </p:sp>
      <p:sp>
        <p:nvSpPr>
          <p:cNvPr id="11" name="Rounded Rectangle 10"/>
          <p:cNvSpPr/>
          <p:nvPr/>
        </p:nvSpPr>
        <p:spPr>
          <a:xfrm>
            <a:off x="220497" y="2297541"/>
            <a:ext cx="4322619" cy="24106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681498" y="4451489"/>
            <a:ext cx="6326905" cy="20595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4746314" y="2444097"/>
            <a:ext cx="2932544" cy="17727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804040" y="2523981"/>
            <a:ext cx="2817092" cy="1754326"/>
          </a:xfrm>
          <a:prstGeom prst="rect">
            <a:avLst/>
          </a:prstGeom>
          <a:noFill/>
        </p:spPr>
        <p:txBody>
          <a:bodyPr wrap="square" rtlCol="0">
            <a:spAutoFit/>
          </a:bodyPr>
          <a:lstStyle/>
          <a:p>
            <a:r>
              <a:rPr lang="en-US" b="1" dirty="0"/>
              <a:t>Doubts/Fears:</a:t>
            </a:r>
            <a:br>
              <a:rPr lang="en-US" b="1" dirty="0"/>
            </a:br>
            <a:r>
              <a:rPr lang="en-US" dirty="0"/>
              <a:t>Lack of independence.</a:t>
            </a:r>
            <a:br>
              <a:rPr lang="en-US" dirty="0"/>
            </a:br>
            <a:r>
              <a:rPr lang="en-US" dirty="0"/>
              <a:t>Pain and Discomfort</a:t>
            </a:r>
          </a:p>
          <a:p>
            <a:r>
              <a:rPr lang="en-US" dirty="0"/>
              <a:t>Feeling like a burden</a:t>
            </a:r>
            <a:br>
              <a:rPr lang="en-US" dirty="0"/>
            </a:br>
            <a:r>
              <a:rPr lang="en-US" dirty="0"/>
              <a:t>Health Declination.</a:t>
            </a:r>
            <a:br>
              <a:rPr lang="en-US" dirty="0"/>
            </a:br>
            <a:endParaRPr lang="en-US" dirty="0"/>
          </a:p>
        </p:txBody>
      </p:sp>
      <p:sp>
        <p:nvSpPr>
          <p:cNvPr id="15" name="Rounded Rectangle 14"/>
          <p:cNvSpPr/>
          <p:nvPr/>
        </p:nvSpPr>
        <p:spPr>
          <a:xfrm>
            <a:off x="7824330" y="2461633"/>
            <a:ext cx="4184073" cy="17727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989455" y="2523981"/>
            <a:ext cx="3842327" cy="1477328"/>
          </a:xfrm>
          <a:prstGeom prst="rect">
            <a:avLst/>
          </a:prstGeom>
          <a:noFill/>
        </p:spPr>
        <p:txBody>
          <a:bodyPr wrap="square" rtlCol="0">
            <a:spAutoFit/>
          </a:bodyPr>
          <a:lstStyle/>
          <a:p>
            <a:r>
              <a:rPr lang="en-US" b="1" dirty="0"/>
              <a:t>Aspirations:</a:t>
            </a:r>
            <a:br>
              <a:rPr lang="en-US" b="1" dirty="0"/>
            </a:br>
            <a:r>
              <a:rPr lang="en-US" dirty="0"/>
              <a:t>Maintain Independence</a:t>
            </a:r>
            <a:br>
              <a:rPr lang="en-US" dirty="0"/>
            </a:br>
            <a:r>
              <a:rPr lang="en-US" dirty="0"/>
              <a:t>Manage Arthritis symptoms</a:t>
            </a:r>
            <a:br>
              <a:rPr lang="en-US" dirty="0"/>
            </a:br>
            <a:r>
              <a:rPr lang="en-US" dirty="0"/>
              <a:t>Staying positive </a:t>
            </a:r>
            <a:br>
              <a:rPr lang="en-US" dirty="0"/>
            </a:br>
            <a:r>
              <a:rPr lang="en-US" dirty="0"/>
              <a:t>Enjoy the activities she loves.</a:t>
            </a:r>
          </a:p>
        </p:txBody>
      </p:sp>
      <p:sp>
        <p:nvSpPr>
          <p:cNvPr id="21" name="TextBox 20"/>
          <p:cNvSpPr txBox="1"/>
          <p:nvPr/>
        </p:nvSpPr>
        <p:spPr>
          <a:xfrm>
            <a:off x="5791201" y="4493050"/>
            <a:ext cx="6217202" cy="2031325"/>
          </a:xfrm>
          <a:prstGeom prst="rect">
            <a:avLst/>
          </a:prstGeom>
          <a:noFill/>
        </p:spPr>
        <p:txBody>
          <a:bodyPr wrap="square" rtlCol="0">
            <a:spAutoFit/>
          </a:bodyPr>
          <a:lstStyle/>
          <a:p>
            <a:r>
              <a:rPr lang="en-US" b="1" dirty="0"/>
              <a:t>Summary:</a:t>
            </a:r>
            <a:br>
              <a:rPr lang="en-US" b="1" dirty="0"/>
            </a:br>
            <a:r>
              <a:rPr lang="en-US" dirty="0"/>
              <a:t>Suman is 67 year old lady who lives alone in house. She is dealing with arthritis which makes her life difficult. The pain and limited mobility, makes her feel demotivated at times. She yarns for the independence and positivity which a normal person has.</a:t>
            </a:r>
          </a:p>
        </p:txBody>
      </p:sp>
      <p:sp>
        <p:nvSpPr>
          <p:cNvPr id="24" name="Rounded Rectangle 23"/>
          <p:cNvSpPr/>
          <p:nvPr/>
        </p:nvSpPr>
        <p:spPr>
          <a:xfrm>
            <a:off x="220497" y="2283685"/>
            <a:ext cx="4322619" cy="24106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423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154" y="897510"/>
            <a:ext cx="9727230" cy="706964"/>
          </a:xfrm>
        </p:spPr>
        <p:txBody>
          <a:bodyPr/>
          <a:lstStyle/>
          <a:p>
            <a:r>
              <a:rPr lang="en-US" dirty="0"/>
              <a:t>Persona 2: Rohan(18yo boy with Paralysis)</a:t>
            </a:r>
          </a:p>
        </p:txBody>
      </p:sp>
      <p:sp>
        <p:nvSpPr>
          <p:cNvPr id="5" name="TextBox 4"/>
          <p:cNvSpPr txBox="1"/>
          <p:nvPr/>
        </p:nvSpPr>
        <p:spPr>
          <a:xfrm>
            <a:off x="184139" y="2303122"/>
            <a:ext cx="4322619" cy="2308324"/>
          </a:xfrm>
          <a:prstGeom prst="rect">
            <a:avLst/>
          </a:prstGeom>
          <a:noFill/>
        </p:spPr>
        <p:txBody>
          <a:bodyPr wrap="square" rtlCol="0">
            <a:spAutoFit/>
          </a:bodyPr>
          <a:lstStyle/>
          <a:p>
            <a:r>
              <a:rPr lang="en-US" b="1" dirty="0"/>
              <a:t>Background:</a:t>
            </a:r>
            <a:br>
              <a:rPr lang="en-US" b="1" dirty="0"/>
            </a:br>
            <a:r>
              <a:rPr lang="en-US" dirty="0"/>
              <a:t>18yo boy suffering from Paralysis belonging to a rural Village.</a:t>
            </a:r>
            <a:br>
              <a:rPr lang="en-US" dirty="0"/>
            </a:br>
            <a:r>
              <a:rPr lang="en-US" dirty="0"/>
              <a:t>Has partial paralysis in his left leg since he was 5.</a:t>
            </a:r>
            <a:br>
              <a:rPr lang="en-US" dirty="0"/>
            </a:br>
            <a:r>
              <a:rPr lang="en-US" dirty="0"/>
              <a:t>He is courageous, determined and positive.</a:t>
            </a:r>
            <a:br>
              <a:rPr lang="en-US" dirty="0"/>
            </a:br>
            <a:r>
              <a:rPr lang="en-US" dirty="0"/>
              <a:t> Supportive family.</a:t>
            </a:r>
            <a:endParaRPr lang="en-US" b="1" dirty="0"/>
          </a:p>
        </p:txBody>
      </p:sp>
      <p:sp>
        <p:nvSpPr>
          <p:cNvPr id="6" name="Rounded Rectangle 5"/>
          <p:cNvSpPr/>
          <p:nvPr/>
        </p:nvSpPr>
        <p:spPr>
          <a:xfrm>
            <a:off x="83127" y="2251939"/>
            <a:ext cx="4184074" cy="22737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88" y="4611446"/>
            <a:ext cx="4267790" cy="2050087"/>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4630208"/>
            <a:ext cx="4507347" cy="2031325"/>
          </a:xfrm>
          <a:prstGeom prst="rect">
            <a:avLst/>
          </a:prstGeom>
          <a:noFill/>
        </p:spPr>
        <p:txBody>
          <a:bodyPr wrap="square" rtlCol="0">
            <a:spAutoFit/>
          </a:bodyPr>
          <a:lstStyle/>
          <a:p>
            <a:r>
              <a:rPr lang="en-US" b="1" dirty="0"/>
              <a:t>Challenges faced:</a:t>
            </a:r>
            <a:br>
              <a:rPr lang="en-US" b="1" dirty="0"/>
            </a:br>
            <a:r>
              <a:rPr lang="en-US" dirty="0"/>
              <a:t>Physical pain &amp;Discomfort.</a:t>
            </a:r>
            <a:br>
              <a:rPr lang="en-US" dirty="0"/>
            </a:br>
            <a:r>
              <a:rPr lang="en-US" dirty="0"/>
              <a:t>Limited mobility, reliance on crutches or wheelchairs</a:t>
            </a:r>
            <a:br>
              <a:rPr lang="en-US" dirty="0"/>
            </a:br>
            <a:r>
              <a:rPr lang="en-US" dirty="0"/>
              <a:t>Social stigma and bullying from peers</a:t>
            </a:r>
            <a:br>
              <a:rPr lang="en-US" dirty="0"/>
            </a:br>
            <a:r>
              <a:rPr lang="en-US" dirty="0"/>
              <a:t>Emotional struggles with self acceptance and confidence.</a:t>
            </a:r>
            <a:endParaRPr lang="en-US" b="1" dirty="0"/>
          </a:p>
        </p:txBody>
      </p:sp>
      <p:sp>
        <p:nvSpPr>
          <p:cNvPr id="9" name="Rounded Rectangle 8"/>
          <p:cNvSpPr/>
          <p:nvPr/>
        </p:nvSpPr>
        <p:spPr>
          <a:xfrm>
            <a:off x="4368214" y="4611446"/>
            <a:ext cx="2318913" cy="20500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37780" y="4630208"/>
            <a:ext cx="2318914" cy="2031325"/>
          </a:xfrm>
          <a:prstGeom prst="rect">
            <a:avLst/>
          </a:prstGeom>
          <a:noFill/>
        </p:spPr>
        <p:txBody>
          <a:bodyPr wrap="square" rtlCol="0">
            <a:spAutoFit/>
          </a:bodyPr>
          <a:lstStyle/>
          <a:p>
            <a:r>
              <a:rPr lang="en-US" b="1" dirty="0"/>
              <a:t>Motivation:</a:t>
            </a:r>
            <a:br>
              <a:rPr lang="en-US" b="1" dirty="0"/>
            </a:br>
            <a:r>
              <a:rPr lang="en-US" dirty="0" err="1"/>
              <a:t>Family&amp;Friends</a:t>
            </a:r>
            <a:br>
              <a:rPr lang="en-US" dirty="0"/>
            </a:br>
            <a:r>
              <a:rPr lang="en-US" dirty="0"/>
              <a:t>Inspiring stories of others with similar problems</a:t>
            </a:r>
            <a:br>
              <a:rPr lang="en-US" dirty="0"/>
            </a:br>
            <a:r>
              <a:rPr lang="en-US" dirty="0"/>
              <a:t>Desire to live a normal life.</a:t>
            </a:r>
            <a:endParaRPr lang="en-US" b="1" dirty="0"/>
          </a:p>
        </p:txBody>
      </p:sp>
      <p:sp>
        <p:nvSpPr>
          <p:cNvPr id="11" name="Rounded Rectangle 10"/>
          <p:cNvSpPr/>
          <p:nvPr/>
        </p:nvSpPr>
        <p:spPr>
          <a:xfrm>
            <a:off x="4368214" y="2303123"/>
            <a:ext cx="3067060" cy="22225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756693" y="4630208"/>
            <a:ext cx="5370652" cy="20313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536286" y="2303122"/>
            <a:ext cx="4461749" cy="222259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483961" y="2405154"/>
            <a:ext cx="2835565" cy="2031325"/>
          </a:xfrm>
          <a:prstGeom prst="rect">
            <a:avLst/>
          </a:prstGeom>
          <a:noFill/>
        </p:spPr>
        <p:txBody>
          <a:bodyPr wrap="square" rtlCol="0">
            <a:spAutoFit/>
          </a:bodyPr>
          <a:lstStyle/>
          <a:p>
            <a:r>
              <a:rPr lang="en-US" b="1" dirty="0"/>
              <a:t>Doubts/Fears:</a:t>
            </a:r>
            <a:br>
              <a:rPr lang="en-US" b="1" dirty="0"/>
            </a:br>
            <a:r>
              <a:rPr lang="en-US" dirty="0"/>
              <a:t>Being a burden</a:t>
            </a:r>
            <a:br>
              <a:rPr lang="en-US" dirty="0"/>
            </a:br>
            <a:r>
              <a:rPr lang="en-US" dirty="0"/>
              <a:t>Being bullied</a:t>
            </a:r>
            <a:br>
              <a:rPr lang="en-US" dirty="0"/>
            </a:br>
            <a:r>
              <a:rPr lang="en-US" dirty="0"/>
              <a:t>Feeling left behind</a:t>
            </a:r>
            <a:br>
              <a:rPr lang="en-US" dirty="0"/>
            </a:br>
            <a:r>
              <a:rPr lang="en-US" dirty="0"/>
              <a:t>Loosing Independence</a:t>
            </a:r>
            <a:br>
              <a:rPr lang="en-US" dirty="0"/>
            </a:br>
            <a:r>
              <a:rPr lang="en-US" dirty="0"/>
              <a:t>Will he ever be able to walk normally.</a:t>
            </a:r>
            <a:endParaRPr lang="en-US" b="1" dirty="0"/>
          </a:p>
        </p:txBody>
      </p:sp>
      <p:sp>
        <p:nvSpPr>
          <p:cNvPr id="16" name="TextBox 15"/>
          <p:cNvSpPr txBox="1"/>
          <p:nvPr/>
        </p:nvSpPr>
        <p:spPr>
          <a:xfrm>
            <a:off x="7615382" y="2303122"/>
            <a:ext cx="4290292" cy="2585323"/>
          </a:xfrm>
          <a:prstGeom prst="rect">
            <a:avLst/>
          </a:prstGeom>
          <a:noFill/>
        </p:spPr>
        <p:txBody>
          <a:bodyPr wrap="square" rtlCol="0">
            <a:spAutoFit/>
          </a:bodyPr>
          <a:lstStyle/>
          <a:p>
            <a:r>
              <a:rPr lang="en-US" b="1" dirty="0"/>
              <a:t>Aspirations:</a:t>
            </a:r>
            <a:br>
              <a:rPr lang="en-US" b="1" dirty="0"/>
            </a:br>
            <a:r>
              <a:rPr lang="en-US" dirty="0"/>
              <a:t>Playing with Friends.</a:t>
            </a:r>
            <a:br>
              <a:rPr lang="en-US" dirty="0"/>
            </a:br>
            <a:r>
              <a:rPr lang="en-US" dirty="0"/>
              <a:t>Walk without assistance.</a:t>
            </a:r>
            <a:br>
              <a:rPr lang="en-US" dirty="0"/>
            </a:br>
            <a:r>
              <a:rPr lang="en-US" dirty="0"/>
              <a:t>Getting education normally.</a:t>
            </a:r>
            <a:br>
              <a:rPr lang="en-US" dirty="0"/>
            </a:br>
            <a:r>
              <a:rPr lang="en-US" dirty="0"/>
              <a:t>Proving his worth.</a:t>
            </a:r>
            <a:br>
              <a:rPr lang="en-US" dirty="0"/>
            </a:br>
            <a:r>
              <a:rPr lang="en-US" dirty="0"/>
              <a:t>Becoming a role model for more people like him.</a:t>
            </a:r>
            <a:br>
              <a:rPr lang="en-US" dirty="0"/>
            </a:br>
            <a:br>
              <a:rPr lang="en-US" b="1" dirty="0"/>
            </a:br>
            <a:endParaRPr lang="en-US" b="1" dirty="0"/>
          </a:p>
        </p:txBody>
      </p:sp>
      <p:sp>
        <p:nvSpPr>
          <p:cNvPr id="18" name="TextBox 17"/>
          <p:cNvSpPr txBox="1"/>
          <p:nvPr/>
        </p:nvSpPr>
        <p:spPr>
          <a:xfrm>
            <a:off x="6908800" y="4617526"/>
            <a:ext cx="5089235" cy="2308324"/>
          </a:xfrm>
          <a:prstGeom prst="rect">
            <a:avLst/>
          </a:prstGeom>
          <a:noFill/>
        </p:spPr>
        <p:txBody>
          <a:bodyPr wrap="square" rtlCol="0">
            <a:spAutoFit/>
          </a:bodyPr>
          <a:lstStyle/>
          <a:p>
            <a:r>
              <a:rPr lang="en-US" b="1" dirty="0"/>
              <a:t>Summary:</a:t>
            </a:r>
            <a:br>
              <a:rPr lang="en-US" b="1" dirty="0"/>
            </a:br>
            <a:r>
              <a:rPr lang="en-US" dirty="0"/>
              <a:t>Rohan is an 18 year old boy facing challenges and problems due to his disability. He has partial paralysis in his left leg. His aspiration are to walk without assistance and to be a role model and an inspiration for others with disabilities</a:t>
            </a:r>
            <a:br>
              <a:rPr lang="en-US" b="1" dirty="0"/>
            </a:br>
            <a:endParaRPr lang="en-US" b="1" dirty="0"/>
          </a:p>
        </p:txBody>
      </p:sp>
    </p:spTree>
    <p:extLst>
      <p:ext uri="{BB962C8B-B14F-4D97-AF65-F5344CB8AC3E}">
        <p14:creationId xmlns:p14="http://schemas.microsoft.com/office/powerpoint/2010/main" val="123947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5W1H Questions</a:t>
            </a:r>
          </a:p>
        </p:txBody>
      </p:sp>
      <p:sp>
        <p:nvSpPr>
          <p:cNvPr id="3" name="Content Placeholder 2"/>
          <p:cNvSpPr>
            <a:spLocks noGrp="1"/>
          </p:cNvSpPr>
          <p:nvPr>
            <p:ph idx="1"/>
          </p:nvPr>
        </p:nvSpPr>
        <p:spPr>
          <a:xfrm>
            <a:off x="403655" y="2195386"/>
            <a:ext cx="11887200" cy="4662614"/>
          </a:xfrm>
        </p:spPr>
        <p:txBody>
          <a:bodyPr>
            <a:normAutofit fontScale="32500" lnSpcReduction="20000"/>
          </a:bodyPr>
          <a:lstStyle/>
          <a:p>
            <a:pPr marL="0" indent="0">
              <a:buNone/>
            </a:pPr>
            <a:r>
              <a:rPr lang="en-US" sz="5200" b="1" dirty="0"/>
              <a:t>Who's affected?  </a:t>
            </a:r>
          </a:p>
          <a:p>
            <a:pPr marL="0" indent="0">
              <a:buNone/>
            </a:pPr>
            <a:r>
              <a:rPr lang="en-US" sz="5200" dirty="0"/>
              <a:t>People having physical disabilities, chronic illnesses, or even temporary disabilities, and their families or caregivers.</a:t>
            </a:r>
          </a:p>
          <a:p>
            <a:pPr marL="0" indent="0">
              <a:buNone/>
            </a:pPr>
            <a:r>
              <a:rPr lang="en-US" sz="5200" b="1" dirty="0"/>
              <a:t>What is the problem?  </a:t>
            </a:r>
          </a:p>
          <a:p>
            <a:pPr marL="0" indent="0">
              <a:buNone/>
            </a:pPr>
            <a:r>
              <a:rPr lang="en-US" sz="5200" dirty="0"/>
              <a:t>There is no good solution; there is a lack of social acceptance and accessible environments that lead to physical and emotional difficulties</a:t>
            </a:r>
            <a:r>
              <a:rPr lang="en-US" sz="4300" dirty="0"/>
              <a:t>.</a:t>
            </a:r>
          </a:p>
          <a:p>
            <a:pPr marL="0" indent="0">
              <a:buNone/>
            </a:pPr>
            <a:r>
              <a:rPr lang="en-US" sz="5200" b="1" dirty="0"/>
              <a:t>Where does this happen?  </a:t>
            </a:r>
          </a:p>
          <a:p>
            <a:pPr marL="0" indent="0">
              <a:buNone/>
            </a:pPr>
            <a:r>
              <a:rPr lang="en-US" sz="5200" dirty="0"/>
              <a:t>Public areas, workplaces, and educational institutions that have accessibility features for persons with disabilities.</a:t>
            </a:r>
          </a:p>
          <a:p>
            <a:pPr marL="0" indent="0">
              <a:buNone/>
            </a:pPr>
            <a:r>
              <a:rPr lang="en-US" sz="5200" b="1" dirty="0"/>
              <a:t>When does it happen?  </a:t>
            </a:r>
          </a:p>
          <a:p>
            <a:pPr marL="0" indent="0">
              <a:buNone/>
            </a:pPr>
            <a:r>
              <a:rPr lang="en-US" sz="5200" dirty="0"/>
              <a:t>At birth; as a result of accidents or injuries; by age-related conditions.</a:t>
            </a:r>
          </a:p>
          <a:p>
            <a:pPr marL="0" indent="0">
              <a:buNone/>
            </a:pPr>
            <a:r>
              <a:rPr lang="en-US" sz="5200" b="1" dirty="0"/>
              <a:t>Why is it important to solve?  </a:t>
            </a:r>
          </a:p>
          <a:p>
            <a:pPr marL="0" indent="0">
              <a:buNone/>
            </a:pPr>
            <a:r>
              <a:rPr lang="en-US" sz="5200" dirty="0"/>
              <a:t>Improving independence, social acceptance, quality of life, and safety.</a:t>
            </a:r>
          </a:p>
          <a:p>
            <a:pPr marL="0" indent="0">
              <a:buNone/>
            </a:pPr>
            <a:r>
              <a:rPr lang="en-US" sz="5200" b="1" dirty="0"/>
              <a:t>How will your solution help?  </a:t>
            </a:r>
          </a:p>
          <a:p>
            <a:pPr marL="0" indent="0">
              <a:buNone/>
            </a:pPr>
            <a:r>
              <a:rPr lang="en-US" sz="5200" dirty="0"/>
              <a:t>The foldable walker-stick provide better mobility, self-esteem, and independence.</a:t>
            </a:r>
            <a:br>
              <a:rPr lang="en-US" sz="700" dirty="0"/>
            </a:br>
            <a:endParaRPr lang="en-US" sz="900" b="1" dirty="0"/>
          </a:p>
        </p:txBody>
      </p:sp>
    </p:spTree>
    <p:extLst>
      <p:ext uri="{BB962C8B-B14F-4D97-AF65-F5344CB8AC3E}">
        <p14:creationId xmlns:p14="http://schemas.microsoft.com/office/powerpoint/2010/main" val="4169149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5W1H Summary</a:t>
            </a:r>
          </a:p>
        </p:txBody>
      </p:sp>
      <p:sp>
        <p:nvSpPr>
          <p:cNvPr id="3" name="Content Placeholder 2"/>
          <p:cNvSpPr>
            <a:spLocks noGrp="1"/>
          </p:cNvSpPr>
          <p:nvPr>
            <p:ph idx="1"/>
          </p:nvPr>
        </p:nvSpPr>
        <p:spPr>
          <a:xfrm>
            <a:off x="444844" y="2388973"/>
            <a:ext cx="11251164" cy="4103267"/>
          </a:xfrm>
        </p:spPr>
        <p:txBody>
          <a:bodyPr>
            <a:normAutofit/>
          </a:bodyPr>
          <a:lstStyle/>
          <a:p>
            <a:pPr marL="0" indent="0">
              <a:buNone/>
            </a:pPr>
            <a:r>
              <a:rPr lang="en-US" sz="2400" dirty="0"/>
              <a:t>Thinking about these questions helped us understand the problem by showing how immobility affects people in different situations, like at home, work, or school.</a:t>
            </a:r>
          </a:p>
          <a:p>
            <a:pPr marL="0" indent="0">
              <a:buNone/>
            </a:pPr>
            <a:r>
              <a:rPr lang="en-US" sz="2400" dirty="0"/>
              <a:t>It made us realize that the lack of accessibility and social acceptance causes both physical and emotional struggles. This helped us see that solutions need to focus on improving independence and self-esteem.</a:t>
            </a:r>
          </a:p>
          <a:p>
            <a:pPr marL="0" indent="0">
              <a:buNone/>
            </a:pPr>
            <a:r>
              <a:rPr lang="en-US" sz="2400" dirty="0"/>
              <a:t>The convertible walker-stick can help by making people feel more capable and confident, empowering them.</a:t>
            </a:r>
            <a:br>
              <a:rPr lang="en-US" sz="3000" dirty="0"/>
            </a:br>
            <a:endParaRPr lang="en-US" sz="3000" dirty="0"/>
          </a:p>
        </p:txBody>
      </p:sp>
    </p:spTree>
    <p:extLst>
      <p:ext uri="{BB962C8B-B14F-4D97-AF65-F5344CB8AC3E}">
        <p14:creationId xmlns:p14="http://schemas.microsoft.com/office/powerpoint/2010/main" val="288009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a:extLst>
              <a:ext uri="{FF2B5EF4-FFF2-40B4-BE49-F238E27FC236}">
                <a16:creationId xmlns:a16="http://schemas.microsoft.com/office/drawing/2014/main" id="{7B3F7BA0-065F-73FE-8261-3E69A0E7294A}"/>
              </a:ext>
            </a:extLst>
          </p:cNvPr>
          <p:cNvSpPr txBox="1">
            <a:spLocks/>
          </p:cNvSpPr>
          <p:nvPr/>
        </p:nvSpPr>
        <p:spPr bwMode="gray">
          <a:xfrm>
            <a:off x="949008" y="1778224"/>
            <a:ext cx="5195839" cy="4805098"/>
          </a:xfrm>
          <a:prstGeom prst="rect">
            <a:avLst/>
          </a:prstGeom>
          <a:noFill/>
        </p:spPr>
        <p:txBody>
          <a:bodyPr vert="horz" wrap="square" lIns="91440" tIns="45720" rIns="91440" bIns="45720" rtlCol="0" anchor="t">
            <a:sp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nSpc>
                <a:spcPct val="150000"/>
              </a:lnSpc>
            </a:pPr>
            <a:r>
              <a:rPr lang="en-US" dirty="0">
                <a:solidFill>
                  <a:schemeClr val="accent6">
                    <a:lumMod val="40000"/>
                    <a:lumOff val="60000"/>
                  </a:schemeClr>
                </a:solidFill>
              </a:rPr>
              <a:t>1.Affordability barriers-5100</a:t>
            </a:r>
          </a:p>
          <a:p>
            <a:pPr>
              <a:lnSpc>
                <a:spcPct val="150000"/>
              </a:lnSpc>
            </a:pPr>
            <a:r>
              <a:rPr lang="en-US" dirty="0">
                <a:solidFill>
                  <a:schemeClr val="accent6">
                    <a:lumMod val="40000"/>
                    <a:lumOff val="60000"/>
                  </a:schemeClr>
                </a:solidFill>
              </a:rPr>
              <a:t>2.</a:t>
            </a:r>
            <a:r>
              <a:rPr lang="en-US" cap="none" dirty="0">
                <a:solidFill>
                  <a:schemeClr val="accent6">
                    <a:lumMod val="40000"/>
                    <a:lumOff val="60000"/>
                  </a:schemeClr>
                </a:solidFill>
                <a:latin typeface="Century Gothic" panose="020B0502020202020204"/>
              </a:rPr>
              <a:t>Identifying different needs</a:t>
            </a:r>
            <a:r>
              <a:rPr lang="en-US" dirty="0">
                <a:solidFill>
                  <a:schemeClr val="accent6">
                    <a:lumMod val="40000"/>
                    <a:lumOff val="60000"/>
                  </a:schemeClr>
                </a:solidFill>
              </a:rPr>
              <a:t>-5100</a:t>
            </a:r>
          </a:p>
          <a:p>
            <a:pPr>
              <a:lnSpc>
                <a:spcPct val="150000"/>
              </a:lnSpc>
            </a:pPr>
            <a:r>
              <a:rPr lang="en-US" dirty="0">
                <a:solidFill>
                  <a:schemeClr val="accent6">
                    <a:lumMod val="40000"/>
                    <a:lumOff val="60000"/>
                  </a:schemeClr>
                </a:solidFill>
              </a:rPr>
              <a:t>4.Safety standards-4200</a:t>
            </a:r>
          </a:p>
          <a:p>
            <a:pPr>
              <a:lnSpc>
                <a:spcPct val="150000"/>
              </a:lnSpc>
            </a:pPr>
            <a:r>
              <a:rPr lang="en-US" dirty="0">
                <a:solidFill>
                  <a:schemeClr val="accent6">
                    <a:lumMod val="40000"/>
                    <a:lumOff val="60000"/>
                  </a:schemeClr>
                </a:solidFill>
              </a:rPr>
              <a:t>3.Limited funding-5100</a:t>
            </a:r>
          </a:p>
          <a:p>
            <a:pPr>
              <a:lnSpc>
                <a:spcPct val="150000"/>
              </a:lnSpc>
            </a:pPr>
            <a:r>
              <a:rPr lang="en-US" dirty="0">
                <a:solidFill>
                  <a:schemeClr val="accent6">
                    <a:lumMod val="40000"/>
                    <a:lumOff val="60000"/>
                  </a:schemeClr>
                </a:solidFill>
              </a:rPr>
              <a:t>5.User difficulties-4200</a:t>
            </a:r>
          </a:p>
          <a:p>
            <a:pPr>
              <a:lnSpc>
                <a:spcPct val="150000"/>
              </a:lnSpc>
            </a:pPr>
            <a:r>
              <a:rPr lang="en-US" dirty="0">
                <a:solidFill>
                  <a:schemeClr val="accent6">
                    <a:lumMod val="40000"/>
                    <a:lumOff val="60000"/>
                  </a:schemeClr>
                </a:solidFill>
              </a:rPr>
              <a:t>6.Lack of accessible infrastructure-3210</a:t>
            </a:r>
          </a:p>
          <a:p>
            <a:pPr>
              <a:lnSpc>
                <a:spcPct val="150000"/>
              </a:lnSpc>
            </a:pPr>
            <a:r>
              <a:rPr lang="en-US" dirty="0">
                <a:solidFill>
                  <a:schemeClr val="accent6">
                    <a:lumMod val="40000"/>
                    <a:lumOff val="60000"/>
                  </a:schemeClr>
                </a:solidFill>
              </a:rPr>
              <a:t>7.Identifying right devices.-3210</a:t>
            </a:r>
          </a:p>
          <a:p>
            <a:pPr>
              <a:lnSpc>
                <a:spcPct val="150000"/>
              </a:lnSpc>
            </a:pPr>
            <a:r>
              <a:rPr lang="en-US" cap="none" dirty="0">
                <a:solidFill>
                  <a:schemeClr val="accent6">
                    <a:lumMod val="40000"/>
                    <a:lumOff val="60000"/>
                  </a:schemeClr>
                </a:solidFill>
                <a:latin typeface="Century Gothic" panose="020B0502020202020204"/>
              </a:rPr>
              <a:t>8.Utilization misunderstanding-3210</a:t>
            </a:r>
          </a:p>
          <a:p>
            <a:pPr>
              <a:lnSpc>
                <a:spcPct val="150000"/>
              </a:lnSpc>
            </a:pPr>
            <a:endParaRPr lang="en-US" dirty="0"/>
          </a:p>
        </p:txBody>
      </p:sp>
      <p:sp>
        <p:nvSpPr>
          <p:cNvPr id="6" name="TextBox 5">
            <a:extLst>
              <a:ext uri="{FF2B5EF4-FFF2-40B4-BE49-F238E27FC236}">
                <a16:creationId xmlns:a16="http://schemas.microsoft.com/office/drawing/2014/main" id="{CA633062-07F8-36C8-AAA1-ED150CAD39DE}"/>
              </a:ext>
            </a:extLst>
          </p:cNvPr>
          <p:cNvSpPr txBox="1"/>
          <p:nvPr/>
        </p:nvSpPr>
        <p:spPr>
          <a:xfrm>
            <a:off x="6096000" y="1653507"/>
            <a:ext cx="5195839" cy="3883051"/>
          </a:xfrm>
          <a:prstGeom prst="rect">
            <a:avLst/>
          </a:prstGeom>
          <a:noFill/>
        </p:spPr>
        <p:txBody>
          <a:bodyPr wrap="square">
            <a:spAutoFit/>
          </a:bodyPr>
          <a:lstStyle/>
          <a:p>
            <a:pPr lvl="1">
              <a:lnSpc>
                <a:spcPct val="200000"/>
              </a:lnSpc>
              <a:defRPr/>
            </a:pPr>
            <a:r>
              <a:rPr kumimoji="0" lang="en-US" b="0" i="0" u="none" strike="noStrike" kern="1200" cap="none" spc="0" normalizeH="0" baseline="0" noProof="0" dirty="0">
                <a:ln>
                  <a:noFill/>
                </a:ln>
                <a:solidFill>
                  <a:schemeClr val="accent6">
                    <a:lumMod val="40000"/>
                    <a:lumOff val="60000"/>
                  </a:schemeClr>
                </a:solidFill>
                <a:effectLst/>
                <a:uLnTx/>
                <a:uFillTx/>
                <a:latin typeface="Century Gothic" panose="020B0502020202020204"/>
                <a:ea typeface="+mn-ea"/>
                <a:cs typeface="+mn-cs"/>
              </a:rPr>
              <a:t>9.Knowledge of aids-2400</a:t>
            </a:r>
          </a:p>
          <a:p>
            <a:pPr lvl="1">
              <a:lnSpc>
                <a:spcPct val="200000"/>
              </a:lnSpc>
              <a:defRPr/>
            </a:pPr>
            <a:r>
              <a:rPr kumimoji="0" lang="en-US" b="0" i="0" u="none" strike="noStrike" kern="1200" cap="none" spc="0" normalizeH="0" baseline="0" noProof="0" dirty="0">
                <a:ln>
                  <a:noFill/>
                </a:ln>
                <a:solidFill>
                  <a:schemeClr val="accent6">
                    <a:lumMod val="40000"/>
                    <a:lumOff val="60000"/>
                  </a:schemeClr>
                </a:solidFill>
                <a:effectLst/>
                <a:uLnTx/>
                <a:uFillTx/>
                <a:latin typeface="Century Gothic" panose="020B0502020202020204"/>
                <a:ea typeface="+mn-ea"/>
                <a:cs typeface="+mn-cs"/>
              </a:rPr>
              <a:t>10.Technology and innovation.-2400</a:t>
            </a:r>
          </a:p>
          <a:p>
            <a:pPr lvl="1">
              <a:lnSpc>
                <a:spcPct val="200000"/>
              </a:lnSpc>
              <a:defRPr/>
            </a:pPr>
            <a:r>
              <a:rPr kumimoji="0" lang="en-US" b="0" i="0" u="none" strike="noStrike" kern="1200" cap="none" spc="0" normalizeH="0" baseline="0" noProof="0" dirty="0">
                <a:ln>
                  <a:noFill/>
                </a:ln>
                <a:solidFill>
                  <a:schemeClr val="accent6">
                    <a:lumMod val="40000"/>
                    <a:lumOff val="60000"/>
                  </a:schemeClr>
                </a:solidFill>
                <a:effectLst/>
                <a:uLnTx/>
                <a:uFillTx/>
                <a:latin typeface="Century Gothic" panose="020B0502020202020204"/>
                <a:ea typeface="+mn-ea"/>
                <a:cs typeface="+mn-cs"/>
              </a:rPr>
              <a:t>11.Poor maintenance-2400</a:t>
            </a:r>
          </a:p>
          <a:p>
            <a:pPr lvl="1">
              <a:lnSpc>
                <a:spcPct val="200000"/>
              </a:lnSpc>
              <a:defRPr/>
            </a:pPr>
            <a:r>
              <a:rPr kumimoji="0" lang="en-US" b="0" i="0" u="none" strike="noStrike" kern="1200" cap="none" spc="0" normalizeH="0" baseline="0" noProof="0" dirty="0">
                <a:ln>
                  <a:noFill/>
                </a:ln>
                <a:solidFill>
                  <a:schemeClr val="accent6">
                    <a:lumMod val="40000"/>
                    <a:lumOff val="60000"/>
                  </a:schemeClr>
                </a:solidFill>
                <a:effectLst/>
                <a:uLnTx/>
                <a:uFillTx/>
                <a:latin typeface="Century Gothic" panose="020B0502020202020204"/>
                <a:ea typeface="+mn-ea"/>
                <a:cs typeface="+mn-cs"/>
              </a:rPr>
              <a:t>12.</a:t>
            </a:r>
            <a:r>
              <a:rPr lang="en-US" dirty="0">
                <a:solidFill>
                  <a:schemeClr val="accent6">
                    <a:lumMod val="40000"/>
                    <a:lumOff val="60000"/>
                  </a:schemeClr>
                </a:solidFill>
              </a:rPr>
              <a:t> Lack of awareness -</a:t>
            </a:r>
            <a:r>
              <a:rPr kumimoji="0" lang="en-US" b="0" i="0" u="none" strike="noStrike" kern="1200" cap="none" spc="0" normalizeH="0" baseline="0" noProof="0" dirty="0">
                <a:ln>
                  <a:noFill/>
                </a:ln>
                <a:solidFill>
                  <a:schemeClr val="accent6">
                    <a:lumMod val="40000"/>
                    <a:lumOff val="60000"/>
                  </a:schemeClr>
                </a:solidFill>
                <a:effectLst/>
                <a:uLnTx/>
                <a:uFillTx/>
                <a:latin typeface="Century Gothic" panose="020B0502020202020204"/>
                <a:ea typeface="+mn-ea"/>
                <a:cs typeface="+mn-cs"/>
              </a:rPr>
              <a:t>2310</a:t>
            </a:r>
          </a:p>
          <a:p>
            <a:pPr lvl="1">
              <a:lnSpc>
                <a:spcPct val="200000"/>
              </a:lnSpc>
              <a:defRPr/>
            </a:pPr>
            <a:r>
              <a:rPr kumimoji="0" lang="en-US" b="0" i="0" u="none" strike="noStrike" kern="1200" cap="none" spc="0" normalizeH="0" baseline="0" noProof="0" dirty="0">
                <a:ln>
                  <a:noFill/>
                </a:ln>
                <a:solidFill>
                  <a:schemeClr val="accent6">
                    <a:lumMod val="40000"/>
                    <a:lumOff val="60000"/>
                  </a:schemeClr>
                </a:solidFill>
                <a:effectLst/>
                <a:uLnTx/>
                <a:uFillTx/>
                <a:latin typeface="Century Gothic" panose="020B0502020202020204"/>
                <a:ea typeface="+mn-ea"/>
                <a:cs typeface="+mn-cs"/>
              </a:rPr>
              <a:t>13.Size issue-2310</a:t>
            </a:r>
          </a:p>
          <a:p>
            <a:pPr lvl="1">
              <a:lnSpc>
                <a:spcPct val="200000"/>
              </a:lnSpc>
              <a:defRPr/>
            </a:pPr>
            <a:r>
              <a:rPr kumimoji="0" lang="en-US" b="0" i="0" u="none" strike="noStrike" kern="1200" cap="none" spc="0" normalizeH="0" baseline="0" noProof="0" dirty="0">
                <a:ln>
                  <a:noFill/>
                </a:ln>
                <a:solidFill>
                  <a:schemeClr val="accent6">
                    <a:lumMod val="40000"/>
                    <a:lumOff val="60000"/>
                  </a:schemeClr>
                </a:solidFill>
                <a:effectLst/>
                <a:uLnTx/>
                <a:uFillTx/>
                <a:latin typeface="Century Gothic" panose="020B0502020202020204"/>
                <a:ea typeface="+mn-ea"/>
                <a:cs typeface="+mn-cs"/>
              </a:rPr>
              <a:t>14.User Comfort-510</a:t>
            </a:r>
          </a:p>
          <a:p>
            <a:pPr lvl="1">
              <a:lnSpc>
                <a:spcPct val="200000"/>
              </a:lnSpc>
              <a:defRPr/>
            </a:pPr>
            <a:r>
              <a:rPr kumimoji="0" lang="en-US" b="0" i="0" u="none" strike="noStrike" kern="1200" cap="none" spc="0" normalizeH="0" baseline="0" noProof="0" dirty="0">
                <a:ln>
                  <a:noFill/>
                </a:ln>
                <a:solidFill>
                  <a:schemeClr val="accent6">
                    <a:lumMod val="40000"/>
                    <a:lumOff val="60000"/>
                  </a:schemeClr>
                </a:solidFill>
                <a:effectLst/>
                <a:uLnTx/>
                <a:uFillTx/>
                <a:latin typeface="Century Gothic" panose="020B0502020202020204"/>
                <a:ea typeface="+mn-ea"/>
                <a:cs typeface="+mn-cs"/>
              </a:rPr>
              <a:t>15.</a:t>
            </a:r>
            <a:r>
              <a:rPr lang="en-US" dirty="0">
                <a:solidFill>
                  <a:schemeClr val="accent6">
                    <a:lumMod val="40000"/>
                    <a:lumOff val="60000"/>
                  </a:schemeClr>
                </a:solidFill>
              </a:rPr>
              <a:t> Lack of social acceptance</a:t>
            </a:r>
            <a:r>
              <a:rPr kumimoji="0" lang="en-US" b="0" i="0" u="none" strike="noStrike" kern="1200" cap="none" spc="0" normalizeH="0" baseline="0" noProof="0" dirty="0">
                <a:ln>
                  <a:noFill/>
                </a:ln>
                <a:solidFill>
                  <a:schemeClr val="accent6">
                    <a:lumMod val="40000"/>
                    <a:lumOff val="60000"/>
                  </a:schemeClr>
                </a:solidFill>
                <a:effectLst/>
                <a:uLnTx/>
                <a:uFillTx/>
                <a:latin typeface="Century Gothic" panose="020B0502020202020204"/>
                <a:ea typeface="+mn-ea"/>
                <a:cs typeface="+mn-cs"/>
              </a:rPr>
              <a:t>-510</a:t>
            </a:r>
            <a:endParaRPr kumimoji="0" lang="en-IN" b="0" i="0" u="none" strike="noStrike" kern="1200" cap="none" spc="0" normalizeH="0" baseline="0" noProof="0" dirty="0">
              <a:ln>
                <a:noFill/>
              </a:ln>
              <a:solidFill>
                <a:schemeClr val="accent6">
                  <a:lumMod val="40000"/>
                  <a:lumOff val="60000"/>
                </a:schemeClr>
              </a:solidFill>
              <a:effectLst/>
              <a:uLnTx/>
              <a:uFillTx/>
              <a:latin typeface="Century Gothic" panose="020B0502020202020204"/>
              <a:ea typeface="+mn-ea"/>
              <a:cs typeface="+mn-cs"/>
            </a:endParaRPr>
          </a:p>
        </p:txBody>
      </p:sp>
      <p:sp>
        <p:nvSpPr>
          <p:cNvPr id="7" name="Title 1">
            <a:extLst>
              <a:ext uri="{FF2B5EF4-FFF2-40B4-BE49-F238E27FC236}">
                <a16:creationId xmlns:a16="http://schemas.microsoft.com/office/drawing/2014/main" id="{A519AD6E-DFD8-BDF5-1C74-EE79D8511CB4}"/>
              </a:ext>
            </a:extLst>
          </p:cNvPr>
          <p:cNvSpPr txBox="1">
            <a:spLocks/>
          </p:cNvSpPr>
          <p:nvPr/>
        </p:nvSpPr>
        <p:spPr bwMode="gray">
          <a:xfrm>
            <a:off x="949008" y="743008"/>
            <a:ext cx="8761413" cy="70696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t>Theory Of Prioritization</a:t>
            </a:r>
          </a:p>
        </p:txBody>
      </p:sp>
    </p:spTree>
    <p:extLst>
      <p:ext uri="{BB962C8B-B14F-4D97-AF65-F5344CB8AC3E}">
        <p14:creationId xmlns:p14="http://schemas.microsoft.com/office/powerpoint/2010/main" val="285564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27DA4-AD30-F619-20FB-28D4FE3A9E16}"/>
            </a:ext>
          </a:extLst>
        </p:cNvPr>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0DB4E572-1CB9-8C33-7047-0EC40818DC19}"/>
              </a:ext>
            </a:extLst>
          </p:cNvPr>
          <p:cNvSpPr>
            <a:spLocks noGrp="1"/>
          </p:cNvSpPr>
          <p:nvPr>
            <p:ph idx="1"/>
          </p:nvPr>
        </p:nvSpPr>
        <p:spPr>
          <a:xfrm>
            <a:off x="462976" y="2636452"/>
            <a:ext cx="11226516" cy="3962056"/>
          </a:xfrm>
        </p:spPr>
        <p:txBody>
          <a:bodyPr>
            <a:normAutofit/>
          </a:bodyPr>
          <a:lstStyle/>
          <a:p>
            <a:r>
              <a:rPr lang="en-US" sz="2000" dirty="0"/>
              <a:t>Why combine?</a:t>
            </a:r>
          </a:p>
          <a:p>
            <a:pPr marL="0" indent="0">
              <a:buNone/>
            </a:pPr>
            <a:r>
              <a:rPr lang="en-US" sz="2000" dirty="0"/>
              <a:t>Combine helps to make a single item multipurpose.</a:t>
            </a:r>
          </a:p>
          <a:p>
            <a:pPr marL="0" indent="0">
              <a:buNone/>
            </a:pPr>
            <a:r>
              <a:rPr lang="en-US" sz="2000" dirty="0"/>
              <a:t>It can merge ideas together to come up with a better solution </a:t>
            </a:r>
          </a:p>
          <a:p>
            <a:endParaRPr lang="en-IN" sz="2000" dirty="0"/>
          </a:p>
          <a:p>
            <a:r>
              <a:rPr lang="en-IN" sz="2000" dirty="0"/>
              <a:t>What have we implemented through it?</a:t>
            </a:r>
          </a:p>
          <a:p>
            <a:pPr marL="0" indent="0">
              <a:buNone/>
            </a:pPr>
            <a:r>
              <a:rPr lang="en-IN" sz="2000" dirty="0"/>
              <a:t>We have used combine to make one device out of a walking stick and a walker, helping people with mobility issues to walk normally as well as climb stairs, make a journey through bumpy roads. Basically putting together the idea of making a multipurpose device.</a:t>
            </a:r>
          </a:p>
        </p:txBody>
      </p:sp>
      <p:sp>
        <p:nvSpPr>
          <p:cNvPr id="12" name="Title 11">
            <a:extLst>
              <a:ext uri="{FF2B5EF4-FFF2-40B4-BE49-F238E27FC236}">
                <a16:creationId xmlns:a16="http://schemas.microsoft.com/office/drawing/2014/main" id="{1C5DCF50-1A61-033C-F65E-6C446AF16A88}"/>
              </a:ext>
            </a:extLst>
          </p:cNvPr>
          <p:cNvSpPr>
            <a:spLocks noGrp="1"/>
          </p:cNvSpPr>
          <p:nvPr>
            <p:ph type="title"/>
          </p:nvPr>
        </p:nvSpPr>
        <p:spPr/>
        <p:txBody>
          <a:bodyPr/>
          <a:lstStyle/>
          <a:p>
            <a:r>
              <a:rPr lang="en-US" dirty="0"/>
              <a:t>SCAMPER: Combine</a:t>
            </a:r>
            <a:endParaRPr lang="en-IN" dirty="0"/>
          </a:p>
        </p:txBody>
      </p:sp>
    </p:spTree>
    <p:extLst>
      <p:ext uri="{BB962C8B-B14F-4D97-AF65-F5344CB8AC3E}">
        <p14:creationId xmlns:p14="http://schemas.microsoft.com/office/powerpoint/2010/main" val="118009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1473</TotalTime>
  <Words>1237</Words>
  <Application>Microsoft Office PowerPoint</Application>
  <PresentationFormat>Widescreen</PresentationFormat>
  <Paragraphs>124</Paragraphs>
  <Slides>14</Slides>
  <Notes>0</Notes>
  <HiddenSlides>0</HiddenSlides>
  <MMClips>1</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MOBILITY SYSTEM FOR PEOPLE WITH DISABILITY </vt:lpstr>
      <vt:lpstr>PowerPoint Presentation</vt:lpstr>
      <vt:lpstr>Mind Mapping</vt:lpstr>
      <vt:lpstr>Persona 1: Suman (67yo Woman with Arthritis)</vt:lpstr>
      <vt:lpstr>Persona 2: Rohan(18yo boy with Paralysis)</vt:lpstr>
      <vt:lpstr>5W1H Questions</vt:lpstr>
      <vt:lpstr>5W1H Summary</vt:lpstr>
      <vt:lpstr>PowerPoint Presentation</vt:lpstr>
      <vt:lpstr>SCAMPER: Combine</vt:lpstr>
      <vt:lpstr>Journey Map 1</vt:lpstr>
      <vt:lpstr>Journey Map 2</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MOBILITY SYSTEM FOR PEOPLE WITH DISABILITY</dc:title>
  <dc:creator>PC</dc:creator>
  <cp:lastModifiedBy>919529668568</cp:lastModifiedBy>
  <cp:revision>57</cp:revision>
  <dcterms:created xsi:type="dcterms:W3CDTF">2024-09-10T16:00:19Z</dcterms:created>
  <dcterms:modified xsi:type="dcterms:W3CDTF">2024-12-10T06:41:10Z</dcterms:modified>
</cp:coreProperties>
</file>