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4" r:id="rId20"/>
    <p:sldId id="275" r:id="rId21"/>
    <p:sldId id="276" r:id="rId22"/>
    <p:sldId id="277" r:id="rId23"/>
    <p:sldId id="273"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5" d="100"/>
          <a:sy n="75" d="100"/>
        </p:scale>
        <p:origin x="-29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B6E4C-38E8-4684-8180-7F614D6CAE84}" type="datetimeFigureOut">
              <a:rPr lang="en-IN" smtClean="0"/>
              <a:pPr/>
              <a:t>26-02-2023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2B936-C296-4FDE-88CA-62F0F3AB0B3D}" type="slidenum">
              <a:rPr lang="en-IN" smtClean="0"/>
              <a:pPr/>
              <a:t>‹#›</a:t>
            </a:fld>
            <a:endParaRPr lang="en-IN"/>
          </a:p>
        </p:txBody>
      </p:sp>
    </p:spTree>
    <p:extLst>
      <p:ext uri="{BB962C8B-B14F-4D97-AF65-F5344CB8AC3E}">
        <p14:creationId xmlns="" xmlns:p14="http://schemas.microsoft.com/office/powerpoint/2010/main" val="12108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CAA147A-E566-47B6-AC77-F3612F962738}" type="datetime1">
              <a:rPr lang="en-IN" smtClean="0"/>
              <a:pPr/>
              <a:t>26-02-2023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IN"/>
              <a:t>Team_Id: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C8502E2-927F-4CA7-BAC6-D381BC77B146}"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4416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25109-F931-4719-A801-B81299174F53}" type="datetime1">
              <a:rPr lang="en-IN" smtClean="0"/>
              <a:pPr/>
              <a:t>26-02-2023</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230571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EE12F-5144-4D19-98F4-443DB219AAF7}" type="datetime1">
              <a:rPr lang="en-IN" smtClean="0"/>
              <a:pPr/>
              <a:t>26-02-2023</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31718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F3DF3-875A-4F55-865A-1806E253BE05}" type="datetime1">
              <a:rPr lang="en-IN" smtClean="0"/>
              <a:pPr/>
              <a:t>26-02-2023</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80088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0E586-3A54-45E5-AC27-16AF78FF7F3E}" type="datetime1">
              <a:rPr lang="en-IN" smtClean="0"/>
              <a:pPr/>
              <a:t>26-02-2023</a:t>
            </a:fld>
            <a:endParaRPr lang="en-IN"/>
          </a:p>
        </p:txBody>
      </p:sp>
      <p:sp>
        <p:nvSpPr>
          <p:cNvPr id="5" name="Footer Placeholder 4"/>
          <p:cNvSpPr>
            <a:spLocks noGrp="1"/>
          </p:cNvSpPr>
          <p:nvPr>
            <p:ph type="ftr" sz="quarter" idx="11"/>
          </p:nvPr>
        </p:nvSpPr>
        <p:spPr/>
        <p:txBody>
          <a:bodyPr/>
          <a:lstStyle/>
          <a:p>
            <a:r>
              <a:rPr lang="en-IN"/>
              <a:t>Team_Id:</a:t>
            </a:r>
          </a:p>
        </p:txBody>
      </p:sp>
      <p:sp>
        <p:nvSpPr>
          <p:cNvPr id="6" name="Slide Number Placeholder 5"/>
          <p:cNvSpPr>
            <a:spLocks noGrp="1"/>
          </p:cNvSpPr>
          <p:nvPr>
            <p:ph type="sldNum" sz="quarter" idx="12"/>
          </p:nvPr>
        </p:nvSpPr>
        <p:spPr/>
        <p:txBody>
          <a:bodyPr/>
          <a:lstStyle/>
          <a:p>
            <a:fld id="{AC8502E2-927F-4CA7-BAC6-D381BC77B146}"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1327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B7B50-E115-4071-AD39-4E120DFEF480}" type="datetime1">
              <a:rPr lang="en-IN" smtClean="0"/>
              <a:pPr/>
              <a:t>26-02-2023</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286041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D6A0C-06FC-48BA-9C7A-D57B41527B23}" type="datetime1">
              <a:rPr lang="en-IN" smtClean="0"/>
              <a:pPr/>
              <a:t>26-02-2023</a:t>
            </a:fld>
            <a:endParaRPr lang="en-IN"/>
          </a:p>
        </p:txBody>
      </p:sp>
      <p:sp>
        <p:nvSpPr>
          <p:cNvPr id="8" name="Footer Placeholder 7"/>
          <p:cNvSpPr>
            <a:spLocks noGrp="1"/>
          </p:cNvSpPr>
          <p:nvPr>
            <p:ph type="ftr" sz="quarter" idx="11"/>
          </p:nvPr>
        </p:nvSpPr>
        <p:spPr/>
        <p:txBody>
          <a:bodyPr/>
          <a:lstStyle/>
          <a:p>
            <a:r>
              <a:rPr lang="en-IN"/>
              <a:t>Team_Id:</a:t>
            </a:r>
          </a:p>
        </p:txBody>
      </p:sp>
      <p:sp>
        <p:nvSpPr>
          <p:cNvPr id="9" name="Slide Number Placeholder 8"/>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291863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CF8DE-0678-454D-A446-03B626254136}" type="datetime1">
              <a:rPr lang="en-IN" smtClean="0"/>
              <a:pPr/>
              <a:t>26-02-2023</a:t>
            </a:fld>
            <a:endParaRPr lang="en-IN"/>
          </a:p>
        </p:txBody>
      </p:sp>
      <p:sp>
        <p:nvSpPr>
          <p:cNvPr id="4" name="Footer Placeholder 3"/>
          <p:cNvSpPr>
            <a:spLocks noGrp="1"/>
          </p:cNvSpPr>
          <p:nvPr>
            <p:ph type="ftr" sz="quarter" idx="11"/>
          </p:nvPr>
        </p:nvSpPr>
        <p:spPr/>
        <p:txBody>
          <a:bodyPr/>
          <a:lstStyle/>
          <a:p>
            <a:r>
              <a:rPr lang="en-IN"/>
              <a:t>Team_Id:</a:t>
            </a:r>
          </a:p>
        </p:txBody>
      </p:sp>
      <p:sp>
        <p:nvSpPr>
          <p:cNvPr id="5" name="Slide Number Placeholder 4"/>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42595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8F65E-4E05-4341-A135-90B60CDC4A93}" type="datetime1">
              <a:rPr lang="en-IN" smtClean="0"/>
              <a:pPr/>
              <a:t>26-02-2023</a:t>
            </a:fld>
            <a:endParaRPr lang="en-IN"/>
          </a:p>
        </p:txBody>
      </p:sp>
      <p:sp>
        <p:nvSpPr>
          <p:cNvPr id="3" name="Footer Placeholder 2"/>
          <p:cNvSpPr>
            <a:spLocks noGrp="1"/>
          </p:cNvSpPr>
          <p:nvPr>
            <p:ph type="ftr" sz="quarter" idx="11"/>
          </p:nvPr>
        </p:nvSpPr>
        <p:spPr/>
        <p:txBody>
          <a:bodyPr/>
          <a:lstStyle/>
          <a:p>
            <a:r>
              <a:rPr lang="en-IN"/>
              <a:t>Team_Id:</a:t>
            </a:r>
          </a:p>
        </p:txBody>
      </p:sp>
      <p:sp>
        <p:nvSpPr>
          <p:cNvPr id="4" name="Slide Number Placeholder 3"/>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188578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5C481-89FE-4E87-B3F7-5F3219ABF203}" type="datetime1">
              <a:rPr lang="en-IN" smtClean="0"/>
              <a:pPr/>
              <a:t>26-02-2023</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206585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8B09F5-F342-445B-8CDE-3B06104AFC57}" type="datetime1">
              <a:rPr lang="en-IN" smtClean="0"/>
              <a:pPr/>
              <a:t>26-02-2023</a:t>
            </a:fld>
            <a:endParaRPr lang="en-IN"/>
          </a:p>
        </p:txBody>
      </p:sp>
      <p:sp>
        <p:nvSpPr>
          <p:cNvPr id="6" name="Footer Placeholder 5"/>
          <p:cNvSpPr>
            <a:spLocks noGrp="1"/>
          </p:cNvSpPr>
          <p:nvPr>
            <p:ph type="ftr" sz="quarter" idx="11"/>
          </p:nvPr>
        </p:nvSpPr>
        <p:spPr/>
        <p:txBody>
          <a:bodyPr/>
          <a:lstStyle/>
          <a:p>
            <a:r>
              <a:rPr lang="en-IN"/>
              <a:t>Team_Id:</a:t>
            </a:r>
          </a:p>
        </p:txBody>
      </p:sp>
      <p:sp>
        <p:nvSpPr>
          <p:cNvPr id="7" name="Slide Number Placeholder 6"/>
          <p:cNvSpPr>
            <a:spLocks noGrp="1"/>
          </p:cNvSpPr>
          <p:nvPr>
            <p:ph type="sldNum" sz="quarter" idx="12"/>
          </p:nvPr>
        </p:nvSpPr>
        <p:spPr/>
        <p:txBody>
          <a:body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40195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D7FB62E-9AFC-4C07-982D-7D5AF7E7C08A}" type="datetime1">
              <a:rPr lang="en-IN" smtClean="0"/>
              <a:pPr/>
              <a:t>26-02-2023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IN"/>
              <a:t>Team_Id:</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C8502E2-927F-4CA7-BAC6-D381BC77B146}" type="slidenum">
              <a:rPr lang="en-IN" smtClean="0"/>
              <a:pPr/>
              <a:t>‹#›</a:t>
            </a:fld>
            <a:endParaRPr lang="en-IN"/>
          </a:p>
        </p:txBody>
      </p:sp>
    </p:spTree>
    <p:extLst>
      <p:ext uri="{BB962C8B-B14F-4D97-AF65-F5344CB8AC3E}">
        <p14:creationId xmlns="" xmlns:p14="http://schemas.microsoft.com/office/powerpoint/2010/main" val="8649915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watch?v=FV3IvHeuH_k&amp;t=364s" TargetMode="External"/><Relationship Id="rId3" Type="http://schemas.openxmlformats.org/officeDocument/2006/relationships/hyperlink" Target="https://www.ijert.org/research/mood-based-music-recommendation-system-IJERTV10IS060253.pdf" TargetMode="External"/><Relationship Id="rId7" Type="http://schemas.openxmlformats.org/officeDocument/2006/relationships/hyperlink" Target="https://www.youtube.com/watch?v=G1Uhs6NVi-M&amp;t=565s"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6" Type="http://schemas.openxmlformats.org/officeDocument/2006/relationships/hyperlink" Target="https://www.eduxlabs.com/live-dl-cv-training" TargetMode="External"/><Relationship Id="rId11" Type="http://schemas.openxmlformats.org/officeDocument/2006/relationships/image" Target="../media/image1.png"/><Relationship Id="rId5" Type="http://schemas.openxmlformats.org/officeDocument/2006/relationships/hyperlink" Target="https://buildmedia.readthedocs.org/" TargetMode="External"/><Relationship Id="rId10" Type="http://schemas.openxmlformats.org/officeDocument/2006/relationships/hyperlink" Target="https://www.youtube.com/watch?v=RhEjmHeDNoA" TargetMode="External"/><Relationship Id="rId4" Type="http://schemas.openxmlformats.org/officeDocument/2006/relationships/hyperlink" Target="https://towardsdatascience.com/build-your-first-mood-based-music-recommendation-system-in-python-26a427308d96" TargetMode="External"/><Relationship Id="rId9" Type="http://schemas.openxmlformats.org/officeDocument/2006/relationships/hyperlink" Target="https://www.youtube.com/watch?v=zfiSAzpy9N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A74F67-5799-524E-F67A-61099B70BA71}"/>
              </a:ext>
            </a:extLst>
          </p:cNvPr>
          <p:cNvSpPr>
            <a:spLocks noGrp="1"/>
          </p:cNvSpPr>
          <p:nvPr>
            <p:ph type="ctrTitle"/>
          </p:nvPr>
        </p:nvSpPr>
        <p:spPr>
          <a:xfrm>
            <a:off x="1524000" y="1122363"/>
            <a:ext cx="9144000" cy="1862137"/>
          </a:xfrm>
        </p:spPr>
        <p:txBody>
          <a:bodyPr>
            <a:normAutofit fontScale="90000"/>
          </a:bodyPr>
          <a:lstStyle/>
          <a:p>
            <a:r>
              <a:rPr lang="en-US" dirty="0" smtClean="0">
                <a:solidFill>
                  <a:schemeClr val="tx1"/>
                </a:solidFill>
                <a:latin typeface="Times New Roman" pitchFamily="18" charset="0"/>
                <a:cs typeface="Times New Roman" pitchFamily="18" charset="0"/>
              </a:rPr>
              <a:t>Mood </a:t>
            </a:r>
            <a:r>
              <a:rPr lang="en-US" dirty="0" err="1" smtClean="0">
                <a:solidFill>
                  <a:schemeClr val="tx1"/>
                </a:solidFill>
                <a:latin typeface="Times New Roman" pitchFamily="18" charset="0"/>
                <a:cs typeface="Times New Roman" pitchFamily="18" charset="0"/>
              </a:rPr>
              <a:t>Spotifier</a:t>
            </a:r>
            <a:r>
              <a:rPr lang="en-US" dirty="0" smtClean="0">
                <a:solidFill>
                  <a:schemeClr val="tx1"/>
                </a:solidFill>
                <a:latin typeface="Times New Roman" pitchFamily="18" charset="0"/>
                <a:cs typeface="Times New Roman" pitchFamily="18" charset="0"/>
              </a:rPr>
              <a:t> with </a:t>
            </a:r>
            <a:r>
              <a:rPr lang="en-US" dirty="0" err="1" smtClean="0">
                <a:solidFill>
                  <a:schemeClr val="tx1"/>
                </a:solidFill>
                <a:latin typeface="Times New Roman" pitchFamily="18" charset="0"/>
                <a:cs typeface="Times New Roman" pitchFamily="18" charset="0"/>
              </a:rPr>
              <a:t>Chatbot</a:t>
            </a:r>
            <a:r>
              <a:rPr lang="en-US" dirty="0" smtClean="0">
                <a:solidFill>
                  <a:schemeClr val="tx1"/>
                </a:solidFill>
                <a:latin typeface="Times New Roman" pitchFamily="18" charset="0"/>
                <a:cs typeface="Times New Roman" pitchFamily="18" charset="0"/>
              </a:rPr>
              <a:t> (MODIC)</a:t>
            </a:r>
            <a:endParaRPr lang="en-IN" dirty="0">
              <a:solidFill>
                <a:schemeClr val="tx1"/>
              </a:solidFill>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0C4DB568-78B0-E3BF-96C4-C4B6E6DFF50D}"/>
              </a:ext>
            </a:extLst>
          </p:cNvPr>
          <p:cNvSpPr>
            <a:spLocks noGrp="1"/>
          </p:cNvSpPr>
          <p:nvPr>
            <p:ph type="subTitle" idx="1"/>
          </p:nvPr>
        </p:nvSpPr>
        <p:spPr>
          <a:xfrm>
            <a:off x="1954305" y="3200400"/>
            <a:ext cx="8292354" cy="3251200"/>
          </a:xfrm>
          <a:solidFill>
            <a:schemeClr val="accent1"/>
          </a:solidFill>
        </p:spPr>
        <p:txBody>
          <a:bodyPr>
            <a:normAutofit lnSpcReduction="10000"/>
          </a:bodyPr>
          <a:lstStyle/>
          <a:p>
            <a:r>
              <a:rPr lang="en-US" b="1" dirty="0">
                <a:solidFill>
                  <a:schemeClr val="tx1"/>
                </a:solidFill>
                <a:latin typeface="Times New Roman" panose="02020603050405020304" pitchFamily="18" charset="0"/>
                <a:cs typeface="Times New Roman" panose="02020603050405020304" pitchFamily="18" charset="0"/>
              </a:rPr>
              <a:t>Team </a:t>
            </a:r>
            <a:r>
              <a:rPr lang="en-US" b="1" dirty="0" smtClean="0">
                <a:solidFill>
                  <a:schemeClr val="tx1"/>
                </a:solidFill>
                <a:latin typeface="Times New Roman" panose="02020603050405020304" pitchFamily="18" charset="0"/>
                <a:cs typeface="Times New Roman" panose="02020603050405020304" pitchFamily="18" charset="0"/>
              </a:rPr>
              <a:t>Id: 22_AI_2A_10</a:t>
            </a:r>
            <a:endParaRPr lang="en-US" b="1" dirty="0">
              <a:solidFill>
                <a:schemeClr val="tx1"/>
              </a:solidFill>
              <a:latin typeface="Times New Roman" pitchFamily="18" charset="0"/>
              <a:cs typeface="Times New Roman" pitchFamily="18" charset="0"/>
            </a:endParaRPr>
          </a:p>
          <a:p>
            <a:endParaRPr lang="en-US" b="1" dirty="0">
              <a:solidFill>
                <a:schemeClr val="tx1"/>
              </a:solidFill>
              <a:latin typeface="Times New Roman" pitchFamily="18" charset="0"/>
              <a:cs typeface="Times New Roman" pitchFamily="18" charset="0"/>
            </a:endParaRPr>
          </a:p>
          <a:p>
            <a:r>
              <a:rPr lang="en-IN" b="1" dirty="0" err="1" smtClean="0">
                <a:solidFill>
                  <a:schemeClr val="tx1"/>
                </a:solidFill>
                <a:latin typeface="Times New Roman" pitchFamily="18" charset="0"/>
                <a:cs typeface="Times New Roman" pitchFamily="18" charset="0"/>
              </a:rPr>
              <a:t>Hari</a:t>
            </a:r>
            <a:r>
              <a:rPr lang="en-IN" b="1" dirty="0" smtClean="0">
                <a:solidFill>
                  <a:schemeClr val="tx1"/>
                </a:solidFill>
                <a:latin typeface="Times New Roman" pitchFamily="18" charset="0"/>
                <a:cs typeface="Times New Roman" pitchFamily="18" charset="0"/>
              </a:rPr>
              <a:t> Om </a:t>
            </a:r>
            <a:r>
              <a:rPr lang="en-IN" b="1" dirty="0" err="1" smtClean="0">
                <a:solidFill>
                  <a:schemeClr val="tx1"/>
                </a:solidFill>
                <a:latin typeface="Times New Roman" pitchFamily="18" charset="0"/>
                <a:cs typeface="Times New Roman" pitchFamily="18" charset="0"/>
              </a:rPr>
              <a:t>Shukla</a:t>
            </a:r>
            <a:r>
              <a:rPr lang="en-IN" b="1" dirty="0" smtClean="0">
                <a:solidFill>
                  <a:schemeClr val="tx1"/>
                </a:solidFill>
                <a:latin typeface="Times New Roman" pitchFamily="18" charset="0"/>
                <a:cs typeface="Times New Roman" pitchFamily="18" charset="0"/>
              </a:rPr>
              <a:t> (2101641520067)</a:t>
            </a:r>
            <a:endParaRPr lang="en-US" b="1" dirty="0">
              <a:solidFill>
                <a:schemeClr val="tx1"/>
              </a:solidFill>
              <a:latin typeface="Times New Roman" pitchFamily="18" charset="0"/>
              <a:cs typeface="Times New Roman" pitchFamily="18" charset="0"/>
            </a:endParaRPr>
          </a:p>
          <a:p>
            <a:r>
              <a:rPr lang="en-US" b="1" dirty="0" err="1" smtClean="0">
                <a:solidFill>
                  <a:schemeClr val="tx1"/>
                </a:solidFill>
                <a:latin typeface="Times New Roman" pitchFamily="18" charset="0"/>
                <a:cs typeface="Times New Roman" pitchFamily="18" charset="0"/>
              </a:rPr>
              <a:t>Sarthak</a:t>
            </a:r>
            <a:r>
              <a:rPr lang="en-US" b="1" dirty="0" smtClean="0">
                <a:solidFill>
                  <a:schemeClr val="tx1"/>
                </a:solidFill>
                <a:latin typeface="Times New Roman" pitchFamily="18" charset="0"/>
                <a:cs typeface="Times New Roman" pitchFamily="18" charset="0"/>
              </a:rPr>
              <a:t> Jain (2101641520123)</a:t>
            </a:r>
          </a:p>
          <a:p>
            <a:r>
              <a:rPr lang="en-US" b="1" dirty="0" err="1" smtClean="0">
                <a:solidFill>
                  <a:schemeClr val="tx1"/>
                </a:solidFill>
                <a:latin typeface="Times New Roman" pitchFamily="18" charset="0"/>
                <a:cs typeface="Times New Roman" pitchFamily="18" charset="0"/>
              </a:rPr>
              <a:t>Pratham</a:t>
            </a:r>
            <a:r>
              <a:rPr lang="en-US" b="1" dirty="0" smtClean="0">
                <a:solidFill>
                  <a:schemeClr val="tx1"/>
                </a:solidFill>
                <a:latin typeface="Times New Roman" pitchFamily="18" charset="0"/>
                <a:cs typeface="Times New Roman" pitchFamily="18" charset="0"/>
              </a:rPr>
              <a:t> Singh (2101641520108)</a:t>
            </a:r>
            <a:endParaRPr lang="en-IN" b="1" dirty="0" smtClean="0">
              <a:solidFill>
                <a:schemeClr val="tx1"/>
              </a:solidFill>
              <a:latin typeface="Times New Roman" panose="02020603050405020304" pitchFamily="18" charset="0"/>
              <a:cs typeface="Times New Roman" panose="02020603050405020304" pitchFamily="18" charset="0"/>
            </a:endParaRPr>
          </a:p>
          <a:p>
            <a:r>
              <a:rPr lang="en-US" b="1" dirty="0" err="1" smtClean="0">
                <a:solidFill>
                  <a:schemeClr val="tx1"/>
                </a:solidFill>
                <a:latin typeface="Times New Roman" pitchFamily="18" charset="0"/>
                <a:cs typeface="Times New Roman" pitchFamily="18" charset="0"/>
              </a:rPr>
              <a:t>Alokik</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Prakash</a:t>
            </a:r>
            <a:r>
              <a:rPr lang="en-US" b="1" dirty="0" smtClean="0">
                <a:solidFill>
                  <a:schemeClr val="tx1"/>
                </a:solidFill>
                <a:latin typeface="Times New Roman" pitchFamily="18" charset="0"/>
                <a:cs typeface="Times New Roman" pitchFamily="18" charset="0"/>
              </a:rPr>
              <a:t> Gupta (2101641520012)</a:t>
            </a:r>
          </a:p>
          <a:p>
            <a:r>
              <a:rPr lang="en-US" b="1" dirty="0" err="1" smtClean="0">
                <a:solidFill>
                  <a:schemeClr val="tx1"/>
                </a:solidFill>
                <a:latin typeface="Times New Roman" pitchFamily="18" charset="0"/>
                <a:cs typeface="Times New Roman" pitchFamily="18" charset="0"/>
              </a:rPr>
              <a:t>Rishabh</a:t>
            </a:r>
            <a:r>
              <a:rPr lang="en-US" b="1" dirty="0" smtClean="0">
                <a:solidFill>
                  <a:schemeClr val="tx1"/>
                </a:solidFill>
                <a:latin typeface="Times New Roman" pitchFamily="18" charset="0"/>
                <a:cs typeface="Times New Roman" pitchFamily="18" charset="0"/>
              </a:rPr>
              <a:t> Singh Gaur (2101641520118)</a:t>
            </a:r>
          </a:p>
          <a:p>
            <a:endParaRPr lang="en-IN" b="1" dirty="0" smtClean="0">
              <a:solidFill>
                <a:schemeClr val="tx1"/>
              </a:solidFill>
              <a:latin typeface="Times New Roman" pitchFamily="18" charset="0"/>
              <a:cs typeface="Times New Roman" pitchFamily="18" charset="0"/>
            </a:endParaRPr>
          </a:p>
        </p:txBody>
      </p:sp>
      <p:pic>
        <p:nvPicPr>
          <p:cNvPr id="6" name="image6.png">
            <a:extLst>
              <a:ext uri="{FF2B5EF4-FFF2-40B4-BE49-F238E27FC236}">
                <a16:creationId xmlns="" xmlns:a16="http://schemas.microsoft.com/office/drawing/2014/main" id="{1301CDFE-6206-F683-B786-7D970D7ABBDD}"/>
              </a:ext>
            </a:extLst>
          </p:cNvPr>
          <p:cNvPicPr/>
          <p:nvPr/>
        </p:nvPicPr>
        <p:blipFill>
          <a:blip r:embed="rId2"/>
          <a:srcRect/>
          <a:stretch>
            <a:fillRect/>
          </a:stretch>
        </p:blipFill>
        <p:spPr>
          <a:xfrm>
            <a:off x="10881323" y="287617"/>
            <a:ext cx="988695" cy="605790"/>
          </a:xfrm>
          <a:prstGeom prst="rect">
            <a:avLst/>
          </a:prstGeom>
          <a:ln/>
        </p:spPr>
      </p:pic>
    </p:spTree>
    <p:extLst>
      <p:ext uri="{BB962C8B-B14F-4D97-AF65-F5344CB8AC3E}">
        <p14:creationId xmlns="" xmlns:p14="http://schemas.microsoft.com/office/powerpoint/2010/main" val="373396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a:xfrm>
            <a:off x="1143000" y="609600"/>
            <a:ext cx="9875520" cy="1422400"/>
          </a:xfrm>
        </p:spPr>
        <p:txBody>
          <a:bodyPr/>
          <a:lstStyle/>
          <a:p>
            <a:r>
              <a:rPr lang="en-IN" b="1" dirty="0" smtClean="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1143000" y="1930400"/>
            <a:ext cx="9872871" cy="4457700"/>
          </a:xfrm>
        </p:spPr>
        <p:txBody>
          <a:bodyPr>
            <a:noAutofit/>
          </a:bodyPr>
          <a:lstStyle/>
          <a:p>
            <a:pPr lvl="0">
              <a:buNone/>
            </a:pPr>
            <a:r>
              <a:rPr lang="en-US" sz="2400" b="1" dirty="0" smtClean="0">
                <a:solidFill>
                  <a:schemeClr val="tx1"/>
                </a:solidFill>
                <a:latin typeface="Times New Roman" pitchFamily="18" charset="0"/>
                <a:cs typeface="Times New Roman" pitchFamily="18" charset="0"/>
              </a:rPr>
              <a:t>II. Mood Detection Module :</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This Module is divided into two parts: </a:t>
            </a:r>
            <a:endParaRPr lang="en-US" sz="2400" dirty="0" smtClean="0">
              <a:solidFill>
                <a:schemeClr val="tx1"/>
              </a:solidFill>
              <a:latin typeface="Times New Roman" pitchFamily="18" charset="0"/>
              <a:cs typeface="Times New Roman" pitchFamily="18" charset="0"/>
            </a:endParaRPr>
          </a:p>
          <a:p>
            <a:pPr lvl="0"/>
            <a:r>
              <a:rPr lang="en-US" sz="2400" b="1" dirty="0" smtClean="0">
                <a:solidFill>
                  <a:schemeClr val="tx1"/>
                </a:solidFill>
                <a:latin typeface="Times New Roman" pitchFamily="18" charset="0"/>
                <a:cs typeface="Times New Roman" pitchFamily="18" charset="0"/>
              </a:rPr>
              <a:t>Face Detection — Ability to detect the location of face in any input image or frame. The output is the bounding box coordinates of the detected faces. For this task,  the python library </a:t>
            </a:r>
            <a:r>
              <a:rPr lang="en-US" sz="2400" b="1" dirty="0" err="1" smtClean="0">
                <a:solidFill>
                  <a:schemeClr val="tx1"/>
                </a:solidFill>
                <a:latin typeface="Times New Roman" pitchFamily="18" charset="0"/>
                <a:cs typeface="Times New Roman" pitchFamily="18" charset="0"/>
              </a:rPr>
              <a:t>OpenCV</a:t>
            </a:r>
            <a:r>
              <a:rPr lang="en-US" sz="2400" b="1" dirty="0" smtClean="0">
                <a:solidFill>
                  <a:schemeClr val="tx1"/>
                </a:solidFill>
                <a:latin typeface="Times New Roman" pitchFamily="18" charset="0"/>
                <a:cs typeface="Times New Roman" pitchFamily="18" charset="0"/>
              </a:rPr>
              <a:t> was considered.</a:t>
            </a:r>
            <a:endParaRPr lang="en-US" sz="2400" dirty="0" smtClean="0">
              <a:solidFill>
                <a:schemeClr val="tx1"/>
              </a:solidFill>
              <a:latin typeface="Times New Roman" pitchFamily="18" charset="0"/>
              <a:cs typeface="Times New Roman" pitchFamily="18" charset="0"/>
            </a:endParaRPr>
          </a:p>
          <a:p>
            <a:pPr lvl="0"/>
            <a:r>
              <a:rPr lang="en-US" sz="2400" b="1" dirty="0" smtClean="0">
                <a:solidFill>
                  <a:schemeClr val="tx1"/>
                </a:solidFill>
                <a:latin typeface="Times New Roman" pitchFamily="18" charset="0"/>
                <a:cs typeface="Times New Roman" pitchFamily="18" charset="0"/>
              </a:rPr>
              <a:t>Mood Detection — Classification of the emotion on the face as happy, angry, sad, neutral, surprise, fear or disgust. Keras which is a CNN architecture model for Image Classification and Mobile Vision was used since it uses very less computation power.</a:t>
            </a: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10</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a:xfrm>
            <a:off x="1143000" y="609600"/>
            <a:ext cx="9875520" cy="1346200"/>
          </a:xfrm>
        </p:spPr>
        <p:txBody>
          <a:bodyPr/>
          <a:lstStyle/>
          <a:p>
            <a:r>
              <a:rPr lang="en-IN" b="1" dirty="0" smtClean="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1143000" y="1320800"/>
            <a:ext cx="9872871" cy="4775200"/>
          </a:xfrm>
        </p:spPr>
        <p:txBody>
          <a:bodyPr>
            <a:noAutofit/>
          </a:bodyPr>
          <a:lstStyle/>
          <a:p>
            <a:pPr lvl="0">
              <a:buNone/>
            </a:pPr>
            <a:endParaRPr lang="en-US" sz="2400" b="1" dirty="0" smtClean="0">
              <a:solidFill>
                <a:schemeClr val="tx1"/>
              </a:solidFill>
              <a:latin typeface="Times New Roman" pitchFamily="18" charset="0"/>
              <a:cs typeface="Times New Roman" pitchFamily="18" charset="0"/>
            </a:endParaRPr>
          </a:p>
          <a:p>
            <a:pPr lvl="0">
              <a:buNone/>
            </a:pPr>
            <a:r>
              <a:rPr lang="en-US" sz="2400" b="1" dirty="0" smtClean="0">
                <a:solidFill>
                  <a:schemeClr val="tx1"/>
                </a:solidFill>
                <a:latin typeface="Times New Roman" pitchFamily="18" charset="0"/>
                <a:cs typeface="Times New Roman" pitchFamily="18" charset="0"/>
              </a:rPr>
              <a:t>The dataset used for training was obtained by combining FER 2013 dataset [6] and MMA Facial Expression Recognition dataset [7] from </a:t>
            </a:r>
            <a:r>
              <a:rPr lang="en-US" sz="2400" b="1" dirty="0" err="1" smtClean="0">
                <a:solidFill>
                  <a:schemeClr val="tx1"/>
                </a:solidFill>
                <a:latin typeface="Times New Roman" pitchFamily="18" charset="0"/>
                <a:cs typeface="Times New Roman" pitchFamily="18" charset="0"/>
              </a:rPr>
              <a:t>Kaggle</a:t>
            </a:r>
            <a:r>
              <a:rPr lang="en-US" sz="2400" b="1" dirty="0" smtClean="0">
                <a:solidFill>
                  <a:schemeClr val="tx1"/>
                </a:solidFill>
                <a:latin typeface="Times New Roman" pitchFamily="18" charset="0"/>
                <a:cs typeface="Times New Roman" pitchFamily="18" charset="0"/>
              </a:rPr>
              <a:t>. Keras was used to train and test our model for seven classes - happy, angry, neutral, sad, surprise, fear and disgust. We trained it for different epochs and achieved an accuracy of approximately 75%.</a:t>
            </a:r>
            <a:endParaRPr lang="en-US" sz="2400" dirty="0" smtClean="0">
              <a:solidFill>
                <a:schemeClr val="tx1"/>
              </a:solidFill>
              <a:latin typeface="Times New Roman" pitchFamily="18" charset="0"/>
              <a:cs typeface="Times New Roman" pitchFamily="18" charset="0"/>
            </a:endParaRPr>
          </a:p>
          <a:p>
            <a:pPr>
              <a:lnSpc>
                <a:spcPct val="100000"/>
              </a:lnSpc>
              <a:buNone/>
            </a:pPr>
            <a:r>
              <a:rPr lang="en-US" sz="2400" b="1" dirty="0" smtClean="0">
                <a:solidFill>
                  <a:schemeClr val="tx1"/>
                </a:solidFill>
                <a:latin typeface="Times New Roman" pitchFamily="18" charset="0"/>
                <a:cs typeface="Times New Roman" pitchFamily="18" charset="0"/>
              </a:rPr>
              <a:t>The MMA Facial Expression Recognition dataset had images of different specifications. Thus, all these images were converted as per the images in FER 2013 dataset and combined to obtain an even larger dataset.</a:t>
            </a:r>
            <a:endParaRPr lang="en-IN" sz="24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11</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p:txBody>
          <a:bodyPr>
            <a:noAutofit/>
          </a:bodyPr>
          <a:lstStyle/>
          <a:p>
            <a:pPr lvl="0">
              <a:buNone/>
            </a:pPr>
            <a:r>
              <a:rPr lang="en-US" sz="2400" b="1" dirty="0" smtClean="0">
                <a:solidFill>
                  <a:schemeClr val="tx1"/>
                </a:solidFill>
                <a:latin typeface="Times New Roman" pitchFamily="18" charset="0"/>
                <a:cs typeface="Times New Roman" pitchFamily="18" charset="0"/>
              </a:rPr>
              <a:t>III. Music Recommendation Module </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The dataset of songs classified as per mood was found on </a:t>
            </a:r>
            <a:r>
              <a:rPr lang="en-US" sz="2400" b="1" dirty="0" err="1" smtClean="0">
                <a:solidFill>
                  <a:schemeClr val="tx1"/>
                </a:solidFill>
                <a:latin typeface="Times New Roman" pitchFamily="18" charset="0"/>
                <a:cs typeface="Times New Roman" pitchFamily="18" charset="0"/>
              </a:rPr>
              <a:t>Kaggle</a:t>
            </a:r>
            <a:r>
              <a:rPr lang="en-US" sz="2400" b="1" dirty="0" smtClean="0">
                <a:solidFill>
                  <a:schemeClr val="tx1"/>
                </a:solidFill>
                <a:latin typeface="Times New Roman" pitchFamily="18" charset="0"/>
                <a:cs typeface="Times New Roman" pitchFamily="18" charset="0"/>
              </a:rPr>
              <a:t> for two different languages - Hindi and English. </a:t>
            </a:r>
          </a:p>
          <a:p>
            <a:r>
              <a:rPr lang="en-US" sz="2400" b="1" dirty="0" smtClean="0">
                <a:solidFill>
                  <a:schemeClr val="tx1"/>
                </a:solidFill>
                <a:latin typeface="Times New Roman" pitchFamily="18" charset="0"/>
                <a:cs typeface="Times New Roman" pitchFamily="18" charset="0"/>
              </a:rPr>
              <a:t>Research for a good cloud storage platform to store, retrieve and query this song data as per user’s request was conducted .</a:t>
            </a:r>
          </a:p>
          <a:p>
            <a:r>
              <a:rPr lang="en-IN" sz="2400" b="1" dirty="0" smtClean="0">
                <a:solidFill>
                  <a:schemeClr val="tx1"/>
                </a:solidFill>
                <a:latin typeface="Times New Roman" pitchFamily="18" charset="0"/>
                <a:cs typeface="Times New Roman" pitchFamily="18" charset="0"/>
              </a:rPr>
              <a:t>We have selected </a:t>
            </a:r>
            <a:r>
              <a:rPr lang="en-IN" sz="2400" b="1" dirty="0" err="1" smtClean="0">
                <a:solidFill>
                  <a:schemeClr val="tx1"/>
                </a:solidFill>
                <a:latin typeface="Times New Roman" pitchFamily="18" charset="0"/>
                <a:cs typeface="Times New Roman" pitchFamily="18" charset="0"/>
              </a:rPr>
              <a:t>Kaggle</a:t>
            </a:r>
            <a:r>
              <a:rPr lang="en-IN" sz="2400" b="1" dirty="0" smtClean="0">
                <a:solidFill>
                  <a:schemeClr val="tx1"/>
                </a:solidFill>
                <a:latin typeface="Times New Roman" pitchFamily="18" charset="0"/>
                <a:cs typeface="Times New Roman" pitchFamily="18" charset="0"/>
              </a:rPr>
              <a:t> for this purpose.</a:t>
            </a:r>
            <a:endParaRPr lang="en-US" sz="2400" dirty="0" smtClean="0">
              <a:solidFill>
                <a:schemeClr val="tx1"/>
              </a:solidFill>
              <a:latin typeface="Times New Roman" pitchFamily="18" charset="0"/>
              <a:cs typeface="Times New Roman" pitchFamily="18" charset="0"/>
            </a:endParaRPr>
          </a:p>
          <a:p>
            <a:pPr lvl="0">
              <a:buNone/>
            </a:pPr>
            <a:endParaRPr lang="en-US" sz="2400" dirty="0" smtClean="0">
              <a:solidFill>
                <a:schemeClr val="tx1"/>
              </a:solidFill>
              <a:latin typeface="Times New Roman" pitchFamily="18" charset="0"/>
              <a:cs typeface="Times New Roman" pitchFamily="18" charset="0"/>
            </a:endParaRPr>
          </a:p>
          <a:p>
            <a:pPr>
              <a:lnSpc>
                <a:spcPct val="100000"/>
              </a:lnSpc>
              <a:buNone/>
            </a:pPr>
            <a:endParaRPr lang="en-IN" sz="24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12</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p:txBody>
          <a:bodyPr>
            <a:normAutofit lnSpcReduction="10000"/>
          </a:bodyPr>
          <a:lstStyle/>
          <a:p>
            <a:pPr lvl="0">
              <a:buNone/>
            </a:pPr>
            <a:r>
              <a:rPr lang="en-US" sz="2400" b="1" dirty="0" smtClean="0">
                <a:solidFill>
                  <a:schemeClr val="tx1"/>
                </a:solidFill>
                <a:latin typeface="Times New Roman" pitchFamily="18" charset="0"/>
                <a:cs typeface="Times New Roman" pitchFamily="18" charset="0"/>
              </a:rPr>
              <a:t>IV. Integration</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 For the integration of these two modules, the trained Keras model was saved as an .h5 file, and this .h5 file was then converted to a .</a:t>
            </a:r>
            <a:r>
              <a:rPr lang="en-US" sz="2400" b="1" dirty="0" err="1" smtClean="0">
                <a:solidFill>
                  <a:schemeClr val="tx1"/>
                </a:solidFill>
                <a:latin typeface="Times New Roman" pitchFamily="18" charset="0"/>
                <a:cs typeface="Times New Roman" pitchFamily="18" charset="0"/>
              </a:rPr>
              <a:t>tflite</a:t>
            </a:r>
            <a:r>
              <a:rPr lang="en-US" sz="2400" b="1" dirty="0" smtClean="0">
                <a:solidFill>
                  <a:schemeClr val="tx1"/>
                </a:solidFill>
                <a:latin typeface="Times New Roman" pitchFamily="18" charset="0"/>
                <a:cs typeface="Times New Roman" pitchFamily="18" charset="0"/>
              </a:rPr>
              <a:t> file using </a:t>
            </a:r>
            <a:r>
              <a:rPr lang="en-US" sz="2400" b="1" dirty="0" err="1" smtClean="0">
                <a:solidFill>
                  <a:schemeClr val="tx1"/>
                </a:solidFill>
                <a:latin typeface="Times New Roman" pitchFamily="18" charset="0"/>
                <a:cs typeface="Times New Roman" pitchFamily="18" charset="0"/>
              </a:rPr>
              <a:t>TensorFlow</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Lite</a:t>
            </a:r>
            <a:r>
              <a:rPr lang="en-US" sz="2400" b="1" dirty="0" smtClean="0">
                <a:solidFill>
                  <a:schemeClr val="tx1"/>
                </a:solidFill>
                <a:latin typeface="Times New Roman" pitchFamily="18" charset="0"/>
                <a:cs typeface="Times New Roman" pitchFamily="18" charset="0"/>
              </a:rPr>
              <a:t> Converter.</a:t>
            </a:r>
          </a:p>
          <a:p>
            <a:r>
              <a:rPr lang="en-US" sz="2400" b="1" dirty="0" smtClean="0">
                <a:solidFill>
                  <a:schemeClr val="tx1"/>
                </a:solidFill>
                <a:latin typeface="Times New Roman" pitchFamily="18" charset="0"/>
                <a:cs typeface="Times New Roman" pitchFamily="18" charset="0"/>
              </a:rPr>
              <a:t> It takes a </a:t>
            </a:r>
            <a:r>
              <a:rPr lang="en-US" sz="2400" b="1" dirty="0" err="1" smtClean="0">
                <a:solidFill>
                  <a:schemeClr val="tx1"/>
                </a:solidFill>
                <a:latin typeface="Times New Roman" pitchFamily="18" charset="0"/>
                <a:cs typeface="Times New Roman" pitchFamily="18" charset="0"/>
              </a:rPr>
              <a:t>TensorFlow</a:t>
            </a:r>
            <a:r>
              <a:rPr lang="en-US" sz="2400" b="1" dirty="0" smtClean="0">
                <a:solidFill>
                  <a:schemeClr val="tx1"/>
                </a:solidFill>
                <a:latin typeface="Times New Roman" pitchFamily="18" charset="0"/>
                <a:cs typeface="Times New Roman" pitchFamily="18" charset="0"/>
              </a:rPr>
              <a:t> model as input and generates a </a:t>
            </a:r>
            <a:r>
              <a:rPr lang="en-US" sz="2400" b="1" dirty="0" err="1" smtClean="0">
                <a:solidFill>
                  <a:schemeClr val="tx1"/>
                </a:solidFill>
                <a:latin typeface="Times New Roman" pitchFamily="18" charset="0"/>
                <a:cs typeface="Times New Roman" pitchFamily="18" charset="0"/>
              </a:rPr>
              <a:t>TensorFlow</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Lite</a:t>
            </a:r>
            <a:r>
              <a:rPr lang="en-US" sz="2400" b="1" dirty="0" smtClean="0">
                <a:solidFill>
                  <a:schemeClr val="tx1"/>
                </a:solidFill>
                <a:latin typeface="Times New Roman" pitchFamily="18" charset="0"/>
                <a:cs typeface="Times New Roman" pitchFamily="18" charset="0"/>
              </a:rPr>
              <a:t> model as output with .</a:t>
            </a:r>
            <a:r>
              <a:rPr lang="en-US" sz="2400" b="1" dirty="0" err="1" smtClean="0">
                <a:solidFill>
                  <a:schemeClr val="tx1"/>
                </a:solidFill>
                <a:latin typeface="Times New Roman" pitchFamily="18" charset="0"/>
                <a:cs typeface="Times New Roman" pitchFamily="18" charset="0"/>
              </a:rPr>
              <a:t>tflite</a:t>
            </a:r>
            <a:r>
              <a:rPr lang="en-US" sz="2400" b="1" dirty="0" smtClean="0">
                <a:solidFill>
                  <a:schemeClr val="tx1"/>
                </a:solidFill>
                <a:latin typeface="Times New Roman" pitchFamily="18" charset="0"/>
                <a:cs typeface="Times New Roman" pitchFamily="18" charset="0"/>
              </a:rPr>
              <a:t> extension. Since the Keras model is used, the size of the </a:t>
            </a:r>
            <a:r>
              <a:rPr lang="en-US" sz="2400" b="1" dirty="0" err="1" smtClean="0">
                <a:solidFill>
                  <a:schemeClr val="tx1"/>
                </a:solidFill>
                <a:latin typeface="Times New Roman" pitchFamily="18" charset="0"/>
                <a:cs typeface="Times New Roman" pitchFamily="18" charset="0"/>
              </a:rPr>
              <a:t>tflite</a:t>
            </a:r>
            <a:r>
              <a:rPr lang="en-US" sz="2400" b="1" dirty="0" smtClean="0">
                <a:solidFill>
                  <a:schemeClr val="tx1"/>
                </a:solidFill>
                <a:latin typeface="Times New Roman" pitchFamily="18" charset="0"/>
                <a:cs typeface="Times New Roman" pitchFamily="18" charset="0"/>
              </a:rPr>
              <a:t> file is expected be around 20- 25 Megabyte (MB) which was the desired size. </a:t>
            </a:r>
          </a:p>
          <a:p>
            <a:r>
              <a:rPr lang="en-US" sz="2400" b="1" dirty="0" smtClean="0">
                <a:solidFill>
                  <a:schemeClr val="tx1"/>
                </a:solidFill>
                <a:latin typeface="Times New Roman" pitchFamily="18" charset="0"/>
                <a:cs typeface="Times New Roman" pitchFamily="18" charset="0"/>
              </a:rPr>
              <a:t>The labels.txt file contains the class labels of the model. All the appropriate methods were created for loading the model, running the interpreter and obtaining the results.</a:t>
            </a:r>
            <a:endParaRPr lang="en-IN" sz="24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13</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a:xfrm>
            <a:off x="673100" y="520700"/>
            <a:ext cx="9875520" cy="609600"/>
          </a:xfrm>
        </p:spPr>
        <p:txBody>
          <a:bodyPr/>
          <a:lstStyle/>
          <a:p>
            <a:r>
              <a:rPr lang="en-IN" sz="2400" b="1" dirty="0" smtClean="0">
                <a:latin typeface="Times New Roman" panose="02020603050405020304" pitchFamily="18" charset="0"/>
                <a:cs typeface="Times New Roman" panose="02020603050405020304" pitchFamily="18" charset="0"/>
              </a:rPr>
              <a:t>                                                 Fig.2 ER Diagram of Project</a:t>
            </a:r>
            <a:endParaRPr lang="en-IN" sz="2400" b="1"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14</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pic>
        <p:nvPicPr>
          <p:cNvPr id="7" name="Content Placeholder 6" descr="ER.png"/>
          <p:cNvPicPr>
            <a:picLocks noGrp="1"/>
          </p:cNvPicPr>
          <p:nvPr>
            <p:ph idx="1"/>
          </p:nvPr>
        </p:nvPicPr>
        <p:blipFill>
          <a:blip r:embed="rId3"/>
          <a:stretch>
            <a:fillRect/>
          </a:stretch>
        </p:blipFill>
        <p:spPr>
          <a:xfrm>
            <a:off x="1943100" y="1143000"/>
            <a:ext cx="7708899" cy="4953000"/>
          </a:xfrm>
          <a:prstGeom prst="rect">
            <a:avLst/>
          </a:prstGeom>
        </p:spPr>
      </p:pic>
    </p:spTree>
    <p:extLst>
      <p:ext uri="{BB962C8B-B14F-4D97-AF65-F5344CB8AC3E}">
        <p14:creationId xmlns="" xmlns:p14="http://schemas.microsoft.com/office/powerpoint/2010/main" val="249469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a:xfrm>
            <a:off x="673100" y="520700"/>
            <a:ext cx="9875520" cy="609600"/>
          </a:xfrm>
        </p:spPr>
        <p:txBody>
          <a:bodyPr/>
          <a:lstStyle/>
          <a:p>
            <a:r>
              <a:rPr lang="en-IN" sz="2400" b="1" dirty="0" smtClean="0">
                <a:latin typeface="Times New Roman" panose="02020603050405020304" pitchFamily="18" charset="0"/>
                <a:cs typeface="Times New Roman" panose="02020603050405020304" pitchFamily="18" charset="0"/>
              </a:rPr>
              <a:t>                                                 Fig.2 DFD of Project</a:t>
            </a:r>
            <a:endParaRPr lang="en-IN" sz="2400" b="1"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15</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pic>
        <p:nvPicPr>
          <p:cNvPr id="9" name="Content Placeholder 8"/>
          <p:cNvPicPr>
            <a:picLocks noGrp="1"/>
          </p:cNvPicPr>
          <p:nvPr>
            <p:ph idx="1"/>
          </p:nvPr>
        </p:nvPicPr>
        <p:blipFill>
          <a:blip r:embed="rId3"/>
          <a:srcRect/>
          <a:stretch>
            <a:fillRect/>
          </a:stretch>
        </p:blipFill>
        <p:spPr bwMode="auto">
          <a:xfrm>
            <a:off x="1371847" y="1306286"/>
            <a:ext cx="9414969" cy="4557485"/>
          </a:xfrm>
          <a:prstGeom prst="rect">
            <a:avLst/>
          </a:prstGeom>
          <a:noFill/>
          <a:ln w="9525">
            <a:noFill/>
            <a:miter lim="800000"/>
            <a:headEnd/>
            <a:tailEnd/>
          </a:ln>
        </p:spPr>
      </p:pic>
    </p:spTree>
    <p:extLst>
      <p:ext uri="{BB962C8B-B14F-4D97-AF65-F5344CB8AC3E}">
        <p14:creationId xmlns="" xmlns:p14="http://schemas.microsoft.com/office/powerpoint/2010/main" val="249469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US" b="1" dirty="0" smtClean="0">
                <a:latin typeface="Times New Roman" pitchFamily="18" charset="0"/>
                <a:cs typeface="Times New Roman" pitchFamily="18" charset="0"/>
              </a:rPr>
              <a:t>Tools/Technology Used</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537029" y="2057400"/>
            <a:ext cx="11350171" cy="4038600"/>
          </a:xfrm>
        </p:spPr>
        <p:txBody>
          <a:bodyPr>
            <a:normAutofit/>
          </a:bodyPr>
          <a:lstStyle/>
          <a:p>
            <a:pPr>
              <a:buNone/>
            </a:pPr>
            <a:r>
              <a:rPr lang="en-US" sz="2400" b="1" dirty="0" smtClean="0">
                <a:solidFill>
                  <a:schemeClr val="tx1"/>
                </a:solidFill>
                <a:latin typeface="Times New Roman" pitchFamily="18" charset="0"/>
                <a:cs typeface="Times New Roman" pitchFamily="18" charset="0"/>
              </a:rPr>
              <a:t>1. Hardware Tools:                                  2. Software Tools: </a:t>
            </a:r>
          </a:p>
          <a:p>
            <a:pPr>
              <a:buNone/>
            </a:pPr>
            <a:r>
              <a:rPr lang="en-US" sz="2400" b="1" dirty="0" smtClean="0">
                <a:solidFill>
                  <a:schemeClr val="tx1"/>
                </a:solidFill>
                <a:latin typeface="Times New Roman" pitchFamily="18" charset="0"/>
                <a:cs typeface="Times New Roman" pitchFamily="18" charset="0"/>
              </a:rPr>
              <a:t>    Processor : Intel core i-5                         Operating System – Microsoft Windows 10</a:t>
            </a:r>
          </a:p>
          <a:p>
            <a:pPr>
              <a:buNone/>
            </a:pPr>
            <a:r>
              <a:rPr lang="en-US" sz="2400" b="1" dirty="0" smtClean="0">
                <a:solidFill>
                  <a:schemeClr val="tx1"/>
                </a:solidFill>
                <a:latin typeface="Times New Roman" pitchFamily="18" charset="0"/>
                <a:cs typeface="Times New Roman" pitchFamily="18" charset="0"/>
              </a:rPr>
              <a:t>    Storage – 512 SSD                                   Platform – Jupyter Notebook and V S Code</a:t>
            </a:r>
          </a:p>
          <a:p>
            <a:pPr>
              <a:buNone/>
            </a:pPr>
            <a:r>
              <a:rPr lang="en-US" sz="2400" b="1" dirty="0" smtClean="0">
                <a:solidFill>
                  <a:schemeClr val="tx1"/>
                </a:solidFill>
                <a:latin typeface="Times New Roman" pitchFamily="18" charset="0"/>
                <a:cs typeface="Times New Roman" pitchFamily="18" charset="0"/>
              </a:rPr>
              <a:t>    RAM- 16 GB DDR4                                Back End: Open CV, Keras </a:t>
            </a:r>
            <a:r>
              <a:rPr lang="en-US" sz="2400" b="1" dirty="0" smtClean="0">
                <a:solidFill>
                  <a:schemeClr val="tx1"/>
                </a:solidFill>
                <a:latin typeface="Times New Roman" pitchFamily="18" charset="0"/>
                <a:cs typeface="Times New Roman" pitchFamily="18" charset="0"/>
              </a:rPr>
              <a:t>,</a:t>
            </a:r>
            <a:r>
              <a:rPr lang="en-US" sz="2400" b="1" dirty="0" err="1" smtClean="0">
                <a:solidFill>
                  <a:schemeClr val="tx1"/>
                </a:solidFill>
                <a:latin typeface="Times New Roman" pitchFamily="18" charset="0"/>
                <a:cs typeface="Times New Roman" pitchFamily="18" charset="0"/>
              </a:rPr>
              <a:t>Spotipy</a:t>
            </a:r>
            <a:endParaRPr lang="en-US" sz="2400" b="1" dirty="0" smtClean="0">
              <a:solidFill>
                <a:schemeClr val="tx1"/>
              </a:solidFill>
              <a:latin typeface="Times New Roman" pitchFamily="18" charset="0"/>
              <a:cs typeface="Times New Roman" pitchFamily="18" charset="0"/>
            </a:endParaRPr>
          </a:p>
          <a:p>
            <a:pPr lvl="0">
              <a:buNone/>
            </a:pPr>
            <a:r>
              <a:rPr lang="en-US" sz="2400" b="1" dirty="0" smtClean="0">
                <a:solidFill>
                  <a:schemeClr val="tx1"/>
                </a:solidFill>
                <a:latin typeface="Times New Roman" pitchFamily="18" charset="0"/>
                <a:cs typeface="Times New Roman" pitchFamily="18" charset="0"/>
              </a:rPr>
              <a:t>    WEBCAM – 5 MP                                  Front End </a:t>
            </a:r>
            <a:r>
              <a:rPr lang="en-US" sz="2400" b="1" dirty="0" smtClean="0">
                <a:solidFill>
                  <a:schemeClr val="tx1"/>
                </a:solidFill>
                <a:latin typeface="Times New Roman" pitchFamily="18" charset="0"/>
                <a:cs typeface="Times New Roman" pitchFamily="18" charset="0"/>
              </a:rPr>
              <a:t>: HTML, CSS, JS</a:t>
            </a:r>
            <a:endParaRPr lang="en-US" sz="2400" b="1" dirty="0" smtClean="0">
              <a:solidFill>
                <a:schemeClr val="tx1"/>
              </a:solidFill>
              <a:latin typeface="Times New Roman" pitchFamily="18" charset="0"/>
              <a:cs typeface="Times New Roman" pitchFamily="18" charset="0"/>
            </a:endParaRPr>
          </a:p>
          <a:p>
            <a:pPr lvl="0">
              <a:buNone/>
            </a:pPr>
            <a:r>
              <a:rPr lang="en-US" sz="2400" b="1" dirty="0" smtClean="0">
                <a:solidFill>
                  <a:schemeClr val="tx1"/>
                </a:solidFill>
                <a:latin typeface="Times New Roman" pitchFamily="18" charset="0"/>
                <a:cs typeface="Times New Roman" pitchFamily="18" charset="0"/>
              </a:rPr>
              <a:t>                                           </a:t>
            </a:r>
          </a:p>
          <a:p>
            <a:pPr lvl="0">
              <a:buNone/>
            </a:pPr>
            <a:r>
              <a:rPr lang="en-US" sz="2400" b="1" dirty="0" smtClean="0">
                <a:solidFill>
                  <a:schemeClr val="tx1"/>
                </a:solidFill>
                <a:latin typeface="Times New Roman" pitchFamily="18" charset="0"/>
                <a:cs typeface="Times New Roman" pitchFamily="18" charset="0"/>
              </a:rPr>
              <a:t>                                                    Language : Python 3</a:t>
            </a: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16</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US" b="1" dirty="0" smtClean="0">
                <a:latin typeface="Times New Roman" pitchFamily="18" charset="0"/>
                <a:cs typeface="Times New Roman" pitchFamily="18" charset="0"/>
              </a:rPr>
              <a:t>Tools/Technology Used</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1161142" y="2057400"/>
            <a:ext cx="10348687" cy="4038600"/>
          </a:xfrm>
        </p:spPr>
        <p:txBody>
          <a:bodyPr>
            <a:normAutofit/>
          </a:bodyPr>
          <a:lstStyle/>
          <a:p>
            <a:pPr lvl="0"/>
            <a:r>
              <a:rPr lang="en-US" sz="2400" b="1" dirty="0" smtClean="0">
                <a:solidFill>
                  <a:schemeClr val="tx1"/>
                </a:solidFill>
                <a:latin typeface="Times New Roman" pitchFamily="18" charset="0"/>
                <a:cs typeface="Times New Roman" pitchFamily="18" charset="0"/>
              </a:rPr>
              <a:t>Software – Web Development</a:t>
            </a:r>
            <a:endParaRPr lang="en-US" sz="2400" dirty="0" smtClean="0">
              <a:solidFill>
                <a:schemeClr val="tx1"/>
              </a:solidFill>
              <a:latin typeface="Times New Roman" pitchFamily="18" charset="0"/>
              <a:cs typeface="Times New Roman" pitchFamily="18" charset="0"/>
            </a:endParaRPr>
          </a:p>
          <a:p>
            <a:pPr lvl="0"/>
            <a:r>
              <a:rPr lang="en-US" sz="2400" b="1" dirty="0" smtClean="0">
                <a:solidFill>
                  <a:schemeClr val="tx1"/>
                </a:solidFill>
                <a:latin typeface="Times New Roman" pitchFamily="18" charset="0"/>
                <a:cs typeface="Times New Roman" pitchFamily="18" charset="0"/>
              </a:rPr>
              <a:t> Artificial Intelligence – A </a:t>
            </a:r>
            <a:r>
              <a:rPr lang="en-US" sz="2400" b="1" dirty="0" err="1" smtClean="0">
                <a:solidFill>
                  <a:schemeClr val="tx1"/>
                </a:solidFill>
                <a:latin typeface="Times New Roman" pitchFamily="18" charset="0"/>
                <a:cs typeface="Times New Roman" pitchFamily="18" charset="0"/>
              </a:rPr>
              <a:t>Chatbot</a:t>
            </a:r>
            <a:r>
              <a:rPr lang="en-US" sz="2400" b="1" dirty="0" smtClean="0">
                <a:solidFill>
                  <a:schemeClr val="tx1"/>
                </a:solidFill>
                <a:latin typeface="Times New Roman" pitchFamily="18" charset="0"/>
                <a:cs typeface="Times New Roman" pitchFamily="18" charset="0"/>
              </a:rPr>
              <a:t> system uses conversational AI to stimulate a discussion (or a chat) with a user in natural language (English) via messaging apps, websites, mobile apps, etc.</a:t>
            </a:r>
            <a:endParaRPr lang="en-US" sz="2400" dirty="0" smtClean="0">
              <a:solidFill>
                <a:schemeClr val="tx1"/>
              </a:solidFill>
              <a:latin typeface="Times New Roman" pitchFamily="18" charset="0"/>
              <a:cs typeface="Times New Roman" pitchFamily="18" charset="0"/>
            </a:endParaRPr>
          </a:p>
          <a:p>
            <a:pPr lvl="0">
              <a:buFont typeface="Arial" pitchFamily="34" charset="0"/>
              <a:buChar char="•"/>
            </a:pPr>
            <a:r>
              <a:rPr lang="en-US" sz="2400" b="1" dirty="0" smtClean="0">
                <a:solidFill>
                  <a:schemeClr val="tx1"/>
                </a:solidFill>
                <a:latin typeface="Times New Roman" pitchFamily="18" charset="0"/>
                <a:cs typeface="Times New Roman" pitchFamily="18" charset="0"/>
              </a:rPr>
              <a:t>Deep Learning – The data face print stored via facial traits is compared by the face recognition software using deep learning algorithms. Algorithms like SVM, RF, and KNN were used for emotion intensity recognition.</a:t>
            </a:r>
            <a:endParaRPr lang="en-US" sz="2400"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17</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US" b="1" dirty="0" smtClean="0">
                <a:latin typeface="Times New Roman" pitchFamily="18" charset="0"/>
                <a:cs typeface="Times New Roman" pitchFamily="18" charset="0"/>
              </a:rPr>
              <a:t>Tools/Technology Used</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856343" y="2057400"/>
            <a:ext cx="10740571" cy="4038600"/>
          </a:xfrm>
        </p:spPr>
        <p:txBody>
          <a:bodyPr>
            <a:normAutofit/>
          </a:bodyPr>
          <a:lstStyle/>
          <a:p>
            <a:pPr lvl="0"/>
            <a:r>
              <a:rPr lang="en-US" sz="2400" b="1" dirty="0" smtClean="0">
                <a:solidFill>
                  <a:schemeClr val="tx1"/>
                </a:solidFill>
                <a:latin typeface="Times New Roman" pitchFamily="18" charset="0"/>
                <a:cs typeface="Times New Roman" pitchFamily="18" charset="0"/>
              </a:rPr>
              <a:t>Computer Vision –Computer Vision is a field of AI that trains computers to capture and interpret information from image and video data. By applying Deep Learning models to images, computers can classify objects and respond.</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Image Recognition &amp; Face Recognition – Image recognition is the ability of  program to make machine to identify objects,  places, people, writing and actions in images. Computers can use machine vision technologies in combination with a camera and AI to achieve image recognition. Face Detection is an AI based computer technology used to find and identify human faces in digital images.</a:t>
            </a: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18</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normAutofit/>
          </a:bodyPr>
          <a:lstStyle/>
          <a:p>
            <a:r>
              <a:rPr lang="en-US" b="1" dirty="0" smtClean="0">
                <a:latin typeface="Times New Roman" pitchFamily="18" charset="0"/>
                <a:cs typeface="Times New Roman" pitchFamily="18" charset="0"/>
              </a:rPr>
              <a:t>Team Members Role and their Expertise</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856343" y="2057400"/>
            <a:ext cx="10740571" cy="4038600"/>
          </a:xfrm>
        </p:spPr>
        <p:txBody>
          <a:bodyPr>
            <a:normAutofit/>
          </a:bodyPr>
          <a:lstStyle/>
          <a:p>
            <a:pPr lvl="0">
              <a:buFont typeface="Wingdings" pitchFamily="2" charset="2"/>
              <a:buChar char="§"/>
            </a:pPr>
            <a:r>
              <a:rPr lang="en-IN" sz="2400" b="1" dirty="0" err="1" smtClean="0">
                <a:solidFill>
                  <a:schemeClr val="tx1"/>
                </a:solidFill>
                <a:latin typeface="Times New Roman" pitchFamily="18" charset="0"/>
                <a:cs typeface="Times New Roman" pitchFamily="18" charset="0"/>
              </a:rPr>
              <a:t>Pratham</a:t>
            </a:r>
            <a:r>
              <a:rPr lang="en-IN" sz="2400" b="1" dirty="0" smtClean="0">
                <a:solidFill>
                  <a:schemeClr val="tx1"/>
                </a:solidFill>
                <a:latin typeface="Times New Roman" pitchFamily="18" charset="0"/>
                <a:cs typeface="Times New Roman" pitchFamily="18" charset="0"/>
              </a:rPr>
              <a:t> Singh </a:t>
            </a:r>
          </a:p>
          <a:p>
            <a:pPr lvl="0">
              <a:buNone/>
            </a:pPr>
            <a:r>
              <a:rPr lang="en-IN" sz="2400" b="1" dirty="0" smtClean="0">
                <a:solidFill>
                  <a:schemeClr val="tx1"/>
                </a:solidFill>
                <a:latin typeface="Times New Roman" pitchFamily="18" charset="0"/>
                <a:cs typeface="Times New Roman" pitchFamily="18" charset="0"/>
              </a:rPr>
              <a:t>I am responsible for work of Phase I of the project.</a:t>
            </a:r>
          </a:p>
          <a:p>
            <a:pPr lvl="0">
              <a:buNone/>
            </a:pPr>
            <a:r>
              <a:rPr lang="en-IN" sz="2400" b="1" dirty="0" smtClean="0">
                <a:solidFill>
                  <a:schemeClr val="tx1"/>
                </a:solidFill>
                <a:latin typeface="Times New Roman" pitchFamily="18" charset="0"/>
                <a:cs typeface="Times New Roman" pitchFamily="18" charset="0"/>
              </a:rPr>
              <a:t>I have given the job for creating User Interface enabled with </a:t>
            </a:r>
            <a:r>
              <a:rPr lang="en-IN" sz="2400" b="1" dirty="0" err="1" smtClean="0">
                <a:solidFill>
                  <a:schemeClr val="tx1"/>
                </a:solidFill>
                <a:latin typeface="Times New Roman" pitchFamily="18" charset="0"/>
                <a:cs typeface="Times New Roman" pitchFamily="18" charset="0"/>
              </a:rPr>
              <a:t>Chatbot</a:t>
            </a:r>
            <a:r>
              <a:rPr lang="en-IN" sz="2400" b="1" dirty="0" smtClean="0">
                <a:solidFill>
                  <a:schemeClr val="tx1"/>
                </a:solidFill>
                <a:latin typeface="Times New Roman" pitchFamily="18" charset="0"/>
                <a:cs typeface="Times New Roman" pitchFamily="18" charset="0"/>
              </a:rPr>
              <a:t>.</a:t>
            </a:r>
          </a:p>
          <a:p>
            <a:pPr lvl="0">
              <a:buNone/>
            </a:pPr>
            <a:r>
              <a:rPr lang="en-IN" sz="2400" b="1" dirty="0" smtClean="0">
                <a:solidFill>
                  <a:schemeClr val="tx1"/>
                </a:solidFill>
                <a:latin typeface="Times New Roman" pitchFamily="18" charset="0"/>
                <a:cs typeface="Times New Roman" pitchFamily="18" charset="0"/>
              </a:rPr>
              <a:t>I have used HTML,CSS and JAVASCRIPT for creating the required job.</a:t>
            </a:r>
          </a:p>
          <a:p>
            <a:pPr lvl="0">
              <a:buNone/>
            </a:pPr>
            <a:r>
              <a:rPr lang="en-IN" sz="2400" b="1" dirty="0" smtClean="0">
                <a:solidFill>
                  <a:schemeClr val="tx1"/>
                </a:solidFill>
                <a:latin typeface="Times New Roman" pitchFamily="18" charset="0"/>
                <a:cs typeface="Times New Roman" pitchFamily="18" charset="0"/>
              </a:rPr>
              <a:t>This user interface will be enabled with </a:t>
            </a:r>
            <a:r>
              <a:rPr lang="en-IN" sz="2400" b="1" dirty="0" err="1" smtClean="0">
                <a:solidFill>
                  <a:schemeClr val="tx1"/>
                </a:solidFill>
                <a:latin typeface="Times New Roman" pitchFamily="18" charset="0"/>
                <a:cs typeface="Times New Roman" pitchFamily="18" charset="0"/>
              </a:rPr>
              <a:t>Chatbot</a:t>
            </a:r>
            <a:r>
              <a:rPr lang="en-IN" sz="2400" b="1" dirty="0" smtClean="0">
                <a:solidFill>
                  <a:schemeClr val="tx1"/>
                </a:solidFill>
                <a:latin typeface="Times New Roman" pitchFamily="18" charset="0"/>
                <a:cs typeface="Times New Roman" pitchFamily="18" charset="0"/>
              </a:rPr>
              <a:t>.</a:t>
            </a:r>
          </a:p>
          <a:p>
            <a:pPr lvl="0">
              <a:buNone/>
            </a:pPr>
            <a:r>
              <a:rPr lang="en-IN" sz="2400" b="1" dirty="0" err="1" smtClean="0">
                <a:solidFill>
                  <a:schemeClr val="tx1"/>
                </a:solidFill>
                <a:latin typeface="Times New Roman" pitchFamily="18" charset="0"/>
                <a:cs typeface="Times New Roman" pitchFamily="18" charset="0"/>
              </a:rPr>
              <a:t>Chatbot</a:t>
            </a:r>
            <a:r>
              <a:rPr lang="en-IN" sz="2400" b="1" dirty="0" smtClean="0">
                <a:solidFill>
                  <a:schemeClr val="tx1"/>
                </a:solidFill>
                <a:latin typeface="Times New Roman" pitchFamily="18" charset="0"/>
                <a:cs typeface="Times New Roman" pitchFamily="18" charset="0"/>
              </a:rPr>
              <a:t> makes the program to interact with user.</a:t>
            </a:r>
          </a:p>
          <a:p>
            <a:pPr lvl="0">
              <a:buNone/>
            </a:pPr>
            <a:r>
              <a:rPr lang="en-IN" sz="2400" b="1" dirty="0" smtClean="0">
                <a:solidFill>
                  <a:schemeClr val="tx1"/>
                </a:solidFill>
                <a:latin typeface="Times New Roman" pitchFamily="18" charset="0"/>
                <a:cs typeface="Times New Roman" pitchFamily="18" charset="0"/>
              </a:rPr>
              <a:t>It will also make the program to take feedback.</a:t>
            </a:r>
          </a:p>
          <a:p>
            <a:pPr lvl="0">
              <a:buNone/>
            </a:pPr>
            <a:endParaRPr lang="en-US" sz="2400" b="1"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19</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CA763D-AB92-6ECD-292C-29491C800644}"/>
              </a:ext>
            </a:extLst>
          </p:cNvPr>
          <p:cNvSpPr>
            <a:spLocks noGrp="1"/>
          </p:cNvSpPr>
          <p:nvPr>
            <p:ph type="title"/>
          </p:nvPr>
        </p:nvSpPr>
        <p:spPr>
          <a:xfrm>
            <a:off x="981075" y="600075"/>
            <a:ext cx="9875520" cy="1356360"/>
          </a:xfrm>
        </p:spPr>
        <p:txBody>
          <a:bodyPr/>
          <a:lstStyle/>
          <a:p>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1CB50B9-685C-9E8B-7C6A-0F5C2E81E703}"/>
              </a:ext>
            </a:extLst>
          </p:cNvPr>
          <p:cNvSpPr>
            <a:spLocks noGrp="1"/>
          </p:cNvSpPr>
          <p:nvPr>
            <p:ph idx="1"/>
          </p:nvPr>
        </p:nvSpPr>
        <p:spPr>
          <a:xfrm>
            <a:off x="838200" y="1690688"/>
            <a:ext cx="10515600" cy="4486275"/>
          </a:xfrm>
        </p:spPr>
        <p:txBody>
          <a:bodyPr>
            <a:normAutofit fontScale="92500"/>
          </a:bodyPr>
          <a:lstStyle/>
          <a:p>
            <a:pPr rtl="0" fontAlgn="base">
              <a:lnSpc>
                <a:spcPct val="160000"/>
              </a:lnSpc>
              <a:spcBef>
                <a:spcPts val="0"/>
              </a:spcBef>
              <a:spcAft>
                <a:spcPts val="0"/>
              </a:spcAft>
              <a:buFont typeface="Arial" panose="020B0604020202020204" pitchFamily="34" charset="0"/>
              <a:buChar char="•"/>
            </a:pPr>
            <a:r>
              <a:rPr lang="en-US" sz="2600" b="1" i="0" u="none" strike="noStrike" dirty="0">
                <a:solidFill>
                  <a:srgbClr val="323232"/>
                </a:solidFill>
                <a:effectLst/>
                <a:latin typeface="Times New Roman" panose="02020603050405020304" pitchFamily="18" charset="0"/>
                <a:cs typeface="Times New Roman" panose="02020603050405020304" pitchFamily="18" charset="0"/>
              </a:rPr>
              <a:t>Project Objective</a:t>
            </a:r>
          </a:p>
          <a:p>
            <a:pPr rtl="0" fontAlgn="base">
              <a:lnSpc>
                <a:spcPct val="160000"/>
              </a:lnSpc>
              <a:spcBef>
                <a:spcPts val="0"/>
              </a:spcBef>
              <a:spcAft>
                <a:spcPts val="0"/>
              </a:spcAft>
              <a:buFont typeface="Arial" panose="020B0604020202020204" pitchFamily="34" charset="0"/>
              <a:buChar char="•"/>
            </a:pPr>
            <a:r>
              <a:rPr lang="en-US" sz="2600" b="1" i="0" u="none" strike="noStrike" dirty="0">
                <a:solidFill>
                  <a:srgbClr val="323232"/>
                </a:solidFill>
                <a:effectLst/>
                <a:latin typeface="Times New Roman" panose="02020603050405020304" pitchFamily="18" charset="0"/>
                <a:cs typeface="Times New Roman" panose="02020603050405020304" pitchFamily="18" charset="0"/>
              </a:rPr>
              <a:t>Feasibility Study (</a:t>
            </a:r>
            <a:r>
              <a:rPr lang="en-US" sz="2600" b="1" i="0" u="none" strike="noStrike" dirty="0">
                <a:solidFill>
                  <a:srgbClr val="000000"/>
                </a:solidFill>
                <a:effectLst/>
                <a:latin typeface="Times New Roman" panose="02020603050405020304" pitchFamily="18" charset="0"/>
                <a:cs typeface="Times New Roman" panose="02020603050405020304" pitchFamily="18" charset="0"/>
              </a:rPr>
              <a:t>technical feasibility, operational feasibility, economic feasibility, schedule feasibility and legal feasibility.)</a:t>
            </a:r>
            <a:endParaRPr lang="en-US" sz="2600" b="1" i="0" u="none" strike="noStrike" dirty="0">
              <a:solidFill>
                <a:srgbClr val="323232"/>
              </a:solidFill>
              <a:effectLst/>
              <a:latin typeface="Times New Roman" panose="02020603050405020304" pitchFamily="18" charset="0"/>
              <a:cs typeface="Times New Roman" panose="02020603050405020304" pitchFamily="18" charset="0"/>
            </a:endParaRPr>
          </a:p>
          <a:p>
            <a:pPr rtl="0" fontAlgn="base">
              <a:lnSpc>
                <a:spcPct val="160000"/>
              </a:lnSpc>
              <a:spcBef>
                <a:spcPts val="0"/>
              </a:spcBef>
              <a:spcAft>
                <a:spcPts val="0"/>
              </a:spcAft>
              <a:buFont typeface="Arial" panose="020B0604020202020204" pitchFamily="34" charset="0"/>
              <a:buChar char="•"/>
            </a:pPr>
            <a:r>
              <a:rPr lang="en-US" sz="2600" b="1" i="0" u="none" strike="noStrike" dirty="0" smtClean="0">
                <a:solidFill>
                  <a:srgbClr val="000000"/>
                </a:solidFill>
                <a:effectLst/>
                <a:latin typeface="Times New Roman" panose="02020603050405020304" pitchFamily="18" charset="0"/>
                <a:cs typeface="Times New Roman" panose="02020603050405020304" pitchFamily="18" charset="0"/>
              </a:rPr>
              <a:t>Methodology(</a:t>
            </a:r>
            <a:r>
              <a:rPr lang="en-US" sz="2600" b="1" i="0" u="none" strike="noStrike" dirty="0" smtClean="0">
                <a:solidFill>
                  <a:srgbClr val="323232"/>
                </a:solidFill>
                <a:effectLst/>
                <a:latin typeface="Times New Roman" panose="02020603050405020304" pitchFamily="18" charset="0"/>
                <a:cs typeface="Times New Roman" panose="02020603050405020304" pitchFamily="18" charset="0"/>
              </a:rPr>
              <a:t>Architecture/ DFD/ER Diagram)</a:t>
            </a:r>
            <a:endParaRPr lang="en-US" sz="26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lnSpc>
                <a:spcPct val="160000"/>
              </a:lnSpc>
              <a:spcBef>
                <a:spcPts val="0"/>
              </a:spcBef>
              <a:spcAft>
                <a:spcPts val="0"/>
              </a:spcAft>
              <a:buFont typeface="Arial" panose="020B0604020202020204" pitchFamily="34" charset="0"/>
              <a:buChar char="•"/>
            </a:pPr>
            <a:r>
              <a:rPr lang="en-US" sz="2600" b="1" i="0" u="none" strike="noStrike" dirty="0">
                <a:solidFill>
                  <a:srgbClr val="323232"/>
                </a:solidFill>
                <a:effectLst/>
                <a:latin typeface="Times New Roman" panose="02020603050405020304" pitchFamily="18" charset="0"/>
                <a:cs typeface="Times New Roman" panose="02020603050405020304" pitchFamily="18" charset="0"/>
              </a:rPr>
              <a:t>Tools/Technology </a:t>
            </a:r>
            <a:r>
              <a:rPr lang="en-US" sz="2600" b="1" i="0" u="none" strike="noStrike" dirty="0" smtClean="0">
                <a:solidFill>
                  <a:srgbClr val="323232"/>
                </a:solidFill>
                <a:effectLst/>
                <a:latin typeface="Times New Roman" panose="02020603050405020304" pitchFamily="18" charset="0"/>
                <a:cs typeface="Times New Roman" panose="02020603050405020304" pitchFamily="18" charset="0"/>
              </a:rPr>
              <a:t>Uses</a:t>
            </a:r>
            <a:endParaRPr lang="en-US" sz="26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lnSpc>
                <a:spcPct val="160000"/>
              </a:lnSpc>
              <a:spcBef>
                <a:spcPts val="1000"/>
              </a:spcBef>
              <a:spcAft>
                <a:spcPts val="0"/>
              </a:spcAft>
              <a:buFont typeface="Arial" panose="020B0604020202020204" pitchFamily="34" charset="0"/>
              <a:buChar char="•"/>
            </a:pPr>
            <a:r>
              <a:rPr lang="en-US" sz="2600" b="1" i="0" u="none" strike="noStrike" dirty="0">
                <a:solidFill>
                  <a:srgbClr val="323232"/>
                </a:solidFill>
                <a:effectLst/>
                <a:latin typeface="Times New Roman" panose="02020603050405020304" pitchFamily="18" charset="0"/>
                <a:cs typeface="Times New Roman" panose="02020603050405020304" pitchFamily="18" charset="0"/>
              </a:rPr>
              <a:t>Role of team members in the project and their expertise areas.</a:t>
            </a:r>
          </a:p>
          <a:p>
            <a:pPr rtl="0" fontAlgn="base">
              <a:lnSpc>
                <a:spcPct val="160000"/>
              </a:lnSpc>
              <a:spcBef>
                <a:spcPts val="1000"/>
              </a:spcBef>
              <a:spcAft>
                <a:spcPts val="0"/>
              </a:spcAft>
              <a:buFont typeface="Arial" panose="020B0604020202020204" pitchFamily="34" charset="0"/>
              <a:buChar char="•"/>
            </a:pPr>
            <a:r>
              <a:rPr lang="en-US" sz="2600" b="1" i="0" u="none" strike="noStrike" dirty="0">
                <a:solidFill>
                  <a:srgbClr val="323232"/>
                </a:solidFill>
                <a:effectLst/>
                <a:latin typeface="Times New Roman" panose="02020603050405020304" pitchFamily="18" charset="0"/>
                <a:cs typeface="Times New Roman" panose="02020603050405020304" pitchFamily="18" charset="0"/>
              </a:rPr>
              <a:t>References</a:t>
            </a:r>
          </a:p>
          <a:p>
            <a:pPr marL="0" indent="0">
              <a:buNone/>
            </a:pPr>
            <a:endParaRPr lang="en-IN" b="1" dirty="0"/>
          </a:p>
        </p:txBody>
      </p:sp>
      <p:sp>
        <p:nvSpPr>
          <p:cNvPr id="4" name="Slide Number Placeholder 3">
            <a:extLst>
              <a:ext uri="{FF2B5EF4-FFF2-40B4-BE49-F238E27FC236}">
                <a16:creationId xmlns="" xmlns:a16="http://schemas.microsoft.com/office/drawing/2014/main" id="{6A790F50-A9E0-581F-A296-D41AA2F154D4}"/>
              </a:ext>
            </a:extLst>
          </p:cNvPr>
          <p:cNvSpPr>
            <a:spLocks noGrp="1"/>
          </p:cNvSpPr>
          <p:nvPr>
            <p:ph type="sldNum" sz="quarter" idx="12"/>
          </p:nvPr>
        </p:nvSpPr>
        <p:spPr/>
        <p:txBody>
          <a:bodyPr/>
          <a:lstStyle/>
          <a:p>
            <a:r>
              <a:rPr lang="en-US" sz="1400" dirty="0">
                <a:solidFill>
                  <a:schemeClr val="tx1"/>
                </a:solidFill>
                <a:latin typeface="Times New Roman" panose="02020603050405020304" pitchFamily="18" charset="0"/>
                <a:cs typeface="Times New Roman" panose="02020603050405020304" pitchFamily="18" charset="0"/>
              </a:rPr>
              <a:t>2</a:t>
            </a:r>
          </a:p>
        </p:txBody>
      </p:sp>
      <p:sp>
        <p:nvSpPr>
          <p:cNvPr id="5" name="Footer Placeholder 4">
            <a:extLst>
              <a:ext uri="{FF2B5EF4-FFF2-40B4-BE49-F238E27FC236}">
                <a16:creationId xmlns="" xmlns:a16="http://schemas.microsoft.com/office/drawing/2014/main" id="{C7B50063-DB59-6B33-701D-3F12C5A5267F}"/>
              </a:ext>
            </a:extLst>
          </p:cNvPr>
          <p:cNvSpPr>
            <a:spLocks noGrp="1"/>
          </p:cNvSpPr>
          <p:nvPr>
            <p:ph type="ftr" sz="quarter" idx="11"/>
          </p:nvPr>
        </p:nvSpPr>
        <p:spPr>
          <a:xfrm>
            <a:off x="838200" y="6223828"/>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US" sz="1400" dirty="0" smtClean="0">
              <a:solidFill>
                <a:schemeClr val="tx1"/>
              </a:solidFill>
              <a:latin typeface="Times New Roman" pitchFamily="18" charset="0"/>
              <a:cs typeface="Times New Roman" pitchFamily="18" charset="0"/>
            </a:endParaRPr>
          </a:p>
          <a:p>
            <a:pPr algn="l"/>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4F479A45-75F5-00A8-82C5-1F92D35BA0E1}"/>
              </a:ext>
            </a:extLst>
          </p:cNvPr>
          <p:cNvPicPr/>
          <p:nvPr/>
        </p:nvPicPr>
        <p:blipFill>
          <a:blip r:embed="rId2"/>
          <a:srcRect/>
          <a:stretch>
            <a:fillRect/>
          </a:stretch>
        </p:blipFill>
        <p:spPr>
          <a:xfrm>
            <a:off x="10923270" y="297180"/>
            <a:ext cx="988695" cy="605790"/>
          </a:xfrm>
          <a:prstGeom prst="rect">
            <a:avLst/>
          </a:prstGeom>
          <a:ln/>
        </p:spPr>
      </p:pic>
    </p:spTree>
    <p:extLst>
      <p:ext uri="{BB962C8B-B14F-4D97-AF65-F5344CB8AC3E}">
        <p14:creationId xmlns="" xmlns:p14="http://schemas.microsoft.com/office/powerpoint/2010/main" val="2705609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normAutofit/>
          </a:bodyPr>
          <a:lstStyle/>
          <a:p>
            <a:r>
              <a:rPr lang="en-US" b="1" dirty="0" smtClean="0">
                <a:latin typeface="Times New Roman" pitchFamily="18" charset="0"/>
                <a:cs typeface="Times New Roman" pitchFamily="18" charset="0"/>
              </a:rPr>
              <a:t>Team Members Role and their Expertise</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856343" y="2057400"/>
            <a:ext cx="10740571" cy="4038600"/>
          </a:xfrm>
        </p:spPr>
        <p:txBody>
          <a:bodyPr>
            <a:normAutofit/>
          </a:bodyPr>
          <a:lstStyle/>
          <a:p>
            <a:pPr lvl="0">
              <a:buFont typeface="Wingdings" pitchFamily="2" charset="2"/>
              <a:buChar char="§"/>
            </a:pPr>
            <a:r>
              <a:rPr lang="en-IN" sz="2400" b="1" dirty="0" err="1" smtClean="0">
                <a:solidFill>
                  <a:schemeClr val="tx1"/>
                </a:solidFill>
                <a:latin typeface="Times New Roman" pitchFamily="18" charset="0"/>
                <a:cs typeface="Times New Roman" pitchFamily="18" charset="0"/>
              </a:rPr>
              <a:t>Sarthak</a:t>
            </a:r>
            <a:r>
              <a:rPr lang="en-IN" sz="2400" b="1" dirty="0" smtClean="0">
                <a:solidFill>
                  <a:schemeClr val="tx1"/>
                </a:solidFill>
                <a:latin typeface="Times New Roman" pitchFamily="18" charset="0"/>
                <a:cs typeface="Times New Roman" pitchFamily="18" charset="0"/>
              </a:rPr>
              <a:t> Jain</a:t>
            </a:r>
          </a:p>
          <a:p>
            <a:pPr lvl="0">
              <a:buNone/>
            </a:pPr>
            <a:r>
              <a:rPr lang="en-IN" sz="2400" b="1" dirty="0" smtClean="0">
                <a:solidFill>
                  <a:schemeClr val="tx1"/>
                </a:solidFill>
                <a:latin typeface="Times New Roman" pitchFamily="18" charset="0"/>
                <a:cs typeface="Times New Roman" pitchFamily="18" charset="0"/>
              </a:rPr>
              <a:t>I am responsible for work of Phase II of the project.</a:t>
            </a:r>
          </a:p>
          <a:p>
            <a:pPr lvl="0">
              <a:buNone/>
            </a:pPr>
            <a:r>
              <a:rPr lang="en-IN" sz="2400" b="1" dirty="0" smtClean="0">
                <a:solidFill>
                  <a:schemeClr val="tx1"/>
                </a:solidFill>
                <a:latin typeface="Times New Roman" pitchFamily="18" charset="0"/>
                <a:cs typeface="Times New Roman" pitchFamily="18" charset="0"/>
              </a:rPr>
              <a:t>I have given the job for creating </a:t>
            </a:r>
            <a:r>
              <a:rPr lang="en-US" sz="2400" b="1" dirty="0" smtClean="0">
                <a:solidFill>
                  <a:schemeClr val="tx1"/>
                </a:solidFill>
                <a:latin typeface="Times New Roman" pitchFamily="18" charset="0"/>
                <a:cs typeface="Times New Roman" pitchFamily="18" charset="0"/>
              </a:rPr>
              <a:t>Mood Detection Module .</a:t>
            </a:r>
          </a:p>
          <a:p>
            <a:pPr lvl="0">
              <a:buNone/>
            </a:pPr>
            <a:r>
              <a:rPr lang="en-IN" sz="2400" b="1" dirty="0" smtClean="0">
                <a:solidFill>
                  <a:schemeClr val="tx1"/>
                </a:solidFill>
                <a:latin typeface="Times New Roman" pitchFamily="18" charset="0"/>
                <a:cs typeface="Times New Roman" pitchFamily="18" charset="0"/>
              </a:rPr>
              <a:t>I have done the job in Python3 programming language.</a:t>
            </a:r>
          </a:p>
          <a:p>
            <a:pPr lvl="0">
              <a:buNone/>
            </a:pPr>
            <a:r>
              <a:rPr lang="en-IN" sz="2400" b="1" dirty="0" smtClean="0">
                <a:solidFill>
                  <a:schemeClr val="tx1"/>
                </a:solidFill>
                <a:latin typeface="Times New Roman" pitchFamily="18" charset="0"/>
                <a:cs typeface="Times New Roman" pitchFamily="18" charset="0"/>
              </a:rPr>
              <a:t>This part have implementation of Computer Vision(CV).</a:t>
            </a:r>
          </a:p>
          <a:p>
            <a:pPr lvl="0">
              <a:buNone/>
            </a:pPr>
            <a:r>
              <a:rPr lang="en-IN" sz="2400" b="1" dirty="0" smtClean="0">
                <a:solidFill>
                  <a:schemeClr val="tx1"/>
                </a:solidFill>
                <a:latin typeface="Times New Roman" pitchFamily="18" charset="0"/>
                <a:cs typeface="Times New Roman" pitchFamily="18" charset="0"/>
              </a:rPr>
              <a:t>Face recognition , Emotion detection and Mood detection is implemented.</a:t>
            </a:r>
          </a:p>
          <a:p>
            <a:pPr lvl="0">
              <a:buNone/>
            </a:pPr>
            <a:r>
              <a:rPr lang="en-IN" sz="2400" b="1" dirty="0" smtClean="0">
                <a:solidFill>
                  <a:schemeClr val="tx1"/>
                </a:solidFill>
                <a:latin typeface="Times New Roman" pitchFamily="18" charset="0"/>
                <a:cs typeface="Times New Roman" pitchFamily="18" charset="0"/>
              </a:rPr>
              <a:t>It will have use of </a:t>
            </a:r>
            <a:r>
              <a:rPr lang="en-IN" sz="2400" b="1" dirty="0" err="1" smtClean="0">
                <a:solidFill>
                  <a:schemeClr val="tx1"/>
                </a:solidFill>
                <a:latin typeface="Times New Roman" pitchFamily="18" charset="0"/>
                <a:cs typeface="Times New Roman" pitchFamily="18" charset="0"/>
              </a:rPr>
              <a:t>WebCam</a:t>
            </a:r>
            <a:r>
              <a:rPr lang="en-IN" sz="2400" b="1" dirty="0" smtClean="0">
                <a:solidFill>
                  <a:schemeClr val="tx1"/>
                </a:solidFill>
                <a:latin typeface="Times New Roman" pitchFamily="18" charset="0"/>
                <a:cs typeface="Times New Roman" pitchFamily="18" charset="0"/>
              </a:rPr>
              <a:t>.</a:t>
            </a:r>
          </a:p>
          <a:p>
            <a:pPr lvl="0">
              <a:buNone/>
            </a:pPr>
            <a:r>
              <a:rPr lang="en-IN" sz="2400" b="1" dirty="0" smtClean="0">
                <a:solidFill>
                  <a:schemeClr val="tx1"/>
                </a:solidFill>
                <a:latin typeface="Times New Roman" pitchFamily="18" charset="0"/>
                <a:cs typeface="Times New Roman" pitchFamily="18" charset="0"/>
              </a:rPr>
              <a:t>This will give user’s ‘mood’ for further processing.</a:t>
            </a:r>
          </a:p>
          <a:p>
            <a:pPr lvl="0">
              <a:buNone/>
            </a:pPr>
            <a:endParaRPr lang="en-IN" sz="2400" b="1" dirty="0" smtClean="0">
              <a:solidFill>
                <a:schemeClr val="tx1"/>
              </a:solidFill>
              <a:latin typeface="Times New Roman" pitchFamily="18" charset="0"/>
              <a:cs typeface="Times New Roman" pitchFamily="18" charset="0"/>
            </a:endParaRPr>
          </a:p>
          <a:p>
            <a:pPr lvl="0">
              <a:buNone/>
            </a:pPr>
            <a:endParaRPr lang="en-US" sz="2400" b="1"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20</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normAutofit/>
          </a:bodyPr>
          <a:lstStyle/>
          <a:p>
            <a:r>
              <a:rPr lang="en-US" b="1" dirty="0" smtClean="0">
                <a:latin typeface="Times New Roman" pitchFamily="18" charset="0"/>
                <a:cs typeface="Times New Roman" pitchFamily="18" charset="0"/>
              </a:rPr>
              <a:t>Team Members Role and their Expertise</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856343" y="2057400"/>
            <a:ext cx="10740571" cy="4038600"/>
          </a:xfrm>
        </p:spPr>
        <p:txBody>
          <a:bodyPr>
            <a:normAutofit/>
          </a:bodyPr>
          <a:lstStyle/>
          <a:p>
            <a:pPr lvl="0">
              <a:buFont typeface="Wingdings" pitchFamily="2" charset="2"/>
              <a:buChar char="§"/>
            </a:pPr>
            <a:r>
              <a:rPr lang="en-IN" sz="2400" b="1" dirty="0" err="1" smtClean="0">
                <a:solidFill>
                  <a:schemeClr val="tx1"/>
                </a:solidFill>
                <a:latin typeface="Times New Roman" pitchFamily="18" charset="0"/>
                <a:cs typeface="Times New Roman" pitchFamily="18" charset="0"/>
              </a:rPr>
              <a:t>Hari</a:t>
            </a:r>
            <a:r>
              <a:rPr lang="en-IN" sz="2400" b="1" dirty="0" smtClean="0">
                <a:solidFill>
                  <a:schemeClr val="tx1"/>
                </a:solidFill>
                <a:latin typeface="Times New Roman" pitchFamily="18" charset="0"/>
                <a:cs typeface="Times New Roman" pitchFamily="18" charset="0"/>
              </a:rPr>
              <a:t> Om </a:t>
            </a:r>
            <a:r>
              <a:rPr lang="en-IN" sz="2400" b="1" dirty="0" err="1" smtClean="0">
                <a:solidFill>
                  <a:schemeClr val="tx1"/>
                </a:solidFill>
                <a:latin typeface="Times New Roman" pitchFamily="18" charset="0"/>
                <a:cs typeface="Times New Roman" pitchFamily="18" charset="0"/>
              </a:rPr>
              <a:t>Shukla</a:t>
            </a:r>
            <a:endParaRPr lang="en-IN" sz="2400" b="1" dirty="0" smtClean="0">
              <a:solidFill>
                <a:schemeClr val="tx1"/>
              </a:solidFill>
              <a:latin typeface="Times New Roman" pitchFamily="18" charset="0"/>
              <a:cs typeface="Times New Roman" pitchFamily="18" charset="0"/>
            </a:endParaRPr>
          </a:p>
          <a:p>
            <a:pPr lvl="0">
              <a:buNone/>
            </a:pPr>
            <a:r>
              <a:rPr lang="en-IN" sz="2400" b="1" dirty="0" smtClean="0">
                <a:solidFill>
                  <a:schemeClr val="tx1"/>
                </a:solidFill>
                <a:latin typeface="Times New Roman" pitchFamily="18" charset="0"/>
                <a:cs typeface="Times New Roman" pitchFamily="18" charset="0"/>
              </a:rPr>
              <a:t>I am responsible for work of Phase III of the project.</a:t>
            </a:r>
          </a:p>
          <a:p>
            <a:pPr lvl="0">
              <a:buNone/>
            </a:pPr>
            <a:r>
              <a:rPr lang="en-IN" sz="2400" b="1" dirty="0" smtClean="0">
                <a:solidFill>
                  <a:schemeClr val="tx1"/>
                </a:solidFill>
                <a:latin typeface="Times New Roman" pitchFamily="18" charset="0"/>
                <a:cs typeface="Times New Roman" pitchFamily="18" charset="0"/>
              </a:rPr>
              <a:t>I have given the job for </a:t>
            </a:r>
            <a:r>
              <a:rPr lang="en-US" sz="2400" b="1" dirty="0" smtClean="0">
                <a:solidFill>
                  <a:schemeClr val="tx1"/>
                </a:solidFill>
                <a:latin typeface="Times New Roman" pitchFamily="18" charset="0"/>
                <a:cs typeface="Times New Roman" pitchFamily="18" charset="0"/>
              </a:rPr>
              <a:t>Music Recommendation Module.</a:t>
            </a:r>
          </a:p>
          <a:p>
            <a:pPr lvl="0">
              <a:buNone/>
            </a:pPr>
            <a:r>
              <a:rPr lang="en-IN" sz="2400" b="1" dirty="0" smtClean="0">
                <a:solidFill>
                  <a:schemeClr val="tx1"/>
                </a:solidFill>
                <a:latin typeface="Times New Roman" pitchFamily="18" charset="0"/>
                <a:cs typeface="Times New Roman" pitchFamily="18" charset="0"/>
              </a:rPr>
              <a:t>I have done this with help of </a:t>
            </a:r>
            <a:r>
              <a:rPr lang="en-IN" sz="2400" b="1" dirty="0" err="1" smtClean="0">
                <a:solidFill>
                  <a:schemeClr val="tx1"/>
                </a:solidFill>
                <a:latin typeface="Times New Roman" pitchFamily="18" charset="0"/>
                <a:cs typeface="Times New Roman" pitchFamily="18" charset="0"/>
              </a:rPr>
              <a:t>Kaggle</a:t>
            </a:r>
            <a:r>
              <a:rPr lang="en-IN" sz="2400" b="1" dirty="0" smtClean="0">
                <a:solidFill>
                  <a:schemeClr val="tx1"/>
                </a:solidFill>
                <a:latin typeface="Times New Roman" pitchFamily="18" charset="0"/>
                <a:cs typeface="Times New Roman" pitchFamily="18" charset="0"/>
              </a:rPr>
              <a:t> notebook .</a:t>
            </a:r>
          </a:p>
          <a:p>
            <a:pPr lvl="0">
              <a:buNone/>
            </a:pPr>
            <a:r>
              <a:rPr lang="en-IN" sz="2400" b="1" dirty="0" smtClean="0">
                <a:solidFill>
                  <a:schemeClr val="tx1"/>
                </a:solidFill>
                <a:latin typeface="Times New Roman" pitchFamily="18" charset="0"/>
                <a:cs typeface="Times New Roman" pitchFamily="18" charset="0"/>
              </a:rPr>
              <a:t>This part have implementation of  ML algorithms for </a:t>
            </a:r>
            <a:r>
              <a:rPr lang="en-IN" sz="2400" b="1" dirty="0" err="1" smtClean="0">
                <a:solidFill>
                  <a:schemeClr val="tx1"/>
                </a:solidFill>
                <a:latin typeface="Times New Roman" pitchFamily="18" charset="0"/>
                <a:cs typeface="Times New Roman" pitchFamily="18" charset="0"/>
              </a:rPr>
              <a:t>searching,selecting</a:t>
            </a:r>
            <a:r>
              <a:rPr lang="en-IN" sz="2400" b="1" dirty="0" smtClean="0">
                <a:solidFill>
                  <a:schemeClr val="tx1"/>
                </a:solidFill>
                <a:latin typeface="Times New Roman" pitchFamily="18" charset="0"/>
                <a:cs typeface="Times New Roman" pitchFamily="18" charset="0"/>
              </a:rPr>
              <a:t> and recommending song from the library of songs.</a:t>
            </a:r>
          </a:p>
          <a:p>
            <a:pPr lvl="0">
              <a:buNone/>
            </a:pPr>
            <a:r>
              <a:rPr lang="en-IN" sz="2400" b="1" dirty="0" smtClean="0">
                <a:solidFill>
                  <a:schemeClr val="tx1"/>
                </a:solidFill>
                <a:latin typeface="Times New Roman" pitchFamily="18" charset="0"/>
                <a:cs typeface="Times New Roman" pitchFamily="18" charset="0"/>
              </a:rPr>
              <a:t>The music will be played through a music player app in Device.</a:t>
            </a:r>
          </a:p>
          <a:p>
            <a:pPr lvl="0">
              <a:buNone/>
            </a:pPr>
            <a:r>
              <a:rPr lang="en-IN" sz="2400" b="1" dirty="0" smtClean="0">
                <a:solidFill>
                  <a:schemeClr val="tx1"/>
                </a:solidFill>
                <a:latin typeface="Times New Roman" pitchFamily="18" charset="0"/>
                <a:cs typeface="Times New Roman" pitchFamily="18" charset="0"/>
              </a:rPr>
              <a:t>This will end the Program.</a:t>
            </a:r>
          </a:p>
          <a:p>
            <a:pPr lvl="0">
              <a:buNone/>
            </a:pPr>
            <a:endParaRPr lang="en-IN" sz="2400" b="1" dirty="0" smtClean="0">
              <a:solidFill>
                <a:schemeClr val="tx1"/>
              </a:solidFill>
              <a:latin typeface="Times New Roman" pitchFamily="18" charset="0"/>
              <a:cs typeface="Times New Roman" pitchFamily="18" charset="0"/>
            </a:endParaRPr>
          </a:p>
          <a:p>
            <a:pPr lvl="0">
              <a:buNone/>
            </a:pPr>
            <a:endParaRPr lang="en-US" sz="2400" b="1"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21</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normAutofit/>
          </a:bodyPr>
          <a:lstStyle/>
          <a:p>
            <a:r>
              <a:rPr lang="en-US" b="1" dirty="0" smtClean="0">
                <a:latin typeface="Times New Roman" pitchFamily="18" charset="0"/>
                <a:cs typeface="Times New Roman" pitchFamily="18" charset="0"/>
              </a:rPr>
              <a:t>Team Members Role and their Expertise</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856343" y="2057400"/>
            <a:ext cx="10740571" cy="4038600"/>
          </a:xfrm>
        </p:spPr>
        <p:txBody>
          <a:bodyPr>
            <a:normAutofit lnSpcReduction="10000"/>
          </a:bodyPr>
          <a:lstStyle/>
          <a:p>
            <a:pPr lvl="0">
              <a:buFont typeface="Wingdings" pitchFamily="2" charset="2"/>
              <a:buChar char="§"/>
            </a:pPr>
            <a:r>
              <a:rPr lang="en-IN" sz="2400" b="1" dirty="0" err="1" smtClean="0">
                <a:solidFill>
                  <a:schemeClr val="tx1"/>
                </a:solidFill>
                <a:latin typeface="Times New Roman" pitchFamily="18" charset="0"/>
                <a:cs typeface="Times New Roman" pitchFamily="18" charset="0"/>
              </a:rPr>
              <a:t>Alokik</a:t>
            </a:r>
            <a:r>
              <a:rPr lang="en-IN" sz="2400" b="1" dirty="0" smtClean="0">
                <a:solidFill>
                  <a:schemeClr val="tx1"/>
                </a:solidFill>
                <a:latin typeface="Times New Roman" pitchFamily="18" charset="0"/>
                <a:cs typeface="Times New Roman" pitchFamily="18" charset="0"/>
              </a:rPr>
              <a:t> </a:t>
            </a:r>
            <a:r>
              <a:rPr lang="en-IN" sz="2400" b="1" dirty="0" err="1" smtClean="0">
                <a:solidFill>
                  <a:schemeClr val="tx1"/>
                </a:solidFill>
                <a:latin typeface="Times New Roman" pitchFamily="18" charset="0"/>
                <a:cs typeface="Times New Roman" pitchFamily="18" charset="0"/>
              </a:rPr>
              <a:t>Prakash</a:t>
            </a:r>
            <a:r>
              <a:rPr lang="en-IN" sz="2400" b="1" dirty="0" smtClean="0">
                <a:solidFill>
                  <a:schemeClr val="tx1"/>
                </a:solidFill>
                <a:latin typeface="Times New Roman" pitchFamily="18" charset="0"/>
                <a:cs typeface="Times New Roman" pitchFamily="18" charset="0"/>
              </a:rPr>
              <a:t> Gupta</a:t>
            </a:r>
          </a:p>
          <a:p>
            <a:pPr lvl="0">
              <a:buNone/>
            </a:pPr>
            <a:r>
              <a:rPr lang="en-IN" sz="2400" b="1" dirty="0" smtClean="0">
                <a:solidFill>
                  <a:schemeClr val="tx1"/>
                </a:solidFill>
                <a:latin typeface="Times New Roman" pitchFamily="18" charset="0"/>
                <a:cs typeface="Times New Roman" pitchFamily="18" charset="0"/>
              </a:rPr>
              <a:t>I am responsible for Background phase in Phase II.</a:t>
            </a:r>
          </a:p>
          <a:p>
            <a:pPr lvl="0">
              <a:buNone/>
            </a:pPr>
            <a:r>
              <a:rPr lang="en-IN" sz="2400" b="1" dirty="0" smtClean="0">
                <a:solidFill>
                  <a:schemeClr val="tx1"/>
                </a:solidFill>
                <a:latin typeface="Times New Roman" pitchFamily="18" charset="0"/>
                <a:cs typeface="Times New Roman" pitchFamily="18" charset="0"/>
              </a:rPr>
              <a:t>I have given the job to </a:t>
            </a:r>
            <a:r>
              <a:rPr lang="en-US" sz="2400" b="1" dirty="0" smtClean="0">
                <a:solidFill>
                  <a:schemeClr val="tx1"/>
                </a:solidFill>
                <a:latin typeface="Times New Roman" pitchFamily="18" charset="0"/>
                <a:cs typeface="Times New Roman" pitchFamily="18" charset="0"/>
              </a:rPr>
              <a:t>Train </a:t>
            </a:r>
            <a:r>
              <a:rPr lang="en-US" sz="2400" b="1" dirty="0" err="1" smtClean="0">
                <a:solidFill>
                  <a:schemeClr val="tx1"/>
                </a:solidFill>
                <a:latin typeface="Times New Roman" pitchFamily="18" charset="0"/>
                <a:cs typeface="Times New Roman" pitchFamily="18" charset="0"/>
              </a:rPr>
              <a:t>aAlgorithm</a:t>
            </a:r>
            <a:r>
              <a:rPr lang="en-US" sz="2400" b="1" dirty="0" smtClean="0">
                <a:solidFill>
                  <a:schemeClr val="tx1"/>
                </a:solidFill>
                <a:latin typeface="Times New Roman" pitchFamily="18" charset="0"/>
                <a:cs typeface="Times New Roman" pitchFamily="18" charset="0"/>
              </a:rPr>
              <a:t> of face recognition and mood recognition with a set of data.</a:t>
            </a:r>
          </a:p>
          <a:p>
            <a:pPr lvl="0">
              <a:buNone/>
            </a:pPr>
            <a:r>
              <a:rPr lang="en-IN" sz="2400" b="1" dirty="0" smtClean="0">
                <a:solidFill>
                  <a:schemeClr val="tx1"/>
                </a:solidFill>
                <a:latin typeface="Times New Roman" pitchFamily="18" charset="0"/>
                <a:cs typeface="Times New Roman" pitchFamily="18" charset="0"/>
              </a:rPr>
              <a:t>Data set contains pictures depicting different moods of human.</a:t>
            </a:r>
          </a:p>
          <a:p>
            <a:pPr lvl="0">
              <a:buNone/>
            </a:pPr>
            <a:r>
              <a:rPr lang="en-IN" sz="2400" b="1" dirty="0" smtClean="0">
                <a:solidFill>
                  <a:schemeClr val="tx1"/>
                </a:solidFill>
                <a:latin typeface="Times New Roman" pitchFamily="18" charset="0"/>
                <a:cs typeface="Times New Roman" pitchFamily="18" charset="0"/>
              </a:rPr>
              <a:t>This part have implementation of CNN architecture to make machine understand the mood of user.</a:t>
            </a:r>
          </a:p>
          <a:p>
            <a:pPr lvl="0">
              <a:buNone/>
            </a:pPr>
            <a:r>
              <a:rPr lang="en-IN" sz="2400" b="1" dirty="0" smtClean="0">
                <a:solidFill>
                  <a:schemeClr val="tx1"/>
                </a:solidFill>
                <a:latin typeface="Times New Roman" pitchFamily="18" charset="0"/>
                <a:cs typeface="Times New Roman" pitchFamily="18" charset="0"/>
              </a:rPr>
              <a:t>With the data we have success in happy, sad, neutral, depressed, etc.</a:t>
            </a:r>
          </a:p>
          <a:p>
            <a:pPr lvl="0">
              <a:buNone/>
            </a:pPr>
            <a:r>
              <a:rPr lang="en-IN" sz="2400" b="1" dirty="0" smtClean="0">
                <a:solidFill>
                  <a:schemeClr val="tx1"/>
                </a:solidFill>
                <a:latin typeface="Times New Roman" pitchFamily="18" charset="0"/>
                <a:cs typeface="Times New Roman" pitchFamily="18" charset="0"/>
              </a:rPr>
              <a:t>Angry mood of the user have reached the probability of 0.75.</a:t>
            </a:r>
          </a:p>
          <a:p>
            <a:pPr lvl="0">
              <a:buNone/>
            </a:pPr>
            <a:endParaRPr lang="en-IN" sz="2400" b="1" dirty="0" smtClean="0">
              <a:solidFill>
                <a:schemeClr val="tx1"/>
              </a:solidFill>
              <a:latin typeface="Times New Roman" pitchFamily="18" charset="0"/>
              <a:cs typeface="Times New Roman" pitchFamily="18" charset="0"/>
            </a:endParaRPr>
          </a:p>
          <a:p>
            <a:pPr lvl="0">
              <a:buNone/>
            </a:pPr>
            <a:endParaRPr lang="en-US" sz="2400" b="1"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22</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a:xfrm>
            <a:off x="261257" y="217714"/>
            <a:ext cx="10757263" cy="754743"/>
          </a:xfrm>
        </p:spPr>
        <p:txBody>
          <a:bodyPr/>
          <a:lstStyle/>
          <a:p>
            <a:r>
              <a:rPr lang="en-US" b="1" dirty="0" smtClean="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275771" y="740229"/>
            <a:ext cx="11611429" cy="5355772"/>
          </a:xfrm>
        </p:spPr>
        <p:txBody>
          <a:bodyPr>
            <a:noAutofit/>
          </a:bodyPr>
          <a:lstStyle/>
          <a:p>
            <a:pPr lvl="0"/>
            <a:r>
              <a:rPr lang="en-US" sz="2400" b="1" dirty="0" smtClean="0">
                <a:solidFill>
                  <a:schemeClr val="tx1"/>
                </a:solidFill>
                <a:latin typeface="Times New Roman" pitchFamily="18" charset="0"/>
                <a:cs typeface="Times New Roman" pitchFamily="18" charset="0"/>
              </a:rPr>
              <a:t>Geeks for Geeks - </a:t>
            </a:r>
            <a:r>
              <a:rPr lang="en-US" sz="2400" b="1" u="sng" dirty="0" smtClean="0">
                <a:solidFill>
                  <a:schemeClr val="tx1"/>
                </a:solidFill>
                <a:latin typeface="Times New Roman" pitchFamily="18" charset="0"/>
                <a:cs typeface="Times New Roman" pitchFamily="18" charset="0"/>
                <a:hlinkClick r:id="rId2"/>
              </a:rPr>
              <a:t>https://www.geeksforgeeks.org</a:t>
            </a:r>
            <a:endParaRPr lang="en-US" sz="2400" dirty="0" smtClean="0">
              <a:solidFill>
                <a:schemeClr val="tx1"/>
              </a:solidFill>
              <a:latin typeface="Times New Roman" pitchFamily="18" charset="0"/>
              <a:cs typeface="Times New Roman" pitchFamily="18" charset="0"/>
            </a:endParaRPr>
          </a:p>
          <a:p>
            <a:pPr lvl="0"/>
            <a:r>
              <a:rPr lang="en-US" sz="2400" b="1" dirty="0" err="1" smtClean="0">
                <a:solidFill>
                  <a:schemeClr val="tx1"/>
                </a:solidFill>
                <a:latin typeface="Times New Roman" pitchFamily="18" charset="0"/>
                <a:cs typeface="Times New Roman" pitchFamily="18" charset="0"/>
              </a:rPr>
              <a:t>Ijert</a:t>
            </a:r>
            <a:r>
              <a:rPr lang="en-US" sz="2400" b="1" dirty="0" smtClean="0">
                <a:solidFill>
                  <a:schemeClr val="tx1"/>
                </a:solidFill>
                <a:latin typeface="Times New Roman" pitchFamily="18" charset="0"/>
                <a:cs typeface="Times New Roman" pitchFamily="18" charset="0"/>
              </a:rPr>
              <a:t> - </a:t>
            </a:r>
            <a:r>
              <a:rPr lang="en-US" sz="2400" b="1" u="sng" dirty="0" smtClean="0">
                <a:solidFill>
                  <a:schemeClr val="tx1"/>
                </a:solidFill>
                <a:latin typeface="Times New Roman" pitchFamily="18" charset="0"/>
                <a:cs typeface="Times New Roman" pitchFamily="18" charset="0"/>
                <a:hlinkClick r:id="rId3"/>
              </a:rPr>
              <a:t>https://www.ijert.org/research/mood-based-music-recommendation-system-IJERTV10IS060253.pdf</a:t>
            </a:r>
            <a:endParaRPr lang="en-US" sz="2400" dirty="0" smtClean="0">
              <a:solidFill>
                <a:schemeClr val="tx1"/>
              </a:solidFill>
              <a:latin typeface="Times New Roman" pitchFamily="18" charset="0"/>
              <a:cs typeface="Times New Roman" pitchFamily="18" charset="0"/>
            </a:endParaRPr>
          </a:p>
          <a:p>
            <a:pPr lvl="0"/>
            <a:r>
              <a:rPr lang="en-US" sz="2400" b="1" dirty="0" err="1" smtClean="0">
                <a:solidFill>
                  <a:schemeClr val="tx1"/>
                </a:solidFill>
                <a:latin typeface="Times New Roman" pitchFamily="18" charset="0"/>
                <a:cs typeface="Times New Roman" pitchFamily="18" charset="0"/>
              </a:rPr>
              <a:t>Towardsdatascience</a:t>
            </a:r>
            <a:r>
              <a:rPr lang="en-US" sz="2400" b="1" dirty="0" smtClean="0">
                <a:solidFill>
                  <a:schemeClr val="tx1"/>
                </a:solidFill>
                <a:latin typeface="Times New Roman" pitchFamily="18" charset="0"/>
                <a:cs typeface="Times New Roman" pitchFamily="18" charset="0"/>
              </a:rPr>
              <a:t> - </a:t>
            </a:r>
            <a:r>
              <a:rPr lang="en-US" sz="2400" b="1" u="sng" dirty="0" smtClean="0">
                <a:solidFill>
                  <a:schemeClr val="tx1"/>
                </a:solidFill>
                <a:latin typeface="Times New Roman" pitchFamily="18" charset="0"/>
                <a:cs typeface="Times New Roman" pitchFamily="18" charset="0"/>
                <a:hlinkClick r:id="rId4"/>
              </a:rPr>
              <a:t>https://towardsdatascience.com/build-your-first-mood-based-music-recommendation-system-in-python-26a427308d96</a:t>
            </a:r>
            <a:endParaRPr lang="en-US" sz="2400" dirty="0" smtClean="0">
              <a:solidFill>
                <a:schemeClr val="tx1"/>
              </a:solidFill>
              <a:latin typeface="Times New Roman" pitchFamily="18" charset="0"/>
              <a:cs typeface="Times New Roman" pitchFamily="18" charset="0"/>
            </a:endParaRPr>
          </a:p>
          <a:p>
            <a:pPr lvl="0"/>
            <a:r>
              <a:rPr lang="en-US" sz="2400" b="1" dirty="0" err="1" smtClean="0">
                <a:solidFill>
                  <a:schemeClr val="tx1"/>
                </a:solidFill>
                <a:latin typeface="Times New Roman" pitchFamily="18" charset="0"/>
                <a:cs typeface="Times New Roman" pitchFamily="18" charset="0"/>
              </a:rPr>
              <a:t>Buildmedia</a:t>
            </a:r>
            <a:r>
              <a:rPr lang="en-US" sz="2400" b="1" dirty="0" smtClean="0">
                <a:solidFill>
                  <a:schemeClr val="tx1"/>
                </a:solidFill>
                <a:latin typeface="Times New Roman" pitchFamily="18" charset="0"/>
                <a:cs typeface="Times New Roman" pitchFamily="18" charset="0"/>
              </a:rPr>
              <a:t> - </a:t>
            </a:r>
            <a:r>
              <a:rPr lang="en-US" sz="2400" b="1" u="sng" dirty="0" smtClean="0">
                <a:solidFill>
                  <a:schemeClr val="tx1"/>
                </a:solidFill>
                <a:latin typeface="Times New Roman" pitchFamily="18" charset="0"/>
                <a:cs typeface="Times New Roman" pitchFamily="18" charset="0"/>
                <a:hlinkClick r:id="rId5"/>
              </a:rPr>
              <a:t>https://buildmedia.readthedocs.org</a:t>
            </a:r>
            <a:endParaRPr lang="en-US" sz="2400" dirty="0" smtClean="0">
              <a:solidFill>
                <a:schemeClr val="tx1"/>
              </a:solidFill>
              <a:latin typeface="Times New Roman" pitchFamily="18" charset="0"/>
              <a:cs typeface="Times New Roman" pitchFamily="18" charset="0"/>
            </a:endParaRPr>
          </a:p>
          <a:p>
            <a:pPr lvl="0" fontAlgn="base"/>
            <a:r>
              <a:rPr lang="en-US" sz="2400" b="1" dirty="0" smtClean="0">
                <a:solidFill>
                  <a:schemeClr val="tx1"/>
                </a:solidFill>
                <a:latin typeface="Times New Roman" pitchFamily="18" charset="0"/>
                <a:cs typeface="Times New Roman" pitchFamily="18" charset="0"/>
              </a:rPr>
              <a:t>Applied DL &amp; CV for Images &amp; Video Data Analysis from </a:t>
            </a:r>
            <a:r>
              <a:rPr lang="en-US" sz="2400" b="1" dirty="0" err="1" smtClean="0">
                <a:solidFill>
                  <a:schemeClr val="tx1"/>
                </a:solidFill>
                <a:latin typeface="Times New Roman" pitchFamily="18" charset="0"/>
                <a:cs typeface="Times New Roman" pitchFamily="18" charset="0"/>
              </a:rPr>
              <a:t>Eduxlabs</a:t>
            </a:r>
            <a:endParaRPr lang="en-US" sz="2400" b="1" dirty="0" smtClean="0">
              <a:solidFill>
                <a:schemeClr val="tx1"/>
              </a:solidFill>
              <a:latin typeface="Times New Roman" pitchFamily="18" charset="0"/>
              <a:cs typeface="Times New Roman" pitchFamily="18" charset="0"/>
            </a:endParaRPr>
          </a:p>
          <a:p>
            <a:pPr lvl="0"/>
            <a:r>
              <a:rPr lang="en-US" sz="2400" u="sng" dirty="0" smtClean="0">
                <a:solidFill>
                  <a:schemeClr val="tx1"/>
                </a:solidFill>
                <a:latin typeface="Times New Roman" pitchFamily="18" charset="0"/>
                <a:cs typeface="Times New Roman" pitchFamily="18" charset="0"/>
                <a:hlinkClick r:id="rId6"/>
              </a:rPr>
              <a:t>https://www.eduxlabs.com/live-dl-cv-training</a:t>
            </a:r>
            <a:endParaRPr lang="en-US" sz="2400" dirty="0" smtClean="0">
              <a:solidFill>
                <a:schemeClr val="tx1"/>
              </a:solidFill>
              <a:latin typeface="Times New Roman" pitchFamily="18" charset="0"/>
              <a:cs typeface="Times New Roman" pitchFamily="18" charset="0"/>
            </a:endParaRPr>
          </a:p>
          <a:p>
            <a:pPr lvl="0"/>
            <a:r>
              <a:rPr lang="en-US" sz="2400" b="1" dirty="0" err="1" smtClean="0">
                <a:solidFill>
                  <a:schemeClr val="tx1"/>
                </a:solidFill>
                <a:latin typeface="Times New Roman" pitchFamily="18" charset="0"/>
                <a:cs typeface="Times New Roman" pitchFamily="18" charset="0"/>
              </a:rPr>
              <a:t>Edureka</a:t>
            </a:r>
            <a:r>
              <a:rPr lang="en-US" sz="2400" b="1" dirty="0" smtClean="0">
                <a:solidFill>
                  <a:schemeClr val="tx1"/>
                </a:solidFill>
                <a:latin typeface="Times New Roman" pitchFamily="18" charset="0"/>
                <a:cs typeface="Times New Roman" pitchFamily="18" charset="0"/>
              </a:rPr>
              <a:t>! - </a:t>
            </a:r>
            <a:r>
              <a:rPr lang="en-US" sz="2400" b="1" u="sng" dirty="0" smtClean="0">
                <a:solidFill>
                  <a:schemeClr val="tx1"/>
                </a:solidFill>
                <a:latin typeface="Times New Roman" pitchFamily="18" charset="0"/>
                <a:cs typeface="Times New Roman" pitchFamily="18" charset="0"/>
                <a:hlinkClick r:id="rId7"/>
              </a:rPr>
              <a:t>https://www.youtube.com/watch?v=G1Uhs6NVi-M&amp;t=565s</a:t>
            </a:r>
            <a:endParaRPr lang="en-US" sz="2400" dirty="0" smtClean="0">
              <a:solidFill>
                <a:schemeClr val="tx1"/>
              </a:solidFill>
              <a:latin typeface="Times New Roman" pitchFamily="18" charset="0"/>
              <a:cs typeface="Times New Roman" pitchFamily="18" charset="0"/>
            </a:endParaRPr>
          </a:p>
          <a:p>
            <a:pPr lvl="0"/>
            <a:r>
              <a:rPr lang="en-US" sz="2400" b="1" dirty="0" err="1" smtClean="0">
                <a:solidFill>
                  <a:schemeClr val="tx1"/>
                </a:solidFill>
                <a:latin typeface="Times New Roman" pitchFamily="18" charset="0"/>
                <a:cs typeface="Times New Roman" pitchFamily="18" charset="0"/>
              </a:rPr>
              <a:t>Intellipaat</a:t>
            </a:r>
            <a:r>
              <a:rPr lang="en-US" sz="2400" b="1" dirty="0" smtClean="0">
                <a:solidFill>
                  <a:schemeClr val="tx1"/>
                </a:solidFill>
                <a:latin typeface="Times New Roman" pitchFamily="18" charset="0"/>
                <a:cs typeface="Times New Roman" pitchFamily="18" charset="0"/>
              </a:rPr>
              <a:t> - </a:t>
            </a:r>
            <a:r>
              <a:rPr lang="en-US" sz="2400" b="1" u="sng" dirty="0" smtClean="0">
                <a:solidFill>
                  <a:schemeClr val="tx1"/>
                </a:solidFill>
                <a:latin typeface="Times New Roman" pitchFamily="18" charset="0"/>
                <a:cs typeface="Times New Roman" pitchFamily="18" charset="0"/>
                <a:hlinkClick r:id="rId8"/>
              </a:rPr>
              <a:t>https://www.youtube.com/watch?v=FV3IvHeuH_k&amp;t=364s</a:t>
            </a:r>
            <a:endParaRPr lang="en-US" sz="2400" dirty="0" smtClean="0">
              <a:solidFill>
                <a:schemeClr val="tx1"/>
              </a:solidFill>
              <a:latin typeface="Times New Roman" pitchFamily="18" charset="0"/>
              <a:cs typeface="Times New Roman" pitchFamily="18" charset="0"/>
            </a:endParaRPr>
          </a:p>
          <a:p>
            <a:pPr lvl="0"/>
            <a:r>
              <a:rPr lang="en-US" sz="2400" b="1" dirty="0" err="1" smtClean="0">
                <a:solidFill>
                  <a:schemeClr val="tx1"/>
                </a:solidFill>
                <a:latin typeface="Times New Roman" pitchFamily="18" charset="0"/>
                <a:cs typeface="Times New Roman" pitchFamily="18" charset="0"/>
              </a:rPr>
              <a:t>Codebasics</a:t>
            </a:r>
            <a:r>
              <a:rPr lang="en-US" sz="2400" b="1" dirty="0" smtClean="0">
                <a:solidFill>
                  <a:schemeClr val="tx1"/>
                </a:solidFill>
                <a:latin typeface="Times New Roman" pitchFamily="18" charset="0"/>
                <a:cs typeface="Times New Roman" pitchFamily="18" charset="0"/>
              </a:rPr>
              <a:t> - </a:t>
            </a:r>
            <a:r>
              <a:rPr lang="en-US" sz="2400" b="1" u="sng" dirty="0" smtClean="0">
                <a:solidFill>
                  <a:schemeClr val="tx1"/>
                </a:solidFill>
                <a:latin typeface="Times New Roman" pitchFamily="18" charset="0"/>
                <a:cs typeface="Times New Roman" pitchFamily="18" charset="0"/>
                <a:hlinkClick r:id="rId9"/>
              </a:rPr>
              <a:t>https://www.youtube.com/watch?v=zfiSAzpy9NM</a:t>
            </a:r>
            <a:endParaRPr lang="en-US" sz="2400" dirty="0" smtClean="0">
              <a:solidFill>
                <a:schemeClr val="tx1"/>
              </a:solidFill>
              <a:latin typeface="Times New Roman" pitchFamily="18" charset="0"/>
              <a:cs typeface="Times New Roman" pitchFamily="18" charset="0"/>
            </a:endParaRPr>
          </a:p>
          <a:p>
            <a:r>
              <a:rPr lang="en-US" sz="2400" b="1" dirty="0" err="1" smtClean="0">
                <a:solidFill>
                  <a:schemeClr val="tx1"/>
                </a:solidFill>
                <a:latin typeface="Times New Roman" pitchFamily="18" charset="0"/>
                <a:cs typeface="Times New Roman" pitchFamily="18" charset="0"/>
              </a:rPr>
              <a:t>CodeWithHarry</a:t>
            </a:r>
            <a:r>
              <a:rPr lang="en-US" sz="2400" b="1" dirty="0" smtClean="0">
                <a:solidFill>
                  <a:schemeClr val="tx1"/>
                </a:solidFill>
                <a:latin typeface="Times New Roman" pitchFamily="18" charset="0"/>
                <a:cs typeface="Times New Roman" pitchFamily="18" charset="0"/>
              </a:rPr>
              <a:t> - </a:t>
            </a:r>
            <a:r>
              <a:rPr lang="en-US" sz="2400" b="1" u="sng" dirty="0" smtClean="0">
                <a:solidFill>
                  <a:schemeClr val="tx1"/>
                </a:solidFill>
                <a:latin typeface="Times New Roman" pitchFamily="18" charset="0"/>
                <a:cs typeface="Times New Roman" pitchFamily="18" charset="0"/>
                <a:hlinkClick r:id="rId10"/>
              </a:rPr>
              <a:t>https://www.youtube.com/watch?v=RhEjmHeDNoA</a:t>
            </a:r>
            <a:endParaRPr lang="en-US" sz="2400" b="1"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23</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32114" y="6241142"/>
            <a:ext cx="4728660" cy="377371"/>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11"/>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normAutofit/>
          </a:bodyPr>
          <a:lstStyle/>
          <a:p>
            <a:r>
              <a:rPr lang="en-IN" b="1" i="1" u="sng" dirty="0" smtClean="0">
                <a:latin typeface="Times New Roman" pitchFamily="18" charset="0"/>
                <a:cs typeface="Times New Roman" pitchFamily="18" charset="0"/>
              </a:rPr>
              <a:t>Regards to</a:t>
            </a:r>
            <a:r>
              <a:rPr lang="en-IN" b="1" dirty="0" smtClean="0">
                <a:latin typeface="Times New Roman" pitchFamily="18" charset="0"/>
                <a:cs typeface="Times New Roman" pitchFamily="18" charset="0"/>
              </a:rPr>
              <a:t>,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t>
            </a:r>
            <a:r>
              <a:rPr lang="en-IN" b="1" i="1" u="sng" dirty="0" smtClean="0">
                <a:latin typeface="Times New Roman" pitchFamily="18" charset="0"/>
                <a:cs typeface="Times New Roman" pitchFamily="18" charset="0"/>
              </a:rPr>
              <a:t>As. Prof. S. S. </a:t>
            </a:r>
            <a:r>
              <a:rPr lang="en-IN" b="1" i="1" u="sng" dirty="0" err="1" smtClean="0">
                <a:latin typeface="Times New Roman" pitchFamily="18" charset="0"/>
                <a:cs typeface="Times New Roman" pitchFamily="18" charset="0"/>
              </a:rPr>
              <a:t>Parihar</a:t>
            </a:r>
            <a:endParaRPr lang="en-IN" b="1" i="1" u="sng"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a:xfrm>
            <a:off x="856343" y="2057400"/>
            <a:ext cx="10740571" cy="4038600"/>
          </a:xfrm>
        </p:spPr>
        <p:txBody>
          <a:bodyPr>
            <a:normAutofit/>
          </a:bodyPr>
          <a:lstStyle/>
          <a:p>
            <a:pPr lvl="0">
              <a:buNone/>
            </a:pPr>
            <a:endParaRPr lang="en-IN" sz="9600" b="1" dirty="0" smtClean="0">
              <a:solidFill>
                <a:schemeClr val="tx1"/>
              </a:solidFill>
              <a:latin typeface="Times New Roman" pitchFamily="18" charset="0"/>
              <a:cs typeface="Times New Roman" pitchFamily="18" charset="0"/>
            </a:endParaRPr>
          </a:p>
          <a:p>
            <a:pPr lvl="0">
              <a:buNone/>
            </a:pPr>
            <a:r>
              <a:rPr lang="en-IN" sz="9600" b="1" dirty="0" smtClean="0">
                <a:solidFill>
                  <a:srgbClr val="FF0000"/>
                </a:solidFill>
                <a:latin typeface="Times New Roman" pitchFamily="18" charset="0"/>
                <a:cs typeface="Times New Roman" pitchFamily="18" charset="0"/>
              </a:rPr>
              <a:t>       “Thank You”</a:t>
            </a:r>
            <a:endParaRPr lang="en-US" sz="9600" b="1" dirty="0" smtClean="0">
              <a:solidFill>
                <a:srgbClr val="FF0000"/>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24</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US" b="1" dirty="0" smtClean="0">
                <a:latin typeface="Times New Roman" pitchFamily="18" charset="0"/>
                <a:cs typeface="Times New Roman" pitchFamily="18" charset="0"/>
              </a:rPr>
              <a:t>Project Objective</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p:txBody>
          <a:bodyPr>
            <a:normAutofit/>
          </a:bodyPr>
          <a:lstStyle/>
          <a:p>
            <a:pPr>
              <a:buNone/>
            </a:pPr>
            <a:r>
              <a:rPr lang="en-US" sz="2400" b="1" dirty="0" smtClean="0">
                <a:solidFill>
                  <a:schemeClr val="tx1"/>
                </a:solidFill>
                <a:latin typeface="Times New Roman" pitchFamily="18" charset="0"/>
                <a:cs typeface="Times New Roman" pitchFamily="18" charset="0"/>
              </a:rPr>
              <a:t>We have developed the web-application in following steps:-</a:t>
            </a:r>
            <a:endParaRPr lang="en-US" sz="2400" dirty="0" smtClean="0">
              <a:solidFill>
                <a:schemeClr val="tx1"/>
              </a:solidFill>
              <a:latin typeface="Times New Roman" pitchFamily="18" charset="0"/>
              <a:cs typeface="Times New Roman" pitchFamily="18" charset="0"/>
            </a:endParaRPr>
          </a:p>
          <a:p>
            <a:pPr lvl="0"/>
            <a:r>
              <a:rPr lang="en-US" sz="2400" b="1" dirty="0" smtClean="0">
                <a:solidFill>
                  <a:schemeClr val="tx1"/>
                </a:solidFill>
                <a:latin typeface="Times New Roman" pitchFamily="18" charset="0"/>
                <a:cs typeface="Times New Roman" pitchFamily="18" charset="0"/>
              </a:rPr>
              <a:t>It starts with a conversation between user and program.</a:t>
            </a:r>
            <a:endParaRPr lang="en-US" sz="2400" dirty="0" smtClean="0">
              <a:solidFill>
                <a:schemeClr val="tx1"/>
              </a:solidFill>
              <a:latin typeface="Times New Roman" pitchFamily="18" charset="0"/>
              <a:cs typeface="Times New Roman" pitchFamily="18" charset="0"/>
            </a:endParaRPr>
          </a:p>
          <a:p>
            <a:pPr lvl="0"/>
            <a:r>
              <a:rPr lang="en-US" sz="2400" b="1" dirty="0" smtClean="0">
                <a:solidFill>
                  <a:schemeClr val="tx1"/>
                </a:solidFill>
                <a:latin typeface="Times New Roman" pitchFamily="18" charset="0"/>
                <a:cs typeface="Times New Roman" pitchFamily="18" charset="0"/>
              </a:rPr>
              <a:t>Program will take a real-time image of the user.</a:t>
            </a:r>
            <a:endParaRPr lang="en-US" sz="2400" dirty="0" smtClean="0">
              <a:solidFill>
                <a:schemeClr val="tx1"/>
              </a:solidFill>
              <a:latin typeface="Times New Roman" pitchFamily="18" charset="0"/>
              <a:cs typeface="Times New Roman" pitchFamily="18" charset="0"/>
            </a:endParaRPr>
          </a:p>
          <a:p>
            <a:pPr lvl="0"/>
            <a:r>
              <a:rPr lang="en-US" sz="2400" b="1" dirty="0" smtClean="0">
                <a:solidFill>
                  <a:schemeClr val="tx1"/>
                </a:solidFill>
                <a:latin typeface="Times New Roman" pitchFamily="18" charset="0"/>
                <a:cs typeface="Times New Roman" pitchFamily="18" charset="0"/>
              </a:rPr>
              <a:t>Image will be processed and mood of the user will be detected.</a:t>
            </a:r>
            <a:endParaRPr lang="en-US" sz="2400" dirty="0" smtClean="0">
              <a:solidFill>
                <a:schemeClr val="tx1"/>
              </a:solidFill>
              <a:latin typeface="Times New Roman" pitchFamily="18" charset="0"/>
              <a:cs typeface="Times New Roman" pitchFamily="18" charset="0"/>
            </a:endParaRPr>
          </a:p>
          <a:p>
            <a:pPr lvl="0"/>
            <a:r>
              <a:rPr lang="en-US" sz="2400" b="1" dirty="0" smtClean="0">
                <a:solidFill>
                  <a:schemeClr val="tx1"/>
                </a:solidFill>
                <a:latin typeface="Times New Roman" pitchFamily="18" charset="0"/>
                <a:cs typeface="Times New Roman" pitchFamily="18" charset="0"/>
              </a:rPr>
              <a:t>The detected mood will be cross-checked from the user end.</a:t>
            </a:r>
            <a:endParaRPr lang="en-US" sz="2400" dirty="0" smtClean="0">
              <a:solidFill>
                <a:schemeClr val="tx1"/>
              </a:solidFill>
              <a:latin typeface="Times New Roman" pitchFamily="18" charset="0"/>
              <a:cs typeface="Times New Roman" pitchFamily="18" charset="0"/>
            </a:endParaRPr>
          </a:p>
          <a:p>
            <a:pPr lvl="0"/>
            <a:r>
              <a:rPr lang="en-US" sz="2400" b="1" dirty="0" smtClean="0">
                <a:solidFill>
                  <a:schemeClr val="tx1"/>
                </a:solidFill>
                <a:latin typeface="Times New Roman" pitchFamily="18" charset="0"/>
                <a:cs typeface="Times New Roman" pitchFamily="18" charset="0"/>
              </a:rPr>
              <a:t>If OK, then music album of related mood will be shown.</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One of the song will be played.</a:t>
            </a:r>
            <a:endParaRPr lang="en-IN" sz="2400"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3</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US" b="1" dirty="0" smtClean="0">
                <a:latin typeface="Times New Roman" pitchFamily="18" charset="0"/>
                <a:cs typeface="Times New Roman" pitchFamily="18" charset="0"/>
              </a:rPr>
              <a:t>Feasibility Study</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p:txBody>
          <a:bodyPr>
            <a:noAutofit/>
          </a:bodyPr>
          <a:lstStyle/>
          <a:p>
            <a:pPr>
              <a:buNone/>
            </a:pPr>
            <a:r>
              <a:rPr lang="en-US" sz="2400" b="1" dirty="0" smtClean="0">
                <a:solidFill>
                  <a:schemeClr val="tx1"/>
                </a:solidFill>
                <a:latin typeface="Times New Roman" pitchFamily="18" charset="0"/>
                <a:cs typeface="Times New Roman" pitchFamily="18" charset="0"/>
              </a:rPr>
              <a:t>Technical feasibility:-</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The technologies used in the development of this project are AI and CV.</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These technologies are very popular and a high level of research is going on in these fields of technology. </a:t>
            </a:r>
          </a:p>
          <a:p>
            <a:r>
              <a:rPr lang="en-US" sz="2400" b="1" dirty="0" smtClean="0">
                <a:solidFill>
                  <a:schemeClr val="tx1"/>
                </a:solidFill>
                <a:latin typeface="Times New Roman" pitchFamily="18" charset="0"/>
                <a:cs typeface="Times New Roman" pitchFamily="18" charset="0"/>
              </a:rPr>
              <a:t>Hence, our project has a high level of technical feasibility.</a:t>
            </a:r>
          </a:p>
          <a:p>
            <a:pPr>
              <a:buNone/>
            </a:pPr>
            <a:r>
              <a:rPr lang="en-US" sz="2400" b="1" dirty="0" smtClean="0">
                <a:solidFill>
                  <a:schemeClr val="tx1"/>
                </a:solidFill>
                <a:latin typeface="Times New Roman" pitchFamily="18" charset="0"/>
                <a:cs typeface="Times New Roman" pitchFamily="18" charset="0"/>
              </a:rPr>
              <a:t>Legal Feasibility:-</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All the content used in the project is taken from open sources. There is no violation of any government laws of Intellectual Property.</a:t>
            </a:r>
          </a:p>
          <a:p>
            <a:endParaRPr lang="en-US" sz="2400"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4</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Feasibility Study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p:txBody>
          <a:bodyPr>
            <a:normAutofit/>
          </a:bodyPr>
          <a:lstStyle/>
          <a:p>
            <a:pPr>
              <a:buNone/>
            </a:pPr>
            <a:r>
              <a:rPr lang="en-US" sz="2400" b="1" dirty="0" smtClean="0">
                <a:solidFill>
                  <a:schemeClr val="tx1"/>
                </a:solidFill>
                <a:latin typeface="Times New Roman" pitchFamily="18" charset="0"/>
                <a:cs typeface="Times New Roman" pitchFamily="18" charset="0"/>
              </a:rPr>
              <a:t>Operational Feasibility:-</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Our developed program can run on browser </a:t>
            </a:r>
            <a:r>
              <a:rPr lang="en-US" sz="2400" b="1" dirty="0" err="1" smtClean="0">
                <a:solidFill>
                  <a:schemeClr val="tx1"/>
                </a:solidFill>
                <a:latin typeface="Times New Roman" pitchFamily="18" charset="0"/>
                <a:cs typeface="Times New Roman" pitchFamily="18" charset="0"/>
              </a:rPr>
              <a:t>nad</a:t>
            </a:r>
            <a:r>
              <a:rPr lang="en-US" sz="2400" b="1" dirty="0" smtClean="0">
                <a:solidFill>
                  <a:schemeClr val="tx1"/>
                </a:solidFill>
                <a:latin typeface="Times New Roman" pitchFamily="18" charset="0"/>
                <a:cs typeface="Times New Roman" pitchFamily="18" charset="0"/>
              </a:rPr>
              <a:t> hence easy to access and use.</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Feedback system in this program enables it to operate in various conditions like extremely high or low lighting, their camera not working properly, they have a lower resolution camera which is unable to take a clear picture of their face. The user can give reply to the system as a feedback. Hence, operational feasibility of developed project is up to the mark.</a:t>
            </a:r>
            <a:endParaRPr lang="en-US" sz="2400"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5</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Feasibility Study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p:txBody>
          <a:bodyPr>
            <a:normAutofit/>
          </a:bodyPr>
          <a:lstStyle/>
          <a:p>
            <a:pPr>
              <a:buNone/>
            </a:pPr>
            <a:r>
              <a:rPr lang="en-US" sz="2400" b="1" dirty="0" smtClean="0">
                <a:solidFill>
                  <a:schemeClr val="tx1"/>
                </a:solidFill>
                <a:latin typeface="Times New Roman" pitchFamily="18" charset="0"/>
                <a:cs typeface="Times New Roman" pitchFamily="18" charset="0"/>
              </a:rPr>
              <a:t>Economic Feasibility:-</a:t>
            </a:r>
          </a:p>
          <a:p>
            <a:r>
              <a:rPr lang="en-US" sz="2400" b="1" dirty="0" smtClean="0">
                <a:solidFill>
                  <a:schemeClr val="tx1"/>
                </a:solidFill>
                <a:latin typeface="Times New Roman" pitchFamily="18" charset="0"/>
                <a:cs typeface="Times New Roman" pitchFamily="18" charset="0"/>
              </a:rPr>
              <a:t>Our developed program is a open source program.  Hence, this project doesn’t take any cost for contents and development.</a:t>
            </a:r>
          </a:p>
          <a:p>
            <a:r>
              <a:rPr lang="en-US" sz="2400" b="1" dirty="0" smtClean="0">
                <a:solidFill>
                  <a:schemeClr val="tx1"/>
                </a:solidFill>
                <a:latin typeface="Times New Roman" pitchFamily="18" charset="0"/>
                <a:cs typeface="Times New Roman" pitchFamily="18" charset="0"/>
              </a:rPr>
              <a:t>Since, our project has almost no investment except time, this project can be developed by any person having knowledge of technologies and emerging fields. Hence, our project has a high degree of economic feasibility.</a:t>
            </a:r>
          </a:p>
          <a:p>
            <a:pPr>
              <a:lnSpc>
                <a:spcPct val="100000"/>
              </a:lnSpc>
              <a:buNone/>
            </a:pPr>
            <a:endParaRPr lang="en-IN" sz="24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6</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normAutofit fontScale="90000"/>
          </a:bodyPr>
          <a:lstStyle/>
          <a:p>
            <a:r>
              <a:rPr lang="en-IN" b="1" dirty="0" smtClean="0">
                <a:latin typeface="Times New Roman" panose="02020603050405020304" pitchFamily="18" charset="0"/>
                <a:cs typeface="Times New Roman" panose="02020603050405020304" pitchFamily="18" charset="0"/>
              </a:rPr>
              <a:t>Feasibility Study</a:t>
            </a:r>
            <a:br>
              <a:rPr lang="en-IN" b="1" dirty="0" smtClean="0">
                <a:latin typeface="Times New Roman" panose="02020603050405020304" pitchFamily="18" charset="0"/>
                <a:cs typeface="Times New Roman" panose="02020603050405020304" pitchFamily="18" charset="0"/>
              </a:rPr>
            </a:br>
            <a:r>
              <a:rPr lang="en-US" sz="2700" b="1" dirty="0" smtClean="0">
                <a:solidFill>
                  <a:schemeClr val="tx1"/>
                </a:solidFill>
                <a:latin typeface="Times New Roman" pitchFamily="18" charset="0"/>
                <a:cs typeface="Times New Roman" pitchFamily="18" charset="0"/>
              </a:rPr>
              <a:t/>
            </a:r>
            <a:br>
              <a:rPr lang="en-US" sz="2700" b="1" dirty="0" smtClean="0">
                <a:solidFill>
                  <a:schemeClr val="tx1"/>
                </a:solidFill>
                <a:latin typeface="Times New Roman" pitchFamily="18" charset="0"/>
                <a:cs typeface="Times New Roman" pitchFamily="18" charset="0"/>
              </a:rPr>
            </a:br>
            <a:r>
              <a:rPr lang="en-US" sz="2700" b="1" dirty="0" smtClean="0">
                <a:solidFill>
                  <a:schemeClr val="tx1"/>
                </a:solidFill>
                <a:latin typeface="Times New Roman" pitchFamily="18" charset="0"/>
                <a:cs typeface="Times New Roman" pitchFamily="18" charset="0"/>
              </a:rPr>
              <a:t>Schedule feasibility:-</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7</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pic>
        <p:nvPicPr>
          <p:cNvPr id="7" name="Content Placeholder 6" descr="Screenshot (198).png"/>
          <p:cNvPicPr>
            <a:picLocks noGrp="1"/>
          </p:cNvPicPr>
          <p:nvPr>
            <p:ph idx="1"/>
          </p:nvPr>
        </p:nvPicPr>
        <p:blipFill>
          <a:blip r:embed="rId3"/>
          <a:stretch>
            <a:fillRect/>
          </a:stretch>
        </p:blipFill>
        <p:spPr>
          <a:xfrm>
            <a:off x="1308101" y="2235200"/>
            <a:ext cx="9372600" cy="3860800"/>
          </a:xfrm>
          <a:prstGeom prst="rect">
            <a:avLst/>
          </a:prstGeom>
        </p:spPr>
      </p:pic>
    </p:spTree>
    <p:extLst>
      <p:ext uri="{BB962C8B-B14F-4D97-AF65-F5344CB8AC3E}">
        <p14:creationId xmlns="" xmlns:p14="http://schemas.microsoft.com/office/powerpoint/2010/main" val="249469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p:txBody>
          <a:bodyPr/>
          <a:lstStyle/>
          <a:p>
            <a:r>
              <a:rPr lang="en-US" b="1" dirty="0" smtClean="0">
                <a:latin typeface="Times New Roman" pitchFamily="18" charset="0"/>
                <a:cs typeface="Times New Roman" pitchFamily="18" charset="0"/>
              </a:rPr>
              <a:t>Methodology</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F8BBE18-5C1C-8B9B-44A1-5C4220F80A6C}"/>
              </a:ext>
            </a:extLst>
          </p:cNvPr>
          <p:cNvSpPr>
            <a:spLocks noGrp="1"/>
          </p:cNvSpPr>
          <p:nvPr>
            <p:ph idx="1"/>
          </p:nvPr>
        </p:nvSpPr>
        <p:spPr/>
        <p:txBody>
          <a:bodyPr>
            <a:noAutofit/>
          </a:bodyPr>
          <a:lstStyle/>
          <a:p>
            <a:pPr marL="617220" lvl="0" indent="-571500">
              <a:buNone/>
            </a:pPr>
            <a:r>
              <a:rPr lang="en-US" sz="2400" b="1" dirty="0" smtClean="0">
                <a:solidFill>
                  <a:schemeClr val="tx1"/>
                </a:solidFill>
                <a:latin typeface="Times New Roman" pitchFamily="18" charset="0"/>
                <a:cs typeface="Times New Roman" pitchFamily="18" charset="0"/>
              </a:rPr>
              <a:t>I. </a:t>
            </a:r>
            <a:r>
              <a:rPr lang="en-US" sz="2400" b="1" dirty="0" err="1" smtClean="0">
                <a:solidFill>
                  <a:schemeClr val="tx1"/>
                </a:solidFill>
                <a:latin typeface="Times New Roman" pitchFamily="18" charset="0"/>
                <a:cs typeface="Times New Roman" pitchFamily="18" charset="0"/>
              </a:rPr>
              <a:t>Chatbot</a:t>
            </a:r>
            <a:r>
              <a:rPr lang="en-US" sz="2400" b="1" dirty="0" smtClean="0">
                <a:solidFill>
                  <a:schemeClr val="tx1"/>
                </a:solidFill>
                <a:latin typeface="Times New Roman" pitchFamily="18" charset="0"/>
                <a:cs typeface="Times New Roman" pitchFamily="18" charset="0"/>
              </a:rPr>
              <a:t> Module:</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This system starts with a conversation to the user like “Hello”, ”What’s Your Mood”, “Let me check it”, etc. It is also used for getting feedback from the user. </a:t>
            </a:r>
            <a:r>
              <a:rPr lang="en-US" sz="2400" b="1" dirty="0" err="1" smtClean="0">
                <a:solidFill>
                  <a:schemeClr val="tx1"/>
                </a:solidFill>
                <a:latin typeface="Times New Roman" pitchFamily="18" charset="0"/>
                <a:cs typeface="Times New Roman" pitchFamily="18" charset="0"/>
              </a:rPr>
              <a:t>Chatbot</a:t>
            </a:r>
            <a:r>
              <a:rPr lang="en-US" sz="2400" b="1" dirty="0" smtClean="0">
                <a:solidFill>
                  <a:schemeClr val="tx1"/>
                </a:solidFill>
                <a:latin typeface="Times New Roman" pitchFamily="18" charset="0"/>
                <a:cs typeface="Times New Roman" pitchFamily="18" charset="0"/>
              </a:rPr>
              <a:t> will be implemented in python language using </a:t>
            </a:r>
            <a:r>
              <a:rPr lang="en-US" sz="2400" b="1" dirty="0" err="1" smtClean="0">
                <a:solidFill>
                  <a:schemeClr val="tx1"/>
                </a:solidFill>
                <a:latin typeface="Times New Roman" pitchFamily="18" charset="0"/>
                <a:cs typeface="Times New Roman" pitchFamily="18" charset="0"/>
              </a:rPr>
              <a:t>Chatterbot</a:t>
            </a:r>
            <a:r>
              <a:rPr lang="en-US" sz="2400" b="1" dirty="0" smtClean="0">
                <a:solidFill>
                  <a:schemeClr val="tx1"/>
                </a:solidFill>
                <a:latin typeface="Times New Roman" pitchFamily="18" charset="0"/>
                <a:cs typeface="Times New Roman" pitchFamily="18" charset="0"/>
              </a:rPr>
              <a:t> Library.</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Each time a user enters a statement, the library saves the text that they entered and the text that the statement was in response to.</a:t>
            </a:r>
            <a:endParaRPr lang="en-US" sz="2400"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The program selects the closest matching response by searching for the closest matching known statement that matches the input, then chooses a response from the selection of known responses to that statement.</a:t>
            </a:r>
            <a:endParaRPr lang="en-US" sz="2400" dirty="0" smtClean="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8</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spTree>
    <p:extLst>
      <p:ext uri="{BB962C8B-B14F-4D97-AF65-F5344CB8AC3E}">
        <p14:creationId xmlns="" xmlns:p14="http://schemas.microsoft.com/office/powerpoint/2010/main" val="249469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60857F-34D2-3E26-9E47-526BD493C523}"/>
              </a:ext>
            </a:extLst>
          </p:cNvPr>
          <p:cNvSpPr>
            <a:spLocks noGrp="1"/>
          </p:cNvSpPr>
          <p:nvPr>
            <p:ph type="title"/>
          </p:nvPr>
        </p:nvSpPr>
        <p:spPr>
          <a:xfrm>
            <a:off x="1143000" y="609600"/>
            <a:ext cx="9875520" cy="798286"/>
          </a:xfrm>
        </p:spPr>
        <p:txBody>
          <a:bodyPr>
            <a:normAutofit/>
          </a:bodyPr>
          <a:lstStyle/>
          <a:p>
            <a:r>
              <a:rPr lang="en-IN" sz="2400" b="1" dirty="0" smtClean="0">
                <a:latin typeface="Times New Roman" panose="02020603050405020304" pitchFamily="18" charset="0"/>
                <a:cs typeface="Times New Roman" panose="02020603050405020304" pitchFamily="18" charset="0"/>
              </a:rPr>
              <a:t>                              Fig.1 Architecture Diagram of </a:t>
            </a:r>
            <a:r>
              <a:rPr lang="en-IN" sz="2400" b="1" dirty="0" err="1" smtClean="0">
                <a:latin typeface="Times New Roman" panose="02020603050405020304" pitchFamily="18" charset="0"/>
                <a:cs typeface="Times New Roman" panose="02020603050405020304" pitchFamily="18" charset="0"/>
              </a:rPr>
              <a:t>Chatbot</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0F33119-CC02-0568-99D0-E58463A763A3}"/>
              </a:ext>
            </a:extLst>
          </p:cNvPr>
          <p:cNvSpPr>
            <a:spLocks noGrp="1"/>
          </p:cNvSpPr>
          <p:nvPr>
            <p:ph type="sldNum" sz="quarter" idx="12"/>
          </p:nvPr>
        </p:nvSpPr>
        <p:spPr/>
        <p:txBody>
          <a:bodyPr/>
          <a:lstStyle/>
          <a:p>
            <a:fld id="{AC8502E2-927F-4CA7-BAC6-D381BC77B146}" type="slidenum">
              <a:rPr lang="en-IN" sz="1400" smtClean="0">
                <a:solidFill>
                  <a:schemeClr val="tx1"/>
                </a:solidFill>
                <a:latin typeface="Times New Roman" panose="02020603050405020304" pitchFamily="18" charset="0"/>
                <a:cs typeface="Times New Roman" panose="02020603050405020304" pitchFamily="18" charset="0"/>
              </a:rPr>
              <a:pPr/>
              <a:t>9</a:t>
            </a:fld>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 xmlns:a16="http://schemas.microsoft.com/office/drawing/2014/main" id="{92AA0506-5504-1860-DF2B-0A83E4870538}"/>
              </a:ext>
            </a:extLst>
          </p:cNvPr>
          <p:cNvSpPr>
            <a:spLocks noGrp="1"/>
          </p:cNvSpPr>
          <p:nvPr>
            <p:ph type="ftr" sz="quarter" idx="11"/>
          </p:nvPr>
        </p:nvSpPr>
        <p:spPr>
          <a:xfrm>
            <a:off x="1143000" y="6096000"/>
            <a:ext cx="4717774" cy="365125"/>
          </a:xfrm>
        </p:spPr>
        <p:txBody>
          <a:bodyPr/>
          <a:lstStyle/>
          <a:p>
            <a:pPr algn="l"/>
            <a:r>
              <a:rPr lang="en-IN" sz="1400" dirty="0" err="1">
                <a:solidFill>
                  <a:schemeClr val="tx1"/>
                </a:solidFill>
                <a:latin typeface="Times New Roman" panose="02020603050405020304" pitchFamily="18" charset="0"/>
                <a:cs typeface="Times New Roman" panose="02020603050405020304" pitchFamily="18" charset="0"/>
              </a:rPr>
              <a:t>Team_Id</a:t>
            </a:r>
            <a:r>
              <a:rPr lang="en-IN" sz="1400" dirty="0" smtClean="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itchFamily="18" charset="0"/>
                <a:cs typeface="Times New Roman" pitchFamily="18" charset="0"/>
              </a:rPr>
              <a:t>22_AI_2A_10</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6" name="image6.png">
            <a:extLst>
              <a:ext uri="{FF2B5EF4-FFF2-40B4-BE49-F238E27FC236}">
                <a16:creationId xmlns="" xmlns:a16="http://schemas.microsoft.com/office/drawing/2014/main" id="{E7A627F4-F0F7-33F3-9699-F2B2317B45FC}"/>
              </a:ext>
            </a:extLst>
          </p:cNvPr>
          <p:cNvPicPr/>
          <p:nvPr/>
        </p:nvPicPr>
        <p:blipFill>
          <a:blip r:embed="rId2"/>
          <a:srcRect/>
          <a:stretch>
            <a:fillRect/>
          </a:stretch>
        </p:blipFill>
        <p:spPr>
          <a:xfrm>
            <a:off x="10935652" y="306705"/>
            <a:ext cx="988695" cy="605790"/>
          </a:xfrm>
          <a:prstGeom prst="rect">
            <a:avLst/>
          </a:prstGeom>
          <a:ln/>
        </p:spPr>
      </p:pic>
      <p:pic>
        <p:nvPicPr>
          <p:cNvPr id="9" name="Content Placeholder 8" descr="WhatsApp Image 2022-11-09 at 10.52.12 AM.jpeg"/>
          <p:cNvPicPr>
            <a:picLocks noGrp="1" noChangeAspect="1"/>
          </p:cNvPicPr>
          <p:nvPr>
            <p:ph idx="1"/>
          </p:nvPr>
        </p:nvPicPr>
        <p:blipFill>
          <a:blip r:embed="rId3"/>
          <a:stretch>
            <a:fillRect/>
          </a:stretch>
        </p:blipFill>
        <p:spPr>
          <a:xfrm>
            <a:off x="1143000" y="1244601"/>
            <a:ext cx="9880600" cy="3695700"/>
          </a:xfrm>
        </p:spPr>
      </p:pic>
    </p:spTree>
    <p:extLst>
      <p:ext uri="{BB962C8B-B14F-4D97-AF65-F5344CB8AC3E}">
        <p14:creationId xmlns="" xmlns:p14="http://schemas.microsoft.com/office/powerpoint/2010/main" val="249469154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221</TotalTime>
  <Words>1648</Words>
  <Application>Microsoft Office PowerPoint</Application>
  <PresentationFormat>Custom</PresentationFormat>
  <Paragraphs>174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Basis</vt:lpstr>
      <vt:lpstr>Mood Spotifier with Chatbot (MODIC)</vt:lpstr>
      <vt:lpstr>Table of Contents</vt:lpstr>
      <vt:lpstr>Project Objective</vt:lpstr>
      <vt:lpstr>Feasibility Study</vt:lpstr>
      <vt:lpstr>Feasibility Study</vt:lpstr>
      <vt:lpstr>Feasibility Study</vt:lpstr>
      <vt:lpstr>Feasibility Study  Schedule feasibility:-</vt:lpstr>
      <vt:lpstr>Methodology</vt:lpstr>
      <vt:lpstr>                              Fig.1 Architecture Diagram of Chatbot</vt:lpstr>
      <vt:lpstr>Methodology</vt:lpstr>
      <vt:lpstr>Methodology</vt:lpstr>
      <vt:lpstr>Methodology</vt:lpstr>
      <vt:lpstr>Methodology</vt:lpstr>
      <vt:lpstr>                                                 Fig.2 ER Diagram of Project</vt:lpstr>
      <vt:lpstr>                                                 Fig.2 DFD of Project</vt:lpstr>
      <vt:lpstr>Tools/Technology Used</vt:lpstr>
      <vt:lpstr>Tools/Technology Used</vt:lpstr>
      <vt:lpstr>Tools/Technology Used</vt:lpstr>
      <vt:lpstr>Team Members Role and their Expertise</vt:lpstr>
      <vt:lpstr>Team Members Role and their Expertise</vt:lpstr>
      <vt:lpstr>Team Members Role and their Expertise</vt:lpstr>
      <vt:lpstr>Team Members Role and their Expertise</vt:lpstr>
      <vt:lpstr>References</vt:lpstr>
      <vt:lpstr>Regards to,                                    As. Prof. S. S. Parihar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Deepak Gupta</dc:creator>
  <cp:lastModifiedBy>acer</cp:lastModifiedBy>
  <cp:revision>35</cp:revision>
  <dcterms:created xsi:type="dcterms:W3CDTF">2022-10-06T15:39:33Z</dcterms:created>
  <dcterms:modified xsi:type="dcterms:W3CDTF">2023-02-26T11:43:13Z</dcterms:modified>
</cp:coreProperties>
</file>