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7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9" d="100"/>
          <a:sy n="59" d="100"/>
        </p:scale>
        <p:origin x="8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CAREER COMPANION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98661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2634644"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Sarthak Nikose</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Priyadarshini College Of Engineering ( 2025 passed Out ) - Electronics and Telecommunications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88EC2151-08E6-0EED-ABC0-8C977BAAF171}"/>
              </a:ext>
            </a:extLst>
          </p:cNvPr>
          <p:cNvPicPr>
            <a:picLocks noChangeAspect="1"/>
          </p:cNvPicPr>
          <p:nvPr/>
        </p:nvPicPr>
        <p:blipFill>
          <a:blip r:embed="rId2"/>
          <a:stretch>
            <a:fillRect/>
          </a:stretch>
        </p:blipFill>
        <p:spPr>
          <a:xfrm>
            <a:off x="5352836" y="702156"/>
            <a:ext cx="6462446" cy="5626725"/>
          </a:xfrm>
          <a:prstGeom prst="rect">
            <a:avLst/>
          </a:prstGeom>
        </p:spPr>
      </p:pic>
      <p:sp>
        <p:nvSpPr>
          <p:cNvPr id="7" name="TextBox 6">
            <a:extLst>
              <a:ext uri="{FF2B5EF4-FFF2-40B4-BE49-F238E27FC236}">
                <a16:creationId xmlns:a16="http://schemas.microsoft.com/office/drawing/2014/main" id="{81CD0B5D-573B-67E6-7927-232901A11054}"/>
              </a:ext>
            </a:extLst>
          </p:cNvPr>
          <p:cNvSpPr txBox="1"/>
          <p:nvPr/>
        </p:nvSpPr>
        <p:spPr>
          <a:xfrm>
            <a:off x="284252" y="1665085"/>
            <a:ext cx="4760359" cy="923330"/>
          </a:xfrm>
          <a:prstGeom prst="rect">
            <a:avLst/>
          </a:prstGeom>
          <a:noFill/>
        </p:spPr>
        <p:txBody>
          <a:bodyPr wrap="square">
            <a:spAutoFit/>
          </a:bodyPr>
          <a:lstStyle/>
          <a:p>
            <a:pPr marL="285750" indent="-285750">
              <a:buFont typeface="Arial" panose="020B0604020202020204" pitchFamily="34" charset="0"/>
              <a:buChar char="•"/>
            </a:pPr>
            <a:r>
              <a:rPr lang="en-IN" dirty="0"/>
              <a:t>Encourages strengths, suggests alternative routes when needed, and reduces confusion through supportive guidance.</a:t>
            </a:r>
          </a:p>
        </p:txBody>
      </p:sp>
      <p:sp>
        <p:nvSpPr>
          <p:cNvPr id="9" name="TextBox 8">
            <a:extLst>
              <a:ext uri="{FF2B5EF4-FFF2-40B4-BE49-F238E27FC236}">
                <a16:creationId xmlns:a16="http://schemas.microsoft.com/office/drawing/2014/main" id="{D4FAA108-8FB5-E8B3-072D-04744B0DC8D9}"/>
              </a:ext>
            </a:extLst>
          </p:cNvPr>
          <p:cNvSpPr txBox="1"/>
          <p:nvPr/>
        </p:nvSpPr>
        <p:spPr>
          <a:xfrm>
            <a:off x="284252" y="3807921"/>
            <a:ext cx="4873375" cy="1200329"/>
          </a:xfrm>
          <a:prstGeom prst="rect">
            <a:avLst/>
          </a:prstGeom>
          <a:noFill/>
        </p:spPr>
        <p:txBody>
          <a:bodyPr wrap="square">
            <a:spAutoFit/>
          </a:bodyPr>
          <a:lstStyle/>
          <a:p>
            <a:pPr marL="285750" indent="-285750">
              <a:buFont typeface="Arial" panose="020B0604020202020204" pitchFamily="34" charset="0"/>
              <a:buChar char="•"/>
            </a:pPr>
            <a:r>
              <a:rPr lang="en-IN" dirty="0"/>
              <a:t>Using AI-driven insights, it offers scenario-based recommendations, highlights industry-aligned skills, and provides actionable learning goals.</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127473" y="967304"/>
            <a:ext cx="39370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Career Companion AI Agent</a:t>
            </a:r>
          </a:p>
        </p:txBody>
      </p:sp>
      <p:pic>
        <p:nvPicPr>
          <p:cNvPr id="6" name="Picture 5" descr="A screenshot of a computer&#10;&#10;AI-generated content may be incorrect.">
            <a:extLst>
              <a:ext uri="{FF2B5EF4-FFF2-40B4-BE49-F238E27FC236}">
                <a16:creationId xmlns:a16="http://schemas.microsoft.com/office/drawing/2014/main" id="{8385A986-7FBC-78AD-709B-DBBDF5ABD1BA}"/>
              </a:ext>
            </a:extLst>
          </p:cNvPr>
          <p:cNvPicPr>
            <a:picLocks noChangeAspect="1"/>
          </p:cNvPicPr>
          <p:nvPr/>
        </p:nvPicPr>
        <p:blipFill>
          <a:blip r:embed="rId2"/>
          <a:stretch>
            <a:fillRect/>
          </a:stretch>
        </p:blipFill>
        <p:spPr>
          <a:xfrm>
            <a:off x="1774370" y="2062983"/>
            <a:ext cx="8643259" cy="433781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58930"/>
            <a:ext cx="11029615" cy="4551452"/>
          </a:xfrm>
        </p:spPr>
        <p:txBody>
          <a:bodyPr/>
          <a:lstStyle/>
          <a:p>
            <a:pPr marL="305435" indent="-305435"/>
            <a:r>
              <a:rPr lang="en-US" sz="2800" dirty="0">
                <a:solidFill>
                  <a:srgbClr val="404040"/>
                </a:solidFill>
                <a:latin typeface="Calibri"/>
                <a:ea typeface="Calibri"/>
                <a:cs typeface="Calibri"/>
              </a:rPr>
              <a:t>The Career Companion AI revolutionizes traditional career counseling by offering personalized, adaptive, and data-driven guidance.</a:t>
            </a:r>
          </a:p>
          <a:p>
            <a:pPr marL="305435" indent="-305435"/>
            <a:r>
              <a:rPr lang="en-US" sz="2800" dirty="0">
                <a:solidFill>
                  <a:srgbClr val="404040"/>
                </a:solidFill>
                <a:latin typeface="Calibri"/>
                <a:ea typeface="Calibri"/>
                <a:cs typeface="Calibri"/>
              </a:rPr>
              <a:t>It empowers students to make informed, confident decisions aligned with their strengths, goals, and market trends.</a:t>
            </a:r>
          </a:p>
          <a:p>
            <a:pPr marL="305435" indent="-305435"/>
            <a:r>
              <a:rPr lang="en-US" sz="2800" dirty="0">
                <a:solidFill>
                  <a:srgbClr val="404040"/>
                </a:solidFill>
                <a:latin typeface="Calibri"/>
                <a:ea typeface="Calibri"/>
                <a:cs typeface="Calibri"/>
              </a:rPr>
              <a:t>This agent is not just a tool — it’s a smart companion for every learner’s journey to success.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D7D20-24A6-4C09-B584-90C67D0209FC}"/>
              </a:ext>
            </a:extLst>
          </p:cNvPr>
          <p:cNvSpPr>
            <a:spLocks noGrp="1"/>
          </p:cNvSpPr>
          <p:nvPr>
            <p:ph type="title"/>
          </p:nvPr>
        </p:nvSpPr>
        <p:spPr/>
        <p:txBody>
          <a:bodyPr/>
          <a:lstStyle/>
          <a:p>
            <a:r>
              <a:rPr lang="en-IN" dirty="0">
                <a:solidFill>
                  <a:schemeClr val="accent1"/>
                </a:solidFill>
              </a:rPr>
              <a:t>GitHub Link</a:t>
            </a:r>
            <a:endParaRPr lang="en-IN" dirty="0"/>
          </a:p>
        </p:txBody>
      </p:sp>
      <p:sp>
        <p:nvSpPr>
          <p:cNvPr id="3" name="Content Placeholder 2">
            <a:extLst>
              <a:ext uri="{FF2B5EF4-FFF2-40B4-BE49-F238E27FC236}">
                <a16:creationId xmlns:a16="http://schemas.microsoft.com/office/drawing/2014/main" id="{00BA0B3D-5B32-28BC-4C9D-2B5AB7A49A5D}"/>
              </a:ext>
            </a:extLst>
          </p:cNvPr>
          <p:cNvSpPr>
            <a:spLocks noGrp="1"/>
          </p:cNvSpPr>
          <p:nvPr>
            <p:ph idx="1"/>
          </p:nvPr>
        </p:nvSpPr>
        <p:spPr/>
        <p:txBody>
          <a:bodyPr>
            <a:normAutofit/>
          </a:bodyPr>
          <a:lstStyle/>
          <a:p>
            <a:r>
              <a:rPr lang="en-IN" sz="2400" dirty="0" err="1"/>
              <a:t>Github</a:t>
            </a:r>
            <a:r>
              <a:rPr lang="en-IN" sz="2400" dirty="0"/>
              <a:t> Link: </a:t>
            </a:r>
          </a:p>
        </p:txBody>
      </p:sp>
    </p:spTree>
    <p:extLst>
      <p:ext uri="{BB962C8B-B14F-4D97-AF65-F5344CB8AC3E}">
        <p14:creationId xmlns:p14="http://schemas.microsoft.com/office/powerpoint/2010/main" val="269899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58930"/>
            <a:ext cx="11029615" cy="4777482"/>
          </a:xfrm>
        </p:spPr>
        <p:txBody>
          <a:bodyPr/>
          <a:lstStyle/>
          <a:p>
            <a:r>
              <a:rPr lang="en-US" sz="2800" dirty="0">
                <a:latin typeface="Calibri"/>
                <a:ea typeface="+mn-lt"/>
                <a:cs typeface="+mn-lt"/>
              </a:rPr>
              <a:t>Integration with Real-Time Job Market APIs</a:t>
            </a:r>
          </a:p>
          <a:p>
            <a:pPr marL="305435" indent="-305435"/>
            <a:r>
              <a:rPr lang="en-US" sz="2800" dirty="0">
                <a:latin typeface="Calibri"/>
                <a:ea typeface="+mn-lt"/>
                <a:cs typeface="+mn-lt"/>
              </a:rPr>
              <a:t>Enhanced Personalization with Emotional AI</a:t>
            </a:r>
          </a:p>
          <a:p>
            <a:pPr marL="305435" indent="-305435"/>
            <a:r>
              <a:rPr lang="en-US" sz="2800" dirty="0">
                <a:latin typeface="Calibri"/>
                <a:ea typeface="+mn-lt"/>
                <a:cs typeface="+mn-lt"/>
              </a:rPr>
              <a:t>Predictive Success Modeling</a:t>
            </a:r>
          </a:p>
          <a:p>
            <a:pPr marL="305435" indent="-305435"/>
            <a:r>
              <a:rPr lang="en-US" sz="2800" dirty="0">
                <a:latin typeface="Calibri"/>
                <a:ea typeface="+mn-lt"/>
                <a:cs typeface="+mn-lt"/>
              </a:rPr>
              <a:t>Collaboration with Industry Mentors &amp; Recruiters</a:t>
            </a:r>
          </a:p>
          <a:p>
            <a:pPr marL="305435" indent="-305435"/>
            <a:r>
              <a:rPr lang="en-US" sz="2800" dirty="0">
                <a:latin typeface="Calibri"/>
                <a:ea typeface="+mn-lt"/>
                <a:cs typeface="+mn-lt"/>
              </a:rPr>
              <a:t>Integration with Learning Platforms</a:t>
            </a:r>
          </a:p>
          <a:p>
            <a:pPr marL="0" indent="0">
              <a:buNone/>
            </a:pP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ard with a blue border&#10;&#10;AI-generated content may be incorrect.">
            <a:extLst>
              <a:ext uri="{FF2B5EF4-FFF2-40B4-BE49-F238E27FC236}">
                <a16:creationId xmlns:a16="http://schemas.microsoft.com/office/drawing/2014/main" id="{11FF2D17-A930-1FA9-BDD2-40FA291C5D78}"/>
              </a:ext>
            </a:extLst>
          </p:cNvPr>
          <p:cNvPicPr>
            <a:picLocks noGrp="1" noChangeAspect="1"/>
          </p:cNvPicPr>
          <p:nvPr>
            <p:ph idx="1"/>
          </p:nvPr>
        </p:nvPicPr>
        <p:blipFill>
          <a:blip r:embed="rId2"/>
          <a:stretch>
            <a:fillRect/>
          </a:stretch>
        </p:blipFill>
        <p:spPr>
          <a:xfrm>
            <a:off x="2311685" y="1571946"/>
            <a:ext cx="7366571" cy="4674742"/>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ertificate with a yellow logo&#10;&#10;AI-generated content may be incorrect.">
            <a:extLst>
              <a:ext uri="{FF2B5EF4-FFF2-40B4-BE49-F238E27FC236}">
                <a16:creationId xmlns:a16="http://schemas.microsoft.com/office/drawing/2014/main" id="{1643E900-F6B6-ACEC-5C9B-19EC2C413C24}"/>
              </a:ext>
            </a:extLst>
          </p:cNvPr>
          <p:cNvPicPr>
            <a:picLocks noChangeAspect="1"/>
          </p:cNvPicPr>
          <p:nvPr/>
        </p:nvPicPr>
        <p:blipFill>
          <a:blip r:embed="rId2"/>
          <a:stretch>
            <a:fillRect/>
          </a:stretch>
        </p:blipFill>
        <p:spPr>
          <a:xfrm>
            <a:off x="1909281" y="1222623"/>
            <a:ext cx="8279748" cy="472097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63289" y="1237632"/>
            <a:ext cx="11029615" cy="4918212"/>
          </a:xfrm>
        </p:spPr>
        <p:txBody>
          <a:bodyPr>
            <a:normAutofit lnSpcReduction="10000"/>
          </a:bodyPr>
          <a:lstStyle/>
          <a:p>
            <a:pPr marL="0" indent="0">
              <a:buNone/>
            </a:pPr>
            <a:r>
              <a:rPr lang="en-US" sz="2800" dirty="0">
                <a:latin typeface="Calibri"/>
                <a:ea typeface="+mn-lt"/>
                <a:cs typeface="+mn-lt"/>
              </a:rPr>
              <a:t>Students often face difficulty making informed career decisions due to fragmented access to guidance, limited awareness of personal strengths, and rapidly evolving job markets. Traditional counseling systems lack personalization, scalability, and real-time adaptability — leading to mismatches in career paths, underutilized potential, and future regret.</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The Carrier Companion will use Natural Language Processing (NLP) to address the lack of personalized and scalable career guidance that autonomously supports students in making informed, future-ready career decisions with much ease.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solidFill>
                  <a:srgbClr val="000000"/>
                </a:solidFill>
                <a:latin typeface="Calibri"/>
                <a:ea typeface="Calibri"/>
                <a:cs typeface="Calibri"/>
              </a:rPr>
              <a:t>IBM cloud lite services</a:t>
            </a:r>
          </a:p>
          <a:p>
            <a:r>
              <a:rPr lang="en-US" sz="2800" dirty="0">
                <a:solidFill>
                  <a:srgbClr val="000000"/>
                </a:solidFill>
                <a:latin typeface="Calibri"/>
                <a:ea typeface="Calibri"/>
                <a:cs typeface="Calibri"/>
              </a:rPr>
              <a:t>Natural Language Processing (NLP)</a:t>
            </a:r>
          </a:p>
          <a:p>
            <a:r>
              <a:rPr lang="en-US" sz="2800" dirty="0">
                <a:solidFill>
                  <a:srgbClr val="000000"/>
                </a:solidFill>
                <a:latin typeface="Calibri"/>
                <a:ea typeface="Calibri"/>
                <a:cs typeface="Calibri"/>
              </a:rPr>
              <a:t>Retrieval Augmented Generation (RAG)</a:t>
            </a:r>
          </a:p>
          <a:p>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3" y="1232452"/>
            <a:ext cx="11029615" cy="4667605"/>
          </a:xfrm>
        </p:spPr>
        <p:txBody>
          <a:bodyPr>
            <a:normAutofit/>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42145" y="1302026"/>
            <a:ext cx="11029615" cy="5396725"/>
          </a:xfrm>
        </p:spPr>
        <p:txBody>
          <a:bodyPr>
            <a:normAutofit lnSpcReduction="10000"/>
          </a:bodyPr>
          <a:lstStyle/>
          <a:p>
            <a:pPr marL="0" indent="0">
              <a:buNone/>
            </a:pPr>
            <a:r>
              <a:rPr lang="en-US" sz="2800" dirty="0">
                <a:latin typeface="Calibri"/>
                <a:ea typeface="Calibri"/>
                <a:cs typeface="Calibri"/>
              </a:rPr>
              <a:t>The AI-powered career counseling agent stands out by delivering real-time, personalized guidance tailored to each student's strengths, interests, and academic data. </a:t>
            </a:r>
          </a:p>
          <a:p>
            <a:pPr marL="0" indent="0">
              <a:buNone/>
            </a:pPr>
            <a:r>
              <a:rPr lang="en-US" sz="2800" dirty="0">
                <a:latin typeface="Calibri"/>
                <a:ea typeface="Calibri"/>
                <a:cs typeface="Calibri"/>
              </a:rPr>
              <a:t>Unique Features :</a:t>
            </a:r>
          </a:p>
          <a:p>
            <a:r>
              <a:rPr lang="en-US" sz="2800" dirty="0">
                <a:latin typeface="Calibri"/>
                <a:ea typeface="Calibri"/>
                <a:cs typeface="Calibri"/>
              </a:rPr>
              <a:t>Offers multiple tailored career paths like “Safe”, “High-Growth”, and “Bold” options.</a:t>
            </a:r>
          </a:p>
          <a:p>
            <a:r>
              <a:rPr lang="en-US" sz="2800" dirty="0">
                <a:latin typeface="Calibri"/>
                <a:ea typeface="Calibri"/>
                <a:cs typeface="Calibri"/>
              </a:rPr>
              <a:t>Shows 3–5 year career projections including roles, effort level, skills, and ROI.</a:t>
            </a:r>
          </a:p>
          <a:p>
            <a:r>
              <a:rPr lang="en-US" sz="2800" dirty="0">
                <a:latin typeface="Calibri"/>
                <a:ea typeface="Calibri"/>
                <a:cs typeface="Calibri"/>
              </a:rPr>
              <a:t>Ensures fair, supportive suggestions regardless of background or career choice.</a:t>
            </a:r>
          </a:p>
          <a:p>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College/University Students</a:t>
            </a:r>
          </a:p>
          <a:p>
            <a:pPr marL="305435" indent="-305435"/>
            <a:r>
              <a:rPr lang="en-IN" sz="2800" dirty="0">
                <a:latin typeface="Calibri"/>
                <a:ea typeface="+mn-lt"/>
                <a:cs typeface="+mn-lt"/>
              </a:rPr>
              <a:t>Educational Institutions and Universities</a:t>
            </a:r>
          </a:p>
          <a:p>
            <a:pPr marL="305435" indent="-305435"/>
            <a:r>
              <a:rPr lang="en-IN" sz="2800" dirty="0">
                <a:latin typeface="Calibri"/>
                <a:ea typeface="+mn-lt"/>
                <a:cs typeface="+mn-lt"/>
              </a:rPr>
              <a:t>Teachers and Mentors</a:t>
            </a:r>
          </a:p>
          <a:p>
            <a:pPr marL="305435" indent="-305435"/>
            <a:r>
              <a:rPr lang="en-IN" sz="2800" dirty="0">
                <a:latin typeface="Calibri"/>
                <a:ea typeface="+mn-lt"/>
                <a:cs typeface="+mn-lt"/>
              </a:rPr>
              <a:t>EdTech Platforms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10;&#10;AI-generated content may be incorrect.">
            <a:extLst>
              <a:ext uri="{FF2B5EF4-FFF2-40B4-BE49-F238E27FC236}">
                <a16:creationId xmlns:a16="http://schemas.microsoft.com/office/drawing/2014/main" id="{E1D42B89-5BAC-3BF5-C355-C0D43D515704}"/>
              </a:ext>
            </a:extLst>
          </p:cNvPr>
          <p:cNvPicPr>
            <a:picLocks noChangeAspect="1"/>
          </p:cNvPicPr>
          <p:nvPr/>
        </p:nvPicPr>
        <p:blipFill>
          <a:blip r:embed="rId2"/>
          <a:stretch>
            <a:fillRect/>
          </a:stretch>
        </p:blipFill>
        <p:spPr>
          <a:xfrm>
            <a:off x="4099388" y="702156"/>
            <a:ext cx="7736441" cy="558562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10;&#10;AI-generated content may be incorrect.">
            <a:extLst>
              <a:ext uri="{FF2B5EF4-FFF2-40B4-BE49-F238E27FC236}">
                <a16:creationId xmlns:a16="http://schemas.microsoft.com/office/drawing/2014/main" id="{0705D3AA-5789-4AC6-8F17-7F743C52B9B2}"/>
              </a:ext>
            </a:extLst>
          </p:cNvPr>
          <p:cNvPicPr>
            <a:picLocks noGrp="1" noChangeAspect="1"/>
          </p:cNvPicPr>
          <p:nvPr>
            <p:ph idx="1"/>
          </p:nvPr>
        </p:nvPicPr>
        <p:blipFill>
          <a:blip r:embed="rId2"/>
          <a:stretch>
            <a:fillRect/>
          </a:stretch>
        </p:blipFill>
        <p:spPr>
          <a:xfrm>
            <a:off x="5301465" y="702155"/>
            <a:ext cx="6729572" cy="5647273"/>
          </a:xfrm>
        </p:spPr>
      </p:pic>
      <p:sp>
        <p:nvSpPr>
          <p:cNvPr id="8" name="TextBox 7">
            <a:extLst>
              <a:ext uri="{FF2B5EF4-FFF2-40B4-BE49-F238E27FC236}">
                <a16:creationId xmlns:a16="http://schemas.microsoft.com/office/drawing/2014/main" id="{1424D61A-38C2-FB59-03CA-F46A14D12864}"/>
              </a:ext>
            </a:extLst>
          </p:cNvPr>
          <p:cNvSpPr txBox="1"/>
          <p:nvPr/>
        </p:nvSpPr>
        <p:spPr>
          <a:xfrm>
            <a:off x="336478" y="1675359"/>
            <a:ext cx="4677311" cy="923330"/>
          </a:xfrm>
          <a:prstGeom prst="rect">
            <a:avLst/>
          </a:prstGeom>
          <a:noFill/>
        </p:spPr>
        <p:txBody>
          <a:bodyPr wrap="square">
            <a:spAutoFit/>
          </a:bodyPr>
          <a:lstStyle/>
          <a:p>
            <a:pPr marL="285750" indent="-285750">
              <a:buFont typeface="Arial" panose="020B0604020202020204" pitchFamily="34" charset="0"/>
              <a:buChar char="•"/>
            </a:pPr>
            <a:r>
              <a:rPr lang="en-IN" dirty="0"/>
              <a:t>Tracks changes in performance and adjusts recommendations in real time—no manual intervention needed.</a:t>
            </a:r>
          </a:p>
        </p:txBody>
      </p:sp>
      <p:sp>
        <p:nvSpPr>
          <p:cNvPr id="11" name="TextBox 10">
            <a:extLst>
              <a:ext uri="{FF2B5EF4-FFF2-40B4-BE49-F238E27FC236}">
                <a16:creationId xmlns:a16="http://schemas.microsoft.com/office/drawing/2014/main" id="{2B0B8BDB-2BF2-91E3-65B9-721B1A79A729}"/>
              </a:ext>
            </a:extLst>
          </p:cNvPr>
          <p:cNvSpPr txBox="1"/>
          <p:nvPr/>
        </p:nvSpPr>
        <p:spPr>
          <a:xfrm>
            <a:off x="336478" y="3144608"/>
            <a:ext cx="4780052" cy="923330"/>
          </a:xfrm>
          <a:prstGeom prst="rect">
            <a:avLst/>
          </a:prstGeom>
          <a:noFill/>
        </p:spPr>
        <p:txBody>
          <a:bodyPr wrap="square">
            <a:spAutoFit/>
          </a:bodyPr>
          <a:lstStyle/>
          <a:p>
            <a:pPr marL="285750" indent="-285750">
              <a:buFont typeface="Arial" panose="020B0604020202020204" pitchFamily="34" charset="0"/>
              <a:buChar char="•"/>
            </a:pPr>
            <a:r>
              <a:rPr lang="en-IN" dirty="0"/>
              <a:t>Supports traditional, emerging, and unconventional careers with structured advice and inspiration.</a:t>
            </a:r>
          </a:p>
        </p:txBody>
      </p:sp>
      <p:sp>
        <p:nvSpPr>
          <p:cNvPr id="13" name="TextBox 12">
            <a:extLst>
              <a:ext uri="{FF2B5EF4-FFF2-40B4-BE49-F238E27FC236}">
                <a16:creationId xmlns:a16="http://schemas.microsoft.com/office/drawing/2014/main" id="{58333369-FC4F-FAB3-C5F2-FE15316706EA}"/>
              </a:ext>
            </a:extLst>
          </p:cNvPr>
          <p:cNvSpPr txBox="1"/>
          <p:nvPr/>
        </p:nvSpPr>
        <p:spPr>
          <a:xfrm>
            <a:off x="336478" y="4762542"/>
            <a:ext cx="4780052" cy="923330"/>
          </a:xfrm>
          <a:prstGeom prst="rect">
            <a:avLst/>
          </a:prstGeom>
          <a:noFill/>
        </p:spPr>
        <p:txBody>
          <a:bodyPr wrap="square">
            <a:spAutoFit/>
          </a:bodyPr>
          <a:lstStyle/>
          <a:p>
            <a:pPr marL="285750" indent="-285750">
              <a:buFont typeface="Arial" panose="020B0604020202020204" pitchFamily="34" charset="0"/>
              <a:buChar char="•"/>
            </a:pPr>
            <a:r>
              <a:rPr lang="en-IN" dirty="0"/>
              <a:t>Providing solutions based on carrier related </a:t>
            </a:r>
            <a:r>
              <a:rPr lang="en-IN" dirty="0" err="1"/>
              <a:t>querries</a:t>
            </a:r>
            <a:r>
              <a:rPr lang="en-IN" dirty="0"/>
              <a:t> making it popular among young masses.</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1579</TotalTime>
  <Words>456</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CAREER COMPANION </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Sarthak Nikose</cp:lastModifiedBy>
  <cp:revision>148</cp:revision>
  <dcterms:created xsi:type="dcterms:W3CDTF">2021-05-26T16:50:10Z</dcterms:created>
  <dcterms:modified xsi:type="dcterms:W3CDTF">2025-08-02T21:28:36Z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