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265F1-98ED-4FA7-A43C-9F367760F62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C8DDA6-CC6F-4939-A1AA-6EBBDFCDDCE6}">
      <dgm:prSet phldrT="[Text]"/>
      <dgm:spPr/>
      <dgm:t>
        <a:bodyPr/>
        <a:lstStyle/>
        <a:p>
          <a:r>
            <a:rPr lang="en-US" dirty="0"/>
            <a:t>File Input (Generally Text File)</a:t>
          </a:r>
          <a:endParaRPr lang="en-IN" dirty="0"/>
        </a:p>
      </dgm:t>
    </dgm:pt>
    <dgm:pt modelId="{EB0DA78E-6FC3-4650-884D-92961E8DF64C}" type="parTrans" cxnId="{BD544E85-9155-404B-B109-006BE9BCB1A2}">
      <dgm:prSet/>
      <dgm:spPr/>
      <dgm:t>
        <a:bodyPr/>
        <a:lstStyle/>
        <a:p>
          <a:endParaRPr lang="en-IN"/>
        </a:p>
      </dgm:t>
    </dgm:pt>
    <dgm:pt modelId="{09D14120-D227-4F0E-B085-CBA4FD980263}" type="sibTrans" cxnId="{BD544E85-9155-404B-B109-006BE9BCB1A2}">
      <dgm:prSet/>
      <dgm:spPr/>
      <dgm:t>
        <a:bodyPr/>
        <a:lstStyle/>
        <a:p>
          <a:endParaRPr lang="en-IN"/>
        </a:p>
      </dgm:t>
    </dgm:pt>
    <dgm:pt modelId="{3F017B55-4039-4E0E-BB13-0FEDEF6985DB}">
      <dgm:prSet phldrT="[Text]"/>
      <dgm:spPr/>
      <dgm:t>
        <a:bodyPr/>
        <a:lstStyle/>
        <a:p>
          <a:r>
            <a:rPr lang="en-US" dirty="0"/>
            <a:t>Generate two keys (Random &amp; Pseudo-random)</a:t>
          </a:r>
          <a:endParaRPr lang="en-IN" dirty="0"/>
        </a:p>
      </dgm:t>
    </dgm:pt>
    <dgm:pt modelId="{D8CB5098-DF96-4E26-A5D1-12C7F73212B5}" type="parTrans" cxnId="{6DE44993-BF89-4A52-B329-5AB90D80FDDE}">
      <dgm:prSet/>
      <dgm:spPr/>
      <dgm:t>
        <a:bodyPr/>
        <a:lstStyle/>
        <a:p>
          <a:endParaRPr lang="en-IN"/>
        </a:p>
      </dgm:t>
    </dgm:pt>
    <dgm:pt modelId="{8185306A-A727-476F-96AD-D33BDD59BED1}" type="sibTrans" cxnId="{6DE44993-BF89-4A52-B329-5AB90D80FDDE}">
      <dgm:prSet/>
      <dgm:spPr/>
      <dgm:t>
        <a:bodyPr/>
        <a:lstStyle/>
        <a:p>
          <a:endParaRPr lang="en-IN"/>
        </a:p>
      </dgm:t>
    </dgm:pt>
    <dgm:pt modelId="{3CD3FBAC-AC83-4634-97C3-DC50A67E371B}">
      <dgm:prSet phldrT="[Text]"/>
      <dgm:spPr/>
      <dgm:t>
        <a:bodyPr/>
        <a:lstStyle/>
        <a:p>
          <a:r>
            <a:rPr lang="en-US" dirty="0"/>
            <a:t>Encryption &amp; Decryption using Fernet Module</a:t>
          </a:r>
          <a:endParaRPr lang="en-IN" dirty="0"/>
        </a:p>
      </dgm:t>
    </dgm:pt>
    <dgm:pt modelId="{E76F9589-0B5B-455D-A6A4-3F4144B6ECCA}" type="parTrans" cxnId="{E8AD0BD9-C0F9-451F-B198-33CE769AC7CC}">
      <dgm:prSet/>
      <dgm:spPr/>
      <dgm:t>
        <a:bodyPr/>
        <a:lstStyle/>
        <a:p>
          <a:endParaRPr lang="en-IN"/>
        </a:p>
      </dgm:t>
    </dgm:pt>
    <dgm:pt modelId="{F4EBEBB3-9E7C-44BB-96AD-54D2BA378DAA}" type="sibTrans" cxnId="{E8AD0BD9-C0F9-451F-B198-33CE769AC7CC}">
      <dgm:prSet/>
      <dgm:spPr/>
      <dgm:t>
        <a:bodyPr/>
        <a:lstStyle/>
        <a:p>
          <a:endParaRPr lang="en-IN"/>
        </a:p>
      </dgm:t>
    </dgm:pt>
    <dgm:pt modelId="{F9E85FBE-2C42-4F98-801A-45CAE549D8B0}">
      <dgm:prSet phldrT="[Text]"/>
      <dgm:spPr/>
      <dgm:t>
        <a:bodyPr/>
        <a:lstStyle/>
        <a:p>
          <a:r>
            <a:rPr lang="en-US" dirty="0"/>
            <a:t>Security Comparison (Time taken to Brute Force)</a:t>
          </a:r>
          <a:endParaRPr lang="en-IN" dirty="0"/>
        </a:p>
      </dgm:t>
    </dgm:pt>
    <dgm:pt modelId="{1D4E10A2-9E79-44AE-A4C4-F79BF6D3C37C}" type="parTrans" cxnId="{4FD484DB-C0BB-4970-9DD2-F11CD94084DA}">
      <dgm:prSet/>
      <dgm:spPr/>
      <dgm:t>
        <a:bodyPr/>
        <a:lstStyle/>
        <a:p>
          <a:endParaRPr lang="en-IN"/>
        </a:p>
      </dgm:t>
    </dgm:pt>
    <dgm:pt modelId="{2F84076D-54CD-469D-94FA-6CAF43C9A2F5}" type="sibTrans" cxnId="{4FD484DB-C0BB-4970-9DD2-F11CD94084DA}">
      <dgm:prSet/>
      <dgm:spPr/>
      <dgm:t>
        <a:bodyPr/>
        <a:lstStyle/>
        <a:p>
          <a:endParaRPr lang="en-IN"/>
        </a:p>
      </dgm:t>
    </dgm:pt>
    <dgm:pt modelId="{C68068D2-89A5-4571-9C11-EB941C64756A}" type="pres">
      <dgm:prSet presAssocID="{D79265F1-98ED-4FA7-A43C-9F367760F626}" presName="Name0" presStyleCnt="0">
        <dgm:presLayoutVars>
          <dgm:dir/>
          <dgm:resizeHandles val="exact"/>
        </dgm:presLayoutVars>
      </dgm:prSet>
      <dgm:spPr/>
    </dgm:pt>
    <dgm:pt modelId="{00FA7D50-1F72-4BB8-AF11-B40CB9EB5AC5}" type="pres">
      <dgm:prSet presAssocID="{BEC8DDA6-CC6F-4939-A1AA-6EBBDFCDDCE6}" presName="node" presStyleLbl="node1" presStyleIdx="0" presStyleCnt="4">
        <dgm:presLayoutVars>
          <dgm:bulletEnabled val="1"/>
        </dgm:presLayoutVars>
      </dgm:prSet>
      <dgm:spPr/>
    </dgm:pt>
    <dgm:pt modelId="{5F666370-6FBF-4753-84F3-322814CDE6BC}" type="pres">
      <dgm:prSet presAssocID="{09D14120-D227-4F0E-B085-CBA4FD980263}" presName="sibTrans" presStyleLbl="sibTrans2D1" presStyleIdx="0" presStyleCnt="3"/>
      <dgm:spPr/>
    </dgm:pt>
    <dgm:pt modelId="{AB6FDBD7-29D7-4DFD-9493-5456CF023BF2}" type="pres">
      <dgm:prSet presAssocID="{09D14120-D227-4F0E-B085-CBA4FD980263}" presName="connectorText" presStyleLbl="sibTrans2D1" presStyleIdx="0" presStyleCnt="3"/>
      <dgm:spPr/>
    </dgm:pt>
    <dgm:pt modelId="{82567647-8D2B-4AB7-881A-68457CC103D0}" type="pres">
      <dgm:prSet presAssocID="{3F017B55-4039-4E0E-BB13-0FEDEF6985DB}" presName="node" presStyleLbl="node1" presStyleIdx="1" presStyleCnt="4">
        <dgm:presLayoutVars>
          <dgm:bulletEnabled val="1"/>
        </dgm:presLayoutVars>
      </dgm:prSet>
      <dgm:spPr/>
    </dgm:pt>
    <dgm:pt modelId="{364775D9-6BAA-4C66-9BC9-9A3774438EBF}" type="pres">
      <dgm:prSet presAssocID="{8185306A-A727-476F-96AD-D33BDD59BED1}" presName="sibTrans" presStyleLbl="sibTrans2D1" presStyleIdx="1" presStyleCnt="3"/>
      <dgm:spPr/>
    </dgm:pt>
    <dgm:pt modelId="{6A1DA46F-752F-4286-AA08-80512EBCD94B}" type="pres">
      <dgm:prSet presAssocID="{8185306A-A727-476F-96AD-D33BDD59BED1}" presName="connectorText" presStyleLbl="sibTrans2D1" presStyleIdx="1" presStyleCnt="3"/>
      <dgm:spPr/>
    </dgm:pt>
    <dgm:pt modelId="{E31B8FB2-10B7-4A6B-9D44-458C56BFEFEC}" type="pres">
      <dgm:prSet presAssocID="{3CD3FBAC-AC83-4634-97C3-DC50A67E371B}" presName="node" presStyleLbl="node1" presStyleIdx="2" presStyleCnt="4">
        <dgm:presLayoutVars>
          <dgm:bulletEnabled val="1"/>
        </dgm:presLayoutVars>
      </dgm:prSet>
      <dgm:spPr/>
    </dgm:pt>
    <dgm:pt modelId="{3CEFAF51-A6D1-4C49-BE60-3D1B3CB2C147}" type="pres">
      <dgm:prSet presAssocID="{F4EBEBB3-9E7C-44BB-96AD-54D2BA378DAA}" presName="sibTrans" presStyleLbl="sibTrans2D1" presStyleIdx="2" presStyleCnt="3"/>
      <dgm:spPr/>
    </dgm:pt>
    <dgm:pt modelId="{CE4D78D1-BDE5-4AF3-A274-3DD6F6A2DFC5}" type="pres">
      <dgm:prSet presAssocID="{F4EBEBB3-9E7C-44BB-96AD-54D2BA378DAA}" presName="connectorText" presStyleLbl="sibTrans2D1" presStyleIdx="2" presStyleCnt="3"/>
      <dgm:spPr/>
    </dgm:pt>
    <dgm:pt modelId="{346173E9-DBA5-4464-9185-C16DE8E4E9FD}" type="pres">
      <dgm:prSet presAssocID="{F9E85FBE-2C42-4F98-801A-45CAE549D8B0}" presName="node" presStyleLbl="node1" presStyleIdx="3" presStyleCnt="4">
        <dgm:presLayoutVars>
          <dgm:bulletEnabled val="1"/>
        </dgm:presLayoutVars>
      </dgm:prSet>
      <dgm:spPr/>
    </dgm:pt>
  </dgm:ptLst>
  <dgm:cxnLst>
    <dgm:cxn modelId="{42A39B29-FE47-45E5-A0EB-AC4A887FF1EF}" type="presOf" srcId="{09D14120-D227-4F0E-B085-CBA4FD980263}" destId="{5F666370-6FBF-4753-84F3-322814CDE6BC}" srcOrd="0" destOrd="0" presId="urn:microsoft.com/office/officeart/2005/8/layout/process1"/>
    <dgm:cxn modelId="{CD8B702A-F206-4BEE-A171-E91A7046E1D1}" type="presOf" srcId="{8185306A-A727-476F-96AD-D33BDD59BED1}" destId="{6A1DA46F-752F-4286-AA08-80512EBCD94B}" srcOrd="1" destOrd="0" presId="urn:microsoft.com/office/officeart/2005/8/layout/process1"/>
    <dgm:cxn modelId="{4D99A65D-2AAA-4545-8ED7-BE2521D15799}" type="presOf" srcId="{3F017B55-4039-4E0E-BB13-0FEDEF6985DB}" destId="{82567647-8D2B-4AB7-881A-68457CC103D0}" srcOrd="0" destOrd="0" presId="urn:microsoft.com/office/officeart/2005/8/layout/process1"/>
    <dgm:cxn modelId="{2990FC66-73E0-46FD-8ECB-9D8F07D274F8}" type="presOf" srcId="{09D14120-D227-4F0E-B085-CBA4FD980263}" destId="{AB6FDBD7-29D7-4DFD-9493-5456CF023BF2}" srcOrd="1" destOrd="0" presId="urn:microsoft.com/office/officeart/2005/8/layout/process1"/>
    <dgm:cxn modelId="{BD544E85-9155-404B-B109-006BE9BCB1A2}" srcId="{D79265F1-98ED-4FA7-A43C-9F367760F626}" destId="{BEC8DDA6-CC6F-4939-A1AA-6EBBDFCDDCE6}" srcOrd="0" destOrd="0" parTransId="{EB0DA78E-6FC3-4650-884D-92961E8DF64C}" sibTransId="{09D14120-D227-4F0E-B085-CBA4FD980263}"/>
    <dgm:cxn modelId="{6DE44993-BF89-4A52-B329-5AB90D80FDDE}" srcId="{D79265F1-98ED-4FA7-A43C-9F367760F626}" destId="{3F017B55-4039-4E0E-BB13-0FEDEF6985DB}" srcOrd="1" destOrd="0" parTransId="{D8CB5098-DF96-4E26-A5D1-12C7F73212B5}" sibTransId="{8185306A-A727-476F-96AD-D33BDD59BED1}"/>
    <dgm:cxn modelId="{A1498AA7-67F9-4B79-807D-FA894F83455C}" type="presOf" srcId="{3CD3FBAC-AC83-4634-97C3-DC50A67E371B}" destId="{E31B8FB2-10B7-4A6B-9D44-458C56BFEFEC}" srcOrd="0" destOrd="0" presId="urn:microsoft.com/office/officeart/2005/8/layout/process1"/>
    <dgm:cxn modelId="{E633FAAE-A16A-476A-B721-924D2CF6FBBA}" type="presOf" srcId="{D79265F1-98ED-4FA7-A43C-9F367760F626}" destId="{C68068D2-89A5-4571-9C11-EB941C64756A}" srcOrd="0" destOrd="0" presId="urn:microsoft.com/office/officeart/2005/8/layout/process1"/>
    <dgm:cxn modelId="{8C118ECE-5376-466A-9A19-46ECC5741DF7}" type="presOf" srcId="{F4EBEBB3-9E7C-44BB-96AD-54D2BA378DAA}" destId="{3CEFAF51-A6D1-4C49-BE60-3D1B3CB2C147}" srcOrd="0" destOrd="0" presId="urn:microsoft.com/office/officeart/2005/8/layout/process1"/>
    <dgm:cxn modelId="{E8AD0BD9-C0F9-451F-B198-33CE769AC7CC}" srcId="{D79265F1-98ED-4FA7-A43C-9F367760F626}" destId="{3CD3FBAC-AC83-4634-97C3-DC50A67E371B}" srcOrd="2" destOrd="0" parTransId="{E76F9589-0B5B-455D-A6A4-3F4144B6ECCA}" sibTransId="{F4EBEBB3-9E7C-44BB-96AD-54D2BA378DAA}"/>
    <dgm:cxn modelId="{4FD484DB-C0BB-4970-9DD2-F11CD94084DA}" srcId="{D79265F1-98ED-4FA7-A43C-9F367760F626}" destId="{F9E85FBE-2C42-4F98-801A-45CAE549D8B0}" srcOrd="3" destOrd="0" parTransId="{1D4E10A2-9E79-44AE-A4C4-F79BF6D3C37C}" sibTransId="{2F84076D-54CD-469D-94FA-6CAF43C9A2F5}"/>
    <dgm:cxn modelId="{F685ACE4-0B90-490E-8423-8411530FE692}" type="presOf" srcId="{8185306A-A727-476F-96AD-D33BDD59BED1}" destId="{364775D9-6BAA-4C66-9BC9-9A3774438EBF}" srcOrd="0" destOrd="0" presId="urn:microsoft.com/office/officeart/2005/8/layout/process1"/>
    <dgm:cxn modelId="{7E3F48E7-6EC0-4E2D-8495-017BF92A1A32}" type="presOf" srcId="{BEC8DDA6-CC6F-4939-A1AA-6EBBDFCDDCE6}" destId="{00FA7D50-1F72-4BB8-AF11-B40CB9EB5AC5}" srcOrd="0" destOrd="0" presId="urn:microsoft.com/office/officeart/2005/8/layout/process1"/>
    <dgm:cxn modelId="{E99DC4F0-6E58-421F-901E-BC5E9804A923}" type="presOf" srcId="{F4EBEBB3-9E7C-44BB-96AD-54D2BA378DAA}" destId="{CE4D78D1-BDE5-4AF3-A274-3DD6F6A2DFC5}" srcOrd="1" destOrd="0" presId="urn:microsoft.com/office/officeart/2005/8/layout/process1"/>
    <dgm:cxn modelId="{1BE671FB-1106-4EAC-8F08-5887B13D221B}" type="presOf" srcId="{F9E85FBE-2C42-4F98-801A-45CAE549D8B0}" destId="{346173E9-DBA5-4464-9185-C16DE8E4E9FD}" srcOrd="0" destOrd="0" presId="urn:microsoft.com/office/officeart/2005/8/layout/process1"/>
    <dgm:cxn modelId="{D04688F4-C8AD-449D-855D-757E93342621}" type="presParOf" srcId="{C68068D2-89A5-4571-9C11-EB941C64756A}" destId="{00FA7D50-1F72-4BB8-AF11-B40CB9EB5AC5}" srcOrd="0" destOrd="0" presId="urn:microsoft.com/office/officeart/2005/8/layout/process1"/>
    <dgm:cxn modelId="{2A6F6F00-A086-4A6A-B98C-EDE0786D10A5}" type="presParOf" srcId="{C68068D2-89A5-4571-9C11-EB941C64756A}" destId="{5F666370-6FBF-4753-84F3-322814CDE6BC}" srcOrd="1" destOrd="0" presId="urn:microsoft.com/office/officeart/2005/8/layout/process1"/>
    <dgm:cxn modelId="{619D7C8D-EEB5-4A7D-B486-9C7698BE48AD}" type="presParOf" srcId="{5F666370-6FBF-4753-84F3-322814CDE6BC}" destId="{AB6FDBD7-29D7-4DFD-9493-5456CF023BF2}" srcOrd="0" destOrd="0" presId="urn:microsoft.com/office/officeart/2005/8/layout/process1"/>
    <dgm:cxn modelId="{A7CA2C06-F631-4569-8165-ADED8104EC08}" type="presParOf" srcId="{C68068D2-89A5-4571-9C11-EB941C64756A}" destId="{82567647-8D2B-4AB7-881A-68457CC103D0}" srcOrd="2" destOrd="0" presId="urn:microsoft.com/office/officeart/2005/8/layout/process1"/>
    <dgm:cxn modelId="{C3EF8B8D-E392-4B21-9621-F417519BFD0D}" type="presParOf" srcId="{C68068D2-89A5-4571-9C11-EB941C64756A}" destId="{364775D9-6BAA-4C66-9BC9-9A3774438EBF}" srcOrd="3" destOrd="0" presId="urn:microsoft.com/office/officeart/2005/8/layout/process1"/>
    <dgm:cxn modelId="{00589F7C-E219-4D44-B4B6-5A224C9330EB}" type="presParOf" srcId="{364775D9-6BAA-4C66-9BC9-9A3774438EBF}" destId="{6A1DA46F-752F-4286-AA08-80512EBCD94B}" srcOrd="0" destOrd="0" presId="urn:microsoft.com/office/officeart/2005/8/layout/process1"/>
    <dgm:cxn modelId="{4F48B606-6D9D-461F-BD80-EA999EA933B2}" type="presParOf" srcId="{C68068D2-89A5-4571-9C11-EB941C64756A}" destId="{E31B8FB2-10B7-4A6B-9D44-458C56BFEFEC}" srcOrd="4" destOrd="0" presId="urn:microsoft.com/office/officeart/2005/8/layout/process1"/>
    <dgm:cxn modelId="{76F3CB71-4F8A-45B2-A376-3976C85474AF}" type="presParOf" srcId="{C68068D2-89A5-4571-9C11-EB941C64756A}" destId="{3CEFAF51-A6D1-4C49-BE60-3D1B3CB2C147}" srcOrd="5" destOrd="0" presId="urn:microsoft.com/office/officeart/2005/8/layout/process1"/>
    <dgm:cxn modelId="{5A348CE4-C4B6-4A9D-A0E5-A554260F7BB2}" type="presParOf" srcId="{3CEFAF51-A6D1-4C49-BE60-3D1B3CB2C147}" destId="{CE4D78D1-BDE5-4AF3-A274-3DD6F6A2DFC5}" srcOrd="0" destOrd="0" presId="urn:microsoft.com/office/officeart/2005/8/layout/process1"/>
    <dgm:cxn modelId="{A885BA10-70D5-417B-AB53-1C558ECBB4CB}" type="presParOf" srcId="{C68068D2-89A5-4571-9C11-EB941C64756A}" destId="{346173E9-DBA5-4464-9185-C16DE8E4E9F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A7D50-1F72-4BB8-AF11-B40CB9EB5AC5}">
      <dsp:nvSpPr>
        <dsp:cNvPr id="0" name=""/>
        <dsp:cNvSpPr/>
      </dsp:nvSpPr>
      <dsp:spPr>
        <a:xfrm>
          <a:off x="4220" y="2103848"/>
          <a:ext cx="1845286" cy="1210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Input (Generally Text File)</a:t>
          </a:r>
          <a:endParaRPr lang="en-IN" sz="1800" kern="1200" dirty="0"/>
        </a:p>
      </dsp:txBody>
      <dsp:txXfrm>
        <a:off x="39688" y="2139316"/>
        <a:ext cx="1774350" cy="1140033"/>
      </dsp:txXfrm>
    </dsp:sp>
    <dsp:sp modelId="{5F666370-6FBF-4753-84F3-322814CDE6BC}">
      <dsp:nvSpPr>
        <dsp:cNvPr id="0" name=""/>
        <dsp:cNvSpPr/>
      </dsp:nvSpPr>
      <dsp:spPr>
        <a:xfrm>
          <a:off x="2034035" y="2480517"/>
          <a:ext cx="391200" cy="45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034035" y="2572043"/>
        <a:ext cx="273840" cy="274579"/>
      </dsp:txXfrm>
    </dsp:sp>
    <dsp:sp modelId="{82567647-8D2B-4AB7-881A-68457CC103D0}">
      <dsp:nvSpPr>
        <dsp:cNvPr id="0" name=""/>
        <dsp:cNvSpPr/>
      </dsp:nvSpPr>
      <dsp:spPr>
        <a:xfrm>
          <a:off x="2587621" y="2103848"/>
          <a:ext cx="1845286" cy="1210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two keys (Random &amp; Pseudo-random)</a:t>
          </a:r>
          <a:endParaRPr lang="en-IN" sz="1800" kern="1200" dirty="0"/>
        </a:p>
      </dsp:txBody>
      <dsp:txXfrm>
        <a:off x="2623089" y="2139316"/>
        <a:ext cx="1774350" cy="1140033"/>
      </dsp:txXfrm>
    </dsp:sp>
    <dsp:sp modelId="{364775D9-6BAA-4C66-9BC9-9A3774438EBF}">
      <dsp:nvSpPr>
        <dsp:cNvPr id="0" name=""/>
        <dsp:cNvSpPr/>
      </dsp:nvSpPr>
      <dsp:spPr>
        <a:xfrm>
          <a:off x="4617437" y="2480517"/>
          <a:ext cx="391200" cy="45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617437" y="2572043"/>
        <a:ext cx="273840" cy="274579"/>
      </dsp:txXfrm>
    </dsp:sp>
    <dsp:sp modelId="{E31B8FB2-10B7-4A6B-9D44-458C56BFEFEC}">
      <dsp:nvSpPr>
        <dsp:cNvPr id="0" name=""/>
        <dsp:cNvSpPr/>
      </dsp:nvSpPr>
      <dsp:spPr>
        <a:xfrm>
          <a:off x="5171023" y="2103848"/>
          <a:ext cx="1845286" cy="1210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Encryption &amp; Decryption using Fernet Module</a:t>
          </a:r>
          <a:endParaRPr lang="en-IN" sz="1800" kern="1200" dirty="0"/>
        </a:p>
      </dsp:txBody>
      <dsp:txXfrm>
        <a:off x="5206491" y="2139316"/>
        <a:ext cx="1774350" cy="1140033"/>
      </dsp:txXfrm>
    </dsp:sp>
    <dsp:sp modelId="{3CEFAF51-A6D1-4C49-BE60-3D1B3CB2C147}">
      <dsp:nvSpPr>
        <dsp:cNvPr id="0" name=""/>
        <dsp:cNvSpPr/>
      </dsp:nvSpPr>
      <dsp:spPr>
        <a:xfrm>
          <a:off x="7200838" y="2480517"/>
          <a:ext cx="391200" cy="4576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200838" y="2572043"/>
        <a:ext cx="273840" cy="274579"/>
      </dsp:txXfrm>
    </dsp:sp>
    <dsp:sp modelId="{346173E9-DBA5-4464-9185-C16DE8E4E9FD}">
      <dsp:nvSpPr>
        <dsp:cNvPr id="0" name=""/>
        <dsp:cNvSpPr/>
      </dsp:nvSpPr>
      <dsp:spPr>
        <a:xfrm>
          <a:off x="7754424" y="2103848"/>
          <a:ext cx="1845286" cy="1210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Security Comparison (Time taken to Brute Force)</a:t>
          </a:r>
          <a:endParaRPr lang="en-IN" sz="1800" kern="1200" dirty="0"/>
        </a:p>
      </dsp:txBody>
      <dsp:txXfrm>
        <a:off x="7789892" y="2139316"/>
        <a:ext cx="1774350" cy="1140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08:11:38.6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24575,'909'0'0,"-908"-1"0,0 1 0,1 0 0,-1 0 0,0 0 0,1 0 0,-1 0 0,0 0 0,1 0 0,-1 0 0,0 0 0,1 1 0,-1-1 0,0 0 0,1 1 0,-1-1 0,0 1 0,0 0 0,1-1 0,-1 1 0,0 0 0,1 1 0,-2-1 0,-1 1 0,0-1 0,1 1 0,-1-1 0,0 1 0,0-1 0,0 0 0,0 0 0,0 1 0,0-1 0,0 0 0,0 0 0,0 0 0,-1 0 0,1 0 0,0-1 0,-3 2 0,-23 15 0,-1-1 0,-1-2 0,-40 15 0,-17 8 0,51-20 0,0 1 0,1 2 0,1 1 0,-60 52 0,66-47 0,2 1 0,1 1 0,1 1 0,-20 35 0,16-27 0,-5 9 0,32-45 0,-1 1 0,1-1 0,-1 1 0,1-1 0,-1 1 0,1-1 0,0 1 0,0 0 0,0-1 0,0 1 0,0-1 0,0 1 0,0 0 0,0-1 0,1 1 0,-1-1 0,0 1 0,1-1 0,0 1 0,-1-1 0,1 0 0,0 1 0,0-1 0,0 0 0,-1 1 0,1-1 0,1 0 0,-1 0 0,0 0 0,0 0 0,0 0 0,1 0 0,-1 0 0,0 0 0,1 0 0,2 0 0,4 4 0,1-1 0,1-1 0,-1 0 0,16 3 0,18 1 0,0-3 0,1-2 0,-1-2 0,50-5 0,-25 1 0,114-1 0,76-4 0,-236 8 0,0-2 0,0 0 0,38-10 0,-44 4 0,-16 9 0,0 0 0,1 0 0,-1 0 0,0 0 0,0 0 0,0-1 0,0 1 0,0 0 0,0 0 0,0 0 0,0 0 0,1 0 0,-1-1 0,0 1 0,0 0 0,0 0 0,0 0 0,0-1 0,0 1 0,0 0 0,0 0 0,0 0 0,0 0 0,0-1 0,0 1 0,0 0 0,-1 0 0,1 0 0,0 0 0,0-1 0,0 1 0,0 0 0,0 0 0,0 0 0,0 0 0,0 0 0,0-1 0,-1 1 0,1 0 0,0 0 0,0 0 0,-2-1 0,0 0 0,0 0 0,0 0 0,0 1 0,0-1 0,0 1 0,0-1 0,0 1 0,0 0 0,-5 0 0,-14 2 0,0 2 0,1 0 0,-1 1 0,1 1 0,0 1 0,-30 15 0,16-7 0,7-2 0,1 2 0,0 0 0,-35 29 0,136-116 0,-3-2 0,81-112 0,-144 175 0,-1-1 0,0 0 0,0-1 0,-2 0 0,0 0 0,0 0 0,7-26 0,-12 33 0,1-1 0,-1 0 0,0 0 0,-1 0 0,0 0 0,0 0 0,0 0 0,-1 0 0,0 0 0,-1 0 0,1 0 0,-1 0 0,0 0 0,-1 1 0,0-1 0,0 1 0,-8-12 0,6 12 0,0 1 0,0 0 0,-1 0 0,0 0 0,0 1 0,0 0 0,-1 0 0,1 0 0,-1 1 0,0 0 0,0 0 0,0 1 0,-1 0 0,1 0 0,0 0 0,-1 1 0,-13 0 0,7 0 0,0 1 0,0 0 0,0 1 0,0 1 0,0 0 0,0 1 0,0 1 0,-22 8 0,25-7 0,0 1 0,1 0 0,0 1 0,0 0 0,1 0 0,-1 1 0,2 0 0,-1 0 0,-10 15 0,0 4 0,-32 60 0,6-8 0,43-76 0,0 0 0,0 1 0,0-1 0,0 0 0,-1 0 0,0 0 0,1 0 0,-1 0 0,0-1 0,0 1 0,-1-1 0,1 0 0,0 0 0,-1 0 0,0 0 0,1-1 0,-1 1 0,0-1 0,1 0 0,-1 0 0,0-1 0,0 1 0,0-1 0,0 1 0,0-1 0,0-1 0,0 1 0,-7-2 0,-157-24 0,-54-7 0,209 31 0,17 1 0,35 1 0,6-1 0,-26-2-455,0 0 0,24-9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08:11:41.8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891 50 24575,'-726'0'0,"704"0"0,-51-2 0,67 2 0,-1-1 0,0 0 0,0-1 0,1 1 0,-1-1 0,1-1 0,-12-5 0,18 8 0,0 0 0,-1 0 0,1 0 0,0 0 0,0 0 0,-1 0 0,1 0 0,0-1 0,0 1 0,-1 0 0,1 0 0,0 0 0,0 0 0,-1 0 0,1-1 0,0 1 0,0 0 0,0 0 0,-1-1 0,1 1 0,0 0 0,0 0 0,0 0 0,0-1 0,0 1 0,-1 0 0,1-1 0,0 1 0,0 0 0,0 0 0,0-1 0,0 1 0,0 0 0,0-1 0,0 1 0,0 0 0,0 0 0,0-1 0,0 1 0,0 0 0,0-1 0,0 1 0,1 0 0,-1 0 0,0-1 0,0 1 0,0 0 0,0 0 0,0-1 0,1 1 0,-1 0 0,0 0 0,0 0 0,0-1 0,1 1 0,-1 0 0,1 0 0,16-7 0,-5 4 0,0 0 0,-1 1 0,2 1 0,-1 0 0,0 0 0,0 1 0,23 4 0,-30-4 0,-1 1 0,1 1 0,-1-1 0,1 0 0,-1 1 0,0 0 0,0 0 0,0 1 0,0-1 0,0 1 0,0-1 0,-1 1 0,1 0 0,-1 1 0,0-1 0,0 1 0,0-1 0,-1 1 0,1 0 0,-1 0 0,0 0 0,0 0 0,0 0 0,2 6 0,15 64 0,-10-37 0,14 37 0,-19-63 0,1 1 0,0 1 0,-1 0 0,4 22 0,-8-31 0,1 0 0,-1-1 0,0 1 0,0-1 0,0 1 0,-1-1 0,1 1 0,-1-1 0,0 1 0,0-1 0,0 1 0,0-1 0,0 0 0,-1 0 0,0 0 0,0 0 0,0 0 0,0 0 0,-3 3 0,-2 0 0,0 0 0,0-1 0,0 0 0,-1-1 0,-11 6 0,19-10 0,0 0 0,0 0 0,0 0 0,0 0 0,0 0 0,0 0 0,1 0 0,-1 0 0,0 0 0,0 0 0,0 0 0,0 0 0,0 1 0,0-1 0,0 0 0,0 0 0,0 0 0,0 0 0,0 0 0,0 0 0,0 0 0,0 0 0,0 0 0,0 1 0,0-1 0,0 0 0,0 0 0,0 0 0,0 0 0,0 0 0,0 0 0,0 0 0,24-3 0,34-11 0,80-37 0,15-5 0,-137 51-1365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1059-6E73-413A-93C2-B227DF67D6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CE86-F553-447C-B656-1580B411B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9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90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0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99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8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2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7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4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0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3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2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545B-9C0F-4A7A-BD27-DFC6F62AFBB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7DF6F5-F3C3-48D5-946A-1FFF3CF0B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2A0D-4D73-A533-BBBD-F02AD0C2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6" y="356616"/>
            <a:ext cx="8712539" cy="1746503"/>
          </a:xfrm>
        </p:spPr>
        <p:txBody>
          <a:bodyPr/>
          <a:lstStyle/>
          <a:p>
            <a:r>
              <a:rPr lang="en-US" sz="3600" b="1" i="1" dirty="0"/>
              <a:t>Secure Crypt: Random and Pseudo-Random Key Encryption System </a:t>
            </a:r>
            <a:endParaRPr lang="en-IN" sz="36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C30F0-B734-858B-5F27-C4E335D8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" y="2724912"/>
            <a:ext cx="9793224" cy="3136391"/>
          </a:xfrm>
        </p:spPr>
        <p:txBody>
          <a:bodyPr>
            <a:normAutofit/>
          </a:bodyPr>
          <a:lstStyle/>
          <a:p>
            <a:r>
              <a:rPr lang="en-US" sz="2000" dirty="0"/>
              <a:t>Enhancing Data Security: Using Random V/S Pseudo-Random Keys for Encryption</a:t>
            </a:r>
          </a:p>
          <a:p>
            <a:endParaRPr lang="en-US" sz="2000" dirty="0"/>
          </a:p>
          <a:p>
            <a:r>
              <a:rPr lang="en-US" sz="2000" b="1" u="sng" dirty="0"/>
              <a:t>Team Members:</a:t>
            </a:r>
          </a:p>
          <a:p>
            <a:r>
              <a:rPr lang="en-US" sz="2000" dirty="0"/>
              <a:t>Sarthak Singh (Team Leader)</a:t>
            </a:r>
          </a:p>
          <a:p>
            <a:r>
              <a:rPr lang="en-US" sz="2000" dirty="0"/>
              <a:t>Sarthak Kothiyal</a:t>
            </a:r>
          </a:p>
          <a:p>
            <a:r>
              <a:rPr lang="en-US" sz="2000" dirty="0"/>
              <a:t>Sarthak </a:t>
            </a:r>
            <a:r>
              <a:rPr lang="en-US" sz="2000" dirty="0" err="1"/>
              <a:t>Badhani</a:t>
            </a:r>
            <a:endParaRPr lang="en-US" sz="2000" dirty="0"/>
          </a:p>
          <a:p>
            <a:r>
              <a:rPr lang="en-US" sz="2000" dirty="0"/>
              <a:t>Amit Rawat</a:t>
            </a: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2DC185B-B15B-1304-D18E-1E85FFC6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84" y="3429000"/>
            <a:ext cx="5175504" cy="25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9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DB3-A197-F478-6CC1-7C05C52A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Gabriola" panose="04040605051002020D02" pitchFamily="82" charset="0"/>
              </a:rPr>
              <a:t>Why is this project needed?</a:t>
            </a:r>
            <a:endParaRPr lang="en-IN" sz="5400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F4AD-37D1-5300-FA01-DF751386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we share/exchange online is vulnerable to attacks and hackers can easily steal/modify our data.</a:t>
            </a:r>
          </a:p>
          <a:p>
            <a:r>
              <a:rPr lang="en-US" dirty="0"/>
              <a:t>A lot of encryption systems use these pseudo-random number generators to make keys but they are not always the best since they are weak and predictable.</a:t>
            </a:r>
          </a:p>
          <a:p>
            <a:endParaRPr lang="en-US" dirty="0"/>
          </a:p>
          <a:p>
            <a:r>
              <a:rPr lang="en-US" dirty="0"/>
              <a:t>According to a Data breach investigation Report by Verizon;</a:t>
            </a:r>
          </a:p>
          <a:p>
            <a:pPr marL="0" indent="0">
              <a:buNone/>
            </a:pPr>
            <a:r>
              <a:rPr lang="en-US" dirty="0"/>
              <a:t>	“Over 80% of breaches involve weak or stolen keys”</a:t>
            </a:r>
          </a:p>
          <a:p>
            <a:r>
              <a:rPr lang="en-US" dirty="0"/>
              <a:t>“A predictable key allowed hackers to decrypt millions of passwords”</a:t>
            </a:r>
          </a:p>
          <a:p>
            <a:r>
              <a:rPr lang="en-US" dirty="0"/>
              <a:t>“Better key generation means Stronger protection”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B656F-E8D2-07F0-6B51-45DC2C4E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25" y="137477"/>
            <a:ext cx="2521077" cy="25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2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E08B-B4BA-FE55-DF7D-3ECC6580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Gabriola" panose="04040605051002020D02" pitchFamily="82" charset="0"/>
              </a:rPr>
              <a:t>State of the Art / Current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D835-3295-169E-1CC8-D69493BA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7945"/>
            <a:ext cx="8596668" cy="4203418"/>
          </a:xfrm>
        </p:spPr>
        <p:txBody>
          <a:bodyPr/>
          <a:lstStyle/>
          <a:p>
            <a:r>
              <a:rPr lang="en-US" dirty="0"/>
              <a:t>We will use Cryptographically Secure Keys to encrypt the data to help protect user-data and prevent eavesdropping.</a:t>
            </a:r>
          </a:p>
          <a:p>
            <a:r>
              <a:rPr lang="en-IN" dirty="0"/>
              <a:t>Python’s “secret” module will be used to generate a random, highly secure key for encryption.</a:t>
            </a:r>
          </a:p>
          <a:p>
            <a:r>
              <a:rPr lang="en-IN" dirty="0"/>
              <a:t>This way our data will be resistant to brute-force attacks and unpredictable to breach.</a:t>
            </a:r>
          </a:p>
          <a:p>
            <a:r>
              <a:rPr lang="en-IN" dirty="0"/>
              <a:t>On the other hand, to generate the pseudo-random key, Python’s “</a:t>
            </a:r>
            <a:r>
              <a:rPr lang="en-IN" dirty="0" err="1"/>
              <a:t>random.seed</a:t>
            </a:r>
            <a:r>
              <a:rPr lang="en-IN" dirty="0"/>
              <a:t>()” can be used. But it provide algorithmic randomness and if the algorithm is known to the attackers, it will be a cake walk to gain access to our data.</a:t>
            </a:r>
          </a:p>
          <a:p>
            <a:r>
              <a:rPr lang="en-IN" dirty="0"/>
              <a:t>In conclusion, pseudo-random keys are not ideal for encryption of data.</a:t>
            </a:r>
          </a:p>
          <a:p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E8E1ECB-679D-09CD-E825-0DE71868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68" y="505460"/>
            <a:ext cx="1262334" cy="12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DE6F-3F07-DC8C-F460-9056CF4C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584"/>
            <a:ext cx="8596668" cy="1460484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abriola" panose="04040605051002020D02" pitchFamily="82" charset="0"/>
              </a:rPr>
              <a:t>Our Solution…</a:t>
            </a:r>
            <a:endParaRPr lang="en-IN" sz="6600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3482-8DB0-0F16-0ED0-829450B0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68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generate two keys:</a:t>
            </a:r>
          </a:p>
          <a:p>
            <a:pPr lvl="1"/>
            <a:r>
              <a:rPr lang="en-IN" dirty="0"/>
              <a:t>Truly Random (using secrets module)</a:t>
            </a:r>
          </a:p>
          <a:p>
            <a:pPr lvl="1"/>
            <a:r>
              <a:rPr lang="en-IN" dirty="0"/>
              <a:t>Pseudo-random (using random module)</a:t>
            </a:r>
            <a:endParaRPr lang="en-US" dirty="0"/>
          </a:p>
          <a:p>
            <a:r>
              <a:rPr lang="en-US" dirty="0"/>
              <a:t>Encryption and decryption of text files will be done using Fernet encryption.</a:t>
            </a:r>
          </a:p>
          <a:p>
            <a:pPr lvl="1"/>
            <a:r>
              <a:rPr lang="en-US" dirty="0"/>
              <a:t>Encryption method that guarantees that a message encrypted using it cannot be manipulated or read without the key.</a:t>
            </a:r>
          </a:p>
          <a:p>
            <a:pPr lvl="1"/>
            <a:r>
              <a:rPr lang="en-US" dirty="0"/>
              <a:t>It is part of the cryptography library in Python which is secure and easy to use.</a:t>
            </a:r>
          </a:p>
          <a:p>
            <a:endParaRPr lang="en-US" dirty="0"/>
          </a:p>
        </p:txBody>
      </p:sp>
      <p:pic>
        <p:nvPicPr>
          <p:cNvPr id="4099" name="Picture 3" descr="Encryption and decryption of data at blazing speed using Spring Data JPA |  by Deependra Chourasia | Medium">
            <a:extLst>
              <a:ext uri="{FF2B5EF4-FFF2-40B4-BE49-F238E27FC236}">
                <a16:creationId xmlns:a16="http://schemas.microsoft.com/office/drawing/2014/main" id="{E911AFBD-9F56-698E-B824-7E73FAB8B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0"/>
          <a:stretch/>
        </p:blipFill>
        <p:spPr bwMode="auto">
          <a:xfrm>
            <a:off x="1291017" y="1561068"/>
            <a:ext cx="7369302" cy="212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0208D-737E-2D02-E6AE-227ADF49DD46}"/>
              </a:ext>
            </a:extLst>
          </p:cNvPr>
          <p:cNvSpPr txBox="1"/>
          <p:nvPr/>
        </p:nvSpPr>
        <p:spPr>
          <a:xfrm>
            <a:off x="3727704" y="1191736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Keys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5B57F3-BAD9-209B-CB6C-273777CCFBD2}"/>
                  </a:ext>
                </a:extLst>
              </p14:cNvPr>
              <p14:cNvContentPartPr/>
              <p14:nvPr/>
            </p14:nvContentPartPr>
            <p14:xfrm>
              <a:off x="6610752" y="2202984"/>
              <a:ext cx="449640" cy="25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5B57F3-BAD9-209B-CB6C-273777CCFB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8112" y="2140344"/>
                <a:ext cx="5752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2D8AA5-5729-B858-F26E-98E9DCA9C139}"/>
                  </a:ext>
                </a:extLst>
              </p14:cNvPr>
              <p14:cNvContentPartPr/>
              <p14:nvPr/>
            </p14:nvContentPartPr>
            <p14:xfrm>
              <a:off x="2852352" y="2194704"/>
              <a:ext cx="321120" cy="164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2D8AA5-5729-B858-F26E-98E9DCA9C1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9352" y="2131704"/>
                <a:ext cx="44676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6CFE-8FD6-F195-E202-186F31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Gabriola" panose="04040605051002020D02" pitchFamily="82" charset="0"/>
              </a:rPr>
              <a:t>System Architecture…</a:t>
            </a:r>
            <a:endParaRPr lang="en-IN" sz="6000" dirty="0">
              <a:latin typeface="Gabriola" panose="04040605051002020D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420D79-8C36-A332-169D-9AE90F761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348337"/>
              </p:ext>
            </p:extLst>
          </p:nvPr>
        </p:nvGraphicFramePr>
        <p:xfrm>
          <a:off x="911668" y="719666"/>
          <a:ext cx="96039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29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AFEE-9655-5036-CD31-F15CEEBC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Gabriola" panose="04040605051002020D02" pitchFamily="82" charset="0"/>
              </a:rPr>
              <a:t>Assumptions &amp; Limitations…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0230-A0DA-1873-F581-70238DB6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Only works with text files (no images or videos)</a:t>
            </a:r>
            <a:r>
              <a:rPr lang="en-IN" dirty="0"/>
              <a:t>.</a:t>
            </a:r>
          </a:p>
          <a:p>
            <a:r>
              <a:rPr lang="en-US" dirty="0"/>
              <a:t>Pseudo-random keys are for comparative analysis only (not cryptographically secure).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9B9453-1407-6DD7-43F3-CEED2553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10" y="338901"/>
            <a:ext cx="1777492" cy="177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6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B50-32DB-713F-5F0D-00B44729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Gabriola" panose="04040605051002020D02" pitchFamily="82" charset="0"/>
              </a:rPr>
              <a:t>Conclusion…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5098-1988-2524-B67F-7B21E7D9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265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Cryptographically secure keys (secrets) resists to almost all attacks, while pseudo-random keys (random) are vulnerable to brute force and seed guessing. </a:t>
            </a:r>
          </a:p>
          <a:p>
            <a:r>
              <a:rPr lang="en-US" sz="2000" dirty="0"/>
              <a:t>Always use true random keys for sensitive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67020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428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Gabriola</vt:lpstr>
      <vt:lpstr>Trebuchet MS</vt:lpstr>
      <vt:lpstr>Wingdings 3</vt:lpstr>
      <vt:lpstr>Facet</vt:lpstr>
      <vt:lpstr>Secure Crypt: Random and Pseudo-Random Key Encryption System </vt:lpstr>
      <vt:lpstr>Why is this project needed?</vt:lpstr>
      <vt:lpstr>State of the Art / Current Solution</vt:lpstr>
      <vt:lpstr>Our Solution…</vt:lpstr>
      <vt:lpstr>System Architecture…</vt:lpstr>
      <vt:lpstr>Assumptions &amp; Limitations…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Kothiyal</dc:creator>
  <cp:lastModifiedBy>Sarthak Kothiyal</cp:lastModifiedBy>
  <cp:revision>1</cp:revision>
  <dcterms:created xsi:type="dcterms:W3CDTF">2025-04-14T07:04:30Z</dcterms:created>
  <dcterms:modified xsi:type="dcterms:W3CDTF">2025-04-14T08:30:59Z</dcterms:modified>
</cp:coreProperties>
</file>