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ira Sans Medium"/>
      <p:regular r:id="rId24"/>
      <p:bold r:id="rId25"/>
      <p:italic r:id="rId26"/>
      <p:boldItalic r:id="rId27"/>
    </p:embeddedFont>
    <p:embeddedFont>
      <p:font typeface="Fira Sans SemiBold"/>
      <p:regular r:id="rId28"/>
      <p:bold r:id="rId29"/>
      <p:italic r:id="rId30"/>
      <p:boldItalic r:id="rId31"/>
    </p:embeddedFont>
    <p:embeddedFont>
      <p:font typeface="Fira Sans"/>
      <p:regular r:id="rId32"/>
      <p:bold r:id="rId33"/>
      <p:italic r:id="rId34"/>
      <p:boldItalic r:id="rId35"/>
    </p:embeddedFont>
    <p:embeddedFont>
      <p:font typeface="Fira Sans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raSans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Medium-italic.fntdata"/><Relationship Id="rId25" Type="http://schemas.openxmlformats.org/officeDocument/2006/relationships/font" Target="fonts/FiraSansMedium-bold.fntdata"/><Relationship Id="rId28" Type="http://schemas.openxmlformats.org/officeDocument/2006/relationships/font" Target="fonts/FiraSansSemiBold-regular.fntdata"/><Relationship Id="rId27" Type="http://schemas.openxmlformats.org/officeDocument/2006/relationships/font" Target="fonts/Fira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SemiBold-boldItalic.fntdata"/><Relationship Id="rId30" Type="http://schemas.openxmlformats.org/officeDocument/2006/relationships/font" Target="fonts/FiraSansSemiBold-italic.fntdata"/><Relationship Id="rId11" Type="http://schemas.openxmlformats.org/officeDocument/2006/relationships/slide" Target="slides/slide6.xml"/><Relationship Id="rId33" Type="http://schemas.openxmlformats.org/officeDocument/2006/relationships/font" Target="fonts/FiraSans-bold.fntdata"/><Relationship Id="rId10" Type="http://schemas.openxmlformats.org/officeDocument/2006/relationships/slide" Target="slides/slide5.xml"/><Relationship Id="rId32" Type="http://schemas.openxmlformats.org/officeDocument/2006/relationships/font" Target="fonts/FiraSans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Light-bold.fntdata"/><Relationship Id="rId14" Type="http://schemas.openxmlformats.org/officeDocument/2006/relationships/slide" Target="slides/slide9.xml"/><Relationship Id="rId36" Type="http://schemas.openxmlformats.org/officeDocument/2006/relationships/font" Target="fonts/FiraSansLight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71c5363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71c5363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1c5363c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71c5363c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1c5363c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1c5363c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71c5363c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71c5363c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71c5363c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71c5363c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71c5363c9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71c5363c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71c5363c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71c5363c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27fc93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27fc93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727fc9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727fc9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708381e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708381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708381e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708381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708381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708381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d6ddb9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d6ddb9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6d6ddb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6d6ddb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d6ddb9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d6ddb9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d6ddb9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d6ddb9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d6ddb9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6d6ddb9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79100" y="4406300"/>
            <a:ext cx="6477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06UXiCDgqivFr6iELTeJUg8jbBVY2um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jXI-mtPFzZ3fYniVtxElenXdohMVGv9I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prJMNRiJ4iZ9oDyac_QGqlQ-060wczEG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in California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9100" y="3840075"/>
            <a:ext cx="50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By: Alexander DeLuca, Antoine Edelman, Christian Schroeder, Timothy Tyree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Testing: What are we testing?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Collection_Aggregation.py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5 classes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23 main functions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Fetches and returns filtered data for visualization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r>
              <a:rPr lang="en"/>
              <a:t>: Classes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44675" y="1464125"/>
            <a:ext cx="20226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4 test classes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38 unit tests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Testing values, shape, parameters, etc.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425" y="1384700"/>
            <a:ext cx="5851751" cy="25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25" y="1384700"/>
            <a:ext cx="5851750" cy="3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Testing: SetUpClass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44675" y="1464125"/>
            <a:ext cx="20226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Reduce duplication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Set variables required for tests within each class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425" y="1384700"/>
            <a:ext cx="5851751" cy="25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25" y="1384700"/>
            <a:ext cx="5941350" cy="28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Testing: Expected Values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44675" y="1464125"/>
            <a:ext cx="20226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Exact data based on index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Shape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Populated variables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00" y="1365550"/>
            <a:ext cx="6171926" cy="3444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Testing: Expected Values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44675" y="1464125"/>
            <a:ext cx="20226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Exact data based on index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Shape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Populated variables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025" y="1356000"/>
            <a:ext cx="5963655" cy="36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Testing: ChartStyling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644675" y="1464125"/>
            <a:ext cx="20226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Confirm the proper figure layout parameters are being passed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75" y="1384700"/>
            <a:ext cx="6001437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r>
              <a:rPr lang="en"/>
              <a:t>: Results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Testing each function for the proper returned data, populated variables, and parameters confirmed our application was </a:t>
            </a:r>
            <a:r>
              <a:rPr lang="en"/>
              <a:t>running</a:t>
            </a:r>
            <a:r>
              <a:rPr lang="en"/>
              <a:t> as intended.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confirmation allowed us to start focusing on the functionality and usability of the application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79100" y="1545050"/>
            <a:ext cx="6962100" cy="312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does matter (in fire analysis)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lang="en"/>
              <a:t>financial</a:t>
            </a:r>
            <a:r>
              <a:rPr lang="en"/>
              <a:t> data and a heat map.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Thanks to Dr. Fox and the TAs!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points of the pres</a:t>
            </a:r>
            <a:r>
              <a:rPr lang="en"/>
              <a:t>entation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Why and how we choose this data?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Coding the framework (Dash)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Testing our code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Results we found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Californian fires?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79100" y="1775400"/>
            <a:ext cx="6962100" cy="15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 decided to look into Californian fires due to the increasing news of wildfires causing havoc. Could we help people like firefighters and residents.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put together our data?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First we found a large dataset containing 1.88 (almost 2) million fire data in the US over 24 years combining several sources. (So that’s a lot of data)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also gathered precipitation data from NOAA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Filled in missing data and combined it together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Goal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44675" y="1464125"/>
            <a:ext cx="20226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Dash web application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427" y="1384700"/>
            <a:ext cx="5188522" cy="27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40450" y="843075"/>
            <a:ext cx="505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Preparation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40450" y="1485350"/>
            <a:ext cx="2723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Original code was inefficient and resulted in latency issues (could only use 2003-2015 data)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Optimized our dash app by using object oriented programming</a:t>
            </a:r>
            <a:endParaRPr sz="1700"/>
          </a:p>
        </p:txBody>
      </p:sp>
      <p:pic>
        <p:nvPicPr>
          <p:cNvPr id="121" name="Google Shape;121;p18" title="DFD1FEA1-0AE0-41A0-B54D-424D0A04000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875" y="1321025"/>
            <a:ext cx="4079500" cy="30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9250" y="807700"/>
            <a:ext cx="4739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Optimization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9250" y="1492425"/>
            <a:ext cx="32748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 Data Collection Classes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FirePrecipCollector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Pulls fire, precipitation, and daily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CaliforniaYearlyCounty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Pulls california geojson objects, and creates a </a:t>
            </a:r>
            <a:r>
              <a:rPr lang="en" sz="1300"/>
              <a:t>yearly data</a:t>
            </a:r>
            <a:r>
              <a:rPr lang="en" sz="1300"/>
              <a:t> dictionary with the year as key and fires/geographic data as values.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8" name="Google Shape;128;p19" title="834614D2-1EA9-4094-8128-5E4268983FB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0" y="1402075"/>
            <a:ext cx="4092625" cy="30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82900" y="531775"/>
            <a:ext cx="3932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Optimization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82900" y="1358000"/>
            <a:ext cx="30837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Aggregation Class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Performs all the necessary aggregations outside of the app.py file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Visualization Classes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Map and chart creator classes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Children of aggregations class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Calls the required aggregation and visualizes the results.</a:t>
            </a:r>
            <a:endParaRPr sz="1300"/>
          </a:p>
        </p:txBody>
      </p:sp>
      <p:pic>
        <p:nvPicPr>
          <p:cNvPr id="135" name="Google Shape;135;p20" title="424F69E7-6C8D-4DED-8419-63E802D2A92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50" y="1109300"/>
            <a:ext cx="4152600" cy="31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Optimization Results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Storing the yearly data in a dictionary resulted in a constant time (average) get method each time the year slider changed.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Separating aggregations allowed the python interpreter to </a:t>
            </a:r>
            <a:r>
              <a:rPr lang="en"/>
              <a:t>receive</a:t>
            </a:r>
            <a:r>
              <a:rPr lang="en"/>
              <a:t> vectorized objects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Vastly improved our latency and allowed us to use all of the data (1992-2015).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