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61_A5B5CB1F.xml" ContentType="application/vnd.ms-powerpoint.comments+xml"/>
  <Override PartName="/ppt/comments/modernComment_164_C4F06025.xml" ContentType="application/vnd.ms-powerpoint.comments+xml"/>
  <Override PartName="/ppt/comments/modernComment_16C_28D86B54.xml" ContentType="application/vnd.ms-powerpoint.comments+xml"/>
  <Override PartName="/ppt/comments/modernComment_166_3F7E19A0.xml" ContentType="application/vnd.ms-powerpoint.comments+xml"/>
  <Override PartName="/ppt/comments/modernComment_169_7700577F.xml" ContentType="application/vnd.ms-powerpoint.comments+xml"/>
  <Override PartName="/ppt/comments/modernComment_16A_F303F2D2.xml" ContentType="application/vnd.ms-powerpoint.comments+xml"/>
  <Override PartName="/ppt/comments/modernComment_16B_92A8FD2C.xml" ContentType="application/vnd.ms-powerpoint.comments+xml"/>
  <Override PartName="/ppt/notesSlides/notesSlide2.xml" ContentType="application/vnd.openxmlformats-officedocument.presentationml.notesSlide+xml"/>
  <Override PartName="/ppt/comments/modernComment_155_69FC216B.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4"/>
  </p:notesMasterIdLst>
  <p:handoutMasterIdLst>
    <p:handoutMasterId r:id="rId35"/>
  </p:handoutMasterIdLst>
  <p:sldIdLst>
    <p:sldId id="343" r:id="rId5"/>
    <p:sldId id="331" r:id="rId6"/>
    <p:sldId id="347" r:id="rId7"/>
    <p:sldId id="344" r:id="rId8"/>
    <p:sldId id="349" r:id="rId9"/>
    <p:sldId id="345" r:id="rId10"/>
    <p:sldId id="350" r:id="rId11"/>
    <p:sldId id="351" r:id="rId12"/>
    <p:sldId id="352" r:id="rId13"/>
    <p:sldId id="353" r:id="rId14"/>
    <p:sldId id="356" r:id="rId15"/>
    <p:sldId id="364" r:id="rId16"/>
    <p:sldId id="358" r:id="rId17"/>
    <p:sldId id="359" r:id="rId18"/>
    <p:sldId id="361" r:id="rId19"/>
    <p:sldId id="362" r:id="rId20"/>
    <p:sldId id="363" r:id="rId21"/>
    <p:sldId id="365" r:id="rId22"/>
    <p:sldId id="367" r:id="rId23"/>
    <p:sldId id="368" r:id="rId24"/>
    <p:sldId id="369" r:id="rId25"/>
    <p:sldId id="366" r:id="rId26"/>
    <p:sldId id="341" r:id="rId27"/>
    <p:sldId id="342" r:id="rId28"/>
    <p:sldId id="372" r:id="rId29"/>
    <p:sldId id="374" r:id="rId30"/>
    <p:sldId id="370" r:id="rId31"/>
    <p:sldId id="373" r:id="rId32"/>
    <p:sldId id="3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C81DFEE0-27D6-95C3-F23B-50F7E22792AB}" name="Alessandro Sartore" initials="AS" userId="d067a44c3028f2b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1DD7C-FF35-48D1-8635-1E2B91F11E13}" v="406" dt="2024-07-15T14:06:32.549"/>
  </p1510:revLst>
</p1510:revInfo>
</file>

<file path=ppt/tableStyles.xml><?xml version="1.0" encoding="utf-8"?>
<a:tblStyleLst xmlns:a="http://schemas.openxmlformats.org/drawingml/2006/main" def="{D7AC3CCA-C797-4891-BE02-D94E43425B78}">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omments/modernComment_155_69FC216B.xml><?xml version="1.0" encoding="utf-8"?>
<p188:cmLst xmlns:a="http://schemas.openxmlformats.org/drawingml/2006/main" xmlns:r="http://schemas.openxmlformats.org/officeDocument/2006/relationships" xmlns:p188="http://schemas.microsoft.com/office/powerpoint/2018/8/main">
  <p188:cm id="{CD508037-37E2-4C91-BC35-50F9A25728A0}" authorId="{C81DFEE0-27D6-95C3-F23B-50F7E22792AB}" created="2024-07-03T19:35:31.928">
    <pc:sldMkLst xmlns:pc="http://schemas.microsoft.com/office/powerpoint/2013/main/command">
      <pc:docMk/>
      <pc:sldMk cId="1778131307" sldId="341"/>
    </pc:sldMkLst>
    <p188:txBody>
      <a:bodyPr/>
      <a:lstStyle/>
      <a:p>
        <a:r>
          <a:rPr lang="it-IT"/>
          <a:t>Dall'analisi dei risultati sperimentali, emerge che ci sono differenze significative tra gli algoritmi di ricerca X*, CBS, ICR, ICTS e ICTS+ID. X* e ICR hanno mostrato elevate prestazioni iniziali, ma CBS si è rivelato più efficace nei test complessi. ICTS ha superato X* nei test impegnativi, mentre ICTS+ID, pur risolvendo rapidamente test complessi, ha completato meno test complessivamente. Molti test erano troppo semplici per evidenziare differenze significative, con X* e CBS spesso quasi identici. In conclusione, non esiste un chiaro vincitore: ciascun algoritmo ha i suoi punti di forza. Questa ricerca suggerisce futuri sviluppi di nuove euristiche e algoritmi per scenari complessi e dinamici.</a:t>
        </a:r>
      </a:p>
    </p188:txBody>
  </p188:cm>
</p188:cmLst>
</file>

<file path=ppt/comments/modernComment_161_A5B5CB1F.xml><?xml version="1.0" encoding="utf-8"?>
<p188:cmLst xmlns:a="http://schemas.openxmlformats.org/drawingml/2006/main" xmlns:r="http://schemas.openxmlformats.org/officeDocument/2006/relationships" xmlns:p188="http://schemas.microsoft.com/office/powerpoint/2018/8/main">
  <p188:cm id="{661C763F-44BB-40A6-9AD3-057B1D613219}" authorId="{C81DFEE0-27D6-95C3-F23B-50F7E22792AB}" created="2024-07-02T13:23:09.606">
    <ac:deMkLst xmlns:ac="http://schemas.microsoft.com/office/drawing/2013/main/command">
      <pc:docMk xmlns:pc="http://schemas.microsoft.com/office/powerpoint/2013/main/command"/>
      <pc:sldMk xmlns:pc="http://schemas.microsoft.com/office/powerpoint/2013/main/command" cId="2780154655" sldId="353"/>
      <ac:spMk id="7" creationId="{E738EC3F-84F8-C391-3DC0-72A3FF6A89A1}"/>
    </ac:deMkLst>
    <p188:txBody>
      <a:bodyPr/>
      <a:lstStyle/>
      <a:p>
        <a:r>
          <a:rPr lang="it-IT"/>
          <a:t>Inizializzazione: Crea un nodo radice con un insieme vuoto di vincoli.
Ricerca in ampiezza: Esplora l'albero dei vincoli (CT) usando la ricerca in ampiezza (BFS).
Elaborazione di un nodo:
Esegue la ricerca a basso livello per trovare percorsi per ogni agente con i vincoli del nodo.
Valida i percorsi per identificare conflitti.
Risoluzione di un conflitto:
Se c'è un conflitto, crea due nuovi nodi figli aggiungendo un vincolo per ciascun agente in conflitto.
Ricorre per entrambi i nodi figli.
Soluzione:
Un nodo obiettivo è trovato quando la soluzione è valida (nessun conflitto).
La soluzione è il set di percorsi validi per tutti gli agenti.</a:t>
        </a:r>
      </a:p>
    </p188:txBody>
  </p188:cm>
</p188:cmLst>
</file>

<file path=ppt/comments/modernComment_164_C4F06025.xml><?xml version="1.0" encoding="utf-8"?>
<p188:cmLst xmlns:a="http://schemas.openxmlformats.org/drawingml/2006/main" xmlns:r="http://schemas.openxmlformats.org/officeDocument/2006/relationships" xmlns:p188="http://schemas.microsoft.com/office/powerpoint/2018/8/main">
  <p188:cm id="{A25C793E-060C-4A38-B347-C1D1E27E39CB}" authorId="{C81DFEE0-27D6-95C3-F23B-50F7E22792AB}" created="2024-07-02T15:41:37.489">
    <pc:sldMkLst xmlns:pc="http://schemas.microsoft.com/office/powerpoint/2013/main/command">
      <pc:docMk/>
      <pc:sldMk cId="3304087589" sldId="356"/>
    </pc:sldMkLst>
    <p188:txBody>
      <a:bodyPr/>
      <a:lstStyle/>
      <a:p>
        <a:r>
          <a:rPr lang="it-IT"/>
          <a:t>Risolve individualmente i percorsi ottimali (SAPF).
Gestisce i conflitti tra agenti:
- Estrae la porzione di grafo in conflitto.
- Considera solo gli agenti in quel sottografo.
- Risolve il MAPF nel sottografo con constraint programming.
Unisce la nuova soluzione con quella precedente.
Se non trova soluzioni, espande il sottografo.</a:t>
        </a:r>
      </a:p>
    </p188:txBody>
  </p188:cm>
</p188:cmLst>
</file>

<file path=ppt/comments/modernComment_166_3F7E19A0.xml><?xml version="1.0" encoding="utf-8"?>
<p188:cmLst xmlns:a="http://schemas.openxmlformats.org/drawingml/2006/main" xmlns:r="http://schemas.openxmlformats.org/officeDocument/2006/relationships" xmlns:p188="http://schemas.microsoft.com/office/powerpoint/2018/8/main">
  <p188:cm id="{8D86D6FC-1531-4D95-B48E-D380B8EB6F1E}" authorId="{C81DFEE0-27D6-95C3-F23B-50F7E22792AB}" created="2024-07-02T16:11:37.044">
    <ac:deMkLst xmlns:ac="http://schemas.microsoft.com/office/drawing/2013/main/command">
      <pc:docMk xmlns:pc="http://schemas.microsoft.com/office/powerpoint/2013/main/command"/>
      <pc:sldMk xmlns:pc="http://schemas.microsoft.com/office/powerpoint/2013/main/command" cId="1065228704" sldId="358"/>
      <ac:spMk id="4" creationId="{996849EC-E647-2DBA-A68B-C4C88877F09B}"/>
    </ac:deMkLst>
    <p188:txBody>
      <a:bodyPr/>
      <a:lstStyle/>
      <a:p>
        <a:r>
          <a:rPr lang="it-IT"/>
          <a:t>Standley ha migliorato l'approccio A* per il Multi-Agent Pathfinding (MAPF) con il metodo Independence Detection (ID), creando il risolutore A* più efficace per problemi MAPF.
Funzionamento
Indipendenza dei Gruppi:
- Divide gli agenti in gruppi indipendenti che non si confliggono.
- Utilizza A* per trovare soluzioni ottimali per ogni gruppo.
Gestione dei Conflitti:
- Esegue le soluzioni dei gruppi in parallelo.
- In caso di conflitto, ripianifica i percorsi per evitare fusioni.
- Se il conflitto persiste, i gruppi conflittuali vengono fusi e risolti nuovamente con A*.
Ottimizzazione:
- Utilizza conflict avoidance (CA) per evitare fusioni non necessarie.
- Mantiene l'ottimalità trovando nuovi percorsi con lo stesso costo.</a:t>
        </a:r>
      </a:p>
    </p188:txBody>
  </p188:cm>
</p188:cmLst>
</file>

<file path=ppt/comments/modernComment_169_7700577F.xml><?xml version="1.0" encoding="utf-8"?>
<p188:cmLst xmlns:a="http://schemas.openxmlformats.org/drawingml/2006/main" xmlns:r="http://schemas.openxmlformats.org/officeDocument/2006/relationships" xmlns:p188="http://schemas.microsoft.com/office/powerpoint/2018/8/main">
  <p188:cm id="{2EAC93A4-0DEF-4293-B2BA-2D6098FCA8B4}" authorId="{C81DFEE0-27D6-95C3-F23B-50F7E22792AB}" created="2024-07-02T18:51:01.436">
    <ac:deMkLst xmlns:ac="http://schemas.microsoft.com/office/drawing/2013/main/command">
      <pc:docMk xmlns:pc="http://schemas.microsoft.com/office/powerpoint/2013/main/command"/>
      <pc:sldMk xmlns:pc="http://schemas.microsoft.com/office/powerpoint/2013/main/command" cId="1996511103" sldId="361"/>
      <ac:spMk id="2" creationId="{F59799ED-A2D7-BD6F-CFC9-5919CF2C0990}"/>
    </ac:deMkLst>
    <p188:txBody>
      <a:bodyPr/>
      <a:lstStyle/>
      <a:p>
        <a:r>
          <a:rPr lang="it-IT"/>
          <a:t>Data la crescita esponenziale dello spazio degli stati con l'aumento del numero di agenti, l'uso di sottospazi è essenziale per accelerare la ricerca. Il Framework di Pianificazione Multiagente con Finestra (WAMPF) introduce il concetto di "finestra", un sottoinsieme di stati che incapsula un gruppo di agenti. Le finestre sono posizionate intorno alle collisioni nel percorso globale e vengono espanse iterativamente per migliorare la qualità del percorso globale.</a:t>
        </a:r>
      </a:p>
    </p188:txBody>
  </p188:cm>
</p188:cmLst>
</file>

<file path=ppt/comments/modernComment_16A_F303F2D2.xml><?xml version="1.0" encoding="utf-8"?>
<p188:cmLst xmlns:a="http://schemas.openxmlformats.org/drawingml/2006/main" xmlns:r="http://schemas.openxmlformats.org/officeDocument/2006/relationships" xmlns:p188="http://schemas.microsoft.com/office/powerpoint/2018/8/main">
  <p188:cm id="{13600229-E149-4EED-B08B-C20F6C5D9635}" authorId="{C81DFEE0-27D6-95C3-F23B-50F7E22792AB}" created="2024-07-03T16:53:33.857">
    <ac:deMkLst xmlns:ac="http://schemas.microsoft.com/office/drawing/2013/main/command">
      <pc:docMk xmlns:pc="http://schemas.microsoft.com/office/powerpoint/2013/main/command"/>
      <pc:sldMk xmlns:pc="http://schemas.microsoft.com/office/powerpoint/2013/main/command" cId="4077122258" sldId="362"/>
      <ac:spMk id="4" creationId="{3F87A18C-1059-D415-BC46-3BC15E5EE081}"/>
    </ac:deMkLst>
    <p188:txBody>
      <a:bodyPr/>
      <a:lstStyle/>
      <a:p>
        <a:r>
          <a:rPr lang="it-IT"/>
          <a:t>Expanding A* (X*) è un algoritmo di pianificazione efficiente basato su WAMPF, simile a NWA* ma con una gestione avanzata delle informazioni che permette di riutilizzare i risultati delle ricerche precedenti per migliorare l'efficienza nelle successive riparazioni.</a:t>
        </a:r>
      </a:p>
    </p188:txBody>
  </p188:cm>
  <p188:cm id="{04CBCDB9-C255-4983-8F51-8D07304F5486}" authorId="{C81DFEE0-27D6-95C3-F23B-50F7E22792AB}" created="2024-07-03T16:55:28.627">
    <ac:deMkLst xmlns:ac="http://schemas.microsoft.com/office/drawing/2013/main/command">
      <pc:docMk xmlns:pc="http://schemas.microsoft.com/office/powerpoint/2013/main/command"/>
      <pc:sldMk xmlns:pc="http://schemas.microsoft.com/office/powerpoint/2013/main/command" cId="4077122258" sldId="362"/>
      <ac:spMk id="4" creationId="{3F87A18C-1059-D415-BC46-3BC15E5EE081}"/>
    </ac:deMkLst>
    <p188:txBody>
      <a:bodyPr/>
      <a:lstStyle/>
      <a:p>
        <a:r>
          <a:rPr lang="it-IT"/>
          <a:t>Riutilizzo delle informazioni: Permette di evitare calcoli inutili nelle ricerche successive.
Tre fasi di trasformazione:
Espansione della finestra: Aggiunta di stati bloccati dalla finestra wk al nuovo insieme aperto O.
Spostamento dell'inizio: Incorporazione dell'albero di ricerca radicato in sk nell'albero radicato in sk+1.
Spostamento dell'obiettivo: Adattamento dei g-value per mantenere l'ottimalità del percorso.</a:t>
        </a:r>
      </a:p>
    </p188:txBody>
  </p188:cm>
</p188:cmLst>
</file>

<file path=ppt/comments/modernComment_16B_92A8FD2C.xml><?xml version="1.0" encoding="utf-8"?>
<p188:cmLst xmlns:a="http://schemas.openxmlformats.org/drawingml/2006/main" xmlns:r="http://schemas.openxmlformats.org/officeDocument/2006/relationships" xmlns:p188="http://schemas.microsoft.com/office/powerpoint/2018/8/main">
  <p188:cm id="{F23CE8F1-A780-4F8C-AE6D-C4C9E981412D}" authorId="{C81DFEE0-27D6-95C3-F23B-50F7E22792AB}" created="2024-07-03T18:59:23.869">
    <ac:deMkLst xmlns:ac="http://schemas.microsoft.com/office/drawing/2013/main/command">
      <pc:docMk xmlns:pc="http://schemas.microsoft.com/office/powerpoint/2013/main/command"/>
      <pc:sldMk xmlns:pc="http://schemas.microsoft.com/office/powerpoint/2013/main/command" cId="2460548396" sldId="363"/>
      <ac:picMk id="5" creationId="{ABF8F745-D86B-B1A7-E5DC-6D970BA8FA50}"/>
    </ac:deMkLst>
    <p188:txBody>
      <a:bodyPr/>
      <a:lstStyle/>
      <a:p>
        <a:r>
          <a:rPr lang="it-IT"/>
          <a:t>La parte in giallo evidenzia gli stati salvati nell'insieme fuori dalla finestra durante la ricerca in wkw_kwk​, dopo l'espansione della parte in azzurro. Gli stati gialli rappresentano la frontiera per l'espansione degli stati quando la finestra viene ingrandita a wk+1w_{k+1}wk+1​ e la nuova ricerca comprende l'area blu scuro [45].</a:t>
        </a:r>
      </a:p>
    </p188:txBody>
  </p188:cm>
  <p188:cm id="{DCCAB43A-A7D9-44D7-862E-7C39A4D8E4B9}" authorId="{C81DFEE0-27D6-95C3-F23B-50F7E22792AB}" created="2024-07-03T18:59:56.122">
    <ac:deMkLst xmlns:ac="http://schemas.microsoft.com/office/drawing/2013/main/command">
      <pc:docMk xmlns:pc="http://schemas.microsoft.com/office/powerpoint/2013/main/command"/>
      <pc:sldMk xmlns:pc="http://schemas.microsoft.com/office/powerpoint/2013/main/command" cId="2460548396" sldId="363"/>
      <ac:picMk id="6" creationId="{0682C3B4-0A3D-52A5-4111-91EB8D8A555F}"/>
    </ac:deMkLst>
    <p188:txBody>
      <a:bodyPr/>
      <a:lstStyle/>
      <a:p>
        <a:r>
          <a:rPr lang="it-IT"/>
          <a:t>L'oggetto grigio rappresenta un ostacolo nello spazio di ricerca. La regione azzurra indica l'area espansa durante la ricerca iniziale da wkw_kwk​ a gkg_kgk​. La regione blu scuro rappresenta l'area espansa durante wk+1w_{k+1}wk+1​ sulla base del valore di fff dell'espansione di ggg in wkw_kwk​. La regione gialla indica gli stati riespansi con un valore di ggg inferiore [45].</a:t>
        </a:r>
      </a:p>
    </p188:txBody>
  </p188:cm>
</p188:cmLst>
</file>

<file path=ppt/comments/modernComment_16C_28D86B54.xml><?xml version="1.0" encoding="utf-8"?>
<p188:cmLst xmlns:a="http://schemas.openxmlformats.org/drawingml/2006/main" xmlns:r="http://schemas.openxmlformats.org/officeDocument/2006/relationships" xmlns:p188="http://schemas.microsoft.com/office/powerpoint/2018/8/main">
  <p188:cm id="{E19B3FC0-3423-4C7E-86A0-AFE92FADDD86}" authorId="{C81DFEE0-27D6-95C3-F23B-50F7E22792AB}" created="2024-07-02T19:15:14.441">
    <pc:sldMkLst xmlns:pc="http://schemas.microsoft.com/office/powerpoint/2013/main/command">
      <pc:docMk/>
      <pc:sldMk cId="685271892" sldId="364"/>
    </pc:sldMkLst>
    <p188:txBody>
      <a:bodyPr/>
      <a:lstStyle/>
      <a:p>
        <a:r>
          <a:rPr lang="it-IT"/>
          <a:t>Alto Livello:
- Cerca in un albero chiamato Increasing Cost Tree (ICT).
- Ogni nodo dell'ICT rappresenta una combinazione di costi di percorso per gli agenti.
- La ricerca avanza aumentando i costi individuali fino a trovare una soluzione senza conflitti.
- La radice dell'albero contiene i percorsi ottimali senza considerare altri agenti.
Basso Livello:
- Testa le combinazioni di costi del nodo corrente per trovare percorsi senza conflitti.
- Utilizza una struttura chiamata Multi-value Decision Diagram (MDD) per memorizzare i percorsi.
- Se trova una soluzione senza conflitti, conferma il nodo come soluzione; altrimenti, il processo continua.
Ottimizzazione
Regole di Pruning:
- Eliminano nodi non promettenti del livello alto verificando sotto-soluzioni.
- Se un sottogruppo di agenti non ha soluzione valida, il nodo corrente è scartato.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9C198B-720E-C672-0A1F-810B02D7D6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251430-053F-DF2E-13BD-5EF99EFB68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949AF-D433-4BA9-985A-0F5A71B8713D}" type="datetimeFigureOut">
              <a:rPr lang="en-US" smtClean="0"/>
              <a:t>7/15/2024</a:t>
            </a:fld>
            <a:endParaRPr lang="en-US"/>
          </a:p>
        </p:txBody>
      </p:sp>
      <p:sp>
        <p:nvSpPr>
          <p:cNvPr id="4" name="Footer Placeholder 3">
            <a:extLst>
              <a:ext uri="{FF2B5EF4-FFF2-40B4-BE49-F238E27FC236}">
                <a16:creationId xmlns:a16="http://schemas.microsoft.com/office/drawing/2014/main" id="{A6DFFCF5-9E67-D641-CB26-31CBEB9DA5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DDB857-6406-8EE5-670A-A888D4D9E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94985-3448-4B54-B340-F6E34589E76C}" type="slidenum">
              <a:rPr lang="en-US" smtClean="0"/>
              <a:t>‹N›</a:t>
            </a:fld>
            <a:endParaRPr lang="en-US"/>
          </a:p>
        </p:txBody>
      </p:sp>
    </p:spTree>
    <p:extLst>
      <p:ext uri="{BB962C8B-B14F-4D97-AF65-F5344CB8AC3E}">
        <p14:creationId xmlns:p14="http://schemas.microsoft.com/office/powerpoint/2010/main" val="531754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0533-A760-432F-87BD-515264C2976F}"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46F2B-1084-40BA-9F0A-B1F6847335C5}" type="slidenum">
              <a:rPr lang="en-US" smtClean="0"/>
              <a:t>‹N›</a:t>
            </a:fld>
            <a:endParaRPr lang="en-US"/>
          </a:p>
        </p:txBody>
      </p:sp>
    </p:spTree>
    <p:extLst>
      <p:ext uri="{BB962C8B-B14F-4D97-AF65-F5344CB8AC3E}">
        <p14:creationId xmlns:p14="http://schemas.microsoft.com/office/powerpoint/2010/main" val="38120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6F2B-1084-40BA-9F0A-B1F6847335C5}" type="slidenum">
              <a:rPr lang="en-US" smtClean="0"/>
              <a:t>2</a:t>
            </a:fld>
            <a:endParaRPr lang="en-US"/>
          </a:p>
        </p:txBody>
      </p:sp>
    </p:spTree>
    <p:extLst>
      <p:ext uri="{BB962C8B-B14F-4D97-AF65-F5344CB8AC3E}">
        <p14:creationId xmlns:p14="http://schemas.microsoft.com/office/powerpoint/2010/main" val="113329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6F2B-1084-40BA-9F0A-B1F6847335C5}" type="slidenum">
              <a:rPr lang="en-US" smtClean="0"/>
              <a:t>23</a:t>
            </a:fld>
            <a:endParaRPr lang="en-US"/>
          </a:p>
        </p:txBody>
      </p:sp>
    </p:spTree>
    <p:extLst>
      <p:ext uri="{BB962C8B-B14F-4D97-AF65-F5344CB8AC3E}">
        <p14:creationId xmlns:p14="http://schemas.microsoft.com/office/powerpoint/2010/main" val="396428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6F2B-1084-40BA-9F0A-B1F6847335C5}" type="slidenum">
              <a:rPr lang="en-US" smtClean="0"/>
              <a:t>24</a:t>
            </a:fld>
            <a:endParaRPr lang="en-US"/>
          </a:p>
        </p:txBody>
      </p:sp>
    </p:spTree>
    <p:extLst>
      <p:ext uri="{BB962C8B-B14F-4D97-AF65-F5344CB8AC3E}">
        <p14:creationId xmlns:p14="http://schemas.microsoft.com/office/powerpoint/2010/main" val="376327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6F2B-1084-40BA-9F0A-B1F6847335C5}" type="slidenum">
              <a:rPr lang="en-US" smtClean="0"/>
              <a:t>27</a:t>
            </a:fld>
            <a:endParaRPr lang="en-US"/>
          </a:p>
        </p:txBody>
      </p:sp>
    </p:spTree>
    <p:extLst>
      <p:ext uri="{BB962C8B-B14F-4D97-AF65-F5344CB8AC3E}">
        <p14:creationId xmlns:p14="http://schemas.microsoft.com/office/powerpoint/2010/main" val="3745090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2456284" y="4549768"/>
            <a:ext cx="9236032" cy="1639767"/>
          </a:xfrm>
        </p:spPr>
        <p:txBody>
          <a:bodyPr anchor="ctr">
            <a:normAutofit/>
          </a:bodyPr>
          <a:lstStyle>
            <a:lvl1pPr>
              <a:defRPr sz="4800" spc="0" baseline="0">
                <a:solidFill>
                  <a:schemeClr val="bg1"/>
                </a:solidFill>
              </a:defRPr>
            </a:lvl1pPr>
          </a:lstStyle>
          <a:p>
            <a:r>
              <a:rPr lang="en-US"/>
              <a:t>Click to add title</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785376" y="4751091"/>
            <a:ext cx="1060704" cy="1225296"/>
          </a:xfrm>
        </p:spPr>
        <p:txBody>
          <a:bodyPr>
            <a:noAutofit/>
          </a:bodyPr>
          <a:lstStyle>
            <a:lvl1pPr marL="0" indent="0" algn="ctr">
              <a:buNone/>
              <a:defRPr sz="1200">
                <a:solidFill>
                  <a:schemeClr val="bg1"/>
                </a:solidFill>
              </a:defRPr>
            </a:lvl1pPr>
          </a:lstStyle>
          <a:p>
            <a:r>
              <a:rPr lang="en-US"/>
              <a:t>Click icon to add picture</a:t>
            </a:r>
          </a:p>
        </p:txBody>
      </p:sp>
      <p:sp>
        <p:nvSpPr>
          <p:cNvPr id="11" name="Rectangle 10">
            <a:extLst>
              <a:ext uri="{FF2B5EF4-FFF2-40B4-BE49-F238E27FC236}">
                <a16:creationId xmlns:a16="http://schemas.microsoft.com/office/drawing/2014/main" id="{63C27092-C66B-F15B-27C8-9D197E7DC6AC}"/>
              </a:ext>
              <a:ext uri="{C183D7F6-B498-43B3-948B-1728B52AA6E4}">
                <adec:decorative xmlns:adec="http://schemas.microsoft.com/office/drawing/2017/decorative" val="1"/>
              </a:ext>
            </a:extLst>
          </p:cNvPr>
          <p:cNvSpPr/>
          <p:nvPr userDrawn="1"/>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233F11-FC39-B975-A1C8-8D59FB19909E}"/>
              </a:ext>
              <a:ext uri="{C183D7F6-B498-43B3-948B-1728B52AA6E4}">
                <adec:decorative xmlns:adec="http://schemas.microsoft.com/office/drawing/2017/decorative" val="1"/>
              </a:ext>
            </a:extLst>
          </p:cNvPr>
          <p:cNvSpPr/>
          <p:nvPr userDrawn="1"/>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black and white swirl">
            <a:extLst>
              <a:ext uri="{FF2B5EF4-FFF2-40B4-BE49-F238E27FC236}">
                <a16:creationId xmlns:a16="http://schemas.microsoft.com/office/drawing/2014/main" id="{98138DC1-DEFD-0D46-996F-0FCA7D496217}"/>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l="3232" r="3232"/>
          <a:stretch/>
        </p:blipFill>
        <p:spPr bwMode="auto">
          <a:xfrm>
            <a:off x="0" y="0"/>
            <a:ext cx="12192000" cy="38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039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97AF1-4707-6817-C07C-3CF312C1C5EE}"/>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1" y="-8746"/>
            <a:ext cx="5911249" cy="68667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2" name="Table Placeholder 11">
            <a:extLst>
              <a:ext uri="{FF2B5EF4-FFF2-40B4-BE49-F238E27FC236}">
                <a16:creationId xmlns:a16="http://schemas.microsoft.com/office/drawing/2014/main" id="{74C7AB41-69EE-23E8-FBB8-C992CB3E5D1D}"/>
              </a:ext>
            </a:extLst>
          </p:cNvPr>
          <p:cNvSpPr>
            <a:spLocks noGrp="1"/>
          </p:cNvSpPr>
          <p:nvPr>
            <p:ph type="tbl" sz="quarter" idx="16"/>
          </p:nvPr>
        </p:nvSpPr>
        <p:spPr>
          <a:xfrm>
            <a:off x="395811" y="1642540"/>
            <a:ext cx="5076825" cy="3678237"/>
          </a:xfrm>
        </p:spPr>
        <p:txBody>
          <a:bodyPr/>
          <a:lstStyle>
            <a:lvl1pPr>
              <a:defRPr>
                <a:solidFill>
                  <a:schemeClr val="bg1"/>
                </a:solidFill>
              </a:defRPr>
            </a:lvl1pPr>
          </a:lstStyle>
          <a:p>
            <a:endParaRPr lang="en-US"/>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86067" y="1642541"/>
            <a:ext cx="5699583" cy="3673088"/>
          </a:xfrm>
        </p:spPr>
        <p:txBody>
          <a:bodyPr anchor="ctr">
            <a:normAutofit/>
          </a:bodyPr>
          <a:lstStyle>
            <a:lvl1pPr marL="228600" indent="-228600">
              <a:lnSpc>
                <a:spcPct val="150000"/>
              </a:lnSpc>
              <a:buClr>
                <a:schemeClr val="bg1"/>
              </a:buClr>
              <a:buFont typeface="Arial" panose="020B0604020202020204" pitchFamily="34" charset="0"/>
              <a:buChar char="•"/>
              <a:defRPr sz="1800">
                <a:solidFill>
                  <a:schemeClr val="bg1"/>
                </a:solidFill>
              </a:defRPr>
            </a:lvl1pPr>
            <a:lvl2pPr marL="800100" indent="-342900">
              <a:lnSpc>
                <a:spcPct val="150000"/>
              </a:lnSpc>
              <a:buClr>
                <a:schemeClr val="bg1"/>
              </a:buClr>
              <a:buFont typeface="Arial" panose="020B0604020202020204" pitchFamily="34" charset="0"/>
              <a:buChar char="•"/>
              <a:defRPr sz="18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800">
                <a:solidFill>
                  <a:schemeClr val="bg1"/>
                </a:solidFill>
              </a:defRPr>
            </a:lvl4pPr>
            <a:lvl5pPr marL="2114550" indent="-285750">
              <a:lnSpc>
                <a:spcPct val="150000"/>
              </a:lnSpc>
              <a:buClr>
                <a:schemeClr val="bg1"/>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Tree>
    <p:extLst>
      <p:ext uri="{BB962C8B-B14F-4D97-AF65-F5344CB8AC3E}">
        <p14:creationId xmlns:p14="http://schemas.microsoft.com/office/powerpoint/2010/main" val="39783689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able">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4" name="Table Placeholder 13">
            <a:extLst>
              <a:ext uri="{FF2B5EF4-FFF2-40B4-BE49-F238E27FC236}">
                <a16:creationId xmlns:a16="http://schemas.microsoft.com/office/drawing/2014/main" id="{EB5D976C-C0FE-C5B0-4808-7B105B9EE5A4}"/>
              </a:ext>
            </a:extLst>
          </p:cNvPr>
          <p:cNvSpPr>
            <a:spLocks noGrp="1"/>
          </p:cNvSpPr>
          <p:nvPr>
            <p:ph type="tbl" sz="quarter" idx="15"/>
          </p:nvPr>
        </p:nvSpPr>
        <p:spPr>
          <a:xfrm>
            <a:off x="396875" y="1627188"/>
            <a:ext cx="11391900" cy="3678237"/>
          </a:xfrm>
        </p:spPr>
        <p:txBody>
          <a:bodyPr/>
          <a:lstStyle>
            <a:lvl1pPr marL="0" indent="0" algn="ctr">
              <a:buNone/>
              <a:defRPr>
                <a:solidFill>
                  <a:schemeClr val="bg1"/>
                </a:solidFill>
              </a:defRPr>
            </a:lvl1pPr>
          </a:lstStyle>
          <a:p>
            <a:r>
              <a:rPr lang="en-US"/>
              <a:t>Click icon to add table</a:t>
            </a:r>
          </a:p>
          <a:p>
            <a:endParaRPr lang="en-US"/>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2198838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2 Content Below">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C4BF6CA-03A6-38A2-CA52-82239523A347}"/>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10432111" y="1"/>
            <a:ext cx="1759889" cy="6288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3" name="Content Placeholder 12">
            <a:extLst>
              <a:ext uri="{FF2B5EF4-FFF2-40B4-BE49-F238E27FC236}">
                <a16:creationId xmlns:a16="http://schemas.microsoft.com/office/drawing/2014/main" id="{73D60827-7C62-0271-9254-20661A9635BE}"/>
              </a:ext>
            </a:extLst>
          </p:cNvPr>
          <p:cNvSpPr>
            <a:spLocks noGrp="1"/>
          </p:cNvSpPr>
          <p:nvPr>
            <p:ph sz="quarter" idx="15"/>
          </p:nvPr>
        </p:nvSpPr>
        <p:spPr>
          <a:xfrm>
            <a:off x="465101" y="1436880"/>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2">
            <a:extLst>
              <a:ext uri="{FF2B5EF4-FFF2-40B4-BE49-F238E27FC236}">
                <a16:creationId xmlns:a16="http://schemas.microsoft.com/office/drawing/2014/main" id="{94526E10-5C50-1BCC-4E1F-3C8DB81D6D8F}"/>
              </a:ext>
            </a:extLst>
          </p:cNvPr>
          <p:cNvSpPr>
            <a:spLocks noGrp="1"/>
          </p:cNvSpPr>
          <p:nvPr>
            <p:ph sz="quarter" idx="16"/>
          </p:nvPr>
        </p:nvSpPr>
        <p:spPr>
          <a:xfrm>
            <a:off x="465101" y="3974371"/>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 name="Straight Connector 3">
            <a:extLst>
              <a:ext uri="{FF2B5EF4-FFF2-40B4-BE49-F238E27FC236}">
                <a16:creationId xmlns:a16="http://schemas.microsoft.com/office/drawing/2014/main" id="{D0DE5D75-0A18-AA28-06EB-453D400DA056}"/>
              </a:ext>
              <a:ext uri="{C183D7F6-B498-43B3-948B-1728B52AA6E4}">
                <adec:decorative xmlns:adec="http://schemas.microsoft.com/office/drawing/2017/decorative" val="1"/>
              </a:ext>
            </a:extLst>
          </p:cNvPr>
          <p:cNvCxnSpPr>
            <a:cxnSpLocks/>
          </p:cNvCxnSpPr>
          <p:nvPr userDrawn="1"/>
        </p:nvCxnSpPr>
        <p:spPr>
          <a:xfrm>
            <a:off x="401395" y="3735019"/>
            <a:ext cx="871875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4528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bg>
      <p:bgPr>
        <a:solidFill>
          <a:schemeClr val="tx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31432346-1A22-EB7D-7E1D-C74928074B6E}"/>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379704" y="0"/>
            <a:ext cx="785860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670A3C53-C7F2-6B70-E8F4-17E4C5F10946}"/>
              </a:ext>
              <a:ext uri="{C183D7F6-B498-43B3-948B-1728B52AA6E4}">
                <adec:decorative xmlns:adec="http://schemas.microsoft.com/office/drawing/2017/decorative" val="1"/>
              </a:ext>
            </a:extLst>
          </p:cNvPr>
          <p:cNvGrpSpPr/>
          <p:nvPr userDrawn="1"/>
        </p:nvGrpSpPr>
        <p:grpSpPr>
          <a:xfrm>
            <a:off x="380512" y="3809267"/>
            <a:ext cx="11423868" cy="1854341"/>
            <a:chOff x="380512" y="4436569"/>
            <a:chExt cx="11423868" cy="1854341"/>
          </a:xfrm>
        </p:grpSpPr>
        <p:sp>
          <p:nvSpPr>
            <p:cNvPr id="4" name="Rectangle 3">
              <a:extLst>
                <a:ext uri="{FF2B5EF4-FFF2-40B4-BE49-F238E27FC236}">
                  <a16:creationId xmlns:a16="http://schemas.microsoft.com/office/drawing/2014/main" id="{6D74BE2B-7E34-405D-C5C9-381B69EB5A77}"/>
                </a:ext>
              </a:extLst>
            </p:cNvPr>
            <p:cNvSpPr/>
            <p:nvPr/>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 name="Rectangle 5">
              <a:extLst>
                <a:ext uri="{FF2B5EF4-FFF2-40B4-BE49-F238E27FC236}">
                  <a16:creationId xmlns:a16="http://schemas.microsoft.com/office/drawing/2014/main" id="{9911ED5A-29B2-DBED-90E3-68A163A985CE}"/>
                </a:ext>
              </a:extLst>
            </p:cNvPr>
            <p:cNvSpPr/>
            <p:nvPr/>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14" name="Title 13">
            <a:extLst>
              <a:ext uri="{FF2B5EF4-FFF2-40B4-BE49-F238E27FC236}">
                <a16:creationId xmlns:a16="http://schemas.microsoft.com/office/drawing/2014/main" id="{931CB768-0E88-1C6D-5C99-04229DEF1B4C}"/>
              </a:ext>
            </a:extLst>
          </p:cNvPr>
          <p:cNvSpPr>
            <a:spLocks noGrp="1"/>
          </p:cNvSpPr>
          <p:nvPr>
            <p:ph type="title"/>
          </p:nvPr>
        </p:nvSpPr>
        <p:spPr>
          <a:xfrm>
            <a:off x="2336900" y="3875351"/>
            <a:ext cx="5901409" cy="1722759"/>
          </a:xfrm>
        </p:spPr>
        <p:txBody>
          <a:bodyPr anchor="ctr">
            <a:noAutofit/>
          </a:bodyPr>
          <a:lstStyle>
            <a:lvl1pPr>
              <a:defRPr sz="4000" spc="0" baseline="0">
                <a:solidFill>
                  <a:schemeClr val="bg1"/>
                </a:solidFill>
              </a:defRPr>
            </a:lvl1pPr>
          </a:lstStyle>
          <a:p>
            <a:endParaRPr lang="en-US"/>
          </a:p>
        </p:txBody>
      </p:sp>
      <p:sp>
        <p:nvSpPr>
          <p:cNvPr id="16" name="Picture Placeholder 15">
            <a:extLst>
              <a:ext uri="{FF2B5EF4-FFF2-40B4-BE49-F238E27FC236}">
                <a16:creationId xmlns:a16="http://schemas.microsoft.com/office/drawing/2014/main" id="{FDC653A0-554F-80A4-AEAE-FD96D2ED8E4D}"/>
              </a:ext>
            </a:extLst>
          </p:cNvPr>
          <p:cNvSpPr>
            <a:spLocks noGrp="1"/>
          </p:cNvSpPr>
          <p:nvPr>
            <p:ph type="pic" sz="quarter" idx="13"/>
          </p:nvPr>
        </p:nvSpPr>
        <p:spPr>
          <a:xfrm>
            <a:off x="785376" y="4133963"/>
            <a:ext cx="1060704" cy="1225296"/>
          </a:xfrm>
        </p:spPr>
        <p:txBody>
          <a:bodyPr>
            <a:normAutofit/>
          </a:bodyPr>
          <a:lstStyle>
            <a:lvl1pPr marL="0" indent="0" algn="ctr">
              <a:buNone/>
              <a:defRPr sz="1600">
                <a:solidFill>
                  <a:schemeClr val="bg1"/>
                </a:solidFill>
              </a:defRPr>
            </a:lvl1pPr>
          </a:lstStyle>
          <a:p>
            <a:endParaRPr lang="en-US"/>
          </a:p>
        </p:txBody>
      </p:sp>
      <p:sp>
        <p:nvSpPr>
          <p:cNvPr id="18" name="Text Placeholder 17">
            <a:extLst>
              <a:ext uri="{FF2B5EF4-FFF2-40B4-BE49-F238E27FC236}">
                <a16:creationId xmlns:a16="http://schemas.microsoft.com/office/drawing/2014/main" id="{4A876CB1-4F57-21BB-71E5-C3104D8AF5F0}"/>
              </a:ext>
            </a:extLst>
          </p:cNvPr>
          <p:cNvSpPr>
            <a:spLocks noGrp="1"/>
          </p:cNvSpPr>
          <p:nvPr>
            <p:ph type="body" sz="quarter" idx="14"/>
          </p:nvPr>
        </p:nvSpPr>
        <p:spPr>
          <a:xfrm>
            <a:off x="8480425" y="3875088"/>
            <a:ext cx="2925763" cy="1722437"/>
          </a:xfrm>
        </p:spPr>
        <p:txBody>
          <a:bodyPr anchor="ctr">
            <a:normAutofit/>
          </a:bodyPr>
          <a:lstStyle>
            <a:lvl1pPr marL="0" indent="0" algn="r">
              <a:buNone/>
              <a:defRPr sz="1800" cap="all" baseline="0">
                <a:solidFill>
                  <a:schemeClr val="bg1"/>
                </a:solidFill>
                <a:latin typeface="+mj-lt"/>
              </a:defRPr>
            </a:lvl1pPr>
            <a:lvl2pPr marL="457200" indent="0" algn="r">
              <a:buNone/>
              <a:defRPr sz="1600" cap="all" baseline="0">
                <a:solidFill>
                  <a:schemeClr val="bg1"/>
                </a:solidFill>
                <a:latin typeface="+mj-lt"/>
              </a:defRPr>
            </a:lvl2pPr>
            <a:lvl3pPr marL="914400" indent="0" algn="r">
              <a:buNone/>
              <a:defRPr sz="1400" cap="all" baseline="0">
                <a:solidFill>
                  <a:schemeClr val="bg1"/>
                </a:solidFill>
                <a:latin typeface="+mj-lt"/>
              </a:defRPr>
            </a:lvl3pPr>
            <a:lvl4pPr marL="1371600" indent="0" algn="r">
              <a:buNone/>
              <a:defRPr cap="all" baseline="0">
                <a:solidFill>
                  <a:schemeClr val="bg1"/>
                </a:solidFill>
                <a:latin typeface="+mj-lt"/>
              </a:defRPr>
            </a:lvl4pPr>
            <a:lvl5pPr marL="1828800" indent="0" algn="r">
              <a:buNone/>
              <a:defRPr cap="all" baseline="0">
                <a:solidFill>
                  <a:schemeClr val="bg1"/>
                </a:solidFill>
                <a:latin typeface="+mj-lt"/>
              </a:defRPr>
            </a:lvl5pPr>
          </a:lstStyle>
          <a:p>
            <a:pPr lvl="0"/>
            <a:r>
              <a:rPr lang="en-US"/>
              <a:t>Click to edit Master text styles</a:t>
            </a:r>
          </a:p>
          <a:p>
            <a:pPr lvl="1"/>
            <a:r>
              <a:rPr lang="en-US"/>
              <a:t>Second level</a:t>
            </a:r>
          </a:p>
          <a:p>
            <a:pPr lvl="2"/>
            <a:r>
              <a:rPr lang="en-US"/>
              <a:t>Third level</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p>
            <a:r>
              <a:rPr lang="en-US" sz="1000">
                <a:solidFill>
                  <a:schemeClr val="bg2"/>
                </a:solidFill>
              </a:rPr>
              <a:t>Presentation Title </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1">
    <p:bg>
      <p:bgPr>
        <a:solidFill>
          <a:schemeClr val="tx1"/>
        </a:solidFill>
        <a:effectLst/>
      </p:bgPr>
    </p:bg>
    <p:spTree>
      <p:nvGrpSpPr>
        <p:cNvPr id="1" name=""/>
        <p:cNvGrpSpPr/>
        <p:nvPr/>
      </p:nvGrpSpPr>
      <p:grpSpPr>
        <a:xfrm>
          <a:off x="0" y="0"/>
          <a:ext cx="0" cy="0"/>
          <a:chOff x="0" y="0"/>
          <a:chExt cx="0" cy="0"/>
        </a:xfrm>
      </p:grpSpPr>
      <p:pic>
        <p:nvPicPr>
          <p:cNvPr id="2" name="Picture Placeholder 28" descr="A black and white swirl">
            <a:extLst>
              <a:ext uri="{FF2B5EF4-FFF2-40B4-BE49-F238E27FC236}">
                <a16:creationId xmlns:a16="http://schemas.microsoft.com/office/drawing/2014/main" id="{E0E98391-1458-F827-27BD-1108152C3044}"/>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t="14117" b="14117"/>
          <a:stretch/>
        </p:blipFill>
        <p:spPr bwMode="auto">
          <a:xfrm>
            <a:off x="8850313" y="-10048"/>
            <a:ext cx="3341687" cy="62880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396414" y="1999625"/>
            <a:ext cx="7755923" cy="3416926"/>
          </a:xfrm>
        </p:spPr>
        <p:txBody>
          <a:bodyP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24" name="Rectangle 23">
            <a:extLst>
              <a:ext uri="{FF2B5EF4-FFF2-40B4-BE49-F238E27FC236}">
                <a16:creationId xmlns:a16="http://schemas.microsoft.com/office/drawing/2014/main" id="{63C27092-C66B-F15B-27C8-9D197E7DC6AC}"/>
              </a:ext>
              <a:ext uri="{C183D7F6-B498-43B3-948B-1728B52AA6E4}">
                <adec:decorative xmlns:adec="http://schemas.microsoft.com/office/drawing/2017/decorative" val="1"/>
              </a:ext>
            </a:extLst>
          </p:cNvPr>
          <p:cNvSpPr/>
          <p:nvPr userDrawn="1"/>
        </p:nvSpPr>
        <p:spPr>
          <a:xfrm>
            <a:off x="5919142" y="481564"/>
            <a:ext cx="5875094" cy="577967"/>
          </a:xfrm>
          <a:prstGeom prst="rect">
            <a:avLst/>
          </a:prstGeom>
          <a:no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4985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2">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63D3AF-244F-8916-F651-821F8358D47A}"/>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0" y="-8746"/>
            <a:ext cx="5543492" cy="686674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922338" y="1587500"/>
            <a:ext cx="3703320" cy="4279392"/>
          </a:xfrm>
        </p:spPr>
        <p:txBody>
          <a:bodyPr/>
          <a:lstStyle>
            <a:lvl1pPr marL="0" indent="0" algn="ctr">
              <a:buNone/>
              <a:defRPr>
                <a:solidFill>
                  <a:schemeClr val="bg1"/>
                </a:solidFill>
              </a:defRPr>
            </a:lvl1pPr>
          </a:lstStyle>
          <a:p>
            <a:r>
              <a:rPr lang="en-US"/>
              <a:t>Click Icon to add picture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96115" y="1552237"/>
            <a:ext cx="5689537" cy="3875371"/>
          </a:xfrm>
        </p:spPr>
        <p:txBody>
          <a:bodyPr anchor="ct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Tree>
    <p:extLst>
      <p:ext uri="{BB962C8B-B14F-4D97-AF65-F5344CB8AC3E}">
        <p14:creationId xmlns:p14="http://schemas.microsoft.com/office/powerpoint/2010/main" val="9719063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tx1"/>
        </a:solidFill>
        <a:effectLst/>
      </p:bgPr>
    </p:bg>
    <p:spTree>
      <p:nvGrpSpPr>
        <p:cNvPr id="1" name=""/>
        <p:cNvGrpSpPr/>
        <p:nvPr/>
      </p:nvGrpSpPr>
      <p:grpSpPr>
        <a:xfrm>
          <a:off x="0" y="0"/>
          <a:ext cx="0" cy="0"/>
          <a:chOff x="0" y="0"/>
          <a:chExt cx="0" cy="0"/>
        </a:xfrm>
      </p:grpSpPr>
      <p:pic>
        <p:nvPicPr>
          <p:cNvPr id="3" name="Picture 2" descr="A black and white swirl">
            <a:extLst>
              <a:ext uri="{FF2B5EF4-FFF2-40B4-BE49-F238E27FC236}">
                <a16:creationId xmlns:a16="http://schemas.microsoft.com/office/drawing/2014/main" id="{A724E2E5-65AF-7BFA-A4CB-B46550665E73}"/>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l="3404" r="3404"/>
          <a:stretch/>
        </p:blipFill>
        <p:spPr bwMode="auto">
          <a:xfrm>
            <a:off x="1" y="1615964"/>
            <a:ext cx="12192000" cy="389613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hasCustomPrompt="1"/>
          </p:nvPr>
        </p:nvSpPr>
        <p:spPr>
          <a:xfrm>
            <a:off x="295934" y="3175280"/>
            <a:ext cx="9340439" cy="3112929"/>
          </a:xfrm>
        </p:spPr>
        <p:txBody>
          <a:bodyPr>
            <a:noAutofit/>
          </a:bodyPr>
          <a:lstStyle>
            <a:lvl1pPr marL="0" indent="0">
              <a:lnSpc>
                <a:spcPct val="90000"/>
              </a:lnSpc>
              <a:buNone/>
              <a:defRPr sz="4800" cap="all" baseline="0">
                <a:solidFill>
                  <a:schemeClr val="bg1"/>
                </a:solidFill>
                <a:latin typeface="+mj-lt"/>
              </a:defRPr>
            </a:lvl1pPr>
            <a:lvl2pPr marL="457200" indent="0">
              <a:lnSpc>
                <a:spcPct val="150000"/>
              </a:lnSpc>
              <a:buNone/>
              <a:defRPr sz="4400" cap="all" baseline="0">
                <a:solidFill>
                  <a:schemeClr val="bg1"/>
                </a:solidFill>
                <a:latin typeface="+mj-lt"/>
              </a:defRPr>
            </a:lvl2pPr>
            <a:lvl3pPr marL="914400" indent="0">
              <a:lnSpc>
                <a:spcPct val="150000"/>
              </a:lnSpc>
              <a:buNone/>
              <a:defRPr sz="4000" cap="all" baseline="0">
                <a:solidFill>
                  <a:schemeClr val="bg1"/>
                </a:solidFill>
                <a:latin typeface="+mj-lt"/>
              </a:defRPr>
            </a:lvl3pPr>
            <a:lvl4pPr marL="1371600" indent="0">
              <a:lnSpc>
                <a:spcPct val="150000"/>
              </a:lnSpc>
              <a:buNone/>
              <a:defRPr sz="3600" cap="all" baseline="0">
                <a:solidFill>
                  <a:schemeClr val="bg1"/>
                </a:solidFill>
                <a:latin typeface="+mj-lt"/>
              </a:defRPr>
            </a:lvl4pPr>
            <a:lvl5pPr marL="1828800" indent="0">
              <a:lnSpc>
                <a:spcPct val="150000"/>
              </a:lnSpc>
              <a:buNone/>
              <a:defRPr sz="3600" cap="all" baseline="0">
                <a:solidFill>
                  <a:schemeClr val="bg1"/>
                </a:solidFill>
                <a:latin typeface="+mj-lt"/>
              </a:defRPr>
            </a:lvl5pPr>
          </a:lstStyle>
          <a:p>
            <a:pPr lvl="0"/>
            <a:r>
              <a:rPr lang="en-US"/>
              <a:t>Click to add text</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791212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837273" y="1840378"/>
            <a:ext cx="4206240" cy="3639312"/>
          </a:xfrm>
        </p:spPr>
        <p:txBody>
          <a:bodyPr/>
          <a:lstStyle>
            <a:lvl1pPr marL="0" indent="0" algn="ctr">
              <a:buNone/>
              <a:defRPr>
                <a:solidFill>
                  <a:schemeClr val="bg1"/>
                </a:solidFill>
              </a:defRPr>
            </a:lvl1pPr>
          </a:lstStyle>
          <a:p>
            <a:r>
              <a:rPr lang="en-US"/>
              <a:t>Click Icon to add picture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96115" y="1652717"/>
            <a:ext cx="5689537" cy="3875371"/>
          </a:xfrm>
        </p:spPr>
        <p:txBody>
          <a:bodyPr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800100" indent="-342900">
              <a:lnSpc>
                <a:spcPct val="150000"/>
              </a:lnSpc>
              <a:buClr>
                <a:schemeClr val="bg1"/>
              </a:buClr>
              <a:buFont typeface="Arial" panose="020B0604020202020204" pitchFamily="34" charset="0"/>
              <a:buChar char="•"/>
              <a:defRPr sz="20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600">
                <a:solidFill>
                  <a:schemeClr val="bg1"/>
                </a:solidFill>
              </a:defRPr>
            </a:lvl4pPr>
            <a:lvl5pPr marL="2114550" indent="-28575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Tree>
    <p:extLst>
      <p:ext uri="{BB962C8B-B14F-4D97-AF65-F5344CB8AC3E}">
        <p14:creationId xmlns:p14="http://schemas.microsoft.com/office/powerpoint/2010/main" val="32115438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chemeClr val="tx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5FBB47C-E74F-E7E0-2A5C-1AB30FAE1555}"/>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b="19626"/>
          <a:stretch/>
        </p:blipFill>
        <p:spPr bwMode="auto">
          <a:xfrm>
            <a:off x="0" y="7951"/>
            <a:ext cx="12192000" cy="551210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41CAE057-BA1C-87F2-5035-56D2FA63F4A5}"/>
              </a:ext>
              <a:ext uri="{C183D7F6-B498-43B3-948B-1728B52AA6E4}">
                <adec:decorative xmlns:adec="http://schemas.microsoft.com/office/drawing/2017/decorative" val="1"/>
              </a:ext>
            </a:extLst>
          </p:cNvPr>
          <p:cNvCxnSpPr>
            <a:cxnSpLocks/>
          </p:cNvCxnSpPr>
          <p:nvPr userDrawn="1"/>
        </p:nvCxnSpPr>
        <p:spPr>
          <a:xfrm>
            <a:off x="396414" y="436054"/>
            <a:ext cx="113277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F2DA19F2-20FB-A2EC-AA7B-8BFE6CE3A4E8}"/>
              </a:ext>
            </a:extLst>
          </p:cNvPr>
          <p:cNvSpPr>
            <a:spLocks noGrp="1"/>
          </p:cNvSpPr>
          <p:nvPr>
            <p:ph type="title"/>
          </p:nvPr>
        </p:nvSpPr>
        <p:spPr>
          <a:xfrm>
            <a:off x="396414" y="1148722"/>
            <a:ext cx="4769716" cy="4754878"/>
          </a:xfrm>
        </p:spPr>
        <p:txBody>
          <a:bodyPr anchor="b">
            <a:normAutofit/>
          </a:bodyPr>
          <a:lstStyle>
            <a:lvl1pPr>
              <a:defRPr sz="4800" spc="0" baseline="0">
                <a:solidFill>
                  <a:schemeClr val="bg1"/>
                </a:solidFill>
              </a:defRPr>
            </a:lvl1pPr>
          </a:lstStyle>
          <a:p>
            <a:r>
              <a:rPr lang="en-US"/>
              <a:t>Click to edit Master title style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5232257" y="1008049"/>
            <a:ext cx="5833872" cy="5047488"/>
          </a:xfrm>
        </p:spPr>
        <p:txBody>
          <a:bodyPr/>
          <a:lstStyle>
            <a:lvl1pPr marL="0" indent="0" algn="ctr">
              <a:buNone/>
              <a:defRPr>
                <a:solidFill>
                  <a:schemeClr val="bg1"/>
                </a:solidFill>
              </a:defRPr>
            </a:lvl1pPr>
          </a:lstStyle>
          <a:p>
            <a:r>
              <a:rPr lang="en-US"/>
              <a:t>Click Icon to add picture</a:t>
            </a:r>
          </a:p>
        </p:txBody>
      </p:sp>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Tree>
    <p:extLst>
      <p:ext uri="{BB962C8B-B14F-4D97-AF65-F5344CB8AC3E}">
        <p14:creationId xmlns:p14="http://schemas.microsoft.com/office/powerpoint/2010/main" val="40375435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625457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1D62B-795C-2350-9AA8-368DD47A6701}"/>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385494" y="0"/>
            <a:ext cx="11418885" cy="147813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6190566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271CA-F4C0-8ACD-DCD5-CE8BC096B763}"/>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5478449" y="-8746"/>
            <a:ext cx="6713552" cy="68667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05590" y="1690570"/>
            <a:ext cx="4558296" cy="3988857"/>
          </a:xfrm>
        </p:spPr>
        <p:txBody>
          <a:bodyPr tIns="0"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5908675" y="1690570"/>
            <a:ext cx="5895513" cy="3988857"/>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‹N›</a:t>
            </a:fld>
            <a:endParaRPr lang="en-US" sz="100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429044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solidFill>
              </a:defRPr>
            </a:lvl1pPr>
          </a:lstStyle>
          <a:p>
            <a:r>
              <a:rPr lang="en-US"/>
              <a:t>2/29/20XX</a:t>
            </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solidFill>
              </a:defRPr>
            </a:lvl1pPr>
          </a:lstStyle>
          <a:p>
            <a:r>
              <a:rPr lang="en-US"/>
              <a:t>Presentation Title </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solidFill>
              </a:defRPr>
            </a:lvl1pPr>
          </a:lstStyle>
          <a:p>
            <a:fld id="{71766878-3199-4EAB-94E7-2D6D11070E14}"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88" r:id="rId6"/>
    <p:sldLayoutId id="2147483689" r:id="rId7"/>
    <p:sldLayoutId id="2147483690" r:id="rId8"/>
    <p:sldLayoutId id="2147483691" r:id="rId9"/>
    <p:sldLayoutId id="2147483692" r:id="rId10"/>
    <p:sldLayoutId id="2147483693" r:id="rId11"/>
    <p:sldLayoutId id="2147483694" r:id="rId12"/>
    <p:sldLayoutId id="2147483649" r:id="rId13"/>
  </p:sldLayoutIdLst>
  <p:hf hdr="0" ftr="0" dt="0"/>
  <p:txStyles>
    <p:title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1_A5B5CB1F.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4_C4F06025.xml"/><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C_28D86B54.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6_3F7E19A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69_7700577F.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A_F303F2D2.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6B_92A8FD2C.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55_69FC216B.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C6D3C7F-484E-FC00-CEEF-D86AA9CDCEA2}"/>
              </a:ext>
            </a:extLst>
          </p:cNvPr>
          <p:cNvSpPr txBox="1"/>
          <p:nvPr/>
        </p:nvSpPr>
        <p:spPr>
          <a:xfrm>
            <a:off x="382259" y="2841170"/>
            <a:ext cx="113887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4000">
                <a:solidFill>
                  <a:schemeClr val="bg1"/>
                </a:solidFill>
                <a:latin typeface="Impact"/>
              </a:rPr>
              <a:t>MULTI-AGENT PATH FINDING</a:t>
            </a:r>
          </a:p>
          <a:p>
            <a:pPr algn="ctr"/>
            <a:r>
              <a:rPr lang="it-IT" sz="2400">
                <a:solidFill>
                  <a:schemeClr val="bg1"/>
                </a:solidFill>
                <a:latin typeface="sans-serif"/>
              </a:rPr>
              <a:t>Algoritmi allo Stato dell’Arte a Confronto su Scenari Reali</a:t>
            </a:r>
          </a:p>
          <a:p>
            <a:pPr algn="ctr"/>
            <a:endParaRPr lang="it-IT" sz="2000">
              <a:solidFill>
                <a:schemeClr val="bg1"/>
              </a:solidFill>
              <a:latin typeface="sans-serif"/>
            </a:endParaRPr>
          </a:p>
          <a:p>
            <a:pPr algn="ctr"/>
            <a:endParaRPr lang="it-IT" sz="2000">
              <a:solidFill>
                <a:schemeClr val="bg1"/>
              </a:solidFill>
              <a:latin typeface="sans-serif"/>
            </a:endParaRPr>
          </a:p>
        </p:txBody>
      </p:sp>
      <p:sp>
        <p:nvSpPr>
          <p:cNvPr id="6" name="Rettangolo 5">
            <a:extLst>
              <a:ext uri="{FF2B5EF4-FFF2-40B4-BE49-F238E27FC236}">
                <a16:creationId xmlns:a16="http://schemas.microsoft.com/office/drawing/2014/main" id="{9BBF08D1-2182-E5E1-6D23-E84F9F495629}"/>
              </a:ext>
            </a:extLst>
          </p:cNvPr>
          <p:cNvSpPr/>
          <p:nvPr/>
        </p:nvSpPr>
        <p:spPr>
          <a:xfrm>
            <a:off x="213360" y="284479"/>
            <a:ext cx="11712222" cy="109125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4647E304-EF1D-2BB9-8A45-4CDB06C7916E}"/>
              </a:ext>
            </a:extLst>
          </p:cNvPr>
          <p:cNvSpPr txBox="1"/>
          <p:nvPr/>
        </p:nvSpPr>
        <p:spPr>
          <a:xfrm>
            <a:off x="115899" y="4213767"/>
            <a:ext cx="4141141" cy="1689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it-IT" sz="2400" dirty="0">
                <a:solidFill>
                  <a:schemeClr val="bg1"/>
                </a:solidFill>
                <a:latin typeface="Impact"/>
              </a:rPr>
              <a:t>RELATORI:</a:t>
            </a:r>
            <a:br>
              <a:rPr lang="it-IT" sz="2400" dirty="0">
                <a:latin typeface="Impact"/>
              </a:rPr>
            </a:br>
            <a:r>
              <a:rPr lang="it-IT" sz="2400">
                <a:solidFill>
                  <a:schemeClr val="bg1"/>
                </a:solidFill>
                <a:latin typeface="Gill Sans MT"/>
              </a:rPr>
              <a:t>Prof. Marco Roveri</a:t>
            </a:r>
            <a:endParaRPr lang="it-IT">
              <a:solidFill>
                <a:schemeClr val="bg1"/>
              </a:solidFill>
            </a:endParaRPr>
          </a:p>
          <a:p>
            <a:pPr algn="ctr">
              <a:lnSpc>
                <a:spcPct val="150000"/>
              </a:lnSpc>
            </a:pPr>
            <a:r>
              <a:rPr lang="it-IT" sz="2400">
                <a:solidFill>
                  <a:schemeClr val="bg1"/>
                </a:solidFill>
                <a:latin typeface="Gill Sans MT"/>
              </a:rPr>
              <a:t>Dr. Enrico Saccon</a:t>
            </a:r>
          </a:p>
        </p:txBody>
      </p:sp>
      <p:sp>
        <p:nvSpPr>
          <p:cNvPr id="2" name="CasellaDiTesto 1">
            <a:extLst>
              <a:ext uri="{FF2B5EF4-FFF2-40B4-BE49-F238E27FC236}">
                <a16:creationId xmlns:a16="http://schemas.microsoft.com/office/drawing/2014/main" id="{20659619-6D8F-C9D3-10F0-5EE562353AF2}"/>
              </a:ext>
            </a:extLst>
          </p:cNvPr>
          <p:cNvSpPr txBox="1"/>
          <p:nvPr/>
        </p:nvSpPr>
        <p:spPr>
          <a:xfrm>
            <a:off x="7133824" y="4298433"/>
            <a:ext cx="4141141" cy="11352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it-IT" sz="2400">
                <a:solidFill>
                  <a:schemeClr val="bg1"/>
                </a:solidFill>
                <a:latin typeface="Impact"/>
              </a:rPr>
              <a:t>CANDIDATO:</a:t>
            </a:r>
            <a:endParaRPr lang="it-IT">
              <a:solidFill>
                <a:schemeClr val="bg1"/>
              </a:solidFill>
            </a:endParaRPr>
          </a:p>
          <a:p>
            <a:pPr algn="ctr">
              <a:lnSpc>
                <a:spcPct val="150000"/>
              </a:lnSpc>
            </a:pPr>
            <a:r>
              <a:rPr lang="it-IT" sz="2400">
                <a:solidFill>
                  <a:schemeClr val="bg1"/>
                </a:solidFill>
                <a:latin typeface="Gill Sans MT"/>
              </a:rPr>
              <a:t>Alessandro Sartore</a:t>
            </a:r>
            <a:endParaRPr lang="it-IT">
              <a:solidFill>
                <a:schemeClr val="bg1"/>
              </a:solidFill>
            </a:endParaRPr>
          </a:p>
        </p:txBody>
      </p:sp>
      <p:pic>
        <p:nvPicPr>
          <p:cNvPr id="5" name="Immagine 4" descr="Immagine che contiene emblema, simbolo, testo, cerchio&#10;&#10;Descrizione generata automaticamente">
            <a:extLst>
              <a:ext uri="{FF2B5EF4-FFF2-40B4-BE49-F238E27FC236}">
                <a16:creationId xmlns:a16="http://schemas.microsoft.com/office/drawing/2014/main" id="{A8488AD1-D3B0-D8EF-5D79-2EED6F84B77E}"/>
              </a:ext>
            </a:extLst>
          </p:cNvPr>
          <p:cNvPicPr>
            <a:picLocks noChangeAspect="1"/>
          </p:cNvPicPr>
          <p:nvPr/>
        </p:nvPicPr>
        <p:blipFill>
          <a:blip r:embed="rId2"/>
          <a:stretch>
            <a:fillRect/>
          </a:stretch>
        </p:blipFill>
        <p:spPr>
          <a:xfrm>
            <a:off x="5475699" y="99366"/>
            <a:ext cx="1193565" cy="1193565"/>
          </a:xfrm>
          <a:prstGeom prst="rect">
            <a:avLst/>
          </a:prstGeom>
        </p:spPr>
      </p:pic>
      <p:sp>
        <p:nvSpPr>
          <p:cNvPr id="9" name="CasellaDiTesto 8">
            <a:extLst>
              <a:ext uri="{FF2B5EF4-FFF2-40B4-BE49-F238E27FC236}">
                <a16:creationId xmlns:a16="http://schemas.microsoft.com/office/drawing/2014/main" id="{CF74E583-7867-F7CE-B9CB-A92E7F719706}"/>
              </a:ext>
            </a:extLst>
          </p:cNvPr>
          <p:cNvSpPr txBox="1"/>
          <p:nvPr/>
        </p:nvSpPr>
        <p:spPr>
          <a:xfrm>
            <a:off x="909132" y="1373858"/>
            <a:ext cx="103835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ea typeface="+mn-lt"/>
                <a:cs typeface="+mn-lt"/>
              </a:rPr>
              <a:t>UNIVERSITÀ DI TRENTO</a:t>
            </a:r>
          </a:p>
          <a:p>
            <a:pPr algn="ctr"/>
            <a:r>
              <a:rPr lang="it-IT">
                <a:solidFill>
                  <a:schemeClr val="bg1"/>
                </a:solidFill>
                <a:ea typeface="+mn-lt"/>
                <a:cs typeface="+mn-lt"/>
              </a:rPr>
              <a:t>Dipartimento di Ingegneria e Scienza dell’Informazione</a:t>
            </a:r>
            <a:endParaRPr lang="it-IT"/>
          </a:p>
          <a:p>
            <a:pPr algn="ctr"/>
            <a:r>
              <a:rPr lang="it-IT">
                <a:solidFill>
                  <a:schemeClr val="bg1"/>
                </a:solidFill>
                <a:ea typeface="+mn-lt"/>
                <a:cs typeface="+mn-lt"/>
              </a:rPr>
              <a:t>Corso di Laurea in Informatica</a:t>
            </a:r>
            <a:endParaRPr lang="it-IT">
              <a:solidFill>
                <a:schemeClr val="bg1"/>
              </a:solidFill>
            </a:endParaRPr>
          </a:p>
        </p:txBody>
      </p:sp>
      <p:sp>
        <p:nvSpPr>
          <p:cNvPr id="3" name="Segnaposto numero diapositiva 2">
            <a:extLst>
              <a:ext uri="{FF2B5EF4-FFF2-40B4-BE49-F238E27FC236}">
                <a16:creationId xmlns:a16="http://schemas.microsoft.com/office/drawing/2014/main" id="{6DADE90C-BCB7-43B0-9748-DCC5EDD940A6}"/>
              </a:ext>
            </a:extLst>
          </p:cNvPr>
          <p:cNvSpPr>
            <a:spLocks noGrp="1"/>
          </p:cNvSpPr>
          <p:nvPr>
            <p:ph type="sldNum" sz="quarter" idx="12"/>
          </p:nvPr>
        </p:nvSpPr>
        <p:spPr/>
        <p:txBody>
          <a:bodyPr/>
          <a:lstStyle/>
          <a:p>
            <a:fld id="{71766878-3199-4EAB-94E7-2D6D11070E14}" type="slidenum">
              <a:rPr lang="en-US" sz="1000" smtClean="0">
                <a:solidFill>
                  <a:schemeClr val="bg2"/>
                </a:solidFill>
              </a:rPr>
              <a:pPr/>
              <a:t>1</a:t>
            </a:fld>
            <a:endParaRPr lang="it-IT"/>
          </a:p>
        </p:txBody>
      </p:sp>
      <p:pic>
        <p:nvPicPr>
          <p:cNvPr id="10" name="Picture Placeholder 5" descr="Logo&#10;">
            <a:extLst>
              <a:ext uri="{FF2B5EF4-FFF2-40B4-BE49-F238E27FC236}">
                <a16:creationId xmlns:a16="http://schemas.microsoft.com/office/drawing/2014/main" id="{D7F5EB71-1A1F-83A8-A8D1-BE09ED91B2AB}"/>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Tree>
    <p:extLst>
      <p:ext uri="{BB962C8B-B14F-4D97-AF65-F5344CB8AC3E}">
        <p14:creationId xmlns:p14="http://schemas.microsoft.com/office/powerpoint/2010/main" val="30198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2A14C-944C-F49C-4703-4A1432913294}"/>
              </a:ext>
            </a:extLst>
          </p:cNvPr>
          <p:cNvSpPr>
            <a:spLocks noGrp="1"/>
          </p:cNvSpPr>
          <p:nvPr>
            <p:ph type="title"/>
          </p:nvPr>
        </p:nvSpPr>
        <p:spPr/>
        <p:txBody>
          <a:bodyPr/>
          <a:lstStyle/>
          <a:p>
            <a:r>
              <a:rPr lang="it-IT" dirty="0" err="1"/>
              <a:t>Conflict</a:t>
            </a:r>
            <a:r>
              <a:rPr lang="it-IT" dirty="0"/>
              <a:t> </a:t>
            </a:r>
            <a:r>
              <a:rPr lang="it-IT" dirty="0" err="1"/>
              <a:t>based</a:t>
            </a:r>
            <a:r>
              <a:rPr lang="it-IT" dirty="0"/>
              <a:t> </a:t>
            </a:r>
            <a:r>
              <a:rPr lang="it-IT" dirty="0" err="1"/>
              <a:t>search</a:t>
            </a:r>
            <a:r>
              <a:rPr lang="it-IT" dirty="0"/>
              <a:t> (CBS)</a:t>
            </a:r>
          </a:p>
        </p:txBody>
      </p:sp>
      <p:sp>
        <p:nvSpPr>
          <p:cNvPr id="7" name="CasellaDiTesto 6">
            <a:extLst>
              <a:ext uri="{FF2B5EF4-FFF2-40B4-BE49-F238E27FC236}">
                <a16:creationId xmlns:a16="http://schemas.microsoft.com/office/drawing/2014/main" id="{E738EC3F-84F8-C391-3DC0-72A3FF6A89A1}"/>
              </a:ext>
            </a:extLst>
          </p:cNvPr>
          <p:cNvSpPr txBox="1"/>
          <p:nvPr/>
        </p:nvSpPr>
        <p:spPr>
          <a:xfrm>
            <a:off x="395487" y="1513840"/>
            <a:ext cx="533099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bg1"/>
                </a:solidFill>
                <a:latin typeface="Impact"/>
              </a:rPr>
              <a:t>FUNZIONAMENTO</a:t>
            </a:r>
            <a:endParaRPr lang="it-IT">
              <a:solidFill>
                <a:schemeClr val="bg1"/>
              </a:solidFill>
            </a:endParaRPr>
          </a:p>
          <a:p>
            <a:pPr algn="l"/>
            <a:endParaRPr lang="it-IT">
              <a:solidFill>
                <a:schemeClr val="bg1"/>
              </a:solidFill>
              <a:latin typeface="Impact"/>
            </a:endParaRPr>
          </a:p>
          <a:p>
            <a:pPr marL="342900" indent="-342900">
              <a:lnSpc>
                <a:spcPct val="150000"/>
              </a:lnSpc>
              <a:buAutoNum type="arabicPeriod"/>
            </a:pPr>
            <a:r>
              <a:rPr lang="it-IT" sz="2000" b="1">
                <a:solidFill>
                  <a:schemeClr val="bg1"/>
                </a:solidFill>
                <a:latin typeface="Gill Sans MT"/>
              </a:rPr>
              <a:t>Inizializzazione</a:t>
            </a:r>
            <a:r>
              <a:rPr lang="it-IT" sz="2000">
                <a:solidFill>
                  <a:schemeClr val="bg1"/>
                </a:solidFill>
                <a:latin typeface="Gill Sans MT"/>
              </a:rPr>
              <a:t>: creazione di un nodo radice</a:t>
            </a:r>
          </a:p>
          <a:p>
            <a:pPr marL="342900" indent="-342900">
              <a:lnSpc>
                <a:spcPct val="150000"/>
              </a:lnSpc>
              <a:buAutoNum type="arabicPeriod"/>
            </a:pPr>
            <a:r>
              <a:rPr lang="it-IT" sz="2000" b="1">
                <a:solidFill>
                  <a:schemeClr val="bg1"/>
                </a:solidFill>
                <a:latin typeface="Gill Sans MT"/>
              </a:rPr>
              <a:t>Ricerca in ampiezza</a:t>
            </a:r>
            <a:r>
              <a:rPr lang="it-IT" sz="2000">
                <a:solidFill>
                  <a:schemeClr val="bg1"/>
                </a:solidFill>
                <a:latin typeface="Gill Sans MT"/>
              </a:rPr>
              <a:t>: esplorazione dell'albero dei vincoli</a:t>
            </a:r>
          </a:p>
          <a:p>
            <a:pPr marL="342900" indent="-342900">
              <a:lnSpc>
                <a:spcPct val="150000"/>
              </a:lnSpc>
              <a:buAutoNum type="arabicPeriod"/>
            </a:pPr>
            <a:r>
              <a:rPr lang="it-IT" sz="2000" b="1">
                <a:solidFill>
                  <a:schemeClr val="bg1"/>
                </a:solidFill>
                <a:latin typeface="Gill Sans MT"/>
              </a:rPr>
              <a:t>Elaborazione di un nodo</a:t>
            </a:r>
          </a:p>
          <a:p>
            <a:pPr marL="342900" indent="-342900">
              <a:lnSpc>
                <a:spcPct val="150000"/>
              </a:lnSpc>
              <a:buAutoNum type="arabicPeriod"/>
            </a:pPr>
            <a:r>
              <a:rPr lang="it-IT" sz="2000" b="1">
                <a:solidFill>
                  <a:schemeClr val="bg1"/>
                </a:solidFill>
                <a:latin typeface="Gill Sans MT"/>
              </a:rPr>
              <a:t>Risoluzione di un conflitto</a:t>
            </a:r>
          </a:p>
          <a:p>
            <a:pPr marL="342900" indent="-342900">
              <a:lnSpc>
                <a:spcPct val="150000"/>
              </a:lnSpc>
              <a:buAutoNum type="arabicPeriod"/>
            </a:pPr>
            <a:r>
              <a:rPr lang="it-IT" sz="2000" b="1">
                <a:solidFill>
                  <a:schemeClr val="bg1"/>
                </a:solidFill>
                <a:latin typeface="Gill Sans MT"/>
              </a:rPr>
              <a:t>Soluzione: </a:t>
            </a:r>
            <a:r>
              <a:rPr lang="it-IT" sz="2000">
                <a:solidFill>
                  <a:schemeClr val="bg1"/>
                </a:solidFill>
                <a:latin typeface="Gill Sans MT"/>
              </a:rPr>
              <a:t>identificazione del nodo obiettivo. Ritorna l'insieme dei percorsi validi</a:t>
            </a:r>
          </a:p>
          <a:p>
            <a:pPr marL="342900" indent="-342900">
              <a:lnSpc>
                <a:spcPct val="150000"/>
              </a:lnSpc>
              <a:buAutoNum type="arabicPeriod"/>
            </a:pPr>
            <a:endParaRPr lang="it-IT" sz="2000" b="1">
              <a:solidFill>
                <a:schemeClr val="bg1"/>
              </a:solidFill>
              <a:latin typeface="Gill Sans MT"/>
            </a:endParaRPr>
          </a:p>
          <a:p>
            <a:pPr marL="342900" indent="-342900">
              <a:lnSpc>
                <a:spcPct val="150000"/>
              </a:lnSpc>
              <a:buAutoNum type="arabicPeriod"/>
            </a:pPr>
            <a:endParaRPr lang="it-IT" sz="2000" b="1">
              <a:solidFill>
                <a:schemeClr val="bg1"/>
              </a:solidFill>
              <a:latin typeface="Gill Sans MT"/>
            </a:endParaRPr>
          </a:p>
          <a:p>
            <a:pPr marL="342900" indent="-342900">
              <a:buAutoNum type="arabicPeriod"/>
            </a:pPr>
            <a:endParaRPr lang="it-IT" sz="2000" b="1">
              <a:solidFill>
                <a:schemeClr val="bg1"/>
              </a:solidFill>
              <a:latin typeface="Gill Sans MT"/>
            </a:endParaRPr>
          </a:p>
          <a:p>
            <a:pPr marL="342900" indent="-342900">
              <a:buAutoNum type="arabicPeriod"/>
            </a:pPr>
            <a:endParaRPr lang="it-IT" sz="2000">
              <a:solidFill>
                <a:schemeClr val="bg1"/>
              </a:solidFill>
              <a:latin typeface="Gill Sans MT"/>
            </a:endParaRPr>
          </a:p>
          <a:p>
            <a:endParaRPr lang="it-IT">
              <a:solidFill>
                <a:schemeClr val="bg1"/>
              </a:solidFill>
              <a:latin typeface="Impact"/>
            </a:endParaRPr>
          </a:p>
        </p:txBody>
      </p:sp>
      <p:pic>
        <p:nvPicPr>
          <p:cNvPr id="11" name="Picture Placeholder 5" descr="Logo&#10;">
            <a:extLst>
              <a:ext uri="{FF2B5EF4-FFF2-40B4-BE49-F238E27FC236}">
                <a16:creationId xmlns:a16="http://schemas.microsoft.com/office/drawing/2014/main" id="{17F3D442-0A4A-7E28-435F-F843580D0CBF}"/>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pic>
        <p:nvPicPr>
          <p:cNvPr id="13" name="Immagine 12" descr="Immagine che contiene testo, biglietto da visita, schermata, Carattere&#10;&#10;Descrizione generata automaticamente">
            <a:extLst>
              <a:ext uri="{FF2B5EF4-FFF2-40B4-BE49-F238E27FC236}">
                <a16:creationId xmlns:a16="http://schemas.microsoft.com/office/drawing/2014/main" id="{28D51617-A11B-1EBE-AA74-3FFB469F9DBF}"/>
              </a:ext>
            </a:extLst>
          </p:cNvPr>
          <p:cNvPicPr>
            <a:picLocks noChangeAspect="1"/>
          </p:cNvPicPr>
          <p:nvPr/>
        </p:nvPicPr>
        <p:blipFill>
          <a:blip r:embed="rId5"/>
          <a:stretch>
            <a:fillRect/>
          </a:stretch>
        </p:blipFill>
        <p:spPr>
          <a:xfrm>
            <a:off x="5911991" y="2066359"/>
            <a:ext cx="6096000" cy="3216349"/>
          </a:xfrm>
          <a:prstGeom prst="rect">
            <a:avLst/>
          </a:prstGeom>
        </p:spPr>
      </p:pic>
      <p:sp>
        <p:nvSpPr>
          <p:cNvPr id="3" name="Rettangolo 2">
            <a:extLst>
              <a:ext uri="{FF2B5EF4-FFF2-40B4-BE49-F238E27FC236}">
                <a16:creationId xmlns:a16="http://schemas.microsoft.com/office/drawing/2014/main" id="{72534B9C-D084-36D5-FE85-10966240CAA5}"/>
              </a:ext>
            </a:extLst>
          </p:cNvPr>
          <p:cNvSpPr/>
          <p:nvPr/>
        </p:nvSpPr>
        <p:spPr>
          <a:xfrm>
            <a:off x="5902960" y="2062480"/>
            <a:ext cx="6096000" cy="32267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4" name="CasellaDiTesto 3">
            <a:extLst>
              <a:ext uri="{FF2B5EF4-FFF2-40B4-BE49-F238E27FC236}">
                <a16:creationId xmlns:a16="http://schemas.microsoft.com/office/drawing/2014/main" id="{98CD69AD-DB43-2184-9E79-0BCBF9867E8A}"/>
              </a:ext>
            </a:extLst>
          </p:cNvPr>
          <p:cNvSpPr txBox="1"/>
          <p:nvPr/>
        </p:nvSpPr>
        <p:spPr>
          <a:xfrm>
            <a:off x="5913120" y="1513840"/>
            <a:ext cx="4937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rPr>
              <a:t>ALBERO DEI VINCOLI</a:t>
            </a:r>
            <a:endParaRPr lang="it-IT"/>
          </a:p>
        </p:txBody>
      </p:sp>
      <p:sp>
        <p:nvSpPr>
          <p:cNvPr id="5" name="Segnaposto numero diapositiva 4">
            <a:extLst>
              <a:ext uri="{FF2B5EF4-FFF2-40B4-BE49-F238E27FC236}">
                <a16:creationId xmlns:a16="http://schemas.microsoft.com/office/drawing/2014/main" id="{AC387B48-2C2A-4F12-4ECB-690005712E01}"/>
              </a:ext>
            </a:extLst>
          </p:cNvPr>
          <p:cNvSpPr>
            <a:spLocks noGrp="1"/>
          </p:cNvSpPr>
          <p:nvPr>
            <p:ph type="sldNum" sz="quarter" idx="12"/>
          </p:nvPr>
        </p:nvSpPr>
        <p:spPr/>
        <p:txBody>
          <a:bodyPr/>
          <a:lstStyle/>
          <a:p>
            <a:fld id="{71766878-3199-4EAB-94E7-2D6D11070E14}" type="slidenum">
              <a:rPr lang="en-US" sz="1000" smtClean="0">
                <a:solidFill>
                  <a:schemeClr val="bg2"/>
                </a:solidFill>
              </a:rPr>
              <a:pPr/>
              <a:t>10</a:t>
            </a:fld>
            <a:endParaRPr lang="it-IT"/>
          </a:p>
        </p:txBody>
      </p:sp>
    </p:spTree>
    <p:extLst>
      <p:ext uri="{BB962C8B-B14F-4D97-AF65-F5344CB8AC3E}">
        <p14:creationId xmlns:p14="http://schemas.microsoft.com/office/powerpoint/2010/main" val="278015465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7952B-9C38-15EB-F38F-744EBBEFA89E}"/>
              </a:ext>
            </a:extLst>
          </p:cNvPr>
          <p:cNvSpPr>
            <a:spLocks noGrp="1"/>
          </p:cNvSpPr>
          <p:nvPr>
            <p:ph type="title"/>
          </p:nvPr>
        </p:nvSpPr>
        <p:spPr>
          <a:xfrm>
            <a:off x="6270244" y="481564"/>
            <a:ext cx="5511330" cy="577967"/>
          </a:xfrm>
        </p:spPr>
        <p:txBody>
          <a:bodyPr/>
          <a:lstStyle/>
          <a:p>
            <a:r>
              <a:rPr lang="it-IT">
                <a:ea typeface="+mj-lt"/>
                <a:cs typeface="+mj-lt"/>
              </a:rPr>
              <a:t>INTERSECTION CONFLCIT RESOLUTION (ICR)</a:t>
            </a:r>
            <a:endParaRPr lang="en-US">
              <a:ea typeface="+mj-lt"/>
              <a:cs typeface="+mj-lt"/>
            </a:endParaRPr>
          </a:p>
        </p:txBody>
      </p:sp>
      <p:sp>
        <p:nvSpPr>
          <p:cNvPr id="4" name="Segnaposto immagine 3">
            <a:extLst>
              <a:ext uri="{FF2B5EF4-FFF2-40B4-BE49-F238E27FC236}">
                <a16:creationId xmlns:a16="http://schemas.microsoft.com/office/drawing/2014/main" id="{5E86A0FE-FD4A-F37C-9D1B-D2D72F6D3FD2}"/>
              </a:ext>
            </a:extLst>
          </p:cNvPr>
          <p:cNvSpPr>
            <a:spLocks noGrp="1"/>
          </p:cNvSpPr>
          <p:nvPr>
            <p:ph type="pic" sz="quarter" idx="14"/>
          </p:nvPr>
        </p:nvSpPr>
        <p:spPr/>
      </p:sp>
      <p:sp>
        <p:nvSpPr>
          <p:cNvPr id="5" name="CasellaDiTesto 4">
            <a:extLst>
              <a:ext uri="{FF2B5EF4-FFF2-40B4-BE49-F238E27FC236}">
                <a16:creationId xmlns:a16="http://schemas.microsoft.com/office/drawing/2014/main" id="{4B218F1E-E24E-FD47-7B53-7CC997F4173F}"/>
              </a:ext>
            </a:extLst>
          </p:cNvPr>
          <p:cNvSpPr txBox="1"/>
          <p:nvPr/>
        </p:nvSpPr>
        <p:spPr>
          <a:xfrm>
            <a:off x="399250" y="1316661"/>
            <a:ext cx="6603623" cy="50685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it-IT">
                <a:solidFill>
                  <a:schemeClr val="bg1"/>
                </a:solidFill>
                <a:latin typeface="Impact"/>
              </a:rPr>
              <a:t>FUNZIONAMENTO</a:t>
            </a:r>
            <a:endParaRPr lang="it-IT">
              <a:solidFill>
                <a:schemeClr val="bg1"/>
              </a:solidFill>
            </a:endParaRPr>
          </a:p>
          <a:p>
            <a:endParaRPr lang="it-IT">
              <a:solidFill>
                <a:schemeClr val="bg1"/>
              </a:solidFill>
              <a:latin typeface="Impact"/>
              <a:ea typeface="+mn-lt"/>
              <a:cs typeface="+mn-lt"/>
            </a:endParaRPr>
          </a:p>
          <a:p>
            <a:pPr marL="342900" indent="-342900">
              <a:lnSpc>
                <a:spcPct val="150000"/>
              </a:lnSpc>
              <a:buAutoNum type="arabicPeriod"/>
            </a:pPr>
            <a:r>
              <a:rPr lang="it-IT" sz="2000">
                <a:solidFill>
                  <a:schemeClr val="bg1"/>
                </a:solidFill>
                <a:ea typeface="+mn-lt"/>
                <a:cs typeface="+mn-lt"/>
              </a:rPr>
              <a:t>Risolve i percorsi in modo ottimale per ogni agente (SAPF)</a:t>
            </a:r>
            <a:endParaRPr lang="it-IT" sz="2000">
              <a:solidFill>
                <a:schemeClr val="bg1"/>
              </a:solidFill>
            </a:endParaRPr>
          </a:p>
          <a:p>
            <a:pPr marL="342900" indent="-342900">
              <a:lnSpc>
                <a:spcPct val="150000"/>
              </a:lnSpc>
              <a:buAutoNum type="arabicPeriod"/>
            </a:pPr>
            <a:r>
              <a:rPr lang="it-IT" sz="2000">
                <a:solidFill>
                  <a:schemeClr val="bg1"/>
                </a:solidFill>
              </a:rPr>
              <a:t>Gestisce i </a:t>
            </a:r>
            <a:r>
              <a:rPr lang="it-IT" sz="2000" err="1">
                <a:solidFill>
                  <a:schemeClr val="bg1"/>
                </a:solidFill>
              </a:rPr>
              <a:t>confltti</a:t>
            </a:r>
            <a:r>
              <a:rPr lang="it-IT" sz="2000">
                <a:solidFill>
                  <a:schemeClr val="bg1"/>
                </a:solidFill>
              </a:rPr>
              <a:t> tra gli agenti:</a:t>
            </a:r>
          </a:p>
          <a:p>
            <a:pPr marL="914400" lvl="1" indent="-457200">
              <a:lnSpc>
                <a:spcPct val="150000"/>
              </a:lnSpc>
              <a:buAutoNum type="alphaLcPeriod"/>
            </a:pPr>
            <a:r>
              <a:rPr lang="it-IT" sz="2000">
                <a:solidFill>
                  <a:schemeClr val="bg1"/>
                </a:solidFill>
                <a:latin typeface="Gill Sans MT" panose="020B0502020104020203"/>
              </a:rPr>
              <a:t>Estrae la porzione di grafo in conflitto</a:t>
            </a:r>
          </a:p>
          <a:p>
            <a:pPr marL="914400" lvl="1" indent="-457200">
              <a:lnSpc>
                <a:spcPct val="150000"/>
              </a:lnSpc>
              <a:buAutoNum type="alphaLcPeriod"/>
            </a:pPr>
            <a:r>
              <a:rPr lang="it-IT" sz="2000">
                <a:solidFill>
                  <a:schemeClr val="bg1"/>
                </a:solidFill>
                <a:latin typeface="Gill Sans MT" panose="020B0502020104020203"/>
              </a:rPr>
              <a:t>Considera solo gli agenti del </a:t>
            </a:r>
            <a:r>
              <a:rPr lang="it-IT" sz="2000" err="1">
                <a:solidFill>
                  <a:schemeClr val="bg1"/>
                </a:solidFill>
                <a:latin typeface="Gill Sans MT" panose="020B0502020104020203"/>
              </a:rPr>
              <a:t>sottografo</a:t>
            </a:r>
            <a:endParaRPr lang="it-IT" sz="2000">
              <a:solidFill>
                <a:schemeClr val="bg1"/>
              </a:solidFill>
              <a:latin typeface="Gill Sans MT" panose="020B0502020104020203"/>
            </a:endParaRPr>
          </a:p>
          <a:p>
            <a:pPr marL="914400" lvl="1" indent="-457200">
              <a:lnSpc>
                <a:spcPct val="150000"/>
              </a:lnSpc>
              <a:buAutoNum type="alphaLcPeriod"/>
            </a:pPr>
            <a:r>
              <a:rPr lang="it-IT" sz="2000">
                <a:solidFill>
                  <a:schemeClr val="bg1"/>
                </a:solidFill>
                <a:latin typeface="Gill Sans MT" panose="020B0502020104020203"/>
              </a:rPr>
              <a:t>Risolve il problema tramite </a:t>
            </a:r>
            <a:r>
              <a:rPr lang="it-IT" sz="2000" i="1" err="1">
                <a:solidFill>
                  <a:schemeClr val="bg1"/>
                </a:solidFill>
                <a:latin typeface="Gill Sans MT" panose="020B0502020104020203"/>
              </a:rPr>
              <a:t>constraint</a:t>
            </a:r>
            <a:r>
              <a:rPr lang="it-IT" sz="2000" i="1">
                <a:solidFill>
                  <a:schemeClr val="bg1"/>
                </a:solidFill>
                <a:latin typeface="Gill Sans MT" panose="020B0502020104020203"/>
              </a:rPr>
              <a:t> programming</a:t>
            </a:r>
            <a:endParaRPr lang="it-IT" sz="2000">
              <a:solidFill>
                <a:schemeClr val="bg1"/>
              </a:solidFill>
              <a:latin typeface="Gill Sans MT" panose="020B0502020104020203"/>
            </a:endParaRPr>
          </a:p>
          <a:p>
            <a:pPr marL="457200" indent="-457200">
              <a:lnSpc>
                <a:spcPct val="150000"/>
              </a:lnSpc>
              <a:buAutoNum type="arabicPeriod"/>
            </a:pPr>
            <a:r>
              <a:rPr lang="it-IT" sz="2000">
                <a:solidFill>
                  <a:schemeClr val="bg1"/>
                </a:solidFill>
                <a:latin typeface="Gill Sans MT" panose="020B0502020104020203"/>
              </a:rPr>
              <a:t>Unisce la nuova soluzione con quella globale</a:t>
            </a:r>
            <a:endParaRPr lang="it-IT" sz="2000" i="1">
              <a:solidFill>
                <a:schemeClr val="bg1"/>
              </a:solidFill>
              <a:latin typeface="Gill Sans MT" panose="020B0502020104020203"/>
            </a:endParaRPr>
          </a:p>
          <a:p>
            <a:pPr marL="457200" indent="-457200">
              <a:lnSpc>
                <a:spcPct val="150000"/>
              </a:lnSpc>
              <a:buAutoNum type="arabicPeriod"/>
            </a:pPr>
            <a:r>
              <a:rPr lang="it-IT" sz="2000">
                <a:solidFill>
                  <a:schemeClr val="bg1"/>
                </a:solidFill>
                <a:latin typeface="Gill Sans MT" panose="020B0502020104020203"/>
              </a:rPr>
              <a:t>Se non trova soluzioni, espande il </a:t>
            </a:r>
            <a:r>
              <a:rPr lang="it-IT" sz="2000" err="1">
                <a:solidFill>
                  <a:schemeClr val="bg1"/>
                </a:solidFill>
                <a:latin typeface="Gill Sans MT" panose="020B0502020104020203"/>
              </a:rPr>
              <a:t>sottografo</a:t>
            </a:r>
            <a:endParaRPr lang="it-IT" sz="2000">
              <a:solidFill>
                <a:schemeClr val="bg1"/>
              </a:solidFill>
              <a:latin typeface="Gill Sans MT" panose="020B0502020104020203"/>
            </a:endParaRPr>
          </a:p>
          <a:p>
            <a:pPr>
              <a:buAutoNum type="arabicPeriod"/>
            </a:pPr>
            <a:endParaRPr lang="it-IT">
              <a:solidFill>
                <a:srgbClr val="000000"/>
              </a:solidFill>
              <a:latin typeface="Gill Sans MT" panose="020B0502020104020203"/>
            </a:endParaRPr>
          </a:p>
          <a:p>
            <a:pPr marL="342900" indent="-342900">
              <a:lnSpc>
                <a:spcPct val="150000"/>
              </a:lnSpc>
              <a:buAutoNum type="arabicPeriod"/>
            </a:pPr>
            <a:endParaRPr lang="it-IT">
              <a:solidFill>
                <a:schemeClr val="bg1"/>
              </a:solidFill>
              <a:latin typeface="Impact"/>
            </a:endParaRPr>
          </a:p>
          <a:p>
            <a:pPr>
              <a:lnSpc>
                <a:spcPct val="150000"/>
              </a:lnSpc>
            </a:pPr>
            <a:endParaRPr lang="it-IT">
              <a:solidFill>
                <a:schemeClr val="bg1"/>
              </a:solidFill>
              <a:latin typeface="Impact"/>
            </a:endParaRPr>
          </a:p>
        </p:txBody>
      </p:sp>
      <p:pic>
        <p:nvPicPr>
          <p:cNvPr id="7" name="Picture Placeholder 5" descr="Logo&#10;">
            <a:extLst>
              <a:ext uri="{FF2B5EF4-FFF2-40B4-BE49-F238E27FC236}">
                <a16:creationId xmlns:a16="http://schemas.microsoft.com/office/drawing/2014/main" id="{545ED067-EE2A-6228-CFDE-4A06D0F45EEB}"/>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DAE8B404-81EE-8164-CF3B-E605924A6E64}"/>
              </a:ext>
            </a:extLst>
          </p:cNvPr>
          <p:cNvSpPr>
            <a:spLocks noGrp="1"/>
          </p:cNvSpPr>
          <p:nvPr>
            <p:ph type="sldNum" sz="quarter" idx="12"/>
          </p:nvPr>
        </p:nvSpPr>
        <p:spPr/>
        <p:txBody>
          <a:bodyPr/>
          <a:lstStyle/>
          <a:p>
            <a:fld id="{71766878-3199-4EAB-94E7-2D6D11070E14}" type="slidenum">
              <a:rPr lang="en-US" sz="1000" smtClean="0">
                <a:solidFill>
                  <a:schemeClr val="bg2"/>
                </a:solidFill>
              </a:rPr>
              <a:pPr/>
              <a:t>11</a:t>
            </a:fld>
            <a:endParaRPr lang="it-IT"/>
          </a:p>
        </p:txBody>
      </p:sp>
    </p:spTree>
    <p:extLst>
      <p:ext uri="{BB962C8B-B14F-4D97-AF65-F5344CB8AC3E}">
        <p14:creationId xmlns:p14="http://schemas.microsoft.com/office/powerpoint/2010/main" val="3304087589"/>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3574465-F00F-9934-7AE5-F1864EC62471}"/>
              </a:ext>
            </a:extLst>
          </p:cNvPr>
          <p:cNvSpPr>
            <a:spLocks noGrp="1"/>
          </p:cNvSpPr>
          <p:nvPr>
            <p:ph type="title"/>
          </p:nvPr>
        </p:nvSpPr>
        <p:spPr>
          <a:xfrm>
            <a:off x="397764" y="481564"/>
            <a:ext cx="5511330" cy="577967"/>
          </a:xfrm>
        </p:spPr>
        <p:txBody>
          <a:bodyPr/>
          <a:lstStyle/>
          <a:p>
            <a:r>
              <a:rPr lang="it-IT" err="1"/>
              <a:t>Increasing</a:t>
            </a:r>
            <a:r>
              <a:rPr lang="it-IT"/>
              <a:t> cost </a:t>
            </a:r>
            <a:r>
              <a:rPr lang="it-IT" err="1"/>
              <a:t>tree</a:t>
            </a:r>
            <a:r>
              <a:rPr lang="it-IT"/>
              <a:t> </a:t>
            </a:r>
            <a:r>
              <a:rPr lang="it-IT" err="1"/>
              <a:t>search</a:t>
            </a:r>
            <a:r>
              <a:rPr lang="it-IT"/>
              <a:t> (ICTS)</a:t>
            </a:r>
          </a:p>
        </p:txBody>
      </p:sp>
      <p:sp>
        <p:nvSpPr>
          <p:cNvPr id="9" name="Segnaposto contenuto 5">
            <a:extLst>
              <a:ext uri="{FF2B5EF4-FFF2-40B4-BE49-F238E27FC236}">
                <a16:creationId xmlns:a16="http://schemas.microsoft.com/office/drawing/2014/main" id="{DCC116F5-9210-F281-F603-CCD825983ECA}"/>
              </a:ext>
            </a:extLst>
          </p:cNvPr>
          <p:cNvSpPr txBox="1">
            <a:spLocks/>
          </p:cNvSpPr>
          <p:nvPr/>
        </p:nvSpPr>
        <p:spPr>
          <a:xfrm>
            <a:off x="5986154" y="1718570"/>
            <a:ext cx="5799860" cy="4419173"/>
          </a:xfrm>
          <a:prstGeom prst="rect">
            <a:avLst/>
          </a:prstGeom>
        </p:spPr>
        <p:txBody>
          <a:bodyPr vert="horz" lIns="91440" tIns="0" rIns="91440" bIns="45720" rtlCol="0" anchor="t">
            <a:normAutofit/>
          </a:bodyPr>
          <a:lstStyle>
            <a:lvl1pPr marL="228600" indent="-228600" algn="l" defTabSz="914400" rtl="0" eaLnBrk="1" latinLnBrk="0" hangingPunct="1">
              <a:lnSpc>
                <a:spcPct val="150000"/>
              </a:lnSpc>
              <a:spcBef>
                <a:spcPts val="600"/>
              </a:spcBef>
              <a:spcAft>
                <a:spcPts val="600"/>
              </a:spcAft>
              <a:buClr>
                <a:schemeClr val="bg1"/>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150000"/>
              </a:lnSpc>
              <a:spcBef>
                <a:spcPts val="600"/>
              </a:spcBef>
              <a:spcAft>
                <a:spcPts val="600"/>
              </a:spcAft>
              <a:buClr>
                <a:schemeClr val="bg1"/>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600"/>
              </a:spcBef>
              <a:spcAft>
                <a:spcPts val="600"/>
              </a:spcAft>
              <a:buClr>
                <a:schemeClr val="bg1"/>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600"/>
              </a:spcBef>
              <a:spcAft>
                <a:spcPts val="600"/>
              </a:spcAft>
              <a:buClr>
                <a:schemeClr val="bg1"/>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600"/>
              </a:spcBef>
              <a:spcAft>
                <a:spcPts val="600"/>
              </a:spcAft>
              <a:buClr>
                <a:schemeClr val="bg1"/>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100000"/>
              </a:lnSpc>
              <a:buFont typeface="Arial" panose="020B0604020202020204" pitchFamily="34" charset="0"/>
              <a:buNone/>
            </a:pPr>
            <a:r>
              <a:rPr lang="it-IT">
                <a:latin typeface="Impact"/>
              </a:rPr>
              <a:t>BASSO LIVELLO</a:t>
            </a:r>
            <a:endParaRPr lang="it-IT">
              <a:latin typeface="Gill Sans MT" panose="020B0502020104020203"/>
            </a:endParaRPr>
          </a:p>
          <a:p>
            <a:pPr marL="0" indent="0">
              <a:lnSpc>
                <a:spcPct val="100000"/>
              </a:lnSpc>
              <a:buFont typeface="Arial" panose="020B0604020202020204" pitchFamily="34" charset="0"/>
              <a:buNone/>
            </a:pPr>
            <a:endParaRPr lang="it-IT">
              <a:latin typeface="Impact"/>
            </a:endParaRPr>
          </a:p>
          <a:p>
            <a:pPr>
              <a:buClr>
                <a:srgbClr val="FFFFFF"/>
              </a:buClr>
              <a:buFont typeface="Arial"/>
              <a:buChar char="•"/>
            </a:pPr>
            <a:r>
              <a:rPr lang="it-IT" sz="2000">
                <a:ea typeface="+mn-lt"/>
                <a:cs typeface="+mn-lt"/>
              </a:rPr>
              <a:t>Testa le combinazioni di costi del nodo corrente per trovare percorsi senza conflitti.</a:t>
            </a:r>
          </a:p>
          <a:p>
            <a:pPr>
              <a:buClr>
                <a:srgbClr val="FFFFFF"/>
              </a:buClr>
              <a:buFont typeface="Arial"/>
              <a:buChar char="•"/>
            </a:pPr>
            <a:r>
              <a:rPr lang="it-IT" sz="2000">
                <a:ea typeface="+mn-lt"/>
                <a:cs typeface="+mn-lt"/>
              </a:rPr>
              <a:t>Utilizza una struttura chiamata Multi-</a:t>
            </a:r>
            <a:r>
              <a:rPr lang="it-IT" sz="2000" err="1">
                <a:ea typeface="+mn-lt"/>
                <a:cs typeface="+mn-lt"/>
              </a:rPr>
              <a:t>value</a:t>
            </a:r>
            <a:r>
              <a:rPr lang="it-IT" sz="2000">
                <a:ea typeface="+mn-lt"/>
                <a:cs typeface="+mn-lt"/>
              </a:rPr>
              <a:t> </a:t>
            </a:r>
            <a:r>
              <a:rPr lang="it-IT" sz="2000" err="1">
                <a:ea typeface="+mn-lt"/>
                <a:cs typeface="+mn-lt"/>
              </a:rPr>
              <a:t>Decision</a:t>
            </a:r>
            <a:r>
              <a:rPr lang="it-IT" sz="2000">
                <a:ea typeface="+mn-lt"/>
                <a:cs typeface="+mn-lt"/>
              </a:rPr>
              <a:t> </a:t>
            </a:r>
            <a:r>
              <a:rPr lang="it-IT" sz="2000" err="1">
                <a:ea typeface="+mn-lt"/>
                <a:cs typeface="+mn-lt"/>
              </a:rPr>
              <a:t>Diagram</a:t>
            </a:r>
            <a:r>
              <a:rPr lang="it-IT" sz="2000">
                <a:ea typeface="+mn-lt"/>
                <a:cs typeface="+mn-lt"/>
              </a:rPr>
              <a:t> (MDD) per memorizzare i percorsi.</a:t>
            </a:r>
            <a:endParaRPr lang="it-IT"/>
          </a:p>
          <a:p>
            <a:pPr>
              <a:buClr>
                <a:srgbClr val="FFFFFF"/>
              </a:buClr>
              <a:buFont typeface="Arial"/>
              <a:buChar char="•"/>
            </a:pPr>
            <a:r>
              <a:rPr lang="it-IT" sz="2000">
                <a:ea typeface="+mn-lt"/>
                <a:cs typeface="+mn-lt"/>
              </a:rPr>
              <a:t>Se trova una soluzione senza conflitti, conferma il nodo come soluzione; altrimenti, il processo continua.</a:t>
            </a:r>
            <a:endParaRPr lang="it-IT">
              <a:ea typeface="+mn-lt"/>
              <a:cs typeface="+mn-lt"/>
            </a:endParaRPr>
          </a:p>
          <a:p>
            <a:pPr>
              <a:buClr>
                <a:srgbClr val="FFFFFF"/>
              </a:buClr>
              <a:buFont typeface="Arial"/>
              <a:buChar char="•"/>
            </a:pPr>
            <a:endParaRPr lang="it-IT" sz="2000">
              <a:latin typeface="Gill Sans MT"/>
            </a:endParaRPr>
          </a:p>
        </p:txBody>
      </p:sp>
      <p:pic>
        <p:nvPicPr>
          <p:cNvPr id="11" name="Picture Placeholder 5" descr="Logo&#10;">
            <a:extLst>
              <a:ext uri="{FF2B5EF4-FFF2-40B4-BE49-F238E27FC236}">
                <a16:creationId xmlns:a16="http://schemas.microsoft.com/office/drawing/2014/main" id="{C12F75AE-ACE1-A2F3-6B03-FEF22AD28F43}"/>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13" name="Segnaposto contenuto 5" descr="Immagine che contiene testo, bianco, Rettangolo, design&#10;&#10;Descrizione generata automaticamente">
            <a:extLst>
              <a:ext uri="{FF2B5EF4-FFF2-40B4-BE49-F238E27FC236}">
                <a16:creationId xmlns:a16="http://schemas.microsoft.com/office/drawing/2014/main" id="{04C92254-5AAC-37A2-98C5-DAE4D60A6C52}"/>
              </a:ext>
            </a:extLst>
          </p:cNvPr>
          <p:cNvSpPr txBox="1">
            <a:spLocks/>
          </p:cNvSpPr>
          <p:nvPr/>
        </p:nvSpPr>
        <p:spPr>
          <a:xfrm>
            <a:off x="400036" y="1711045"/>
            <a:ext cx="5517638" cy="4419173"/>
          </a:xfrm>
          <a:prstGeom prst="rect">
            <a:avLst/>
          </a:prstGeom>
        </p:spPr>
        <p:txBody>
          <a:bodyPr vert="horz" lIns="91440" tIns="0" rIns="91440" bIns="45720" rtlCol="0" anchor="t">
            <a:normAutofit/>
          </a:bodyPr>
          <a:lstStyle>
            <a:lvl1pPr marL="228600" indent="-228600" algn="l" defTabSz="914400" rtl="0" eaLnBrk="1" latinLnBrk="0" hangingPunct="1">
              <a:lnSpc>
                <a:spcPct val="150000"/>
              </a:lnSpc>
              <a:spcBef>
                <a:spcPts val="700"/>
              </a:spcBef>
              <a:buClr>
                <a:schemeClr val="bg1"/>
              </a:buClr>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50000"/>
              </a:lnSpc>
              <a:spcBef>
                <a:spcPts val="700"/>
              </a:spcBef>
              <a:buClr>
                <a:schemeClr val="bg1"/>
              </a:buClr>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50000"/>
              </a:lnSpc>
              <a:spcBef>
                <a:spcPts val="700"/>
              </a:spcBef>
              <a:buClr>
                <a:schemeClr val="bg1"/>
              </a:buClr>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50000"/>
              </a:lnSpc>
              <a:spcBef>
                <a:spcPts val="700"/>
              </a:spcBef>
              <a:buClr>
                <a:schemeClr val="bg1"/>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150000"/>
              </a:lnSpc>
              <a:spcBef>
                <a:spcPts val="700"/>
              </a:spcBef>
              <a:buClr>
                <a:schemeClr val="bg1"/>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100000"/>
              </a:lnSpc>
              <a:buNone/>
            </a:pPr>
            <a:r>
              <a:rPr lang="it-IT" sz="1800" dirty="0">
                <a:latin typeface="Impact"/>
              </a:rPr>
              <a:t>ALTO LIVELLO</a:t>
            </a:r>
            <a:endParaRPr lang="it-IT" dirty="0">
              <a:latin typeface="Gill Sans MT" panose="020B0502020104020203"/>
            </a:endParaRPr>
          </a:p>
          <a:p>
            <a:pPr marL="0" indent="0">
              <a:lnSpc>
                <a:spcPct val="100000"/>
              </a:lnSpc>
              <a:buNone/>
            </a:pPr>
            <a:endParaRPr lang="it-IT" sz="1900" dirty="0">
              <a:latin typeface="Impact"/>
            </a:endParaRPr>
          </a:p>
          <a:p>
            <a:pPr>
              <a:buClr>
                <a:srgbClr val="FFFFFF"/>
              </a:buClr>
              <a:buFont typeface="Arial"/>
              <a:buChar char="•"/>
            </a:pPr>
            <a:r>
              <a:rPr lang="it-IT" sz="1900" dirty="0">
                <a:ea typeface="+mn-lt"/>
                <a:cs typeface="+mn-lt"/>
              </a:rPr>
              <a:t>Cerca la soluzione in un albero chiamato </a:t>
            </a:r>
            <a:r>
              <a:rPr lang="it-IT" sz="1900" dirty="0" err="1">
                <a:ea typeface="+mn-lt"/>
                <a:cs typeface="+mn-lt"/>
              </a:rPr>
              <a:t>Increasing</a:t>
            </a:r>
            <a:r>
              <a:rPr lang="it-IT" sz="1900" dirty="0">
                <a:ea typeface="+mn-lt"/>
                <a:cs typeface="+mn-lt"/>
              </a:rPr>
              <a:t> Cost Tree (ICT).</a:t>
            </a:r>
            <a:endParaRPr lang="it-IT" sz="1900"/>
          </a:p>
          <a:p>
            <a:pPr>
              <a:buClr>
                <a:srgbClr val="FFFFFF"/>
              </a:buClr>
              <a:buFont typeface="Arial"/>
              <a:buChar char="•"/>
            </a:pPr>
            <a:r>
              <a:rPr lang="it-IT" sz="1900" dirty="0">
                <a:ea typeface="+mn-lt"/>
                <a:cs typeface="+mn-lt"/>
              </a:rPr>
              <a:t>Ogni nodo rappresenta una combinazione di costi di percorso per gli agenti.</a:t>
            </a:r>
            <a:endParaRPr lang="it-IT" sz="1900"/>
          </a:p>
          <a:p>
            <a:pPr>
              <a:buClr>
                <a:srgbClr val="FFFFFF"/>
              </a:buClr>
              <a:buFont typeface="Arial"/>
              <a:buChar char="•"/>
            </a:pPr>
            <a:r>
              <a:rPr lang="it-IT" sz="1900" dirty="0">
                <a:ea typeface="+mn-lt"/>
                <a:cs typeface="+mn-lt"/>
              </a:rPr>
              <a:t>La ricerca avanza aumentando i costi individuali fino a trovare una soluzione senza conflitti.</a:t>
            </a:r>
            <a:endParaRPr lang="it-IT" sz="1900" dirty="0"/>
          </a:p>
          <a:p>
            <a:pPr marL="0" indent="0">
              <a:lnSpc>
                <a:spcPct val="100000"/>
              </a:lnSpc>
              <a:buNone/>
            </a:pPr>
            <a:endParaRPr lang="it-IT" sz="1800">
              <a:latin typeface="Impact"/>
            </a:endParaRPr>
          </a:p>
          <a:p>
            <a:pPr marL="0" indent="0">
              <a:buNone/>
            </a:pPr>
            <a:endParaRPr lang="it-IT" sz="1800">
              <a:latin typeface="Impact"/>
            </a:endParaRPr>
          </a:p>
        </p:txBody>
      </p:sp>
      <p:sp>
        <p:nvSpPr>
          <p:cNvPr id="2" name="Segnaposto numero diapositiva 1">
            <a:extLst>
              <a:ext uri="{FF2B5EF4-FFF2-40B4-BE49-F238E27FC236}">
                <a16:creationId xmlns:a16="http://schemas.microsoft.com/office/drawing/2014/main" id="{90A15DC0-B221-3874-337F-43D31099733F}"/>
              </a:ext>
            </a:extLst>
          </p:cNvPr>
          <p:cNvSpPr>
            <a:spLocks noGrp="1"/>
          </p:cNvSpPr>
          <p:nvPr>
            <p:ph type="sldNum" sz="quarter" idx="12"/>
          </p:nvPr>
        </p:nvSpPr>
        <p:spPr/>
        <p:txBody>
          <a:bodyPr/>
          <a:lstStyle/>
          <a:p>
            <a:fld id="{71766878-3199-4EAB-94E7-2D6D11070E14}" type="slidenum">
              <a:rPr lang="en-US" sz="1000" smtClean="0">
                <a:solidFill>
                  <a:schemeClr val="bg2"/>
                </a:solidFill>
              </a:rPr>
              <a:pPr/>
              <a:t>12</a:t>
            </a:fld>
            <a:endParaRPr lang="it-IT"/>
          </a:p>
        </p:txBody>
      </p:sp>
    </p:spTree>
    <p:extLst>
      <p:ext uri="{BB962C8B-B14F-4D97-AF65-F5344CB8AC3E}">
        <p14:creationId xmlns:p14="http://schemas.microsoft.com/office/powerpoint/2010/main" val="685271892"/>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D8C0C4-2E33-81E6-B2FA-061C01B88993}"/>
              </a:ext>
            </a:extLst>
          </p:cNvPr>
          <p:cNvSpPr>
            <a:spLocks noGrp="1"/>
          </p:cNvSpPr>
          <p:nvPr>
            <p:ph type="title"/>
          </p:nvPr>
        </p:nvSpPr>
        <p:spPr/>
        <p:txBody>
          <a:bodyPr/>
          <a:lstStyle/>
          <a:p>
            <a:r>
              <a:rPr lang="it-IT"/>
              <a:t>ICTS + </a:t>
            </a:r>
            <a:r>
              <a:rPr lang="it-IT">
                <a:ea typeface="+mj-lt"/>
                <a:cs typeface="+mj-lt"/>
              </a:rPr>
              <a:t>Independence </a:t>
            </a:r>
            <a:r>
              <a:rPr lang="it-IT"/>
              <a:t>DETECTION (ICTS + ID)</a:t>
            </a:r>
          </a:p>
        </p:txBody>
      </p:sp>
      <p:sp>
        <p:nvSpPr>
          <p:cNvPr id="5" name="Segnaposto immagine 4">
            <a:extLst>
              <a:ext uri="{FF2B5EF4-FFF2-40B4-BE49-F238E27FC236}">
                <a16:creationId xmlns:a16="http://schemas.microsoft.com/office/drawing/2014/main" id="{E37EA368-9BC1-F308-D27A-1B47B90EBD4B}"/>
              </a:ext>
            </a:extLst>
          </p:cNvPr>
          <p:cNvSpPr>
            <a:spLocks noGrp="1"/>
          </p:cNvSpPr>
          <p:nvPr>
            <p:ph type="pic" sz="quarter" idx="14"/>
          </p:nvPr>
        </p:nvSpPr>
        <p:spPr/>
      </p:sp>
      <p:sp>
        <p:nvSpPr>
          <p:cNvPr id="8" name="CasellaDiTesto 7">
            <a:extLst>
              <a:ext uri="{FF2B5EF4-FFF2-40B4-BE49-F238E27FC236}">
                <a16:creationId xmlns:a16="http://schemas.microsoft.com/office/drawing/2014/main" id="{AD2B02E1-5B74-333E-8C8E-AC22A987498E}"/>
              </a:ext>
            </a:extLst>
          </p:cNvPr>
          <p:cNvSpPr txBox="1"/>
          <p:nvPr/>
        </p:nvSpPr>
        <p:spPr>
          <a:xfrm>
            <a:off x="396240" y="1473200"/>
            <a:ext cx="7620000" cy="55656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700"/>
              </a:spcBef>
            </a:pPr>
            <a:r>
              <a:rPr lang="it-IT" b="1" dirty="0">
                <a:solidFill>
                  <a:srgbClr val="FFFFFF"/>
                </a:solidFill>
                <a:latin typeface="Impact"/>
                <a:cs typeface="Arial"/>
              </a:rPr>
              <a:t>INDIPENDENZA DEI GRUPPI</a:t>
            </a:r>
            <a:endParaRPr lang="it-IT" dirty="0">
              <a:solidFill>
                <a:srgbClr val="FFFFFF"/>
              </a:solidFill>
              <a:latin typeface="Impact"/>
              <a:cs typeface="Arial"/>
            </a:endParaRPr>
          </a:p>
          <a:p>
            <a:pPr marL="285750" indent="-285750">
              <a:lnSpc>
                <a:spcPct val="150000"/>
              </a:lnSpc>
              <a:spcBef>
                <a:spcPts val="700"/>
              </a:spcBef>
              <a:buFont typeface="Arial,Sans-Serif"/>
              <a:buChar char="•"/>
            </a:pPr>
            <a:r>
              <a:rPr lang="it-IT" sz="2000" dirty="0">
                <a:solidFill>
                  <a:srgbClr val="FFFFFF"/>
                </a:solidFill>
                <a:latin typeface="Gill Sans MT"/>
                <a:cs typeface="Arial"/>
              </a:rPr>
              <a:t>Divide gli agenti in gruppi indipendenti che non si confliggono</a:t>
            </a:r>
            <a:endParaRPr lang="it-IT" sz="2000" dirty="0">
              <a:latin typeface="Gill Sans MT"/>
              <a:cs typeface="Arial"/>
            </a:endParaRPr>
          </a:p>
          <a:p>
            <a:pPr marL="285750" indent="-285750">
              <a:lnSpc>
                <a:spcPct val="150000"/>
              </a:lnSpc>
              <a:spcBef>
                <a:spcPts val="700"/>
              </a:spcBef>
              <a:buFont typeface="Arial,Sans-Serif"/>
              <a:buChar char="•"/>
            </a:pPr>
            <a:r>
              <a:rPr lang="it-IT" sz="2000" dirty="0">
                <a:solidFill>
                  <a:srgbClr val="FFFFFF"/>
                </a:solidFill>
                <a:latin typeface="Gill Sans MT"/>
                <a:cs typeface="Arial"/>
              </a:rPr>
              <a:t>Utilizza A* per trovare soluzioni ottimali per ogni gruppo</a:t>
            </a:r>
            <a:endParaRPr lang="it-IT" sz="2000" dirty="0">
              <a:latin typeface="Gill Sans MT"/>
              <a:cs typeface="Arial"/>
            </a:endParaRPr>
          </a:p>
          <a:p>
            <a:pPr>
              <a:lnSpc>
                <a:spcPct val="150000"/>
              </a:lnSpc>
              <a:spcBef>
                <a:spcPts val="700"/>
              </a:spcBef>
            </a:pPr>
            <a:endParaRPr lang="it-IT" b="1">
              <a:solidFill>
                <a:srgbClr val="FFFFFF"/>
              </a:solidFill>
              <a:latin typeface="Impact"/>
              <a:cs typeface="Arial"/>
            </a:endParaRPr>
          </a:p>
          <a:p>
            <a:pPr>
              <a:lnSpc>
                <a:spcPct val="150000"/>
              </a:lnSpc>
              <a:spcBef>
                <a:spcPts val="700"/>
              </a:spcBef>
            </a:pPr>
            <a:r>
              <a:rPr lang="it-IT" b="1" dirty="0">
                <a:solidFill>
                  <a:srgbClr val="FFFFFF"/>
                </a:solidFill>
                <a:latin typeface="Impact"/>
                <a:cs typeface="Arial"/>
              </a:rPr>
              <a:t>GESTIONE DEI CONFLITTI</a:t>
            </a:r>
            <a:endParaRPr lang="it-IT" dirty="0">
              <a:solidFill>
                <a:srgbClr val="FFFFFF"/>
              </a:solidFill>
              <a:latin typeface="Impact"/>
              <a:cs typeface="Arial"/>
            </a:endParaRPr>
          </a:p>
          <a:p>
            <a:pPr marL="285750" indent="-285750">
              <a:lnSpc>
                <a:spcPct val="150000"/>
              </a:lnSpc>
              <a:spcBef>
                <a:spcPts val="700"/>
              </a:spcBef>
              <a:buFont typeface="Arial,Sans-Serif"/>
              <a:buChar char="•"/>
            </a:pPr>
            <a:r>
              <a:rPr lang="it-IT" sz="2000" dirty="0">
                <a:solidFill>
                  <a:srgbClr val="FFFFFF"/>
                </a:solidFill>
                <a:latin typeface="Gill Sans MT"/>
                <a:cs typeface="Arial"/>
              </a:rPr>
              <a:t>Esegue le soluzioni dei gruppi in parallelo</a:t>
            </a:r>
            <a:endParaRPr lang="it-IT" sz="2000" dirty="0">
              <a:latin typeface="Gill Sans MT"/>
              <a:cs typeface="Arial"/>
            </a:endParaRPr>
          </a:p>
          <a:p>
            <a:pPr marL="285750" indent="-285750">
              <a:lnSpc>
                <a:spcPct val="150000"/>
              </a:lnSpc>
              <a:spcBef>
                <a:spcPts val="700"/>
              </a:spcBef>
              <a:buFont typeface="Arial,Sans-Serif"/>
              <a:buChar char="•"/>
            </a:pPr>
            <a:r>
              <a:rPr lang="it-IT" sz="2000" dirty="0">
                <a:solidFill>
                  <a:srgbClr val="FFFFFF"/>
                </a:solidFill>
                <a:latin typeface="Gill Sans MT"/>
                <a:cs typeface="Arial"/>
              </a:rPr>
              <a:t>In caso di conflitto, ripianifica i percorsi per evitare fusioni</a:t>
            </a:r>
            <a:endParaRPr lang="it-IT" sz="2000" dirty="0">
              <a:latin typeface="Gill Sans MT"/>
              <a:cs typeface="Arial"/>
            </a:endParaRPr>
          </a:p>
          <a:p>
            <a:pPr marL="285750" indent="-285750">
              <a:lnSpc>
                <a:spcPct val="150000"/>
              </a:lnSpc>
              <a:spcBef>
                <a:spcPts val="700"/>
              </a:spcBef>
              <a:buFont typeface="Arial,Sans-Serif"/>
              <a:buChar char="•"/>
            </a:pPr>
            <a:r>
              <a:rPr lang="it-IT" sz="2000" dirty="0">
                <a:solidFill>
                  <a:srgbClr val="FFFFFF"/>
                </a:solidFill>
                <a:latin typeface="Gill Sans MT"/>
                <a:cs typeface="Arial"/>
              </a:rPr>
              <a:t>Se il conflitto persiste, i gruppi conflittuali vengono fusi e risolti nuovamente con A*</a:t>
            </a:r>
            <a:endParaRPr lang="it-IT" sz="2000" dirty="0">
              <a:latin typeface="Gill Sans MT"/>
              <a:cs typeface="Arial"/>
            </a:endParaRPr>
          </a:p>
          <a:p>
            <a:pPr>
              <a:lnSpc>
                <a:spcPct val="150000"/>
              </a:lnSpc>
              <a:spcBef>
                <a:spcPts val="700"/>
              </a:spcBef>
            </a:pPr>
            <a:endParaRPr lang="it-IT" sz="2000">
              <a:ea typeface="+mn-lt"/>
              <a:cs typeface="+mn-lt"/>
            </a:endParaRPr>
          </a:p>
          <a:p>
            <a:pPr algn="l"/>
            <a:endParaRPr lang="it-IT"/>
          </a:p>
        </p:txBody>
      </p:sp>
      <p:pic>
        <p:nvPicPr>
          <p:cNvPr id="12" name="Picture Placeholder 5" descr="Logo&#10;">
            <a:extLst>
              <a:ext uri="{FF2B5EF4-FFF2-40B4-BE49-F238E27FC236}">
                <a16:creationId xmlns:a16="http://schemas.microsoft.com/office/drawing/2014/main" id="{E929EA97-81ED-1C19-DDA0-0EAF7EF92FCD}"/>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D0E22CEF-C986-5A74-B762-2D8345EFA9A0}"/>
              </a:ext>
            </a:extLst>
          </p:cNvPr>
          <p:cNvSpPr>
            <a:spLocks noGrp="1"/>
          </p:cNvSpPr>
          <p:nvPr>
            <p:ph type="sldNum" sz="quarter" idx="12"/>
          </p:nvPr>
        </p:nvSpPr>
        <p:spPr/>
        <p:txBody>
          <a:bodyPr/>
          <a:lstStyle/>
          <a:p>
            <a:fld id="{71766878-3199-4EAB-94E7-2D6D11070E14}" type="slidenum">
              <a:rPr lang="en-US" sz="1000" smtClean="0">
                <a:solidFill>
                  <a:schemeClr val="bg2"/>
                </a:solidFill>
              </a:rPr>
              <a:pPr/>
              <a:t>13</a:t>
            </a:fld>
            <a:endParaRPr lang="it-IT"/>
          </a:p>
        </p:txBody>
      </p:sp>
    </p:spTree>
    <p:extLst>
      <p:ext uri="{BB962C8B-B14F-4D97-AF65-F5344CB8AC3E}">
        <p14:creationId xmlns:p14="http://schemas.microsoft.com/office/powerpoint/2010/main" val="106522870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4: ALGORITMO X*</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305471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F59799ED-A2D7-BD6F-CFC9-5919CF2C0990}"/>
              </a:ext>
            </a:extLst>
          </p:cNvPr>
          <p:cNvSpPr>
            <a:spLocks noGrp="1"/>
          </p:cNvSpPr>
          <p:nvPr/>
        </p:nvSpPr>
        <p:spPr>
          <a:xfrm>
            <a:off x="4734580" y="472157"/>
            <a:ext cx="7054144" cy="577967"/>
          </a:xfrm>
          <a:prstGeom prst="rect">
            <a:avLst/>
          </a:prstGeom>
          <a:ln w="12700">
            <a:solidFill>
              <a:schemeClr val="bg1"/>
            </a:solidFill>
          </a:ln>
        </p:spPr>
        <p:txBody>
          <a:bodyPr vert="horz" lIns="182880" tIns="45720" rIns="91440" bIns="45720" rtlCol="0" anchor="ctr">
            <a:noAutofit/>
          </a:bodyPr>
          <a:lstStyle>
            <a:lvl1pPr algn="l" defTabSz="914400" rtl="0" eaLnBrk="1" latinLnBrk="0" hangingPunct="1">
              <a:lnSpc>
                <a:spcPct val="90000"/>
              </a:lnSpc>
              <a:spcBef>
                <a:spcPct val="0"/>
              </a:spcBef>
              <a:buNone/>
              <a:defRPr sz="1800" kern="1200" cap="all" spc="0" baseline="0">
                <a:solidFill>
                  <a:schemeClr val="bg1"/>
                </a:solidFill>
                <a:latin typeface="+mj-lt"/>
                <a:ea typeface="+mj-ea"/>
                <a:cs typeface="+mj-cs"/>
              </a:defRPr>
            </a:lvl1pPr>
          </a:lstStyle>
          <a:p>
            <a:r>
              <a:rPr lang="it-IT" sz="2000" err="1">
                <a:ea typeface="+mj-lt"/>
                <a:cs typeface="+mj-lt"/>
              </a:rPr>
              <a:t>Windowed</a:t>
            </a:r>
            <a:r>
              <a:rPr lang="it-IT" sz="2000">
                <a:ea typeface="+mj-lt"/>
                <a:cs typeface="+mj-lt"/>
              </a:rPr>
              <a:t> </a:t>
            </a:r>
            <a:r>
              <a:rPr lang="it-IT" sz="2000" err="1">
                <a:ea typeface="+mj-lt"/>
                <a:cs typeface="+mj-lt"/>
              </a:rPr>
              <a:t>Anytime</a:t>
            </a:r>
            <a:r>
              <a:rPr lang="it-IT" sz="2000">
                <a:ea typeface="+mj-lt"/>
                <a:cs typeface="+mj-lt"/>
              </a:rPr>
              <a:t> </a:t>
            </a:r>
            <a:r>
              <a:rPr lang="it-IT" sz="2000" err="1">
                <a:ea typeface="+mj-lt"/>
                <a:cs typeface="+mj-lt"/>
              </a:rPr>
              <a:t>Multiagent</a:t>
            </a:r>
            <a:r>
              <a:rPr lang="it-IT" sz="2000">
                <a:ea typeface="+mj-lt"/>
                <a:cs typeface="+mj-lt"/>
              </a:rPr>
              <a:t> Planning Framework (WAMPF)</a:t>
            </a:r>
            <a:endParaRPr lang="it-IT" sz="2000"/>
          </a:p>
        </p:txBody>
      </p:sp>
      <p:sp>
        <p:nvSpPr>
          <p:cNvPr id="13" name="CasellaDiTesto 18">
            <a:extLst>
              <a:ext uri="{FF2B5EF4-FFF2-40B4-BE49-F238E27FC236}">
                <a16:creationId xmlns:a16="http://schemas.microsoft.com/office/drawing/2014/main" id="{D6D10BD9-7C26-CC7D-9956-7C163357ED18}"/>
              </a:ext>
            </a:extLst>
          </p:cNvPr>
          <p:cNvSpPr txBox="1"/>
          <p:nvPr/>
        </p:nvSpPr>
        <p:spPr>
          <a:xfrm>
            <a:off x="386079" y="1503680"/>
            <a:ext cx="7058025" cy="53707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it-IT" dirty="0">
                <a:solidFill>
                  <a:schemeClr val="bg1"/>
                </a:solidFill>
                <a:ea typeface="+mn-lt"/>
                <a:cs typeface="+mn-lt"/>
              </a:rPr>
              <a:t>È fondamentale usare sottospazi per accelerare la ricerca</a:t>
            </a:r>
            <a:endParaRPr lang="it-IT" dirty="0">
              <a:solidFill>
                <a:schemeClr val="bg1"/>
              </a:solidFill>
              <a:latin typeface="Impact"/>
            </a:endParaRPr>
          </a:p>
          <a:p>
            <a:pPr marL="285750" indent="-285750">
              <a:buFont typeface="Arial"/>
              <a:buChar char="•"/>
            </a:pPr>
            <a:r>
              <a:rPr lang="it-IT" dirty="0">
                <a:solidFill>
                  <a:schemeClr val="bg1"/>
                </a:solidFill>
                <a:ea typeface="+mn-lt"/>
                <a:cs typeface="+mn-lt"/>
              </a:rPr>
              <a:t>Il WAMPF introduce il concetto di "finestra", un sottoinsieme di stati e agenti</a:t>
            </a:r>
            <a:endParaRPr lang="it-IT" dirty="0">
              <a:solidFill>
                <a:schemeClr val="bg1"/>
              </a:solidFill>
              <a:latin typeface="Gill Sans MT"/>
            </a:endParaRPr>
          </a:p>
          <a:p>
            <a:pPr marL="285750" indent="-285750">
              <a:buFont typeface="Arial"/>
              <a:buChar char="•"/>
            </a:pPr>
            <a:r>
              <a:rPr lang="it-IT" dirty="0">
                <a:solidFill>
                  <a:schemeClr val="bg1"/>
                </a:solidFill>
                <a:ea typeface="+mn-lt"/>
                <a:cs typeface="+mn-lt"/>
              </a:rPr>
              <a:t>La "finestra" è posizionata intorno a una collisione per riparare il percorso</a:t>
            </a:r>
            <a:endParaRPr lang="it-IT" dirty="0">
              <a:solidFill>
                <a:schemeClr val="bg1"/>
              </a:solidFill>
              <a:latin typeface="Gill Sans MT"/>
            </a:endParaRPr>
          </a:p>
          <a:p>
            <a:endParaRPr lang="it-IT" dirty="0">
              <a:solidFill>
                <a:schemeClr val="bg1"/>
              </a:solidFill>
              <a:latin typeface="Impact"/>
            </a:endParaRPr>
          </a:p>
          <a:p>
            <a:r>
              <a:rPr lang="it-IT" dirty="0">
                <a:solidFill>
                  <a:schemeClr val="bg1"/>
                </a:solidFill>
                <a:latin typeface="Impact"/>
              </a:rPr>
              <a:t>PROPRIETÀ DELLA FINESTRA</a:t>
            </a:r>
            <a:endParaRPr lang="it-IT">
              <a:solidFill>
                <a:schemeClr val="bg1"/>
              </a:solidFill>
            </a:endParaRPr>
          </a:p>
          <a:p>
            <a:pPr marL="285750" indent="-285750">
              <a:buFont typeface="Arial"/>
              <a:buChar char="•"/>
            </a:pPr>
            <a:r>
              <a:rPr lang="it-IT" dirty="0">
                <a:solidFill>
                  <a:schemeClr val="bg1"/>
                </a:solidFill>
                <a:ea typeface="+mn-lt"/>
                <a:cs typeface="+mn-lt"/>
              </a:rPr>
              <a:t>Include un sottoinsieme connesso di stati per un gruppo di agenti</a:t>
            </a:r>
          </a:p>
          <a:p>
            <a:pPr marL="285750" indent="-285750">
              <a:buFont typeface="Arial"/>
              <a:buChar char="•"/>
            </a:pPr>
            <a:r>
              <a:rPr lang="it-IT" dirty="0">
                <a:solidFill>
                  <a:schemeClr val="bg1"/>
                </a:solidFill>
                <a:ea typeface="+mn-lt"/>
                <a:cs typeface="+mn-lt"/>
              </a:rPr>
              <a:t>Possiede un punto di partenza e uno di arrivo sul percorso globale</a:t>
            </a:r>
            <a:endParaRPr lang="it-IT">
              <a:solidFill>
                <a:schemeClr val="bg1"/>
              </a:solidFill>
            </a:endParaRPr>
          </a:p>
          <a:p>
            <a:pPr marL="285750" indent="-285750">
              <a:buFont typeface="Arial"/>
              <a:buChar char="•"/>
            </a:pPr>
            <a:r>
              <a:rPr lang="it-IT" dirty="0">
                <a:solidFill>
                  <a:schemeClr val="bg1"/>
                </a:solidFill>
                <a:ea typeface="+mn-lt"/>
                <a:cs typeface="+mn-lt"/>
              </a:rPr>
              <a:t>Avere una finestra successiva con più stati e lo stesso gruppo di agenti</a:t>
            </a:r>
            <a:endParaRPr lang="it-IT">
              <a:solidFill>
                <a:schemeClr val="bg1"/>
              </a:solidFill>
              <a:latin typeface="Gill Sans MT" panose="020B0502020104020203"/>
            </a:endParaRPr>
          </a:p>
          <a:p>
            <a:endParaRPr lang="it-IT" dirty="0">
              <a:solidFill>
                <a:schemeClr val="bg1"/>
              </a:solidFill>
              <a:latin typeface="Impact"/>
            </a:endParaRPr>
          </a:p>
          <a:p>
            <a:r>
              <a:rPr lang="it-IT" dirty="0">
                <a:solidFill>
                  <a:schemeClr val="bg1"/>
                </a:solidFill>
                <a:latin typeface="Impact"/>
              </a:rPr>
              <a:t>OPERAZIONI SULLE FINESTRE</a:t>
            </a:r>
            <a:endParaRPr lang="it-IT">
              <a:solidFill>
                <a:schemeClr val="bg1"/>
              </a:solidFill>
            </a:endParaRPr>
          </a:p>
          <a:p>
            <a:pPr marL="285750" indent="-285750">
              <a:buFont typeface="Arial"/>
              <a:buChar char="•"/>
            </a:pPr>
            <a:r>
              <a:rPr lang="it-IT" dirty="0">
                <a:solidFill>
                  <a:schemeClr val="bg1"/>
                </a:solidFill>
                <a:latin typeface="Gill Sans MT"/>
              </a:rPr>
              <a:t>Unione (</a:t>
            </a:r>
            <a:r>
              <a:rPr lang="it-IT" dirty="0">
                <a:solidFill>
                  <a:schemeClr val="bg1"/>
                </a:solidFill>
                <a:ea typeface="+mn-lt"/>
                <a:cs typeface="+mn-lt"/>
              </a:rPr>
              <a:t>∪</a:t>
            </a:r>
            <a:r>
              <a:rPr lang="it-IT" dirty="0">
                <a:solidFill>
                  <a:schemeClr val="bg1"/>
                </a:solidFill>
                <a:latin typeface="Gill Sans MT"/>
              </a:rPr>
              <a:t>). </a:t>
            </a:r>
            <a:r>
              <a:rPr lang="it-IT" dirty="0">
                <a:solidFill>
                  <a:schemeClr val="bg1"/>
                </a:solidFill>
                <a:ea typeface="+mn-lt"/>
                <a:cs typeface="+mn-lt"/>
              </a:rPr>
              <a:t>Combina due finestre in una più grande</a:t>
            </a:r>
            <a:endParaRPr lang="it-IT">
              <a:solidFill>
                <a:schemeClr val="bg1"/>
              </a:solidFill>
              <a:latin typeface="Impact"/>
              <a:ea typeface="+mn-lt"/>
              <a:cs typeface="+mn-lt"/>
            </a:endParaRPr>
          </a:p>
          <a:p>
            <a:pPr marL="285750" indent="-285750">
              <a:buFont typeface="Arial"/>
              <a:buChar char="•"/>
            </a:pPr>
            <a:r>
              <a:rPr lang="it-IT" dirty="0">
                <a:solidFill>
                  <a:schemeClr val="bg1"/>
                </a:solidFill>
                <a:latin typeface="Gill Sans MT"/>
              </a:rPr>
              <a:t>Intersezione (</a:t>
            </a:r>
            <a:r>
              <a:rPr lang="it-IT" dirty="0">
                <a:solidFill>
                  <a:schemeClr val="bg1"/>
                </a:solidFill>
                <a:ea typeface="+mn-lt"/>
                <a:cs typeface="+mn-lt"/>
              </a:rPr>
              <a:t>∩</a:t>
            </a:r>
            <a:r>
              <a:rPr lang="it-IT" dirty="0">
                <a:solidFill>
                  <a:schemeClr val="bg1"/>
                </a:solidFill>
                <a:latin typeface="Gill Sans MT"/>
              </a:rPr>
              <a:t>). Sovrappone due finestre</a:t>
            </a:r>
          </a:p>
          <a:p>
            <a:pPr>
              <a:lnSpc>
                <a:spcPct val="150000"/>
              </a:lnSpc>
            </a:pPr>
            <a:endParaRPr lang="it-IT" sz="1400" dirty="0">
              <a:solidFill>
                <a:schemeClr val="bg1"/>
              </a:solidFill>
              <a:latin typeface="Impact"/>
            </a:endParaRPr>
          </a:p>
          <a:p>
            <a:pPr marL="285750" indent="-285750">
              <a:lnSpc>
                <a:spcPct val="150000"/>
              </a:lnSpc>
              <a:buFont typeface="Arial"/>
              <a:buChar char="•"/>
            </a:pPr>
            <a:endParaRPr lang="it-IT" sz="1400" dirty="0">
              <a:solidFill>
                <a:schemeClr val="bg1"/>
              </a:solidFill>
              <a:latin typeface="Gill Sans MT" panose="020B0502020104020203"/>
            </a:endParaRPr>
          </a:p>
          <a:p>
            <a:pPr marL="285750" indent="-285750">
              <a:lnSpc>
                <a:spcPct val="150000"/>
              </a:lnSpc>
              <a:buFont typeface="Arial"/>
              <a:buChar char="•"/>
            </a:pPr>
            <a:endParaRPr lang="it-IT" sz="1400" dirty="0">
              <a:solidFill>
                <a:schemeClr val="bg1"/>
              </a:solidFill>
              <a:latin typeface="Gill Sans MT" panose="020B0502020104020203"/>
            </a:endParaRPr>
          </a:p>
          <a:p>
            <a:pPr marL="285750" indent="-285750">
              <a:buFont typeface="Arial"/>
              <a:buChar char="•"/>
            </a:pPr>
            <a:endParaRPr lang="it-IT" sz="1400" dirty="0">
              <a:solidFill>
                <a:schemeClr val="bg1"/>
              </a:solidFill>
              <a:latin typeface="Gill Sans MT" panose="020B0502020104020203"/>
            </a:endParaRPr>
          </a:p>
          <a:p>
            <a:pPr marL="285750" indent="-285750">
              <a:buFont typeface="Arial"/>
              <a:buChar char="•"/>
            </a:pPr>
            <a:endParaRPr lang="it-IT" sz="1400" dirty="0">
              <a:solidFill>
                <a:schemeClr val="bg1"/>
              </a:solidFill>
              <a:latin typeface="Impact"/>
            </a:endParaRPr>
          </a:p>
        </p:txBody>
      </p:sp>
      <p:sp>
        <p:nvSpPr>
          <p:cNvPr id="2" name="Segnaposto numero diapositiva 1">
            <a:extLst>
              <a:ext uri="{FF2B5EF4-FFF2-40B4-BE49-F238E27FC236}">
                <a16:creationId xmlns:a16="http://schemas.microsoft.com/office/drawing/2014/main" id="{AB86A0D0-51DD-1B13-63FE-080AAB04EB4C}"/>
              </a:ext>
            </a:extLst>
          </p:cNvPr>
          <p:cNvSpPr>
            <a:spLocks noGrp="1"/>
          </p:cNvSpPr>
          <p:nvPr>
            <p:ph type="sldNum" sz="quarter" idx="12"/>
          </p:nvPr>
        </p:nvSpPr>
        <p:spPr/>
        <p:txBody>
          <a:bodyPr/>
          <a:lstStyle/>
          <a:p>
            <a:fld id="{71766878-3199-4EAB-94E7-2D6D11070E14}" type="slidenum">
              <a:rPr lang="en-US" sz="1000" smtClean="0">
                <a:solidFill>
                  <a:schemeClr val="bg2"/>
                </a:solidFill>
              </a:rPr>
              <a:pPr/>
              <a:t>15</a:t>
            </a:fld>
            <a:endParaRPr lang="it-IT"/>
          </a:p>
        </p:txBody>
      </p:sp>
      <p:pic>
        <p:nvPicPr>
          <p:cNvPr id="4" name="Immagine 3" descr="Immagine che contiene testo, diagramma, linea, Diagramma&#10;&#10;Descrizione generata automaticamente">
            <a:extLst>
              <a:ext uri="{FF2B5EF4-FFF2-40B4-BE49-F238E27FC236}">
                <a16:creationId xmlns:a16="http://schemas.microsoft.com/office/drawing/2014/main" id="{B34A1994-41EE-0248-C3C6-A4244F5DE4C8}"/>
              </a:ext>
            </a:extLst>
          </p:cNvPr>
          <p:cNvPicPr>
            <a:picLocks noChangeAspect="1"/>
          </p:cNvPicPr>
          <p:nvPr/>
        </p:nvPicPr>
        <p:blipFill>
          <a:blip r:embed="rId3"/>
          <a:stretch>
            <a:fillRect/>
          </a:stretch>
        </p:blipFill>
        <p:spPr>
          <a:xfrm>
            <a:off x="7352501" y="1714500"/>
            <a:ext cx="4268797" cy="4114800"/>
          </a:xfrm>
          <a:prstGeom prst="rect">
            <a:avLst/>
          </a:prstGeom>
        </p:spPr>
      </p:pic>
    </p:spTree>
    <p:extLst>
      <p:ext uri="{BB962C8B-B14F-4D97-AF65-F5344CB8AC3E}">
        <p14:creationId xmlns:p14="http://schemas.microsoft.com/office/powerpoint/2010/main" val="199651110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47F5A-F0D7-C457-F71D-37B7A90F5860}"/>
              </a:ext>
            </a:extLst>
          </p:cNvPr>
          <p:cNvSpPr>
            <a:spLocks noGrp="1"/>
          </p:cNvSpPr>
          <p:nvPr>
            <p:ph type="title"/>
          </p:nvPr>
        </p:nvSpPr>
        <p:spPr>
          <a:xfrm>
            <a:off x="378949" y="462749"/>
            <a:ext cx="5511330" cy="577967"/>
          </a:xfrm>
        </p:spPr>
        <p:txBody>
          <a:bodyPr/>
          <a:lstStyle/>
          <a:p>
            <a:r>
              <a:rPr lang="it-IT"/>
              <a:t>EXPANDING A*: X*</a:t>
            </a:r>
          </a:p>
        </p:txBody>
      </p:sp>
      <p:pic>
        <p:nvPicPr>
          <p:cNvPr id="7" name="Picture Placeholder 5" descr="Logo&#10;">
            <a:extLst>
              <a:ext uri="{FF2B5EF4-FFF2-40B4-BE49-F238E27FC236}">
                <a16:creationId xmlns:a16="http://schemas.microsoft.com/office/drawing/2014/main" id="{B08BDB97-F7C0-12F5-F939-31AFAD859616}"/>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4" name="CasellaDiTesto 3">
            <a:extLst>
              <a:ext uri="{FF2B5EF4-FFF2-40B4-BE49-F238E27FC236}">
                <a16:creationId xmlns:a16="http://schemas.microsoft.com/office/drawing/2014/main" id="{3F87A18C-1059-D415-BC46-3BC15E5EE081}"/>
              </a:ext>
            </a:extLst>
          </p:cNvPr>
          <p:cNvSpPr txBox="1"/>
          <p:nvPr/>
        </p:nvSpPr>
        <p:spPr>
          <a:xfrm>
            <a:off x="426720" y="1767840"/>
            <a:ext cx="5466080" cy="3592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it-IT" sz="2000" dirty="0">
                <a:solidFill>
                  <a:schemeClr val="bg1"/>
                </a:solidFill>
                <a:ea typeface="+mn-lt"/>
                <a:cs typeface="+mn-lt"/>
              </a:rPr>
              <a:t>Si basa su WAMPF</a:t>
            </a:r>
          </a:p>
          <a:p>
            <a:pPr marL="285750" indent="-285750">
              <a:lnSpc>
                <a:spcPct val="150000"/>
              </a:lnSpc>
              <a:buFont typeface="Arial"/>
              <a:buChar char="•"/>
            </a:pPr>
            <a:r>
              <a:rPr lang="it-IT" sz="2000" dirty="0">
                <a:solidFill>
                  <a:schemeClr val="bg1"/>
                </a:solidFill>
              </a:rPr>
              <a:t>Fa parte degli </a:t>
            </a:r>
            <a:r>
              <a:rPr lang="it-IT" sz="2000" dirty="0" err="1">
                <a:solidFill>
                  <a:schemeClr val="bg1"/>
                </a:solidFill>
              </a:rPr>
              <a:t>Anytime</a:t>
            </a:r>
            <a:r>
              <a:rPr lang="it-IT" sz="2000" dirty="0">
                <a:solidFill>
                  <a:schemeClr val="bg1"/>
                </a:solidFill>
              </a:rPr>
              <a:t> </a:t>
            </a:r>
            <a:r>
              <a:rPr lang="it-IT" sz="2000" dirty="0" err="1">
                <a:solidFill>
                  <a:schemeClr val="bg1"/>
                </a:solidFill>
              </a:rPr>
              <a:t>Path</a:t>
            </a:r>
            <a:r>
              <a:rPr lang="it-IT" sz="2000" dirty="0">
                <a:solidFill>
                  <a:schemeClr val="bg1"/>
                </a:solidFill>
              </a:rPr>
              <a:t> Planners</a:t>
            </a:r>
            <a:endParaRPr lang="it-IT" dirty="0">
              <a:solidFill>
                <a:schemeClr val="bg1"/>
              </a:solidFill>
            </a:endParaRPr>
          </a:p>
          <a:p>
            <a:pPr marL="285750" indent="-285750">
              <a:lnSpc>
                <a:spcPct val="150000"/>
              </a:lnSpc>
              <a:buFont typeface="Arial"/>
              <a:buChar char="•"/>
            </a:pPr>
            <a:r>
              <a:rPr lang="it-IT" sz="2000" dirty="0">
                <a:solidFill>
                  <a:schemeClr val="bg1"/>
                </a:solidFill>
              </a:rPr>
              <a:t>Tre fasi di trasformazione:</a:t>
            </a:r>
          </a:p>
          <a:p>
            <a:pPr marL="800100" lvl="1" indent="-342900">
              <a:lnSpc>
                <a:spcPct val="150000"/>
              </a:lnSpc>
              <a:buFont typeface="Courier New"/>
              <a:buChar char="o"/>
            </a:pPr>
            <a:r>
              <a:rPr lang="it-IT" dirty="0">
                <a:solidFill>
                  <a:schemeClr val="bg1"/>
                </a:solidFill>
                <a:latin typeface="Impact"/>
                <a:ea typeface="+mn-lt"/>
                <a:cs typeface="+mn-lt"/>
              </a:rPr>
              <a:t>ESPANSIONE DELLA FINESTRA</a:t>
            </a:r>
            <a:endParaRPr lang="it-IT" dirty="0">
              <a:solidFill>
                <a:schemeClr val="bg1"/>
              </a:solidFill>
              <a:latin typeface="Impact"/>
            </a:endParaRPr>
          </a:p>
          <a:p>
            <a:pPr marL="800100" lvl="1" indent="-342900">
              <a:lnSpc>
                <a:spcPct val="150000"/>
              </a:lnSpc>
              <a:buFont typeface="Courier New"/>
              <a:buChar char="o"/>
            </a:pPr>
            <a:r>
              <a:rPr lang="it-IT" dirty="0">
                <a:solidFill>
                  <a:schemeClr val="bg1"/>
                </a:solidFill>
                <a:latin typeface="Impact"/>
              </a:rPr>
              <a:t>SPOSTAMENTO DELL'INIZIO</a:t>
            </a:r>
          </a:p>
          <a:p>
            <a:pPr marL="800100" lvl="1" indent="-342900">
              <a:lnSpc>
                <a:spcPct val="150000"/>
              </a:lnSpc>
              <a:buFont typeface="Courier New"/>
              <a:buChar char="o"/>
            </a:pPr>
            <a:r>
              <a:rPr lang="it-IT" dirty="0">
                <a:solidFill>
                  <a:schemeClr val="bg1"/>
                </a:solidFill>
                <a:latin typeface="Impact"/>
              </a:rPr>
              <a:t>SPOSTAMENTO DELL'OBIETTIVO</a:t>
            </a:r>
          </a:p>
          <a:p>
            <a:pPr marL="285750" indent="-285750">
              <a:lnSpc>
                <a:spcPct val="150000"/>
              </a:lnSpc>
              <a:buFont typeface="Arial"/>
              <a:buChar char="•"/>
            </a:pPr>
            <a:endParaRPr lang="it-IT" sz="2000">
              <a:solidFill>
                <a:schemeClr val="bg1"/>
              </a:solidFill>
            </a:endParaRPr>
          </a:p>
          <a:p>
            <a:pPr marL="285750" indent="-285750">
              <a:lnSpc>
                <a:spcPct val="150000"/>
              </a:lnSpc>
              <a:buFont typeface="Arial"/>
              <a:buChar char="•"/>
            </a:pPr>
            <a:endParaRPr lang="it-IT" sz="2000">
              <a:solidFill>
                <a:schemeClr val="bg1"/>
              </a:solidFill>
            </a:endParaRPr>
          </a:p>
        </p:txBody>
      </p:sp>
      <p:pic>
        <p:nvPicPr>
          <p:cNvPr id="10" name="Immagine 9" descr="Immagine che contiene diagramma, linea, Diagramma, origami&#10;&#10;Descrizione generata automaticamente">
            <a:extLst>
              <a:ext uri="{FF2B5EF4-FFF2-40B4-BE49-F238E27FC236}">
                <a16:creationId xmlns:a16="http://schemas.microsoft.com/office/drawing/2014/main" id="{B7FDDFE7-7594-12E4-BDED-0CD55B66C018}"/>
              </a:ext>
            </a:extLst>
          </p:cNvPr>
          <p:cNvPicPr>
            <a:picLocks noChangeAspect="1"/>
          </p:cNvPicPr>
          <p:nvPr/>
        </p:nvPicPr>
        <p:blipFill>
          <a:blip r:embed="rId5"/>
          <a:stretch>
            <a:fillRect/>
          </a:stretch>
        </p:blipFill>
        <p:spPr>
          <a:xfrm>
            <a:off x="6093014" y="1268118"/>
            <a:ext cx="4427453" cy="4735689"/>
          </a:xfrm>
          <a:prstGeom prst="rect">
            <a:avLst/>
          </a:prstGeom>
        </p:spPr>
      </p:pic>
      <p:sp>
        <p:nvSpPr>
          <p:cNvPr id="11" name="Rettangolo 10">
            <a:extLst>
              <a:ext uri="{FF2B5EF4-FFF2-40B4-BE49-F238E27FC236}">
                <a16:creationId xmlns:a16="http://schemas.microsoft.com/office/drawing/2014/main" id="{3EEB4897-4B7C-B1E4-326A-AC0729092A35}"/>
              </a:ext>
            </a:extLst>
          </p:cNvPr>
          <p:cNvSpPr/>
          <p:nvPr/>
        </p:nvSpPr>
        <p:spPr>
          <a:xfrm>
            <a:off x="6085840" y="1290320"/>
            <a:ext cx="4430888" cy="469429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3" name="Segnaposto numero diapositiva 2">
            <a:extLst>
              <a:ext uri="{FF2B5EF4-FFF2-40B4-BE49-F238E27FC236}">
                <a16:creationId xmlns:a16="http://schemas.microsoft.com/office/drawing/2014/main" id="{D092F9B0-6FEE-CFA4-E094-4786AF3E82D3}"/>
              </a:ext>
            </a:extLst>
          </p:cNvPr>
          <p:cNvSpPr>
            <a:spLocks noGrp="1"/>
          </p:cNvSpPr>
          <p:nvPr>
            <p:ph type="sldNum" sz="quarter" idx="12"/>
          </p:nvPr>
        </p:nvSpPr>
        <p:spPr/>
        <p:txBody>
          <a:bodyPr/>
          <a:lstStyle/>
          <a:p>
            <a:fld id="{71766878-3199-4EAB-94E7-2D6D11070E14}" type="slidenum">
              <a:rPr lang="en-US" sz="1000" smtClean="0">
                <a:solidFill>
                  <a:schemeClr val="bg2"/>
                </a:solidFill>
              </a:rPr>
              <a:pPr/>
              <a:t>16</a:t>
            </a:fld>
            <a:endParaRPr lang="it-IT"/>
          </a:p>
        </p:txBody>
      </p:sp>
    </p:spTree>
    <p:extLst>
      <p:ext uri="{BB962C8B-B14F-4D97-AF65-F5344CB8AC3E}">
        <p14:creationId xmlns:p14="http://schemas.microsoft.com/office/powerpoint/2010/main" val="407712225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781A05-6606-00F2-AE5E-5C0623FD003E}"/>
              </a:ext>
            </a:extLst>
          </p:cNvPr>
          <p:cNvSpPr>
            <a:spLocks noGrp="1"/>
          </p:cNvSpPr>
          <p:nvPr>
            <p:ph type="title"/>
          </p:nvPr>
        </p:nvSpPr>
        <p:spPr>
          <a:xfrm>
            <a:off x="6280404" y="481564"/>
            <a:ext cx="5511330" cy="577967"/>
          </a:xfrm>
        </p:spPr>
        <p:txBody>
          <a:bodyPr/>
          <a:lstStyle/>
          <a:p>
            <a:r>
              <a:rPr lang="it-IT"/>
              <a:t>BOOKKEEPING IN X*</a:t>
            </a:r>
          </a:p>
        </p:txBody>
      </p:sp>
      <p:sp>
        <p:nvSpPr>
          <p:cNvPr id="3" name="Segnaposto contenuto 2">
            <a:extLst>
              <a:ext uri="{FF2B5EF4-FFF2-40B4-BE49-F238E27FC236}">
                <a16:creationId xmlns:a16="http://schemas.microsoft.com/office/drawing/2014/main" id="{D2AB1EB5-8043-025D-4D5D-15AEB3378CC0}"/>
              </a:ext>
            </a:extLst>
          </p:cNvPr>
          <p:cNvSpPr>
            <a:spLocks noGrp="1"/>
          </p:cNvSpPr>
          <p:nvPr>
            <p:ph sz="quarter" idx="15"/>
          </p:nvPr>
        </p:nvSpPr>
        <p:spPr>
          <a:xfrm>
            <a:off x="449263" y="1598531"/>
            <a:ext cx="5459412" cy="4530934"/>
          </a:xfrm>
        </p:spPr>
        <p:txBody>
          <a:bodyPr vert="horz" lIns="91440" tIns="0" rIns="91440" bIns="45720" rtlCol="0" anchor="t">
            <a:normAutofit/>
          </a:bodyPr>
          <a:lstStyle/>
          <a:p>
            <a:pPr marL="0" indent="0" algn="ctr">
              <a:buNone/>
            </a:pPr>
            <a:r>
              <a:rPr lang="it-IT">
                <a:latin typeface="Impact"/>
              </a:rPr>
              <a:t>INSIEME FUORI DALLA FINESTRA</a:t>
            </a:r>
          </a:p>
          <a:p>
            <a:pPr marL="0" indent="0" algn="ctr">
              <a:buNone/>
            </a:pPr>
            <a:endParaRPr lang="it-IT">
              <a:latin typeface="Impact"/>
            </a:endParaRPr>
          </a:p>
          <a:p>
            <a:pPr marL="0" indent="0" algn="ctr">
              <a:buNone/>
            </a:pPr>
            <a:endParaRPr lang="it-IT">
              <a:latin typeface="Impact"/>
            </a:endParaRPr>
          </a:p>
          <a:p>
            <a:pPr marL="0" indent="0" algn="ctr">
              <a:buNone/>
            </a:pPr>
            <a:endParaRPr lang="it-IT">
              <a:latin typeface="Impact"/>
            </a:endParaRPr>
          </a:p>
          <a:p>
            <a:pPr marL="0" indent="0" algn="ctr">
              <a:buNone/>
            </a:pPr>
            <a:endParaRPr lang="it-IT">
              <a:latin typeface="Impact"/>
            </a:endParaRPr>
          </a:p>
          <a:p>
            <a:pPr>
              <a:lnSpc>
                <a:spcPct val="110000"/>
              </a:lnSpc>
              <a:buClr>
                <a:srgbClr val="FFFFFF"/>
              </a:buClr>
              <a:buFont typeface="Arial"/>
              <a:buChar char="•"/>
            </a:pPr>
            <a:r>
              <a:rPr lang="it-IT">
                <a:ea typeface="+mn-lt"/>
                <a:cs typeface="+mn-lt"/>
              </a:rPr>
              <a:t>Gli stati nella regione blu scuro non vengono considerati immediatamente nel processo di ricerca</a:t>
            </a:r>
            <a:endParaRPr lang="it-IT"/>
          </a:p>
          <a:p>
            <a:pPr>
              <a:lnSpc>
                <a:spcPct val="110000"/>
              </a:lnSpc>
              <a:buClr>
                <a:srgbClr val="FFFFFF"/>
              </a:buClr>
              <a:buFont typeface="Arial"/>
              <a:buChar char="•"/>
            </a:pPr>
            <a:r>
              <a:rPr lang="it-IT">
                <a:ea typeface="+mn-lt"/>
                <a:cs typeface="+mn-lt"/>
              </a:rPr>
              <a:t>Vengono archiviati per un eventuale esame futuro, se la finestra di ricerca si espande</a:t>
            </a:r>
            <a:endParaRPr lang="it-IT"/>
          </a:p>
          <a:p>
            <a:pPr marL="0" indent="0">
              <a:buNone/>
            </a:pPr>
            <a:endParaRPr lang="it-IT">
              <a:latin typeface="Impact"/>
            </a:endParaRPr>
          </a:p>
        </p:txBody>
      </p:sp>
      <p:sp>
        <p:nvSpPr>
          <p:cNvPr id="4" name="Segnaposto contenuto 3">
            <a:extLst>
              <a:ext uri="{FF2B5EF4-FFF2-40B4-BE49-F238E27FC236}">
                <a16:creationId xmlns:a16="http://schemas.microsoft.com/office/drawing/2014/main" id="{181C13D6-4A86-EC17-BA29-27821A868CE8}"/>
              </a:ext>
            </a:extLst>
          </p:cNvPr>
          <p:cNvSpPr>
            <a:spLocks noGrp="1"/>
          </p:cNvSpPr>
          <p:nvPr>
            <p:ph sz="quarter" idx="16"/>
          </p:nvPr>
        </p:nvSpPr>
        <p:spPr>
          <a:xfrm>
            <a:off x="6004216" y="1598531"/>
            <a:ext cx="5789700" cy="4530934"/>
          </a:xfrm>
        </p:spPr>
        <p:txBody>
          <a:bodyPr vert="horz" lIns="91440" tIns="0" rIns="91440" bIns="45720" rtlCol="0" anchor="t">
            <a:normAutofit/>
          </a:bodyPr>
          <a:lstStyle/>
          <a:p>
            <a:pPr marL="0" indent="0" algn="ctr">
              <a:buNone/>
            </a:pPr>
            <a:r>
              <a:rPr lang="it-IT" dirty="0">
                <a:latin typeface="Impact"/>
              </a:rPr>
              <a:t>VALORE CHIUSO</a:t>
            </a:r>
            <a:endParaRPr lang="it-IT" dirty="0">
              <a:latin typeface="Gill Sans MT" panose="020B0502020104020203"/>
            </a:endParaRPr>
          </a:p>
          <a:p>
            <a:pPr marL="0" indent="0" algn="ctr">
              <a:buNone/>
            </a:pPr>
            <a:endParaRPr lang="it-IT">
              <a:latin typeface="Impact"/>
            </a:endParaRPr>
          </a:p>
          <a:p>
            <a:pPr marL="0" indent="0" algn="ctr">
              <a:buNone/>
            </a:pPr>
            <a:endParaRPr lang="it-IT">
              <a:latin typeface="Impact"/>
            </a:endParaRPr>
          </a:p>
          <a:p>
            <a:pPr marL="0" indent="0" algn="ctr">
              <a:buNone/>
            </a:pPr>
            <a:endParaRPr lang="it-IT">
              <a:latin typeface="Impact"/>
            </a:endParaRPr>
          </a:p>
          <a:p>
            <a:pPr marL="0" indent="0" algn="ctr">
              <a:buNone/>
            </a:pPr>
            <a:endParaRPr lang="it-IT">
              <a:latin typeface="Gill Sans MT"/>
            </a:endParaRPr>
          </a:p>
          <a:p>
            <a:pPr>
              <a:lnSpc>
                <a:spcPct val="120000"/>
              </a:lnSpc>
              <a:buClr>
                <a:srgbClr val="FFFFFF"/>
              </a:buClr>
              <a:buFont typeface="Arial"/>
              <a:buChar char="•"/>
            </a:pPr>
            <a:r>
              <a:rPr lang="it-IT" sz="1700" dirty="0">
                <a:ea typeface="+mn-lt"/>
                <a:cs typeface="+mn-lt"/>
              </a:rPr>
              <a:t>I "valori chiusi" rappresentano i costi finali assegnati agli stati dopo che sono stati esaminati</a:t>
            </a:r>
          </a:p>
          <a:p>
            <a:pPr>
              <a:lnSpc>
                <a:spcPct val="120000"/>
              </a:lnSpc>
              <a:buClr>
                <a:srgbClr val="FFFFFF"/>
              </a:buClr>
              <a:buFont typeface="Arial"/>
              <a:buChar char="•"/>
            </a:pPr>
            <a:r>
              <a:rPr lang="it-IT" sz="1700" dirty="0">
                <a:ea typeface="+mn-lt"/>
                <a:cs typeface="+mn-lt"/>
              </a:rPr>
              <a:t>Questi valori sono utilizzati per evitare di riesaminare stati già processati, garantendo efficienza nel calcolo</a:t>
            </a:r>
          </a:p>
          <a:p>
            <a:pPr marL="0" indent="0" algn="ctr">
              <a:buNone/>
            </a:pPr>
            <a:endParaRPr lang="it-IT">
              <a:latin typeface="Impact"/>
            </a:endParaRPr>
          </a:p>
        </p:txBody>
      </p:sp>
      <p:pic>
        <p:nvPicPr>
          <p:cNvPr id="9" name="Picture Placeholder 5" descr="Logo&#10;">
            <a:extLst>
              <a:ext uri="{FF2B5EF4-FFF2-40B4-BE49-F238E27FC236}">
                <a16:creationId xmlns:a16="http://schemas.microsoft.com/office/drawing/2014/main" id="{03827624-E60F-D2E3-3369-D61834AA8F47}"/>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pic>
        <p:nvPicPr>
          <p:cNvPr id="5" name="Immagine 4" descr="Immagine che contiene linea, Diagramma, diagramma, schermata&#10;&#10;Descrizione generata automaticamente">
            <a:extLst>
              <a:ext uri="{FF2B5EF4-FFF2-40B4-BE49-F238E27FC236}">
                <a16:creationId xmlns:a16="http://schemas.microsoft.com/office/drawing/2014/main" id="{ABF8F745-D86B-B1A7-E5DC-6D970BA8FA50}"/>
              </a:ext>
            </a:extLst>
          </p:cNvPr>
          <p:cNvPicPr>
            <a:picLocks noChangeAspect="1"/>
          </p:cNvPicPr>
          <p:nvPr/>
        </p:nvPicPr>
        <p:blipFill>
          <a:blip r:embed="rId5"/>
          <a:stretch>
            <a:fillRect/>
          </a:stretch>
        </p:blipFill>
        <p:spPr>
          <a:xfrm>
            <a:off x="2117407" y="2066925"/>
            <a:ext cx="2115185" cy="2124710"/>
          </a:xfrm>
          <a:prstGeom prst="rect">
            <a:avLst/>
          </a:prstGeom>
        </p:spPr>
      </p:pic>
      <p:pic>
        <p:nvPicPr>
          <p:cNvPr id="6" name="Immagine 5" descr="Immagine che contiene diagramma, testo, schermata, Diagramma&#10;&#10;Descrizione generata automaticamente">
            <a:extLst>
              <a:ext uri="{FF2B5EF4-FFF2-40B4-BE49-F238E27FC236}">
                <a16:creationId xmlns:a16="http://schemas.microsoft.com/office/drawing/2014/main" id="{0682C3B4-0A3D-52A5-4111-91EB8D8A555F}"/>
              </a:ext>
            </a:extLst>
          </p:cNvPr>
          <p:cNvPicPr>
            <a:picLocks noChangeAspect="1"/>
          </p:cNvPicPr>
          <p:nvPr/>
        </p:nvPicPr>
        <p:blipFill>
          <a:blip r:embed="rId6"/>
          <a:stretch>
            <a:fillRect/>
          </a:stretch>
        </p:blipFill>
        <p:spPr>
          <a:xfrm>
            <a:off x="7817167" y="2066925"/>
            <a:ext cx="2155825" cy="2124710"/>
          </a:xfrm>
          <a:prstGeom prst="rect">
            <a:avLst/>
          </a:prstGeom>
        </p:spPr>
      </p:pic>
      <p:sp>
        <p:nvSpPr>
          <p:cNvPr id="7" name="Segnaposto numero diapositiva 6">
            <a:extLst>
              <a:ext uri="{FF2B5EF4-FFF2-40B4-BE49-F238E27FC236}">
                <a16:creationId xmlns:a16="http://schemas.microsoft.com/office/drawing/2014/main" id="{1E5DD0A3-89B1-4684-DF3A-6F6181289C22}"/>
              </a:ext>
            </a:extLst>
          </p:cNvPr>
          <p:cNvSpPr>
            <a:spLocks noGrp="1"/>
          </p:cNvSpPr>
          <p:nvPr>
            <p:ph type="sldNum" sz="quarter" idx="12"/>
          </p:nvPr>
        </p:nvSpPr>
        <p:spPr/>
        <p:txBody>
          <a:bodyPr/>
          <a:lstStyle/>
          <a:p>
            <a:fld id="{71766878-3199-4EAB-94E7-2D6D11070E14}" type="slidenum">
              <a:rPr lang="en-US" sz="1000" smtClean="0">
                <a:solidFill>
                  <a:schemeClr val="bg2"/>
                </a:solidFill>
              </a:rPr>
              <a:pPr/>
              <a:t>17</a:t>
            </a:fld>
            <a:endParaRPr lang="it-IT"/>
          </a:p>
        </p:txBody>
      </p:sp>
    </p:spTree>
    <p:extLst>
      <p:ext uri="{BB962C8B-B14F-4D97-AF65-F5344CB8AC3E}">
        <p14:creationId xmlns:p14="http://schemas.microsoft.com/office/powerpoint/2010/main" val="2460548396"/>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5: ANALISI SPERIMENTALE</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85970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A0C2F3-B9C3-0EC7-8FC4-17414B99DBEC}"/>
              </a:ext>
            </a:extLst>
          </p:cNvPr>
          <p:cNvSpPr>
            <a:spLocks noGrp="1"/>
          </p:cNvSpPr>
          <p:nvPr>
            <p:ph type="title"/>
          </p:nvPr>
        </p:nvSpPr>
        <p:spPr/>
        <p:txBody>
          <a:bodyPr/>
          <a:lstStyle/>
          <a:p>
            <a:r>
              <a:rPr lang="it-IT"/>
              <a:t>SCENARIO REALE</a:t>
            </a:r>
          </a:p>
        </p:txBody>
      </p:sp>
      <p:sp>
        <p:nvSpPr>
          <p:cNvPr id="11" name="CasellaDiTesto 10">
            <a:extLst>
              <a:ext uri="{FF2B5EF4-FFF2-40B4-BE49-F238E27FC236}">
                <a16:creationId xmlns:a16="http://schemas.microsoft.com/office/drawing/2014/main" id="{CCC7F826-1A84-F6CB-3237-F670DD4D6FFE}"/>
              </a:ext>
            </a:extLst>
          </p:cNvPr>
          <p:cNvSpPr txBox="1"/>
          <p:nvPr/>
        </p:nvSpPr>
        <p:spPr>
          <a:xfrm>
            <a:off x="396992" y="2033129"/>
            <a:ext cx="5511988" cy="36906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it-IT" sz="2000" dirty="0">
                <a:solidFill>
                  <a:schemeClr val="bg1"/>
                </a:solidFill>
                <a:ea typeface="+mn-lt"/>
                <a:cs typeface="+mn-lt"/>
              </a:rPr>
              <a:t>Mappa topologica: 406 nodi, archi non orientati</a:t>
            </a:r>
            <a:endParaRPr lang="it-IT" dirty="0">
              <a:solidFill>
                <a:schemeClr val="bg1"/>
              </a:solidFill>
            </a:endParaRPr>
          </a:p>
          <a:p>
            <a:pPr marL="285750" indent="-285750">
              <a:lnSpc>
                <a:spcPct val="150000"/>
              </a:lnSpc>
              <a:buFont typeface="Arial"/>
              <a:buChar char="•"/>
            </a:pPr>
            <a:r>
              <a:rPr lang="it-IT" sz="2000" dirty="0">
                <a:solidFill>
                  <a:schemeClr val="bg1"/>
                </a:solidFill>
                <a:ea typeface="+mn-lt"/>
                <a:cs typeface="+mn-lt"/>
              </a:rPr>
              <a:t>Suddivisione in sottoproblemi (WH1, WH2, ecc.)</a:t>
            </a:r>
          </a:p>
          <a:p>
            <a:pPr marL="285750" indent="-285750">
              <a:lnSpc>
                <a:spcPct val="150000"/>
              </a:lnSpc>
              <a:buFont typeface="Arial"/>
              <a:buChar char="•"/>
            </a:pPr>
            <a:r>
              <a:rPr lang="it-IT" sz="2000" dirty="0">
                <a:solidFill>
                  <a:schemeClr val="bg1"/>
                </a:solidFill>
                <a:ea typeface="+mn-lt"/>
                <a:cs typeface="+mn-lt"/>
              </a:rPr>
              <a:t>12 test per ogni scenario, per un totale di 108 test</a:t>
            </a:r>
          </a:p>
          <a:p>
            <a:pPr marL="285750" indent="-285750">
              <a:lnSpc>
                <a:spcPct val="150000"/>
              </a:lnSpc>
              <a:buFont typeface="Arial"/>
              <a:buChar char="•"/>
            </a:pPr>
            <a:r>
              <a:rPr lang="it-IT" sz="2000" dirty="0">
                <a:solidFill>
                  <a:schemeClr val="bg1"/>
                </a:solidFill>
                <a:ea typeface="+mn-lt"/>
                <a:cs typeface="+mn-lt"/>
              </a:rPr>
              <a:t>Agenti: {2, 4, 8}</a:t>
            </a:r>
            <a:endParaRPr lang="it-IT" sz="2000" dirty="0">
              <a:solidFill>
                <a:schemeClr val="bg1"/>
              </a:solidFill>
            </a:endParaRPr>
          </a:p>
          <a:p>
            <a:pPr marL="285750" indent="-285750">
              <a:lnSpc>
                <a:spcPct val="150000"/>
              </a:lnSpc>
              <a:buFont typeface="Arial"/>
              <a:buChar char="•"/>
            </a:pPr>
            <a:r>
              <a:rPr lang="it-IT" sz="2000" dirty="0">
                <a:solidFill>
                  <a:schemeClr val="bg1"/>
                </a:solidFill>
                <a:ea typeface="+mn-lt"/>
                <a:cs typeface="+mn-lt"/>
              </a:rPr>
              <a:t>Obiettivi: {2, 4, 8, 10}</a:t>
            </a:r>
          </a:p>
          <a:p>
            <a:pPr marL="285750" indent="-285750">
              <a:lnSpc>
                <a:spcPct val="150000"/>
              </a:lnSpc>
              <a:buFont typeface="Arial"/>
              <a:buChar char="•"/>
            </a:pPr>
            <a:r>
              <a:rPr lang="it-IT" sz="2000" dirty="0">
                <a:solidFill>
                  <a:schemeClr val="bg1"/>
                </a:solidFill>
                <a:ea typeface="+mn-lt"/>
                <a:cs typeface="+mn-lt"/>
              </a:rPr>
              <a:t>Obiettivi tipici delle attività logistiche</a:t>
            </a:r>
            <a:endParaRPr lang="it-IT" sz="2000" dirty="0">
              <a:solidFill>
                <a:schemeClr val="bg1"/>
              </a:solidFill>
            </a:endParaRPr>
          </a:p>
          <a:p>
            <a:pPr marL="285750" indent="-285750">
              <a:lnSpc>
                <a:spcPct val="150000"/>
              </a:lnSpc>
              <a:buFont typeface="Arial"/>
              <a:buChar char="•"/>
            </a:pPr>
            <a:endParaRPr lang="it-IT">
              <a:solidFill>
                <a:schemeClr val="bg1"/>
              </a:solidFill>
            </a:endParaRPr>
          </a:p>
        </p:txBody>
      </p:sp>
      <p:pic>
        <p:nvPicPr>
          <p:cNvPr id="4" name="Immagine 3" descr="Immagine che contiene testo, diagramma, schermata, linea&#10;&#10;Descrizione generata automaticamente">
            <a:extLst>
              <a:ext uri="{FF2B5EF4-FFF2-40B4-BE49-F238E27FC236}">
                <a16:creationId xmlns:a16="http://schemas.microsoft.com/office/drawing/2014/main" id="{4013E1D2-0860-B347-0F8C-64827BD3344D}"/>
              </a:ext>
            </a:extLst>
          </p:cNvPr>
          <p:cNvPicPr>
            <a:picLocks noChangeAspect="1"/>
          </p:cNvPicPr>
          <p:nvPr/>
        </p:nvPicPr>
        <p:blipFill>
          <a:blip r:embed="rId2"/>
          <a:stretch>
            <a:fillRect/>
          </a:stretch>
        </p:blipFill>
        <p:spPr>
          <a:xfrm>
            <a:off x="6362053" y="1715970"/>
            <a:ext cx="4905375" cy="3952875"/>
          </a:xfrm>
          <a:prstGeom prst="rect">
            <a:avLst/>
          </a:prstGeom>
        </p:spPr>
      </p:pic>
      <p:sp>
        <p:nvSpPr>
          <p:cNvPr id="7" name="Segnaposto immagine 6">
            <a:extLst>
              <a:ext uri="{FF2B5EF4-FFF2-40B4-BE49-F238E27FC236}">
                <a16:creationId xmlns:a16="http://schemas.microsoft.com/office/drawing/2014/main" id="{A3985395-B2E8-9FCA-C083-91224CCE35E4}"/>
              </a:ext>
            </a:extLst>
          </p:cNvPr>
          <p:cNvSpPr>
            <a:spLocks noGrp="1"/>
          </p:cNvSpPr>
          <p:nvPr>
            <p:ph type="pic" sz="quarter" idx="14"/>
          </p:nvPr>
        </p:nvSpPr>
        <p:spPr/>
      </p:sp>
      <p:pic>
        <p:nvPicPr>
          <p:cNvPr id="12" name="Picture Placeholder 5" descr="Logo&#10;">
            <a:extLst>
              <a:ext uri="{FF2B5EF4-FFF2-40B4-BE49-F238E27FC236}">
                <a16:creationId xmlns:a16="http://schemas.microsoft.com/office/drawing/2014/main" id="{B0490CBC-E760-93E6-B91E-DA0D262B8F38}"/>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3CA3CDBF-0C27-06E8-0E0C-1307D7293DB2}"/>
              </a:ext>
            </a:extLst>
          </p:cNvPr>
          <p:cNvSpPr>
            <a:spLocks noGrp="1"/>
          </p:cNvSpPr>
          <p:nvPr>
            <p:ph type="sldNum" sz="quarter" idx="12"/>
          </p:nvPr>
        </p:nvSpPr>
        <p:spPr/>
        <p:txBody>
          <a:bodyPr/>
          <a:lstStyle/>
          <a:p>
            <a:fld id="{71766878-3199-4EAB-94E7-2D6D11070E14}" type="slidenum">
              <a:rPr lang="en-US" sz="1000" smtClean="0">
                <a:solidFill>
                  <a:schemeClr val="bg2"/>
                </a:solidFill>
              </a:rPr>
              <a:pPr/>
              <a:t>19</a:t>
            </a:fld>
            <a:endParaRPr lang="it-IT"/>
          </a:p>
        </p:txBody>
      </p:sp>
    </p:spTree>
    <p:extLst>
      <p:ext uri="{BB962C8B-B14F-4D97-AF65-F5344CB8AC3E}">
        <p14:creationId xmlns:p14="http://schemas.microsoft.com/office/powerpoint/2010/main" val="100415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DBA2-A9D8-19E5-FE2B-04C726CAB32F}"/>
              </a:ext>
            </a:extLst>
          </p:cNvPr>
          <p:cNvSpPr>
            <a:spLocks noGrp="1"/>
          </p:cNvSpPr>
          <p:nvPr>
            <p:ph type="title"/>
          </p:nvPr>
        </p:nvSpPr>
        <p:spPr>
          <a:xfrm>
            <a:off x="397764" y="481564"/>
            <a:ext cx="5511330" cy="577967"/>
          </a:xfrm>
        </p:spPr>
        <p:txBody>
          <a:bodyPr/>
          <a:lstStyle/>
          <a:p>
            <a:r>
              <a:rPr lang="en-US" b="1"/>
              <a:t>INDICE</a:t>
            </a:r>
          </a:p>
        </p:txBody>
      </p:sp>
      <p:sp>
        <p:nvSpPr>
          <p:cNvPr id="3" name="Content Placeholder 2">
            <a:extLst>
              <a:ext uri="{FF2B5EF4-FFF2-40B4-BE49-F238E27FC236}">
                <a16:creationId xmlns:a16="http://schemas.microsoft.com/office/drawing/2014/main" id="{9D2EB352-85A4-826D-B024-86D38E52DD9C}"/>
              </a:ext>
            </a:extLst>
          </p:cNvPr>
          <p:cNvSpPr>
            <a:spLocks noGrp="1"/>
          </p:cNvSpPr>
          <p:nvPr>
            <p:ph sz="quarter" idx="15"/>
          </p:nvPr>
        </p:nvSpPr>
        <p:spPr>
          <a:xfrm>
            <a:off x="396414" y="1999625"/>
            <a:ext cx="7755923" cy="3945246"/>
          </a:xfrm>
        </p:spPr>
        <p:txBody>
          <a:bodyPr vert="horz" lIns="91440" tIns="45720" rIns="91440" bIns="45720" rtlCol="0" anchor="t">
            <a:normAutofit/>
          </a:bodyPr>
          <a:lstStyle/>
          <a:p>
            <a:r>
              <a:rPr lang="en-US" err="1">
                <a:latin typeface="Impact"/>
              </a:rPr>
              <a:t>Introduzione</a:t>
            </a:r>
            <a:endParaRPr lang="en-US">
              <a:latin typeface="Impact"/>
            </a:endParaRPr>
          </a:p>
          <a:p>
            <a:r>
              <a:rPr lang="en-US" err="1">
                <a:latin typeface="Impact"/>
              </a:rPr>
              <a:t>Problema</a:t>
            </a:r>
            <a:endParaRPr lang="en-US">
              <a:latin typeface="Impact"/>
            </a:endParaRPr>
          </a:p>
          <a:p>
            <a:r>
              <a:rPr lang="en-US">
                <a:latin typeface="Impact"/>
              </a:rPr>
              <a:t>Stato dell'arte</a:t>
            </a:r>
          </a:p>
          <a:p>
            <a:r>
              <a:rPr lang="en-US" err="1">
                <a:latin typeface="Impact"/>
              </a:rPr>
              <a:t>Algoritmo</a:t>
            </a:r>
            <a:r>
              <a:rPr lang="en-US">
                <a:latin typeface="Impact"/>
              </a:rPr>
              <a:t> X*</a:t>
            </a:r>
          </a:p>
          <a:p>
            <a:r>
              <a:rPr lang="en-US" err="1">
                <a:latin typeface="Impact"/>
              </a:rPr>
              <a:t>Analisi</a:t>
            </a:r>
            <a:r>
              <a:rPr lang="en-US">
                <a:latin typeface="Impact"/>
              </a:rPr>
              <a:t> </a:t>
            </a:r>
            <a:r>
              <a:rPr lang="en-US" err="1">
                <a:latin typeface="Impact"/>
              </a:rPr>
              <a:t>Sperimentale</a:t>
            </a:r>
            <a:endParaRPr lang="en-US">
              <a:latin typeface="Impact"/>
            </a:endParaRPr>
          </a:p>
          <a:p>
            <a:r>
              <a:rPr lang="en-US" err="1">
                <a:latin typeface="Impact"/>
              </a:rPr>
              <a:t>Conclusione</a:t>
            </a:r>
            <a:endParaRPr lang="en-US">
              <a:latin typeface="Impact"/>
            </a:endParaRPr>
          </a:p>
          <a:p>
            <a:endParaRPr lang="en-US"/>
          </a:p>
        </p:txBody>
      </p:sp>
      <p:grpSp>
        <p:nvGrpSpPr>
          <p:cNvPr id="7" name="Group 6">
            <a:extLst>
              <a:ext uri="{FF2B5EF4-FFF2-40B4-BE49-F238E27FC236}">
                <a16:creationId xmlns:a16="http://schemas.microsoft.com/office/drawing/2014/main" id="{F4480D44-EE43-D26F-85D4-A3C5A75C3595}"/>
              </a:ext>
              <a:ext uri="{C183D7F6-B498-43B3-948B-1728B52AA6E4}">
                <adec:decorative xmlns:adec="http://schemas.microsoft.com/office/drawing/2017/decorative" val="1"/>
              </a:ext>
            </a:extLst>
          </p:cNvPr>
          <p:cNvGrpSpPr/>
          <p:nvPr/>
        </p:nvGrpSpPr>
        <p:grpSpPr>
          <a:xfrm>
            <a:off x="395653" y="2674741"/>
            <a:ext cx="8087261" cy="1985176"/>
            <a:chOff x="5921514" y="2674741"/>
            <a:chExt cx="5874950" cy="1924216"/>
          </a:xfrm>
        </p:grpSpPr>
        <p:cxnSp>
          <p:nvCxnSpPr>
            <p:cNvPr id="8" name="Straight Connector 7">
              <a:extLst>
                <a:ext uri="{FF2B5EF4-FFF2-40B4-BE49-F238E27FC236}">
                  <a16:creationId xmlns:a16="http://schemas.microsoft.com/office/drawing/2014/main" id="{88E9BAFE-5477-A8DE-622C-16466E2A3BD4}"/>
                </a:ext>
              </a:extLst>
            </p:cNvPr>
            <p:cNvCxnSpPr>
              <a:cxnSpLocks/>
            </p:cNvCxnSpPr>
            <p:nvPr/>
          </p:nvCxnSpPr>
          <p:spPr>
            <a:xfrm>
              <a:off x="5921514" y="2674741"/>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D6401-14E6-3D1B-DD61-DC097D20035E}"/>
                </a:ext>
              </a:extLst>
            </p:cNvPr>
            <p:cNvCxnSpPr>
              <a:cxnSpLocks/>
            </p:cNvCxnSpPr>
            <p:nvPr/>
          </p:nvCxnSpPr>
          <p:spPr>
            <a:xfrm>
              <a:off x="5921514" y="3305838"/>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4A0228-A4C7-B7DC-B9AE-A1F465CAD330}"/>
                </a:ext>
              </a:extLst>
            </p:cNvPr>
            <p:cNvCxnSpPr>
              <a:cxnSpLocks/>
            </p:cNvCxnSpPr>
            <p:nvPr/>
          </p:nvCxnSpPr>
          <p:spPr>
            <a:xfrm>
              <a:off x="5921514" y="3967860"/>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D2042F-000C-60C9-7ABF-69513F2CCB1C}"/>
                </a:ext>
              </a:extLst>
            </p:cNvPr>
            <p:cNvCxnSpPr>
              <a:cxnSpLocks/>
            </p:cNvCxnSpPr>
            <p:nvPr/>
          </p:nvCxnSpPr>
          <p:spPr>
            <a:xfrm>
              <a:off x="5921514" y="4598957"/>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10">
            <a:extLst>
              <a:ext uri="{FF2B5EF4-FFF2-40B4-BE49-F238E27FC236}">
                <a16:creationId xmlns:a16="http://schemas.microsoft.com/office/drawing/2014/main" id="{3CB2019A-7C64-5725-5195-F9FA12191E1F}"/>
              </a:ext>
            </a:extLst>
          </p:cNvPr>
          <p:cNvCxnSpPr>
            <a:cxnSpLocks/>
          </p:cNvCxnSpPr>
          <p:nvPr/>
        </p:nvCxnSpPr>
        <p:spPr>
          <a:xfrm>
            <a:off x="395653" y="5279677"/>
            <a:ext cx="808726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egnaposto immagine 11">
            <a:extLst>
              <a:ext uri="{FF2B5EF4-FFF2-40B4-BE49-F238E27FC236}">
                <a16:creationId xmlns:a16="http://schemas.microsoft.com/office/drawing/2014/main" id="{95CB2CD5-7BD0-02B6-D1AE-B03A6DA2CCAD}"/>
              </a:ext>
            </a:extLst>
          </p:cNvPr>
          <p:cNvSpPr>
            <a:spLocks noGrp="1"/>
          </p:cNvSpPr>
          <p:nvPr>
            <p:ph type="pic" sz="quarter" idx="14"/>
          </p:nvPr>
        </p:nvSpPr>
        <p:spPr/>
      </p:sp>
      <p:sp>
        <p:nvSpPr>
          <p:cNvPr id="4" name="Segnaposto numero diapositiva 3">
            <a:extLst>
              <a:ext uri="{FF2B5EF4-FFF2-40B4-BE49-F238E27FC236}">
                <a16:creationId xmlns:a16="http://schemas.microsoft.com/office/drawing/2014/main" id="{1BDAAE15-42E1-2275-AFF8-E290DF023D4D}"/>
              </a:ext>
            </a:extLst>
          </p:cNvPr>
          <p:cNvSpPr>
            <a:spLocks noGrp="1"/>
          </p:cNvSpPr>
          <p:nvPr>
            <p:ph type="sldNum" sz="quarter" idx="12"/>
          </p:nvPr>
        </p:nvSpPr>
        <p:spPr/>
        <p:txBody>
          <a:bodyPr/>
          <a:lstStyle/>
          <a:p>
            <a:fld id="{71766878-3199-4EAB-94E7-2D6D11070E14}" type="slidenum">
              <a:rPr lang="en-US" sz="1000" smtClean="0">
                <a:solidFill>
                  <a:schemeClr val="bg2"/>
                </a:solidFill>
              </a:rPr>
              <a:pPr/>
              <a:t>2</a:t>
            </a:fld>
            <a:endParaRPr lang="it-IT"/>
          </a:p>
        </p:txBody>
      </p:sp>
      <p:pic>
        <p:nvPicPr>
          <p:cNvPr id="13" name="Picture Placeholder 5" descr="Logo&#10;">
            <a:extLst>
              <a:ext uri="{FF2B5EF4-FFF2-40B4-BE49-F238E27FC236}">
                <a16:creationId xmlns:a16="http://schemas.microsoft.com/office/drawing/2014/main" id="{3AFC8047-5292-11A3-7DF4-C72B871153EC}"/>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Tree>
    <p:extLst>
      <p:ext uri="{BB962C8B-B14F-4D97-AF65-F5344CB8AC3E}">
        <p14:creationId xmlns:p14="http://schemas.microsoft.com/office/powerpoint/2010/main" val="787264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EAD03-FB18-EB90-F1E9-67C92A345C45}"/>
              </a:ext>
            </a:extLst>
          </p:cNvPr>
          <p:cNvSpPr>
            <a:spLocks noGrp="1"/>
          </p:cNvSpPr>
          <p:nvPr>
            <p:ph type="title"/>
          </p:nvPr>
        </p:nvSpPr>
        <p:spPr>
          <a:xfrm>
            <a:off x="5894324" y="481564"/>
            <a:ext cx="5897410" cy="577967"/>
          </a:xfrm>
        </p:spPr>
        <p:txBody>
          <a:bodyPr/>
          <a:lstStyle/>
          <a:p>
            <a:r>
              <a:rPr lang="it-IT"/>
              <a:t>TESTING</a:t>
            </a:r>
          </a:p>
        </p:txBody>
      </p:sp>
      <p:pic>
        <p:nvPicPr>
          <p:cNvPr id="6" name="Picture Placeholder 5" descr="Logo&#10;">
            <a:extLst>
              <a:ext uri="{FF2B5EF4-FFF2-40B4-BE49-F238E27FC236}">
                <a16:creationId xmlns:a16="http://schemas.microsoft.com/office/drawing/2014/main" id="{ABD30B3E-47C0-3DF6-7ADC-03D6DE74411A}"/>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11160201" y="5766616"/>
            <a:ext cx="630936" cy="731520"/>
          </a:xfrm>
          <a:prstGeom prst="rect">
            <a:avLst/>
          </a:prstGeom>
        </p:spPr>
      </p:pic>
      <p:pic>
        <p:nvPicPr>
          <p:cNvPr id="11" name="Segnaposto contenuto 10" descr="Immagine che contiene testo, schermata, diagramma, Diagramma&#10;&#10;Descrizione generata automaticamente">
            <a:extLst>
              <a:ext uri="{FF2B5EF4-FFF2-40B4-BE49-F238E27FC236}">
                <a16:creationId xmlns:a16="http://schemas.microsoft.com/office/drawing/2014/main" id="{58571F37-493A-7113-D819-87D73ABE02E2}"/>
              </a:ext>
            </a:extLst>
          </p:cNvPr>
          <p:cNvPicPr>
            <a:picLocks noGrp="1" noChangeAspect="1"/>
          </p:cNvPicPr>
          <p:nvPr>
            <p:ph sz="quarter" idx="15"/>
          </p:nvPr>
        </p:nvPicPr>
        <p:blipFill>
          <a:blip r:embed="rId4"/>
          <a:stretch>
            <a:fillRect/>
          </a:stretch>
        </p:blipFill>
        <p:spPr>
          <a:xfrm>
            <a:off x="388303" y="2063615"/>
            <a:ext cx="5317172" cy="3306125"/>
          </a:xfrm>
        </p:spPr>
      </p:pic>
      <p:pic>
        <p:nvPicPr>
          <p:cNvPr id="12" name="Immagine 11" descr="Immagine che contiene testo, schermata, Parallelo, Policromia&#10;&#10;Descrizione generata automaticamente">
            <a:extLst>
              <a:ext uri="{FF2B5EF4-FFF2-40B4-BE49-F238E27FC236}">
                <a16:creationId xmlns:a16="http://schemas.microsoft.com/office/drawing/2014/main" id="{98309C98-FDAC-FDA3-1F1C-2A60EEB16279}"/>
              </a:ext>
            </a:extLst>
          </p:cNvPr>
          <p:cNvPicPr>
            <a:picLocks noChangeAspect="1"/>
          </p:cNvPicPr>
          <p:nvPr/>
        </p:nvPicPr>
        <p:blipFill>
          <a:blip r:embed="rId5"/>
          <a:stretch>
            <a:fillRect/>
          </a:stretch>
        </p:blipFill>
        <p:spPr>
          <a:xfrm>
            <a:off x="6477317" y="2060892"/>
            <a:ext cx="5333365" cy="3315335"/>
          </a:xfrm>
          <a:prstGeom prst="rect">
            <a:avLst/>
          </a:prstGeom>
        </p:spPr>
      </p:pic>
      <p:sp>
        <p:nvSpPr>
          <p:cNvPr id="13" name="CasellaDiTesto 12">
            <a:extLst>
              <a:ext uri="{FF2B5EF4-FFF2-40B4-BE49-F238E27FC236}">
                <a16:creationId xmlns:a16="http://schemas.microsoft.com/office/drawing/2014/main" id="{56E8C381-C270-CB82-5419-AB705C964873}"/>
              </a:ext>
            </a:extLst>
          </p:cNvPr>
          <p:cNvSpPr txBox="1"/>
          <p:nvPr/>
        </p:nvSpPr>
        <p:spPr>
          <a:xfrm>
            <a:off x="406400" y="1422400"/>
            <a:ext cx="525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rPr>
              <a:t>SPAZIO OCCUPATO IN MEMORIA</a:t>
            </a:r>
            <a:endParaRPr lang="it-IT">
              <a:solidFill>
                <a:schemeClr val="bg1"/>
              </a:solidFill>
            </a:endParaRPr>
          </a:p>
        </p:txBody>
      </p:sp>
      <p:sp>
        <p:nvSpPr>
          <p:cNvPr id="14" name="CasellaDiTesto 13">
            <a:extLst>
              <a:ext uri="{FF2B5EF4-FFF2-40B4-BE49-F238E27FC236}">
                <a16:creationId xmlns:a16="http://schemas.microsoft.com/office/drawing/2014/main" id="{74CA9FD0-F596-F0B9-D060-D803AEB95F99}"/>
              </a:ext>
            </a:extLst>
          </p:cNvPr>
          <p:cNvSpPr txBox="1"/>
          <p:nvPr/>
        </p:nvSpPr>
        <p:spPr>
          <a:xfrm>
            <a:off x="6553200" y="1422399"/>
            <a:ext cx="525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rPr>
              <a:t>RIEPILOGO DEL TESTING</a:t>
            </a:r>
            <a:endParaRPr lang="it-IT">
              <a:solidFill>
                <a:schemeClr val="bg1"/>
              </a:solidFill>
            </a:endParaRPr>
          </a:p>
        </p:txBody>
      </p:sp>
      <p:sp>
        <p:nvSpPr>
          <p:cNvPr id="3" name="Segnaposto numero diapositiva 2">
            <a:extLst>
              <a:ext uri="{FF2B5EF4-FFF2-40B4-BE49-F238E27FC236}">
                <a16:creationId xmlns:a16="http://schemas.microsoft.com/office/drawing/2014/main" id="{9E0AE985-5320-26A1-A302-B07C180EC36F}"/>
              </a:ext>
            </a:extLst>
          </p:cNvPr>
          <p:cNvSpPr>
            <a:spLocks noGrp="1"/>
          </p:cNvSpPr>
          <p:nvPr>
            <p:ph type="sldNum" sz="quarter" idx="12"/>
          </p:nvPr>
        </p:nvSpPr>
        <p:spPr/>
        <p:txBody>
          <a:bodyPr/>
          <a:lstStyle/>
          <a:p>
            <a:fld id="{71766878-3199-4EAB-94E7-2D6D11070E14}" type="slidenum">
              <a:rPr lang="en-US" sz="1000" smtClean="0">
                <a:solidFill>
                  <a:schemeClr val="bg2"/>
                </a:solidFill>
              </a:rPr>
              <a:pPr/>
              <a:t>20</a:t>
            </a:fld>
            <a:endParaRPr lang="it-IT"/>
          </a:p>
        </p:txBody>
      </p:sp>
    </p:spTree>
    <p:extLst>
      <p:ext uri="{BB962C8B-B14F-4D97-AF65-F5344CB8AC3E}">
        <p14:creationId xmlns:p14="http://schemas.microsoft.com/office/powerpoint/2010/main" val="303753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olo 20">
            <a:extLst>
              <a:ext uri="{FF2B5EF4-FFF2-40B4-BE49-F238E27FC236}">
                <a16:creationId xmlns:a16="http://schemas.microsoft.com/office/drawing/2014/main" id="{3EAB584F-CCB3-45A0-6F59-5BEC0936E9B5}"/>
              </a:ext>
            </a:extLst>
          </p:cNvPr>
          <p:cNvSpPr>
            <a:spLocks noGrp="1"/>
          </p:cNvSpPr>
          <p:nvPr>
            <p:ph type="title"/>
          </p:nvPr>
        </p:nvSpPr>
        <p:spPr/>
        <p:txBody>
          <a:bodyPr/>
          <a:lstStyle/>
          <a:p>
            <a:r>
              <a:rPr lang="it-IT"/>
              <a:t>TESTING</a:t>
            </a:r>
          </a:p>
        </p:txBody>
      </p:sp>
      <p:pic>
        <p:nvPicPr>
          <p:cNvPr id="25" name="Picture Placeholder 5" descr="Logo&#10;">
            <a:extLst>
              <a:ext uri="{FF2B5EF4-FFF2-40B4-BE49-F238E27FC236}">
                <a16:creationId xmlns:a16="http://schemas.microsoft.com/office/drawing/2014/main" id="{65340FEA-9CC3-1E38-4D98-1ABD39C4CC9B}"/>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11160201" y="5766616"/>
            <a:ext cx="630936" cy="731520"/>
          </a:xfrm>
          <a:prstGeom prst="rect">
            <a:avLst/>
          </a:prstGeom>
        </p:spPr>
      </p:pic>
      <p:sp>
        <p:nvSpPr>
          <p:cNvPr id="31" name="CasellaDiTesto 30">
            <a:extLst>
              <a:ext uri="{FF2B5EF4-FFF2-40B4-BE49-F238E27FC236}">
                <a16:creationId xmlns:a16="http://schemas.microsoft.com/office/drawing/2014/main" id="{D670CB67-9219-B01C-CFC2-036FF8AA8317}"/>
              </a:ext>
            </a:extLst>
          </p:cNvPr>
          <p:cNvSpPr txBox="1"/>
          <p:nvPr/>
        </p:nvSpPr>
        <p:spPr>
          <a:xfrm>
            <a:off x="406400" y="1422400"/>
            <a:ext cx="525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rPr>
              <a:t>SURVIVAL PLOT (PRIMI 25 TEST CON SOLUZIONE)</a:t>
            </a:r>
            <a:endParaRPr lang="it-IT">
              <a:solidFill>
                <a:schemeClr val="bg1"/>
              </a:solidFill>
            </a:endParaRPr>
          </a:p>
        </p:txBody>
      </p:sp>
      <p:sp>
        <p:nvSpPr>
          <p:cNvPr id="33" name="CasellaDiTesto 32">
            <a:extLst>
              <a:ext uri="{FF2B5EF4-FFF2-40B4-BE49-F238E27FC236}">
                <a16:creationId xmlns:a16="http://schemas.microsoft.com/office/drawing/2014/main" id="{3BF38C8B-4692-DE29-7C8D-A4B0FD345841}"/>
              </a:ext>
            </a:extLst>
          </p:cNvPr>
          <p:cNvSpPr txBox="1"/>
          <p:nvPr/>
        </p:nvSpPr>
        <p:spPr>
          <a:xfrm>
            <a:off x="6553200" y="1422399"/>
            <a:ext cx="5252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solidFill>
                  <a:schemeClr val="bg1"/>
                </a:solidFill>
                <a:latin typeface="Impact"/>
              </a:rPr>
              <a:t>SURVIVAL PLOT COMPLESSIVO</a:t>
            </a:r>
            <a:endParaRPr lang="it-IT">
              <a:solidFill>
                <a:schemeClr val="bg1"/>
              </a:solidFill>
            </a:endParaRPr>
          </a:p>
        </p:txBody>
      </p:sp>
      <p:pic>
        <p:nvPicPr>
          <p:cNvPr id="36" name="Immagine 35" descr="Immagine che contiene testo, diagramma, schermata, linea&#10;&#10;Descrizione generata automaticamente">
            <a:extLst>
              <a:ext uri="{FF2B5EF4-FFF2-40B4-BE49-F238E27FC236}">
                <a16:creationId xmlns:a16="http://schemas.microsoft.com/office/drawing/2014/main" id="{22B84AEA-EF9A-27D3-FED2-C6FCB4B04EE2}"/>
              </a:ext>
            </a:extLst>
          </p:cNvPr>
          <p:cNvPicPr>
            <a:picLocks noChangeAspect="1"/>
          </p:cNvPicPr>
          <p:nvPr/>
        </p:nvPicPr>
        <p:blipFill>
          <a:blip r:embed="rId4"/>
          <a:stretch>
            <a:fillRect/>
          </a:stretch>
        </p:blipFill>
        <p:spPr>
          <a:xfrm>
            <a:off x="6327140" y="2007552"/>
            <a:ext cx="5715000" cy="3533775"/>
          </a:xfrm>
          <a:prstGeom prst="rect">
            <a:avLst/>
          </a:prstGeom>
        </p:spPr>
      </p:pic>
      <p:pic>
        <p:nvPicPr>
          <p:cNvPr id="37" name="Immagine 36" descr="Immagine che contiene testo, diagramma, linea, Diagramma&#10;&#10;Descrizione generata automaticamente">
            <a:extLst>
              <a:ext uri="{FF2B5EF4-FFF2-40B4-BE49-F238E27FC236}">
                <a16:creationId xmlns:a16="http://schemas.microsoft.com/office/drawing/2014/main" id="{B240E078-D3D6-5AD9-6441-28EF35C1DDDE}"/>
              </a:ext>
            </a:extLst>
          </p:cNvPr>
          <p:cNvPicPr>
            <a:picLocks noChangeAspect="1"/>
          </p:cNvPicPr>
          <p:nvPr/>
        </p:nvPicPr>
        <p:blipFill>
          <a:blip r:embed="rId5"/>
          <a:stretch>
            <a:fillRect/>
          </a:stretch>
        </p:blipFill>
        <p:spPr>
          <a:xfrm>
            <a:off x="177800" y="2005012"/>
            <a:ext cx="5715000" cy="3533775"/>
          </a:xfrm>
          <a:prstGeom prst="rect">
            <a:avLst/>
          </a:prstGeom>
        </p:spPr>
      </p:pic>
      <p:sp>
        <p:nvSpPr>
          <p:cNvPr id="2" name="Segnaposto numero diapositiva 1">
            <a:extLst>
              <a:ext uri="{FF2B5EF4-FFF2-40B4-BE49-F238E27FC236}">
                <a16:creationId xmlns:a16="http://schemas.microsoft.com/office/drawing/2014/main" id="{CAE8A68B-6F76-B369-3066-A80B1B3F6209}"/>
              </a:ext>
            </a:extLst>
          </p:cNvPr>
          <p:cNvSpPr>
            <a:spLocks noGrp="1"/>
          </p:cNvSpPr>
          <p:nvPr>
            <p:ph type="sldNum" sz="quarter" idx="12"/>
          </p:nvPr>
        </p:nvSpPr>
        <p:spPr/>
        <p:txBody>
          <a:bodyPr/>
          <a:lstStyle/>
          <a:p>
            <a:fld id="{71766878-3199-4EAB-94E7-2D6D11070E14}" type="slidenum">
              <a:rPr lang="en-US" sz="1000" smtClean="0">
                <a:solidFill>
                  <a:schemeClr val="bg2"/>
                </a:solidFill>
              </a:rPr>
              <a:pPr/>
              <a:t>21</a:t>
            </a:fld>
            <a:endParaRPr lang="it-IT"/>
          </a:p>
        </p:txBody>
      </p:sp>
    </p:spTree>
    <p:extLst>
      <p:ext uri="{BB962C8B-B14F-4D97-AF65-F5344CB8AC3E}">
        <p14:creationId xmlns:p14="http://schemas.microsoft.com/office/powerpoint/2010/main" val="182472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6: CONCLUSIONE</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162015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B96-6288-982E-405D-F13505B2C32F}"/>
              </a:ext>
            </a:extLst>
          </p:cNvPr>
          <p:cNvSpPr>
            <a:spLocks noGrp="1"/>
          </p:cNvSpPr>
          <p:nvPr>
            <p:ph type="title"/>
          </p:nvPr>
        </p:nvSpPr>
        <p:spPr>
          <a:xfrm>
            <a:off x="397764" y="481564"/>
            <a:ext cx="5511330" cy="577967"/>
          </a:xfrm>
        </p:spPr>
        <p:txBody>
          <a:bodyPr/>
          <a:lstStyle/>
          <a:p>
            <a:pPr lvl="0"/>
            <a:r>
              <a:rPr lang="en-US"/>
              <a:t>CONCLUSIONE</a:t>
            </a:r>
            <a:endParaRPr lang="en-US" noProof="0"/>
          </a:p>
        </p:txBody>
      </p:sp>
      <p:sp>
        <p:nvSpPr>
          <p:cNvPr id="4" name="Content Placeholder 3">
            <a:extLst>
              <a:ext uri="{FF2B5EF4-FFF2-40B4-BE49-F238E27FC236}">
                <a16:creationId xmlns:a16="http://schemas.microsoft.com/office/drawing/2014/main" id="{8EB3F850-E3B0-BE69-7236-980E00892CC0}"/>
              </a:ext>
            </a:extLst>
          </p:cNvPr>
          <p:cNvSpPr>
            <a:spLocks noGrp="1"/>
          </p:cNvSpPr>
          <p:nvPr>
            <p:ph sz="quarter" idx="15"/>
          </p:nvPr>
        </p:nvSpPr>
        <p:spPr>
          <a:xfrm>
            <a:off x="465101" y="1436880"/>
            <a:ext cx="8851900" cy="2188430"/>
          </a:xfrm>
        </p:spPr>
        <p:txBody>
          <a:bodyPr/>
          <a:lstStyle/>
          <a:p>
            <a:r>
              <a:rPr lang="en-US" dirty="0"/>
              <a:t> </a:t>
            </a:r>
            <a:r>
              <a:rPr lang="en-US" dirty="0" err="1">
                <a:ea typeface="+mn-lt"/>
                <a:cs typeface="+mn-lt"/>
              </a:rPr>
              <a:t>Alcuni</a:t>
            </a:r>
            <a:r>
              <a:rPr lang="en-US" dirty="0">
                <a:ea typeface="+mn-lt"/>
                <a:cs typeface="+mn-lt"/>
              </a:rPr>
              <a:t> test </a:t>
            </a:r>
            <a:r>
              <a:rPr lang="en-US" dirty="0" err="1">
                <a:ea typeface="+mn-lt"/>
                <a:cs typeface="+mn-lt"/>
              </a:rPr>
              <a:t>troppo</a:t>
            </a:r>
            <a:r>
              <a:rPr lang="en-US" dirty="0">
                <a:ea typeface="+mn-lt"/>
                <a:cs typeface="+mn-lt"/>
              </a:rPr>
              <a:t> </a:t>
            </a:r>
            <a:r>
              <a:rPr lang="en-US" dirty="0" err="1">
                <a:ea typeface="+mn-lt"/>
                <a:cs typeface="+mn-lt"/>
              </a:rPr>
              <a:t>semplici</a:t>
            </a:r>
            <a:r>
              <a:rPr lang="en-US" dirty="0">
                <a:ea typeface="+mn-lt"/>
                <a:cs typeface="+mn-lt"/>
              </a:rPr>
              <a:t> per </a:t>
            </a:r>
            <a:r>
              <a:rPr lang="en-US" dirty="0" err="1">
                <a:ea typeface="+mn-lt"/>
                <a:cs typeface="+mn-lt"/>
              </a:rPr>
              <a:t>evidenziare</a:t>
            </a:r>
            <a:r>
              <a:rPr lang="en-US" dirty="0">
                <a:ea typeface="+mn-lt"/>
                <a:cs typeface="+mn-lt"/>
              </a:rPr>
              <a:t> </a:t>
            </a:r>
            <a:r>
              <a:rPr lang="en-US" dirty="0" err="1">
                <a:ea typeface="+mn-lt"/>
                <a:cs typeface="+mn-lt"/>
              </a:rPr>
              <a:t>differenze</a:t>
            </a:r>
            <a:r>
              <a:rPr lang="en-US" dirty="0">
                <a:ea typeface="+mn-lt"/>
                <a:cs typeface="+mn-lt"/>
              </a:rPr>
              <a:t> significative</a:t>
            </a:r>
            <a:endParaRPr lang="it-IT" dirty="0"/>
          </a:p>
          <a:p>
            <a:pPr>
              <a:buClr>
                <a:srgbClr val="FFFFFF"/>
              </a:buClr>
            </a:pPr>
            <a:r>
              <a:rPr lang="en-US" b="1" dirty="0">
                <a:ea typeface="+mn-lt"/>
                <a:cs typeface="+mn-lt"/>
              </a:rPr>
              <a:t>X</a:t>
            </a:r>
            <a:r>
              <a:rPr lang="en-US" dirty="0">
                <a:ea typeface="+mn-lt"/>
                <a:cs typeface="+mn-lt"/>
              </a:rPr>
              <a:t>* e </a:t>
            </a:r>
            <a:r>
              <a:rPr lang="en-US" b="1" dirty="0">
                <a:ea typeface="+mn-lt"/>
                <a:cs typeface="+mn-lt"/>
              </a:rPr>
              <a:t>CBS</a:t>
            </a:r>
            <a:r>
              <a:rPr lang="en-US" dirty="0">
                <a:ea typeface="+mn-lt"/>
                <a:cs typeface="+mn-lt"/>
              </a:rPr>
              <a:t> </a:t>
            </a:r>
            <a:r>
              <a:rPr lang="en-US" dirty="0" err="1">
                <a:ea typeface="+mn-lt"/>
                <a:cs typeface="+mn-lt"/>
              </a:rPr>
              <a:t>sono</a:t>
            </a:r>
            <a:r>
              <a:rPr lang="en-US" dirty="0">
                <a:ea typeface="+mn-lt"/>
                <a:cs typeface="+mn-lt"/>
              </a:rPr>
              <a:t> </a:t>
            </a:r>
            <a:r>
              <a:rPr lang="en-US" dirty="0" err="1">
                <a:ea typeface="+mn-lt"/>
                <a:cs typeface="+mn-lt"/>
              </a:rPr>
              <a:t>risultati</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migliori</a:t>
            </a:r>
            <a:r>
              <a:rPr lang="en-US" dirty="0">
                <a:ea typeface="+mn-lt"/>
                <a:cs typeface="+mn-lt"/>
              </a:rPr>
              <a:t>, </a:t>
            </a:r>
            <a:r>
              <a:rPr lang="en-US" dirty="0" err="1">
                <a:ea typeface="+mn-lt"/>
                <a:cs typeface="+mn-lt"/>
              </a:rPr>
              <a:t>spesso</a:t>
            </a:r>
            <a:r>
              <a:rPr lang="en-US" dirty="0">
                <a:ea typeface="+mn-lt"/>
                <a:cs typeface="+mn-lt"/>
              </a:rPr>
              <a:t> con </a:t>
            </a:r>
            <a:r>
              <a:rPr lang="en-US" dirty="0" err="1">
                <a:ea typeface="+mn-lt"/>
                <a:cs typeface="+mn-lt"/>
              </a:rPr>
              <a:t>esecuzioni</a:t>
            </a:r>
            <a:r>
              <a:rPr lang="en-US" dirty="0">
                <a:ea typeface="+mn-lt"/>
                <a:cs typeface="+mn-lt"/>
              </a:rPr>
              <a:t> quasi </a:t>
            </a:r>
            <a:r>
              <a:rPr lang="en-US" dirty="0" err="1">
                <a:ea typeface="+mn-lt"/>
                <a:cs typeface="+mn-lt"/>
              </a:rPr>
              <a:t>identiche</a:t>
            </a:r>
            <a:endParaRPr lang="en-US" dirty="0" err="1"/>
          </a:p>
          <a:p>
            <a:pPr>
              <a:buClr>
                <a:srgbClr val="FFFFFF"/>
              </a:buClr>
            </a:pPr>
            <a:r>
              <a:rPr lang="en-US" dirty="0" err="1">
                <a:ea typeface="+mn-lt"/>
                <a:cs typeface="+mn-lt"/>
              </a:rPr>
              <a:t>Ciascun</a:t>
            </a:r>
            <a:r>
              <a:rPr lang="en-US" dirty="0">
                <a:ea typeface="+mn-lt"/>
                <a:cs typeface="+mn-lt"/>
              </a:rPr>
              <a:t> </a:t>
            </a:r>
            <a:r>
              <a:rPr lang="en-US" dirty="0" err="1">
                <a:ea typeface="+mn-lt"/>
                <a:cs typeface="+mn-lt"/>
              </a:rPr>
              <a:t>algoritmo</a:t>
            </a:r>
            <a:r>
              <a:rPr lang="en-US" dirty="0">
                <a:ea typeface="+mn-lt"/>
                <a:cs typeface="+mn-lt"/>
              </a:rPr>
              <a:t> ha </a:t>
            </a:r>
            <a:r>
              <a:rPr lang="en-US" dirty="0" err="1">
                <a:ea typeface="+mn-lt"/>
                <a:cs typeface="+mn-lt"/>
              </a:rPr>
              <a:t>punti</a:t>
            </a:r>
            <a:r>
              <a:rPr lang="en-US" dirty="0">
                <a:ea typeface="+mn-lt"/>
                <a:cs typeface="+mn-lt"/>
              </a:rPr>
              <a:t> di forza </a:t>
            </a:r>
            <a:r>
              <a:rPr lang="en-US" dirty="0" err="1">
                <a:ea typeface="+mn-lt"/>
                <a:cs typeface="+mn-lt"/>
              </a:rPr>
              <a:t>specifici</a:t>
            </a:r>
          </a:p>
          <a:p>
            <a:pPr>
              <a:buClr>
                <a:srgbClr val="FFFFFF"/>
              </a:buClr>
            </a:pPr>
            <a:endParaRPr lang="en-US" dirty="0"/>
          </a:p>
        </p:txBody>
      </p:sp>
      <p:sp>
        <p:nvSpPr>
          <p:cNvPr id="5" name="Content Placeholder 4">
            <a:extLst>
              <a:ext uri="{FF2B5EF4-FFF2-40B4-BE49-F238E27FC236}">
                <a16:creationId xmlns:a16="http://schemas.microsoft.com/office/drawing/2014/main" id="{1CBC3EDA-3E02-8659-06EC-68403F03C9D6}"/>
              </a:ext>
            </a:extLst>
          </p:cNvPr>
          <p:cNvSpPr>
            <a:spLocks noGrp="1"/>
          </p:cNvSpPr>
          <p:nvPr>
            <p:ph sz="quarter" idx="16"/>
          </p:nvPr>
        </p:nvSpPr>
        <p:spPr>
          <a:xfrm>
            <a:off x="465101" y="3974371"/>
            <a:ext cx="8851900" cy="2188430"/>
          </a:xfrm>
        </p:spPr>
        <p:txBody>
          <a:bodyPr/>
          <a:lstStyle/>
          <a:p>
            <a:r>
              <a:rPr lang="en-US" dirty="0" err="1">
                <a:ea typeface="+mn-lt"/>
                <a:cs typeface="+mn-lt"/>
              </a:rPr>
              <a:t>Sviluppo</a:t>
            </a:r>
            <a:r>
              <a:rPr lang="en-US" dirty="0">
                <a:ea typeface="+mn-lt"/>
                <a:cs typeface="+mn-lt"/>
              </a:rPr>
              <a:t> di </a:t>
            </a:r>
            <a:r>
              <a:rPr lang="en-US" dirty="0" err="1">
                <a:ea typeface="+mn-lt"/>
                <a:cs typeface="+mn-lt"/>
              </a:rPr>
              <a:t>nuove</a:t>
            </a:r>
            <a:r>
              <a:rPr lang="en-US" dirty="0">
                <a:ea typeface="+mn-lt"/>
                <a:cs typeface="+mn-lt"/>
              </a:rPr>
              <a:t> </a:t>
            </a:r>
            <a:r>
              <a:rPr lang="en-US" dirty="0" err="1">
                <a:ea typeface="+mn-lt"/>
                <a:cs typeface="+mn-lt"/>
              </a:rPr>
              <a:t>euristiche</a:t>
            </a:r>
            <a:r>
              <a:rPr lang="en-US" dirty="0">
                <a:ea typeface="+mn-lt"/>
                <a:cs typeface="+mn-lt"/>
              </a:rPr>
              <a:t> per </a:t>
            </a:r>
            <a:r>
              <a:rPr lang="en-US" dirty="0" err="1">
                <a:ea typeface="+mn-lt"/>
                <a:cs typeface="+mn-lt"/>
              </a:rPr>
              <a:t>scenari</a:t>
            </a:r>
            <a:r>
              <a:rPr lang="en-US" dirty="0">
                <a:ea typeface="+mn-lt"/>
                <a:cs typeface="+mn-lt"/>
              </a:rPr>
              <a:t> </a:t>
            </a:r>
            <a:r>
              <a:rPr lang="en-US" dirty="0" err="1">
                <a:ea typeface="+mn-lt"/>
                <a:cs typeface="+mn-lt"/>
              </a:rPr>
              <a:t>complessi</a:t>
            </a:r>
            <a:endParaRPr lang="en-US" dirty="0"/>
          </a:p>
          <a:p>
            <a:pPr>
              <a:buClr>
                <a:srgbClr val="FFFFFF"/>
              </a:buClr>
            </a:pPr>
            <a:r>
              <a:rPr lang="en-US" dirty="0" err="1">
                <a:ea typeface="+mn-lt"/>
                <a:cs typeface="+mn-lt"/>
              </a:rPr>
              <a:t>Progettazione</a:t>
            </a:r>
            <a:r>
              <a:rPr lang="en-US" dirty="0">
                <a:ea typeface="+mn-lt"/>
                <a:cs typeface="+mn-lt"/>
              </a:rPr>
              <a:t> di </a:t>
            </a:r>
            <a:r>
              <a:rPr lang="en-US" dirty="0" err="1">
                <a:ea typeface="+mn-lt"/>
                <a:cs typeface="+mn-lt"/>
              </a:rPr>
              <a:t>nuovi</a:t>
            </a:r>
            <a:r>
              <a:rPr lang="en-US" dirty="0">
                <a:ea typeface="+mn-lt"/>
                <a:cs typeface="+mn-lt"/>
              </a:rPr>
              <a:t> </a:t>
            </a:r>
            <a:r>
              <a:rPr lang="en-US" dirty="0" err="1">
                <a:ea typeface="+mn-lt"/>
                <a:cs typeface="+mn-lt"/>
              </a:rPr>
              <a:t>algoritmi</a:t>
            </a:r>
            <a:r>
              <a:rPr lang="en-US" dirty="0">
                <a:ea typeface="+mn-lt"/>
                <a:cs typeface="+mn-lt"/>
              </a:rPr>
              <a:t> </a:t>
            </a:r>
            <a:r>
              <a:rPr lang="en-US" dirty="0" err="1">
                <a:ea typeface="+mn-lt"/>
                <a:cs typeface="+mn-lt"/>
              </a:rPr>
              <a:t>combinando</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punti</a:t>
            </a:r>
            <a:r>
              <a:rPr lang="en-US" dirty="0">
                <a:ea typeface="+mn-lt"/>
                <a:cs typeface="+mn-lt"/>
              </a:rPr>
              <a:t> di forza di </a:t>
            </a:r>
            <a:r>
              <a:rPr lang="en-US" dirty="0" err="1">
                <a:ea typeface="+mn-lt"/>
                <a:cs typeface="+mn-lt"/>
              </a:rPr>
              <a:t>ciascun</a:t>
            </a:r>
            <a:r>
              <a:rPr lang="en-US" dirty="0">
                <a:ea typeface="+mn-lt"/>
                <a:cs typeface="+mn-lt"/>
              </a:rPr>
              <a:t> </a:t>
            </a:r>
            <a:r>
              <a:rPr lang="en-US" dirty="0" err="1">
                <a:ea typeface="+mn-lt"/>
                <a:cs typeface="+mn-lt"/>
              </a:rPr>
              <a:t>approccio</a:t>
            </a:r>
            <a:endParaRPr lang="en-US" dirty="0"/>
          </a:p>
          <a:p>
            <a:pPr>
              <a:buClr>
                <a:srgbClr val="FFFFFF"/>
              </a:buClr>
            </a:pPr>
            <a:r>
              <a:rPr lang="en-US" dirty="0" err="1">
                <a:ea typeface="+mn-lt"/>
                <a:cs typeface="+mn-lt"/>
              </a:rPr>
              <a:t>Soluzioni</a:t>
            </a:r>
            <a:r>
              <a:rPr lang="en-US" dirty="0">
                <a:ea typeface="+mn-lt"/>
                <a:cs typeface="+mn-lt"/>
              </a:rPr>
              <a:t> </a:t>
            </a:r>
            <a:r>
              <a:rPr lang="en-US" dirty="0" err="1">
                <a:ea typeface="+mn-lt"/>
                <a:cs typeface="+mn-lt"/>
              </a:rPr>
              <a:t>più</a:t>
            </a:r>
            <a:r>
              <a:rPr lang="en-US" dirty="0">
                <a:ea typeface="+mn-lt"/>
                <a:cs typeface="+mn-lt"/>
              </a:rPr>
              <a:t> </a:t>
            </a:r>
            <a:r>
              <a:rPr lang="en-US" dirty="0" err="1">
                <a:ea typeface="+mn-lt"/>
                <a:cs typeface="+mn-lt"/>
              </a:rPr>
              <a:t>efficaci</a:t>
            </a:r>
            <a:r>
              <a:rPr lang="en-US" dirty="0">
                <a:ea typeface="+mn-lt"/>
                <a:cs typeface="+mn-lt"/>
              </a:rPr>
              <a:t> per la </a:t>
            </a:r>
            <a:r>
              <a:rPr lang="en-US" dirty="0" err="1">
                <a:ea typeface="+mn-lt"/>
                <a:cs typeface="+mn-lt"/>
              </a:rPr>
              <a:t>gestione</a:t>
            </a:r>
            <a:r>
              <a:rPr lang="en-US" dirty="0">
                <a:ea typeface="+mn-lt"/>
                <a:cs typeface="+mn-lt"/>
              </a:rPr>
              <a:t> </a:t>
            </a:r>
            <a:r>
              <a:rPr lang="en-US" dirty="0" err="1">
                <a:ea typeface="+mn-lt"/>
                <a:cs typeface="+mn-lt"/>
              </a:rPr>
              <a:t>delle</a:t>
            </a:r>
            <a:r>
              <a:rPr lang="en-US" dirty="0">
                <a:ea typeface="+mn-lt"/>
                <a:cs typeface="+mn-lt"/>
              </a:rPr>
              <a:t> </a:t>
            </a:r>
            <a:r>
              <a:rPr lang="en-US" dirty="0" err="1">
                <a:ea typeface="+mn-lt"/>
                <a:cs typeface="+mn-lt"/>
              </a:rPr>
              <a:t>risorse</a:t>
            </a:r>
            <a:r>
              <a:rPr lang="en-US" dirty="0">
                <a:ea typeface="+mn-lt"/>
                <a:cs typeface="+mn-lt"/>
              </a:rPr>
              <a:t> e </a:t>
            </a:r>
            <a:r>
              <a:rPr lang="en-US" dirty="0" err="1">
                <a:ea typeface="+mn-lt"/>
                <a:cs typeface="+mn-lt"/>
              </a:rPr>
              <a:t>l’allocazione</a:t>
            </a:r>
            <a:r>
              <a:rPr lang="en-US" dirty="0">
                <a:ea typeface="+mn-lt"/>
                <a:cs typeface="+mn-lt"/>
              </a:rPr>
              <a:t> </a:t>
            </a:r>
            <a:r>
              <a:rPr lang="en-US" dirty="0" err="1">
                <a:ea typeface="+mn-lt"/>
                <a:cs typeface="+mn-lt"/>
              </a:rPr>
              <a:t>dei</a:t>
            </a:r>
            <a:r>
              <a:rPr lang="en-US" dirty="0">
                <a:ea typeface="+mn-lt"/>
                <a:cs typeface="+mn-lt"/>
              </a:rPr>
              <a:t> </a:t>
            </a:r>
            <a:r>
              <a:rPr lang="en-US" dirty="0" err="1">
                <a:ea typeface="+mn-lt"/>
                <a:cs typeface="+mn-lt"/>
              </a:rPr>
              <a:t>compiti</a:t>
            </a:r>
            <a:r>
              <a:rPr lang="en-US" dirty="0">
                <a:ea typeface="+mn-lt"/>
                <a:cs typeface="+mn-lt"/>
              </a:rPr>
              <a:t> in </a:t>
            </a:r>
            <a:r>
              <a:rPr lang="en-US" dirty="0" err="1">
                <a:ea typeface="+mn-lt"/>
                <a:cs typeface="+mn-lt"/>
              </a:rPr>
              <a:t>ambienti</a:t>
            </a:r>
            <a:r>
              <a:rPr lang="en-US" dirty="0">
                <a:ea typeface="+mn-lt"/>
                <a:cs typeface="+mn-lt"/>
              </a:rPr>
              <a:t> </a:t>
            </a:r>
            <a:r>
              <a:rPr lang="en-US" dirty="0" err="1">
                <a:ea typeface="+mn-lt"/>
                <a:cs typeface="+mn-lt"/>
              </a:rPr>
              <a:t>complessi</a:t>
            </a:r>
            <a:r>
              <a:rPr lang="en-US" dirty="0">
                <a:ea typeface="+mn-lt"/>
                <a:cs typeface="+mn-lt"/>
              </a:rPr>
              <a:t> e </a:t>
            </a:r>
            <a:r>
              <a:rPr lang="en-US" dirty="0" err="1">
                <a:ea typeface="+mn-lt"/>
                <a:cs typeface="+mn-lt"/>
              </a:rPr>
              <a:t>dinamici</a:t>
            </a:r>
            <a:endParaRPr lang="en-US" noProof="0" dirty="0" err="1"/>
          </a:p>
        </p:txBody>
      </p:sp>
      <p:pic>
        <p:nvPicPr>
          <p:cNvPr id="11" name="Picture Placeholder 10" descr="Logo">
            <a:extLst>
              <a:ext uri="{FF2B5EF4-FFF2-40B4-BE49-F238E27FC236}">
                <a16:creationId xmlns:a16="http://schemas.microsoft.com/office/drawing/2014/main" id="{AA20ABBF-0F6A-2285-DCE2-1E77702CF01D}"/>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l="406" r="406"/>
          <a:stretch/>
        </p:blipFill>
        <p:spPr>
          <a:xfrm>
            <a:off x="11158320" y="5764735"/>
            <a:ext cx="630936" cy="731520"/>
          </a:xfrm>
        </p:spPr>
      </p:pic>
      <p:sp>
        <p:nvSpPr>
          <p:cNvPr id="3" name="Segnaposto numero diapositiva 2">
            <a:extLst>
              <a:ext uri="{FF2B5EF4-FFF2-40B4-BE49-F238E27FC236}">
                <a16:creationId xmlns:a16="http://schemas.microsoft.com/office/drawing/2014/main" id="{73AE95A6-57F3-490B-0E79-C7568F5554CA}"/>
              </a:ext>
            </a:extLst>
          </p:cNvPr>
          <p:cNvSpPr>
            <a:spLocks noGrp="1"/>
          </p:cNvSpPr>
          <p:nvPr>
            <p:ph type="sldNum" sz="quarter" idx="12"/>
          </p:nvPr>
        </p:nvSpPr>
        <p:spPr/>
        <p:txBody>
          <a:bodyPr/>
          <a:lstStyle/>
          <a:p>
            <a:fld id="{71766878-3199-4EAB-94E7-2D6D11070E14}" type="slidenum">
              <a:rPr lang="en-US" sz="1000" smtClean="0">
                <a:solidFill>
                  <a:schemeClr val="bg2"/>
                </a:solidFill>
              </a:rPr>
              <a:pPr/>
              <a:t>23</a:t>
            </a:fld>
            <a:endParaRPr lang="it-IT"/>
          </a:p>
        </p:txBody>
      </p:sp>
    </p:spTree>
    <p:extLst>
      <p:ext uri="{BB962C8B-B14F-4D97-AF65-F5344CB8AC3E}">
        <p14:creationId xmlns:p14="http://schemas.microsoft.com/office/powerpoint/2010/main" val="1778131307"/>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0BB0-59CA-6517-C07A-D05846B30D55}"/>
              </a:ext>
            </a:extLst>
          </p:cNvPr>
          <p:cNvSpPr>
            <a:spLocks noGrp="1"/>
          </p:cNvSpPr>
          <p:nvPr>
            <p:ph type="title"/>
          </p:nvPr>
        </p:nvSpPr>
        <p:spPr>
          <a:xfrm>
            <a:off x="3545940" y="3875351"/>
            <a:ext cx="7090129" cy="1722759"/>
          </a:xfrm>
        </p:spPr>
        <p:txBody>
          <a:bodyPr/>
          <a:lstStyle/>
          <a:p>
            <a:r>
              <a:rPr lang="en-US">
                <a:ea typeface="+mj-lt"/>
                <a:cs typeface="+mj-lt"/>
              </a:rPr>
              <a:t>Grazie per la </a:t>
            </a:r>
            <a:r>
              <a:rPr lang="en-US" err="1">
                <a:ea typeface="+mj-lt"/>
                <a:cs typeface="+mj-lt"/>
              </a:rPr>
              <a:t>Vostra</a:t>
            </a:r>
            <a:r>
              <a:rPr lang="en-US">
                <a:ea typeface="+mj-lt"/>
                <a:cs typeface="+mj-lt"/>
              </a:rPr>
              <a:t> </a:t>
            </a:r>
            <a:r>
              <a:rPr lang="en-US" err="1">
                <a:ea typeface="+mj-lt"/>
                <a:cs typeface="+mj-lt"/>
              </a:rPr>
              <a:t>Attenzione</a:t>
            </a:r>
            <a:endParaRPr lang="it-IT" err="1"/>
          </a:p>
        </p:txBody>
      </p:sp>
      <p:pic>
        <p:nvPicPr>
          <p:cNvPr id="9" name="Picture Placeholder 8" descr="Logo">
            <a:extLst>
              <a:ext uri="{FF2B5EF4-FFF2-40B4-BE49-F238E27FC236}">
                <a16:creationId xmlns:a16="http://schemas.microsoft.com/office/drawing/2014/main" id="{F038AC04-415F-290B-FC4C-CA3F30CB4024}"/>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169" r="169"/>
          <a:stretch/>
        </p:blipFill>
        <p:spPr>
          <a:xfrm>
            <a:off x="785376" y="4133963"/>
            <a:ext cx="1060704" cy="1225296"/>
          </a:xfrm>
        </p:spPr>
      </p:pic>
    </p:spTree>
    <p:extLst>
      <p:ext uri="{BB962C8B-B14F-4D97-AF65-F5344CB8AC3E}">
        <p14:creationId xmlns:p14="http://schemas.microsoft.com/office/powerpoint/2010/main" val="317160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AEC3A9-C311-7177-2137-C4B426F648F4}"/>
              </a:ext>
            </a:extLst>
          </p:cNvPr>
          <p:cNvSpPr>
            <a:spLocks noGrp="1"/>
          </p:cNvSpPr>
          <p:nvPr>
            <p:ph type="title"/>
          </p:nvPr>
        </p:nvSpPr>
        <p:spPr/>
        <p:txBody>
          <a:bodyPr/>
          <a:lstStyle/>
          <a:p>
            <a:r>
              <a:rPr lang="it-IT" dirty="0"/>
              <a:t>CONFLICT </a:t>
            </a:r>
            <a:r>
              <a:rPr lang="it-IT" dirty="0" err="1"/>
              <a:t>BASEd</a:t>
            </a:r>
            <a:r>
              <a:rPr lang="it-IT" dirty="0"/>
              <a:t> SEACRH (</a:t>
            </a:r>
            <a:r>
              <a:rPr lang="it-IT" dirty="0" err="1"/>
              <a:t>cBS</a:t>
            </a:r>
            <a:r>
              <a:rPr lang="it-IT" dirty="0"/>
              <a:t>)</a:t>
            </a:r>
          </a:p>
        </p:txBody>
      </p:sp>
      <p:sp>
        <p:nvSpPr>
          <p:cNvPr id="5" name="Segnaposto numero diapositiva 4">
            <a:extLst>
              <a:ext uri="{FF2B5EF4-FFF2-40B4-BE49-F238E27FC236}">
                <a16:creationId xmlns:a16="http://schemas.microsoft.com/office/drawing/2014/main" id="{D0144E96-3C13-C099-1F93-B1C3241E55D8}"/>
              </a:ext>
            </a:extLst>
          </p:cNvPr>
          <p:cNvSpPr>
            <a:spLocks noGrp="1"/>
          </p:cNvSpPr>
          <p:nvPr>
            <p:ph type="sldNum" sz="quarter" idx="12"/>
          </p:nvPr>
        </p:nvSpPr>
        <p:spPr/>
        <p:txBody>
          <a:bodyPr/>
          <a:lstStyle/>
          <a:p>
            <a:fld id="{71766878-3199-4EAB-94E7-2D6D11070E14}" type="slidenum">
              <a:rPr lang="en-US" sz="1000" smtClean="0">
                <a:solidFill>
                  <a:schemeClr val="bg2"/>
                </a:solidFill>
              </a:rPr>
              <a:pPr/>
              <a:t>25</a:t>
            </a:fld>
            <a:endParaRPr lang="en-US" sz="1000">
              <a:solidFill>
                <a:schemeClr val="bg2"/>
              </a:solidFill>
            </a:endParaRPr>
          </a:p>
        </p:txBody>
      </p:sp>
      <p:pic>
        <p:nvPicPr>
          <p:cNvPr id="6" name="Immagine 5" descr="Immagine che contiene testo, diagramma, disegno, schizzo&#10;&#10;Descrizione generata automaticamente">
            <a:extLst>
              <a:ext uri="{FF2B5EF4-FFF2-40B4-BE49-F238E27FC236}">
                <a16:creationId xmlns:a16="http://schemas.microsoft.com/office/drawing/2014/main" id="{7CF307CA-1931-CF18-84E7-53FFFE6F2A40}"/>
              </a:ext>
            </a:extLst>
          </p:cNvPr>
          <p:cNvPicPr>
            <a:picLocks noChangeAspect="1"/>
          </p:cNvPicPr>
          <p:nvPr/>
        </p:nvPicPr>
        <p:blipFill>
          <a:blip r:embed="rId2"/>
          <a:stretch>
            <a:fillRect/>
          </a:stretch>
        </p:blipFill>
        <p:spPr>
          <a:xfrm>
            <a:off x="305741" y="1623072"/>
            <a:ext cx="11430000" cy="3762375"/>
          </a:xfrm>
          <a:prstGeom prst="rect">
            <a:avLst/>
          </a:prstGeom>
        </p:spPr>
      </p:pic>
      <p:pic>
        <p:nvPicPr>
          <p:cNvPr id="8" name="Picture Placeholder 10" descr="Logo">
            <a:extLst>
              <a:ext uri="{FF2B5EF4-FFF2-40B4-BE49-F238E27FC236}">
                <a16:creationId xmlns:a16="http://schemas.microsoft.com/office/drawing/2014/main" id="{7091F820-BAEA-7ADB-ED10-AEA3A578968C}"/>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Tree>
    <p:extLst>
      <p:ext uri="{BB962C8B-B14F-4D97-AF65-F5344CB8AC3E}">
        <p14:creationId xmlns:p14="http://schemas.microsoft.com/office/powerpoint/2010/main" val="2720925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53618-D107-D16C-3C44-B7A8F55672E9}"/>
              </a:ext>
            </a:extLst>
          </p:cNvPr>
          <p:cNvSpPr>
            <a:spLocks noGrp="1"/>
          </p:cNvSpPr>
          <p:nvPr>
            <p:ph type="title"/>
          </p:nvPr>
        </p:nvSpPr>
        <p:spPr/>
        <p:txBody>
          <a:bodyPr/>
          <a:lstStyle/>
          <a:p>
            <a:r>
              <a:rPr lang="it-IT" dirty="0"/>
              <a:t>INTERSECTION CONFLICT RESOLUTION (ICR)</a:t>
            </a:r>
          </a:p>
        </p:txBody>
      </p:sp>
      <p:sp>
        <p:nvSpPr>
          <p:cNvPr id="5" name="Segnaposto numero diapositiva 4">
            <a:extLst>
              <a:ext uri="{FF2B5EF4-FFF2-40B4-BE49-F238E27FC236}">
                <a16:creationId xmlns:a16="http://schemas.microsoft.com/office/drawing/2014/main" id="{5551F4FA-64C3-3251-970C-BC2C013D990E}"/>
              </a:ext>
            </a:extLst>
          </p:cNvPr>
          <p:cNvSpPr>
            <a:spLocks noGrp="1"/>
          </p:cNvSpPr>
          <p:nvPr>
            <p:ph type="sldNum" sz="quarter" idx="12"/>
          </p:nvPr>
        </p:nvSpPr>
        <p:spPr/>
        <p:txBody>
          <a:bodyPr/>
          <a:lstStyle/>
          <a:p>
            <a:fld id="{71766878-3199-4EAB-94E7-2D6D11070E14}" type="slidenum">
              <a:rPr lang="en-US" sz="1000" smtClean="0">
                <a:solidFill>
                  <a:schemeClr val="bg2"/>
                </a:solidFill>
              </a:rPr>
              <a:pPr/>
              <a:t>26</a:t>
            </a:fld>
            <a:endParaRPr lang="en-US" sz="1000">
              <a:solidFill>
                <a:schemeClr val="bg2"/>
              </a:solidFill>
            </a:endParaRPr>
          </a:p>
        </p:txBody>
      </p:sp>
      <p:pic>
        <p:nvPicPr>
          <p:cNvPr id="8" name="Immagine 7" descr="Immagine che contiene testo, diagramma, linea, Diagramma&#10;&#10;Descrizione generata automaticamente">
            <a:extLst>
              <a:ext uri="{FF2B5EF4-FFF2-40B4-BE49-F238E27FC236}">
                <a16:creationId xmlns:a16="http://schemas.microsoft.com/office/drawing/2014/main" id="{E8395661-331B-BE86-7DE1-65B37F1FBC2D}"/>
              </a:ext>
            </a:extLst>
          </p:cNvPr>
          <p:cNvPicPr>
            <a:picLocks noChangeAspect="1"/>
          </p:cNvPicPr>
          <p:nvPr/>
        </p:nvPicPr>
        <p:blipFill>
          <a:blip r:embed="rId2"/>
          <a:stretch>
            <a:fillRect/>
          </a:stretch>
        </p:blipFill>
        <p:spPr>
          <a:xfrm>
            <a:off x="3602919" y="1378891"/>
            <a:ext cx="4591050" cy="4457700"/>
          </a:xfrm>
          <a:prstGeom prst="rect">
            <a:avLst/>
          </a:prstGeom>
        </p:spPr>
      </p:pic>
      <p:pic>
        <p:nvPicPr>
          <p:cNvPr id="14" name="Picture Placeholder 10" descr="Logo">
            <a:extLst>
              <a:ext uri="{FF2B5EF4-FFF2-40B4-BE49-F238E27FC236}">
                <a16:creationId xmlns:a16="http://schemas.microsoft.com/office/drawing/2014/main" id="{48D9915C-5058-3C37-4754-907D74121A5C}"/>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a:prstGeom prst="rect">
            <a:avLst/>
          </a:prstGeom>
        </p:spPr>
      </p:pic>
    </p:spTree>
    <p:extLst>
      <p:ext uri="{BB962C8B-B14F-4D97-AF65-F5344CB8AC3E}">
        <p14:creationId xmlns:p14="http://schemas.microsoft.com/office/powerpoint/2010/main" val="163981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B2694C-3048-BC5B-C6FA-B17EDAEE011D}"/>
              </a:ext>
            </a:extLst>
          </p:cNvPr>
          <p:cNvSpPr>
            <a:spLocks noGrp="1"/>
          </p:cNvSpPr>
          <p:nvPr>
            <p:ph type="title"/>
          </p:nvPr>
        </p:nvSpPr>
        <p:spPr>
          <a:xfrm>
            <a:off x="403455" y="458695"/>
            <a:ext cx="5690715" cy="577967"/>
          </a:xfrm>
        </p:spPr>
        <p:txBody>
          <a:bodyPr/>
          <a:lstStyle/>
          <a:p>
            <a:r>
              <a:rPr lang="en-US"/>
              <a:t>Increasing cost tree search (</a:t>
            </a:r>
            <a:r>
              <a:rPr lang="en-US" err="1"/>
              <a:t>icts</a:t>
            </a:r>
            <a:r>
              <a:rPr lang="en-US"/>
              <a:t>)</a:t>
            </a:r>
          </a:p>
        </p:txBody>
      </p:sp>
      <p:pic>
        <p:nvPicPr>
          <p:cNvPr id="5" name="Picture Placeholder 5" descr="Logo&#10;">
            <a:extLst>
              <a:ext uri="{FF2B5EF4-FFF2-40B4-BE49-F238E27FC236}">
                <a16:creationId xmlns:a16="http://schemas.microsoft.com/office/drawing/2014/main" id="{9F3B9F5B-0C34-91ED-34F6-BDADFEFF17B5}"/>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C3469073-9C28-1D7D-2467-A9460649B460}"/>
              </a:ext>
            </a:extLst>
          </p:cNvPr>
          <p:cNvSpPr>
            <a:spLocks noGrp="1"/>
          </p:cNvSpPr>
          <p:nvPr>
            <p:ph type="sldNum" sz="quarter" idx="12"/>
          </p:nvPr>
        </p:nvSpPr>
        <p:spPr/>
        <p:txBody>
          <a:bodyPr/>
          <a:lstStyle/>
          <a:p>
            <a:fld id="{71766878-3199-4EAB-94E7-2D6D11070E14}" type="slidenum">
              <a:rPr lang="en-US" sz="1000" smtClean="0">
                <a:solidFill>
                  <a:schemeClr val="bg2"/>
                </a:solidFill>
              </a:rPr>
              <a:pPr/>
              <a:t>27</a:t>
            </a:fld>
            <a:endParaRPr lang="it-IT"/>
          </a:p>
        </p:txBody>
      </p:sp>
      <p:pic>
        <p:nvPicPr>
          <p:cNvPr id="6" name="Immagine 5" descr="Immagine che contiene diagramma, cerchio, testo, Carattere&#10;&#10;Descrizione generata automaticamente">
            <a:extLst>
              <a:ext uri="{FF2B5EF4-FFF2-40B4-BE49-F238E27FC236}">
                <a16:creationId xmlns:a16="http://schemas.microsoft.com/office/drawing/2014/main" id="{F43D200E-FA54-F826-69D6-659FE6F6D10C}"/>
              </a:ext>
            </a:extLst>
          </p:cNvPr>
          <p:cNvPicPr>
            <a:picLocks noChangeAspect="1"/>
          </p:cNvPicPr>
          <p:nvPr/>
        </p:nvPicPr>
        <p:blipFill>
          <a:blip r:embed="rId5"/>
          <a:stretch>
            <a:fillRect/>
          </a:stretch>
        </p:blipFill>
        <p:spPr>
          <a:xfrm>
            <a:off x="1538816" y="2173053"/>
            <a:ext cx="9124009" cy="2984264"/>
          </a:xfrm>
          <a:prstGeom prst="rect">
            <a:avLst/>
          </a:prstGeom>
        </p:spPr>
      </p:pic>
    </p:spTree>
    <p:extLst>
      <p:ext uri="{BB962C8B-B14F-4D97-AF65-F5344CB8AC3E}">
        <p14:creationId xmlns:p14="http://schemas.microsoft.com/office/powerpoint/2010/main" val="1230509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FE532-C60D-7E35-F2D1-4655384B0E6C}"/>
              </a:ext>
            </a:extLst>
          </p:cNvPr>
          <p:cNvSpPr>
            <a:spLocks noGrp="1"/>
          </p:cNvSpPr>
          <p:nvPr>
            <p:ph type="title"/>
          </p:nvPr>
        </p:nvSpPr>
        <p:spPr>
          <a:xfrm>
            <a:off x="6293739" y="472039"/>
            <a:ext cx="5511330" cy="577967"/>
          </a:xfrm>
        </p:spPr>
        <p:txBody>
          <a:bodyPr/>
          <a:lstStyle/>
          <a:p>
            <a:r>
              <a:rPr lang="it-IT" dirty="0"/>
              <a:t>ICTS + INDEPENDENCE DETECTION (ICTS + ID)</a:t>
            </a:r>
          </a:p>
        </p:txBody>
      </p:sp>
      <p:sp>
        <p:nvSpPr>
          <p:cNvPr id="6" name="Segnaposto numero diapositiva 5">
            <a:extLst>
              <a:ext uri="{FF2B5EF4-FFF2-40B4-BE49-F238E27FC236}">
                <a16:creationId xmlns:a16="http://schemas.microsoft.com/office/drawing/2014/main" id="{801D9A76-798E-4FAF-CBA8-DCECD3969ED9}"/>
              </a:ext>
            </a:extLst>
          </p:cNvPr>
          <p:cNvSpPr>
            <a:spLocks noGrp="1"/>
          </p:cNvSpPr>
          <p:nvPr>
            <p:ph type="sldNum" sz="quarter" idx="12"/>
          </p:nvPr>
        </p:nvSpPr>
        <p:spPr/>
        <p:txBody>
          <a:bodyPr/>
          <a:lstStyle/>
          <a:p>
            <a:fld id="{71766878-3199-4EAB-94E7-2D6D11070E14}" type="slidenum">
              <a:rPr lang="en-US" sz="1000" smtClean="0">
                <a:solidFill>
                  <a:schemeClr val="bg2"/>
                </a:solidFill>
              </a:rPr>
              <a:pPr/>
              <a:t>28</a:t>
            </a:fld>
            <a:endParaRPr lang="en-US" sz="1000">
              <a:solidFill>
                <a:schemeClr val="bg2"/>
              </a:solidFill>
            </a:endParaRPr>
          </a:p>
        </p:txBody>
      </p:sp>
      <p:pic>
        <p:nvPicPr>
          <p:cNvPr id="7" name="Immagine 6" descr="Immagine che contiene cerchio, diagramma, schermata, linea&#10;&#10;Descrizione generata automaticamente">
            <a:extLst>
              <a:ext uri="{FF2B5EF4-FFF2-40B4-BE49-F238E27FC236}">
                <a16:creationId xmlns:a16="http://schemas.microsoft.com/office/drawing/2014/main" id="{57C1FF28-A5AF-0521-23C7-478D99D6E42A}"/>
              </a:ext>
            </a:extLst>
          </p:cNvPr>
          <p:cNvPicPr>
            <a:picLocks noChangeAspect="1"/>
          </p:cNvPicPr>
          <p:nvPr/>
        </p:nvPicPr>
        <p:blipFill>
          <a:blip r:embed="rId2"/>
          <a:stretch>
            <a:fillRect/>
          </a:stretch>
        </p:blipFill>
        <p:spPr>
          <a:xfrm>
            <a:off x="3046295" y="1979436"/>
            <a:ext cx="5610225" cy="3181350"/>
          </a:xfrm>
          <a:prstGeom prst="rect">
            <a:avLst/>
          </a:prstGeom>
        </p:spPr>
      </p:pic>
      <p:pic>
        <p:nvPicPr>
          <p:cNvPr id="9" name="Picture Placeholder 10" descr="Logo">
            <a:extLst>
              <a:ext uri="{FF2B5EF4-FFF2-40B4-BE49-F238E27FC236}">
                <a16:creationId xmlns:a16="http://schemas.microsoft.com/office/drawing/2014/main" id="{5CE5D3AD-724D-91A4-B0D1-1249527D53A2}"/>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Tree>
    <p:extLst>
      <p:ext uri="{BB962C8B-B14F-4D97-AF65-F5344CB8AC3E}">
        <p14:creationId xmlns:p14="http://schemas.microsoft.com/office/powerpoint/2010/main" val="29975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A9FBC3-3027-CC54-2346-20B78190DB13}"/>
              </a:ext>
            </a:extLst>
          </p:cNvPr>
          <p:cNvSpPr>
            <a:spLocks noGrp="1"/>
          </p:cNvSpPr>
          <p:nvPr>
            <p:ph type="title"/>
          </p:nvPr>
        </p:nvSpPr>
        <p:spPr/>
        <p:txBody>
          <a:bodyPr/>
          <a:lstStyle/>
          <a:p>
            <a:r>
              <a:rPr lang="it-IT"/>
              <a:t>ANYTIME PATH PLANNER (APP)</a:t>
            </a:r>
          </a:p>
        </p:txBody>
      </p:sp>
      <p:sp>
        <p:nvSpPr>
          <p:cNvPr id="4" name="Segnaposto immagine 3">
            <a:extLst>
              <a:ext uri="{FF2B5EF4-FFF2-40B4-BE49-F238E27FC236}">
                <a16:creationId xmlns:a16="http://schemas.microsoft.com/office/drawing/2014/main" id="{3CEEFF2A-FA0F-7B6C-66C3-65BF1AB9FF33}"/>
              </a:ext>
            </a:extLst>
          </p:cNvPr>
          <p:cNvSpPr>
            <a:spLocks noGrp="1"/>
          </p:cNvSpPr>
          <p:nvPr>
            <p:ph type="pic" sz="quarter" idx="14"/>
          </p:nvPr>
        </p:nvSpPr>
        <p:spPr/>
      </p:sp>
      <p:sp>
        <p:nvSpPr>
          <p:cNvPr id="6" name="CasellaDiTesto 5">
            <a:extLst>
              <a:ext uri="{FF2B5EF4-FFF2-40B4-BE49-F238E27FC236}">
                <a16:creationId xmlns:a16="http://schemas.microsoft.com/office/drawing/2014/main" id="{9BA3E29D-7E0C-1B7C-761A-933CA64AC3E9}"/>
              </a:ext>
            </a:extLst>
          </p:cNvPr>
          <p:cNvSpPr txBox="1"/>
          <p:nvPr/>
        </p:nvSpPr>
        <p:spPr>
          <a:xfrm>
            <a:off x="740927" y="2092960"/>
            <a:ext cx="24745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solidFill>
                <a:schemeClr val="bg1"/>
              </a:solidFill>
            </a:endParaRPr>
          </a:p>
        </p:txBody>
      </p:sp>
      <p:sp>
        <p:nvSpPr>
          <p:cNvPr id="10" name="CasellaDiTesto 9">
            <a:extLst>
              <a:ext uri="{FF2B5EF4-FFF2-40B4-BE49-F238E27FC236}">
                <a16:creationId xmlns:a16="http://schemas.microsoft.com/office/drawing/2014/main" id="{708CC51C-B4FB-E4A7-21E2-959E43654140}"/>
              </a:ext>
            </a:extLst>
          </p:cNvPr>
          <p:cNvSpPr txBox="1"/>
          <p:nvPr/>
        </p:nvSpPr>
        <p:spPr>
          <a:xfrm>
            <a:off x="4111789" y="1586842"/>
            <a:ext cx="325947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PROBLEMA INIZIALE</a:t>
            </a:r>
            <a:endParaRPr lang="it-IT">
              <a:solidFill>
                <a:schemeClr val="bg1"/>
              </a:solidFill>
            </a:endParaRPr>
          </a:p>
          <a:p>
            <a:endParaRPr lang="it-IT" sz="2000">
              <a:solidFill>
                <a:schemeClr val="bg1"/>
              </a:solidFill>
              <a:latin typeface="Impact"/>
            </a:endParaRPr>
          </a:p>
          <a:p>
            <a:pPr marL="285750" indent="-285750">
              <a:buFont typeface="Arial"/>
              <a:buChar char="•"/>
            </a:pPr>
            <a:r>
              <a:rPr lang="it-IT" sz="2000">
                <a:solidFill>
                  <a:schemeClr val="bg1"/>
                </a:solidFill>
                <a:ea typeface="+mn-lt"/>
                <a:cs typeface="+mn-lt"/>
              </a:rPr>
              <a:t>Nessun riutilizzo delle informazioni</a:t>
            </a:r>
          </a:p>
          <a:p>
            <a:pPr marL="285750" indent="-285750">
              <a:buFont typeface="Arial"/>
              <a:buChar char="•"/>
            </a:pPr>
            <a:endParaRPr lang="it-IT" sz="2000">
              <a:solidFill>
                <a:schemeClr val="bg1"/>
              </a:solidFill>
              <a:ea typeface="+mn-lt"/>
              <a:cs typeface="+mn-lt"/>
            </a:endParaRPr>
          </a:p>
          <a:p>
            <a:pPr marL="285750" indent="-285750">
              <a:buFont typeface="Arial"/>
              <a:buChar char="•"/>
            </a:pPr>
            <a:r>
              <a:rPr lang="it-IT" sz="2000">
                <a:solidFill>
                  <a:schemeClr val="bg1"/>
                </a:solidFill>
                <a:ea typeface="+mn-lt"/>
                <a:cs typeface="+mn-lt"/>
              </a:rPr>
              <a:t>Iterazioni successive sempre più lente</a:t>
            </a:r>
          </a:p>
        </p:txBody>
      </p:sp>
      <p:sp>
        <p:nvSpPr>
          <p:cNvPr id="12" name="CasellaDiTesto 11">
            <a:extLst>
              <a:ext uri="{FF2B5EF4-FFF2-40B4-BE49-F238E27FC236}">
                <a16:creationId xmlns:a16="http://schemas.microsoft.com/office/drawing/2014/main" id="{63515083-92A0-16C7-C9D3-99F8AE70647C}"/>
              </a:ext>
            </a:extLst>
          </p:cNvPr>
          <p:cNvSpPr txBox="1"/>
          <p:nvPr/>
        </p:nvSpPr>
        <p:spPr>
          <a:xfrm>
            <a:off x="8232986" y="1586842"/>
            <a:ext cx="31680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VANTAGGI</a:t>
            </a:r>
            <a:endParaRPr lang="it-IT">
              <a:solidFill>
                <a:schemeClr val="bg1"/>
              </a:solidFill>
            </a:endParaRPr>
          </a:p>
          <a:p>
            <a:endParaRPr lang="it-IT" sz="2000">
              <a:solidFill>
                <a:schemeClr val="bg1"/>
              </a:solidFill>
              <a:latin typeface="Impact"/>
            </a:endParaRPr>
          </a:p>
          <a:p>
            <a:pPr marL="285750" indent="-285750">
              <a:buFont typeface="Arial"/>
              <a:buChar char="•"/>
            </a:pPr>
            <a:r>
              <a:rPr lang="it-IT" sz="2000">
                <a:solidFill>
                  <a:schemeClr val="bg1"/>
                </a:solidFill>
                <a:ea typeface="+mn-lt"/>
                <a:cs typeface="+mn-lt"/>
              </a:rPr>
              <a:t>Adatta le soluzioni a diverse esigenze di tempo e risorse</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ea typeface="+mn-lt"/>
                <a:cs typeface="+mn-lt"/>
              </a:rPr>
              <a:t>Flessibile per ambienti dinamici</a:t>
            </a:r>
            <a:endParaRPr lang="it-IT" sz="2000">
              <a:solidFill>
                <a:schemeClr val="bg1"/>
              </a:solidFill>
            </a:endParaRPr>
          </a:p>
        </p:txBody>
      </p:sp>
      <p:sp>
        <p:nvSpPr>
          <p:cNvPr id="14" name="CasellaDiTesto 13">
            <a:extLst>
              <a:ext uri="{FF2B5EF4-FFF2-40B4-BE49-F238E27FC236}">
                <a16:creationId xmlns:a16="http://schemas.microsoft.com/office/drawing/2014/main" id="{9CF50189-AC52-17A2-3BF9-C1123095420F}"/>
              </a:ext>
            </a:extLst>
          </p:cNvPr>
          <p:cNvSpPr txBox="1"/>
          <p:nvPr/>
        </p:nvSpPr>
        <p:spPr>
          <a:xfrm>
            <a:off x="396615" y="1586842"/>
            <a:ext cx="323915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DEFINIZIONE</a:t>
            </a:r>
            <a:endParaRPr lang="it-IT" b="1">
              <a:solidFill>
                <a:schemeClr val="bg1"/>
              </a:solidFill>
              <a:latin typeface="Gill Sans MT" panose="020B0502020104020203"/>
            </a:endParaRPr>
          </a:p>
          <a:p>
            <a:endParaRPr lang="it-IT">
              <a:solidFill>
                <a:schemeClr val="bg1"/>
              </a:solidFill>
              <a:ea typeface="+mn-lt"/>
              <a:cs typeface="+mn-lt"/>
            </a:endParaRPr>
          </a:p>
          <a:p>
            <a:pPr marL="285750" indent="-285750">
              <a:buFont typeface="Arial"/>
              <a:buChar char="•"/>
            </a:pPr>
            <a:r>
              <a:rPr lang="it-IT" sz="2000">
                <a:solidFill>
                  <a:schemeClr val="bg1"/>
                </a:solidFill>
                <a:ea typeface="+mn-lt"/>
                <a:cs typeface="+mn-lt"/>
              </a:rPr>
              <a:t>Sviluppano una soluzione iniziale in poco tempo</a:t>
            </a:r>
          </a:p>
          <a:p>
            <a:pPr marL="285750" indent="-285750">
              <a:buFont typeface="Arial"/>
              <a:buChar char="•"/>
            </a:pPr>
            <a:endParaRPr lang="it-IT" sz="2000">
              <a:solidFill>
                <a:schemeClr val="bg1"/>
              </a:solidFill>
              <a:ea typeface="+mn-lt"/>
              <a:cs typeface="+mn-lt"/>
            </a:endParaRPr>
          </a:p>
          <a:p>
            <a:pPr marL="285750" indent="-285750">
              <a:buFont typeface="Arial"/>
              <a:buChar char="•"/>
            </a:pPr>
            <a:r>
              <a:rPr lang="it-IT" sz="2000">
                <a:solidFill>
                  <a:schemeClr val="bg1"/>
                </a:solidFill>
                <a:ea typeface="+mn-lt"/>
                <a:cs typeface="+mn-lt"/>
              </a:rPr>
              <a:t>Con più tempo di calcolo, migliorano iterativamente la qualità della soluzione</a:t>
            </a:r>
          </a:p>
          <a:p>
            <a:pPr marL="285750" indent="-285750">
              <a:buFont typeface="Arial"/>
              <a:buChar char="•"/>
            </a:pPr>
            <a:endParaRPr lang="it-IT">
              <a:solidFill>
                <a:schemeClr val="bg1"/>
              </a:solidFill>
              <a:ea typeface="+mn-lt"/>
              <a:cs typeface="+mn-lt"/>
            </a:endParaRPr>
          </a:p>
          <a:p>
            <a:pPr marL="285750" indent="-285750">
              <a:buFont typeface="Arial"/>
              <a:buChar char="•"/>
            </a:pPr>
            <a:endParaRPr lang="it-IT">
              <a:solidFill>
                <a:schemeClr val="bg1"/>
              </a:solidFill>
              <a:ea typeface="+mn-lt"/>
              <a:cs typeface="+mn-lt"/>
            </a:endParaRPr>
          </a:p>
        </p:txBody>
      </p:sp>
      <p:pic>
        <p:nvPicPr>
          <p:cNvPr id="16" name="Picture Placeholder 5" descr="Logo&#10;">
            <a:extLst>
              <a:ext uri="{FF2B5EF4-FFF2-40B4-BE49-F238E27FC236}">
                <a16:creationId xmlns:a16="http://schemas.microsoft.com/office/drawing/2014/main" id="{CDB411E0-7982-0D7C-03D5-6CF62327BF94}"/>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F7B4DF34-BCFD-EB1E-5E15-ED812BD801B6}"/>
              </a:ext>
            </a:extLst>
          </p:cNvPr>
          <p:cNvSpPr>
            <a:spLocks noGrp="1"/>
          </p:cNvSpPr>
          <p:nvPr>
            <p:ph type="sldNum" sz="quarter" idx="12"/>
          </p:nvPr>
        </p:nvSpPr>
        <p:spPr/>
        <p:txBody>
          <a:bodyPr/>
          <a:lstStyle/>
          <a:p>
            <a:fld id="{71766878-3199-4EAB-94E7-2D6D11070E14}" type="slidenum">
              <a:rPr lang="en-US" sz="1000" smtClean="0">
                <a:solidFill>
                  <a:schemeClr val="bg2"/>
                </a:solidFill>
              </a:rPr>
              <a:pPr/>
              <a:t>29</a:t>
            </a:fld>
            <a:endParaRPr lang="it-IT"/>
          </a:p>
        </p:txBody>
      </p:sp>
    </p:spTree>
    <p:extLst>
      <p:ext uri="{BB962C8B-B14F-4D97-AF65-F5344CB8AC3E}">
        <p14:creationId xmlns:p14="http://schemas.microsoft.com/office/powerpoint/2010/main" val="198675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1: INTRODUZIONE</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31822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BAF1B2-2BE6-8FEE-5C60-A641B7BB8C30}"/>
              </a:ext>
            </a:extLst>
          </p:cNvPr>
          <p:cNvSpPr>
            <a:spLocks noGrp="1"/>
          </p:cNvSpPr>
          <p:nvPr>
            <p:ph type="title"/>
          </p:nvPr>
        </p:nvSpPr>
        <p:spPr>
          <a:xfrm>
            <a:off x="405336" y="468855"/>
            <a:ext cx="6734937" cy="577967"/>
          </a:xfrm>
        </p:spPr>
        <p:txBody>
          <a:bodyPr/>
          <a:lstStyle/>
          <a:p>
            <a:r>
              <a:rPr lang="it-IT"/>
              <a:t>Introduzione al Multi agent </a:t>
            </a:r>
            <a:r>
              <a:rPr lang="it-IT" err="1"/>
              <a:t>path</a:t>
            </a:r>
            <a:r>
              <a:rPr lang="it-IT"/>
              <a:t> </a:t>
            </a:r>
            <a:r>
              <a:rPr lang="it-IT" err="1"/>
              <a:t>finding</a:t>
            </a:r>
            <a:r>
              <a:rPr lang="it-IT"/>
              <a:t> (MAPF)</a:t>
            </a:r>
          </a:p>
        </p:txBody>
      </p:sp>
      <p:sp>
        <p:nvSpPr>
          <p:cNvPr id="12" name="CasellaDiTesto 11">
            <a:extLst>
              <a:ext uri="{FF2B5EF4-FFF2-40B4-BE49-F238E27FC236}">
                <a16:creationId xmlns:a16="http://schemas.microsoft.com/office/drawing/2014/main" id="{0AEC2D5A-2DC0-CE30-6938-A6D9811B4C1F}"/>
              </a:ext>
            </a:extLst>
          </p:cNvPr>
          <p:cNvSpPr txBox="1"/>
          <p:nvPr/>
        </p:nvSpPr>
        <p:spPr>
          <a:xfrm>
            <a:off x="1417884" y="2073016"/>
            <a:ext cx="24745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solidFill>
                <a:schemeClr val="bg1"/>
              </a:solidFill>
            </a:endParaRPr>
          </a:p>
        </p:txBody>
      </p:sp>
      <p:sp>
        <p:nvSpPr>
          <p:cNvPr id="13" name="CasellaDiTesto 12">
            <a:extLst>
              <a:ext uri="{FF2B5EF4-FFF2-40B4-BE49-F238E27FC236}">
                <a16:creationId xmlns:a16="http://schemas.microsoft.com/office/drawing/2014/main" id="{32156866-60C4-BCE7-8241-E0BB6C97674E}"/>
              </a:ext>
            </a:extLst>
          </p:cNvPr>
          <p:cNvSpPr txBox="1"/>
          <p:nvPr/>
        </p:nvSpPr>
        <p:spPr>
          <a:xfrm>
            <a:off x="8581437" y="1981576"/>
            <a:ext cx="2428240" cy="2672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15" name="CasellaDiTesto 14">
            <a:extLst>
              <a:ext uri="{FF2B5EF4-FFF2-40B4-BE49-F238E27FC236}">
                <a16:creationId xmlns:a16="http://schemas.microsoft.com/office/drawing/2014/main" id="{32DB5CA7-95CD-FABD-7719-587358B42C63}"/>
              </a:ext>
            </a:extLst>
          </p:cNvPr>
          <p:cNvSpPr txBox="1"/>
          <p:nvPr/>
        </p:nvSpPr>
        <p:spPr>
          <a:xfrm>
            <a:off x="8588586" y="1729458"/>
            <a:ext cx="285307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ALGORITMI TESTATI</a:t>
            </a:r>
            <a:endParaRPr lang="it-IT">
              <a:solidFill>
                <a:schemeClr val="bg1"/>
              </a:solidFill>
            </a:endParaRPr>
          </a:p>
          <a:p>
            <a:endParaRPr lang="it-IT" sz="2000">
              <a:solidFill>
                <a:schemeClr val="bg1"/>
              </a:solidFill>
              <a:latin typeface="Impact"/>
            </a:endParaRPr>
          </a:p>
          <a:p>
            <a:pPr marL="285750" indent="-285750">
              <a:buFont typeface="Arial"/>
              <a:buChar char="•"/>
            </a:pPr>
            <a:r>
              <a:rPr lang="it-IT" sz="2000">
                <a:solidFill>
                  <a:schemeClr val="bg1"/>
                </a:solidFill>
              </a:rPr>
              <a:t>CBS</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rPr>
              <a:t>ICR</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rPr>
              <a:t>ICTS</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rPr>
              <a:t>ICTS + ID</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rPr>
              <a:t>X*</a:t>
            </a:r>
          </a:p>
        </p:txBody>
      </p:sp>
      <p:sp>
        <p:nvSpPr>
          <p:cNvPr id="20" name="CasellaDiTesto 19">
            <a:extLst>
              <a:ext uri="{FF2B5EF4-FFF2-40B4-BE49-F238E27FC236}">
                <a16:creationId xmlns:a16="http://schemas.microsoft.com/office/drawing/2014/main" id="{EB65E8BD-8CC4-60E7-B691-73B5719C31F8}"/>
              </a:ext>
            </a:extLst>
          </p:cNvPr>
          <p:cNvSpPr txBox="1"/>
          <p:nvPr/>
        </p:nvSpPr>
        <p:spPr>
          <a:xfrm>
            <a:off x="4561463" y="1729458"/>
            <a:ext cx="3117237"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COMPLESSITÀ</a:t>
            </a:r>
            <a:endParaRPr lang="it-IT">
              <a:solidFill>
                <a:schemeClr val="bg1"/>
              </a:solidFill>
            </a:endParaRPr>
          </a:p>
          <a:p>
            <a:endParaRPr lang="it-IT">
              <a:solidFill>
                <a:schemeClr val="bg1"/>
              </a:solidFill>
            </a:endParaRPr>
          </a:p>
          <a:p>
            <a:pPr marL="285750" indent="-285750">
              <a:buFont typeface="Arial"/>
              <a:buChar char="•"/>
            </a:pPr>
            <a:r>
              <a:rPr lang="it-IT" sz="2000">
                <a:solidFill>
                  <a:schemeClr val="bg1"/>
                </a:solidFill>
              </a:rPr>
              <a:t>Aumenta con il numero di agenti</a:t>
            </a:r>
          </a:p>
          <a:p>
            <a:pPr marL="285750" indent="-285750">
              <a:buFont typeface="Arial"/>
              <a:buChar char="•"/>
            </a:pPr>
            <a:endParaRPr lang="it-IT" sz="2000">
              <a:solidFill>
                <a:schemeClr val="bg1"/>
              </a:solidFill>
            </a:endParaRPr>
          </a:p>
          <a:p>
            <a:pPr marL="285750" indent="-285750">
              <a:buFont typeface="Arial"/>
              <a:buChar char="•"/>
            </a:pPr>
            <a:r>
              <a:rPr lang="it-IT" sz="2000">
                <a:solidFill>
                  <a:schemeClr val="bg1"/>
                </a:solidFill>
                <a:ea typeface="+mn-lt"/>
                <a:cs typeface="+mn-lt"/>
              </a:rPr>
              <a:t>Ostacoli e dimensioni rendono il problema più difficile da risolvere</a:t>
            </a:r>
            <a:endParaRPr lang="it-IT" sz="2000">
              <a:solidFill>
                <a:schemeClr val="bg1"/>
              </a:solidFill>
            </a:endParaRPr>
          </a:p>
        </p:txBody>
      </p:sp>
      <p:sp>
        <p:nvSpPr>
          <p:cNvPr id="21" name="CasellaDiTesto 20">
            <a:extLst>
              <a:ext uri="{FF2B5EF4-FFF2-40B4-BE49-F238E27FC236}">
                <a16:creationId xmlns:a16="http://schemas.microsoft.com/office/drawing/2014/main" id="{5C7B506B-DEE6-76F3-BE19-4F0A54267A3D}"/>
              </a:ext>
            </a:extLst>
          </p:cNvPr>
          <p:cNvSpPr txBox="1"/>
          <p:nvPr/>
        </p:nvSpPr>
        <p:spPr>
          <a:xfrm>
            <a:off x="1053252" y="1729458"/>
            <a:ext cx="2842917"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solidFill>
                  <a:schemeClr val="bg1"/>
                </a:solidFill>
                <a:latin typeface="Impact"/>
              </a:rPr>
              <a:t>DEFINIZIONE</a:t>
            </a:r>
            <a:endParaRPr lang="it-IT" b="1">
              <a:solidFill>
                <a:schemeClr val="bg1"/>
              </a:solidFill>
              <a:latin typeface="Gill Sans MT" panose="020B0502020104020203"/>
            </a:endParaRPr>
          </a:p>
          <a:p>
            <a:endParaRPr lang="it-IT" sz="1600">
              <a:solidFill>
                <a:schemeClr val="bg1"/>
              </a:solidFill>
              <a:latin typeface="Gill Sans MT"/>
            </a:endParaRPr>
          </a:p>
          <a:p>
            <a:pPr marL="285750" indent="-285750">
              <a:buFont typeface="Arial"/>
              <a:buChar char="•"/>
            </a:pPr>
            <a:r>
              <a:rPr lang="it-IT" sz="2000">
                <a:solidFill>
                  <a:schemeClr val="bg1"/>
                </a:solidFill>
                <a:ea typeface="+mn-lt"/>
                <a:cs typeface="+mn-lt"/>
              </a:rPr>
              <a:t>Trovare percorsi per più agenti verso i loro obiettivi evitando collisioni</a:t>
            </a:r>
          </a:p>
          <a:p>
            <a:pPr marL="285750" indent="-285750">
              <a:buFont typeface="Arial"/>
              <a:buChar char="•"/>
            </a:pPr>
            <a:endParaRPr lang="it-IT" sz="2000">
              <a:solidFill>
                <a:schemeClr val="bg1"/>
              </a:solidFill>
              <a:latin typeface="Gill Sans MT"/>
            </a:endParaRPr>
          </a:p>
          <a:p>
            <a:pPr marL="285750" indent="-285750">
              <a:buFont typeface="Arial"/>
              <a:buChar char="•"/>
            </a:pPr>
            <a:r>
              <a:rPr lang="it-IT" sz="2000">
                <a:solidFill>
                  <a:schemeClr val="bg1"/>
                </a:solidFill>
                <a:ea typeface="+mn-lt"/>
                <a:cs typeface="+mn-lt"/>
              </a:rPr>
              <a:t>Versione più complessa del Single-Agent </a:t>
            </a:r>
            <a:r>
              <a:rPr lang="it-IT" sz="2000" err="1">
                <a:solidFill>
                  <a:schemeClr val="bg1"/>
                </a:solidFill>
                <a:ea typeface="+mn-lt"/>
                <a:cs typeface="+mn-lt"/>
              </a:rPr>
              <a:t>Path</a:t>
            </a:r>
            <a:r>
              <a:rPr lang="it-IT" sz="2000">
                <a:solidFill>
                  <a:schemeClr val="bg1"/>
                </a:solidFill>
                <a:ea typeface="+mn-lt"/>
                <a:cs typeface="+mn-lt"/>
              </a:rPr>
              <a:t> </a:t>
            </a:r>
            <a:r>
              <a:rPr lang="it-IT" sz="2000" err="1">
                <a:solidFill>
                  <a:schemeClr val="bg1"/>
                </a:solidFill>
                <a:ea typeface="+mn-lt"/>
                <a:cs typeface="+mn-lt"/>
              </a:rPr>
              <a:t>Finding</a:t>
            </a:r>
            <a:r>
              <a:rPr lang="it-IT" sz="2000">
                <a:solidFill>
                  <a:schemeClr val="bg1"/>
                </a:solidFill>
                <a:ea typeface="+mn-lt"/>
                <a:cs typeface="+mn-lt"/>
              </a:rPr>
              <a:t> (SAPF)</a:t>
            </a:r>
            <a:endParaRPr lang="it-IT" sz="2000">
              <a:solidFill>
                <a:schemeClr val="bg1"/>
              </a:solidFill>
              <a:latin typeface="Gill Sans MT"/>
            </a:endParaRPr>
          </a:p>
          <a:p>
            <a:pPr marL="285750" indent="-285750">
              <a:buFont typeface="Arial"/>
              <a:buChar char="•"/>
            </a:pPr>
            <a:endParaRPr lang="it-IT" sz="1600">
              <a:solidFill>
                <a:schemeClr val="bg1"/>
              </a:solidFill>
              <a:latin typeface="Gill Sans MT"/>
            </a:endParaRPr>
          </a:p>
        </p:txBody>
      </p:sp>
      <p:pic>
        <p:nvPicPr>
          <p:cNvPr id="9" name="Picture Placeholder 5" descr="Logo&#10;">
            <a:extLst>
              <a:ext uri="{FF2B5EF4-FFF2-40B4-BE49-F238E27FC236}">
                <a16:creationId xmlns:a16="http://schemas.microsoft.com/office/drawing/2014/main" id="{652E06B6-3D01-14CB-D0E2-1D7365621FC6}"/>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11160201" y="5766616"/>
            <a:ext cx="630936" cy="731520"/>
          </a:xfrm>
          <a:prstGeom prst="rect">
            <a:avLst/>
          </a:prstGeom>
        </p:spPr>
      </p:pic>
      <p:sp>
        <p:nvSpPr>
          <p:cNvPr id="3" name="Segnaposto numero diapositiva 2">
            <a:extLst>
              <a:ext uri="{FF2B5EF4-FFF2-40B4-BE49-F238E27FC236}">
                <a16:creationId xmlns:a16="http://schemas.microsoft.com/office/drawing/2014/main" id="{9D42A8A1-3D7C-4411-B9E9-36A8627BB331}"/>
              </a:ext>
            </a:extLst>
          </p:cNvPr>
          <p:cNvSpPr>
            <a:spLocks noGrp="1"/>
          </p:cNvSpPr>
          <p:nvPr>
            <p:ph type="sldNum" sz="quarter" idx="12"/>
          </p:nvPr>
        </p:nvSpPr>
        <p:spPr/>
        <p:txBody>
          <a:bodyPr/>
          <a:lstStyle/>
          <a:p>
            <a:fld id="{71766878-3199-4EAB-94E7-2D6D11070E14}" type="slidenum">
              <a:rPr lang="en-US" sz="1000" smtClean="0">
                <a:solidFill>
                  <a:schemeClr val="bg2"/>
                </a:solidFill>
              </a:rPr>
              <a:pPr/>
              <a:t>4</a:t>
            </a:fld>
            <a:endParaRPr lang="it-IT"/>
          </a:p>
        </p:txBody>
      </p:sp>
    </p:spTree>
    <p:extLst>
      <p:ext uri="{BB962C8B-B14F-4D97-AF65-F5344CB8AC3E}">
        <p14:creationId xmlns:p14="http://schemas.microsoft.com/office/powerpoint/2010/main" val="244660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2: PROBLEMA</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78165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503350-9CFE-3D11-6BE7-AA4AABCCAA90}"/>
              </a:ext>
            </a:extLst>
          </p:cNvPr>
          <p:cNvSpPr>
            <a:spLocks noGrp="1"/>
          </p:cNvSpPr>
          <p:nvPr>
            <p:ph type="title"/>
          </p:nvPr>
        </p:nvSpPr>
        <p:spPr/>
        <p:txBody>
          <a:bodyPr/>
          <a:lstStyle/>
          <a:p>
            <a:r>
              <a:rPr lang="it-IT"/>
              <a:t>DIJKSTRA E A*</a:t>
            </a:r>
          </a:p>
        </p:txBody>
      </p:sp>
      <p:pic>
        <p:nvPicPr>
          <p:cNvPr id="6" name="Segnaposto contenuto 5" descr="Immagine che contiene testo, schermata, diagramma, Rettangolo&#10;&#10;Descrizione generata automaticamente">
            <a:extLst>
              <a:ext uri="{FF2B5EF4-FFF2-40B4-BE49-F238E27FC236}">
                <a16:creationId xmlns:a16="http://schemas.microsoft.com/office/drawing/2014/main" id="{13BD90A6-6558-96D7-E218-2163654A3B9A}"/>
              </a:ext>
            </a:extLst>
          </p:cNvPr>
          <p:cNvPicPr>
            <a:picLocks noGrp="1" noChangeAspect="1"/>
          </p:cNvPicPr>
          <p:nvPr>
            <p:ph sz="quarter" idx="15"/>
          </p:nvPr>
        </p:nvPicPr>
        <p:blipFill>
          <a:blip r:embed="rId2"/>
          <a:stretch>
            <a:fillRect/>
          </a:stretch>
        </p:blipFill>
        <p:spPr>
          <a:xfrm>
            <a:off x="6214068" y="2009234"/>
            <a:ext cx="5285740" cy="3351530"/>
          </a:xfrm>
        </p:spPr>
      </p:pic>
      <p:sp>
        <p:nvSpPr>
          <p:cNvPr id="5" name="Segnaposto immagine 4">
            <a:extLst>
              <a:ext uri="{FF2B5EF4-FFF2-40B4-BE49-F238E27FC236}">
                <a16:creationId xmlns:a16="http://schemas.microsoft.com/office/drawing/2014/main" id="{09919F9B-D2CE-B245-C651-D1754E4EF8FC}"/>
              </a:ext>
            </a:extLst>
          </p:cNvPr>
          <p:cNvSpPr>
            <a:spLocks noGrp="1"/>
          </p:cNvSpPr>
          <p:nvPr>
            <p:ph type="pic" sz="quarter" idx="14"/>
          </p:nvPr>
        </p:nvSpPr>
        <p:spPr/>
      </p:sp>
      <p:sp>
        <p:nvSpPr>
          <p:cNvPr id="7" name="CasellaDiTesto 6">
            <a:extLst>
              <a:ext uri="{FF2B5EF4-FFF2-40B4-BE49-F238E27FC236}">
                <a16:creationId xmlns:a16="http://schemas.microsoft.com/office/drawing/2014/main" id="{16CC0D7F-2E50-96FD-5FF1-381B281A4042}"/>
              </a:ext>
            </a:extLst>
          </p:cNvPr>
          <p:cNvSpPr txBox="1"/>
          <p:nvPr/>
        </p:nvSpPr>
        <p:spPr>
          <a:xfrm>
            <a:off x="6217920" y="5516880"/>
            <a:ext cx="525272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000">
                <a:solidFill>
                  <a:schemeClr val="bg1"/>
                </a:solidFill>
                <a:ea typeface="+mn-lt"/>
                <a:cs typeface="+mn-lt"/>
              </a:rPr>
              <a:t>https://devforum.roblox.com/t/how-does-apathfinding-work/271356</a:t>
            </a:r>
            <a:endParaRPr lang="it-IT" sz="1000">
              <a:solidFill>
                <a:schemeClr val="bg1"/>
              </a:solidFill>
            </a:endParaRPr>
          </a:p>
        </p:txBody>
      </p:sp>
      <p:pic>
        <p:nvPicPr>
          <p:cNvPr id="9" name="Picture Placeholder 5" descr="Logo&#10;">
            <a:extLst>
              <a:ext uri="{FF2B5EF4-FFF2-40B4-BE49-F238E27FC236}">
                <a16:creationId xmlns:a16="http://schemas.microsoft.com/office/drawing/2014/main" id="{312B81FA-FD52-9BAB-05F2-A2A805C013D8}"/>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12" name="Segnaposto immagine 2">
            <a:extLst>
              <a:ext uri="{FF2B5EF4-FFF2-40B4-BE49-F238E27FC236}">
                <a16:creationId xmlns:a16="http://schemas.microsoft.com/office/drawing/2014/main" id="{F5830278-E7B9-E56A-EE43-754C58D0FDF2}"/>
              </a:ext>
            </a:extLst>
          </p:cNvPr>
          <p:cNvSpPr>
            <a:spLocks noGrp="1"/>
          </p:cNvSpPr>
          <p:nvPr/>
        </p:nvSpPr>
        <p:spPr>
          <a:xfrm>
            <a:off x="503555" y="1588970"/>
            <a:ext cx="5306233" cy="3927897"/>
          </a:xfrm>
          <a:prstGeom prst="rect">
            <a:avLst/>
          </a:prstGeom>
        </p:spPr>
        <p:txBody>
          <a:bodyPr vert="horz" lIns="91440" tIns="0" rIns="91440" bIns="45720" rtlCol="0" anchor="t">
            <a:normAutofit/>
          </a:bodyPr>
          <a:lstStyle>
            <a:lvl1pPr marL="228600" indent="-228600" algn="l" defTabSz="914400" rtl="0" eaLnBrk="1" latinLnBrk="0" hangingPunct="1">
              <a:lnSpc>
                <a:spcPct val="150000"/>
              </a:lnSpc>
              <a:spcBef>
                <a:spcPts val="700"/>
              </a:spcBef>
              <a:buClr>
                <a:schemeClr val="bg1"/>
              </a:buClr>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50000"/>
              </a:lnSpc>
              <a:spcBef>
                <a:spcPts val="700"/>
              </a:spcBef>
              <a:buClr>
                <a:schemeClr val="bg1"/>
              </a:buClr>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50000"/>
              </a:lnSpc>
              <a:spcBef>
                <a:spcPts val="700"/>
              </a:spcBef>
              <a:buClr>
                <a:schemeClr val="bg1"/>
              </a:buClr>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50000"/>
              </a:lnSpc>
              <a:spcBef>
                <a:spcPts val="700"/>
              </a:spcBef>
              <a:buClr>
                <a:schemeClr val="bg1"/>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150000"/>
              </a:lnSpc>
              <a:spcBef>
                <a:spcPts val="700"/>
              </a:spcBef>
              <a:buClr>
                <a:schemeClr val="bg1"/>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it-IT" sz="2000"/>
          </a:p>
          <a:p>
            <a:r>
              <a:rPr lang="it-IT" sz="2000" dirty="0"/>
              <a:t>SAPF è alla base dei problemi più complessi di MAPF</a:t>
            </a:r>
          </a:p>
          <a:p>
            <a:pPr marL="0" indent="0">
              <a:buClr>
                <a:srgbClr val="FFFFFF"/>
              </a:buClr>
              <a:buNone/>
            </a:pPr>
            <a:r>
              <a:rPr lang="it-IT" sz="1800" dirty="0">
                <a:latin typeface="Impact"/>
              </a:rPr>
              <a:t>DIFFERENZE</a:t>
            </a:r>
            <a:r>
              <a:rPr lang="it-IT" sz="2000" dirty="0"/>
              <a:t>:</a:t>
            </a:r>
          </a:p>
          <a:p>
            <a:pPr>
              <a:buClr>
                <a:srgbClr val="FFFFFF"/>
              </a:buClr>
            </a:pPr>
            <a:r>
              <a:rPr lang="it-IT" sz="2000" dirty="0"/>
              <a:t>Tipologia di ricerca</a:t>
            </a:r>
          </a:p>
          <a:p>
            <a:pPr>
              <a:buClr>
                <a:srgbClr val="FFFFFF"/>
              </a:buClr>
            </a:pPr>
            <a:r>
              <a:rPr lang="it-IT" sz="2000" dirty="0"/>
              <a:t>Efficienza</a:t>
            </a:r>
          </a:p>
          <a:p>
            <a:pPr>
              <a:buClr>
                <a:srgbClr val="FFFFFF"/>
              </a:buClr>
            </a:pPr>
            <a:r>
              <a:rPr lang="it-IT" sz="2000" dirty="0"/>
              <a:t>Complessità</a:t>
            </a:r>
          </a:p>
          <a:p>
            <a:pPr>
              <a:buClr>
                <a:srgbClr val="FFFFFF"/>
              </a:buClr>
            </a:pPr>
            <a:endParaRPr lang="it-IT" sz="2000"/>
          </a:p>
        </p:txBody>
      </p:sp>
      <p:sp>
        <p:nvSpPr>
          <p:cNvPr id="3" name="Segnaposto numero diapositiva 2">
            <a:extLst>
              <a:ext uri="{FF2B5EF4-FFF2-40B4-BE49-F238E27FC236}">
                <a16:creationId xmlns:a16="http://schemas.microsoft.com/office/drawing/2014/main" id="{C581A891-A4DB-7440-778B-54F10AAEC03E}"/>
              </a:ext>
            </a:extLst>
          </p:cNvPr>
          <p:cNvSpPr>
            <a:spLocks noGrp="1"/>
          </p:cNvSpPr>
          <p:nvPr>
            <p:ph type="sldNum" sz="quarter" idx="12"/>
          </p:nvPr>
        </p:nvSpPr>
        <p:spPr/>
        <p:txBody>
          <a:bodyPr/>
          <a:lstStyle/>
          <a:p>
            <a:fld id="{71766878-3199-4EAB-94E7-2D6D11070E14}" type="slidenum">
              <a:rPr lang="en-US" sz="1000" smtClean="0">
                <a:solidFill>
                  <a:schemeClr val="bg2"/>
                </a:solidFill>
              </a:rPr>
              <a:pPr/>
              <a:t>6</a:t>
            </a:fld>
            <a:endParaRPr lang="it-IT"/>
          </a:p>
        </p:txBody>
      </p:sp>
    </p:spTree>
    <p:extLst>
      <p:ext uri="{BB962C8B-B14F-4D97-AF65-F5344CB8AC3E}">
        <p14:creationId xmlns:p14="http://schemas.microsoft.com/office/powerpoint/2010/main" val="424291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04CE3-442C-5416-F002-49A702346FE8}"/>
              </a:ext>
            </a:extLst>
          </p:cNvPr>
          <p:cNvSpPr>
            <a:spLocks noGrp="1"/>
          </p:cNvSpPr>
          <p:nvPr>
            <p:ph type="title"/>
          </p:nvPr>
        </p:nvSpPr>
        <p:spPr>
          <a:xfrm>
            <a:off x="6270244" y="481564"/>
            <a:ext cx="5511330" cy="577967"/>
          </a:xfrm>
        </p:spPr>
        <p:txBody>
          <a:bodyPr/>
          <a:lstStyle/>
          <a:p>
            <a:r>
              <a:rPr lang="it-IT"/>
              <a:t>Problema classico </a:t>
            </a:r>
            <a:r>
              <a:rPr lang="it-IT" err="1"/>
              <a:t>mapf</a:t>
            </a:r>
          </a:p>
        </p:txBody>
      </p:sp>
      <p:sp>
        <p:nvSpPr>
          <p:cNvPr id="4" name="Segnaposto contenuto 3">
            <a:extLst>
              <a:ext uri="{FF2B5EF4-FFF2-40B4-BE49-F238E27FC236}">
                <a16:creationId xmlns:a16="http://schemas.microsoft.com/office/drawing/2014/main" id="{6B7D9C48-F51D-FA3B-C8AC-57387FF26A54}"/>
              </a:ext>
            </a:extLst>
          </p:cNvPr>
          <p:cNvSpPr>
            <a:spLocks noGrp="1"/>
          </p:cNvSpPr>
          <p:nvPr>
            <p:ph sz="quarter" idx="16"/>
          </p:nvPr>
        </p:nvSpPr>
        <p:spPr>
          <a:xfrm>
            <a:off x="6014376" y="2076051"/>
            <a:ext cx="5799860" cy="3504774"/>
          </a:xfrm>
        </p:spPr>
        <p:txBody>
          <a:bodyPr vert="horz" lIns="91440" tIns="0" rIns="91440" bIns="45720" rtlCol="0" anchor="t">
            <a:normAutofit/>
          </a:bodyPr>
          <a:lstStyle/>
          <a:p>
            <a:pPr marL="0" indent="0">
              <a:buNone/>
            </a:pPr>
            <a:r>
              <a:rPr lang="it-IT" cap="all">
                <a:latin typeface="+mj-lt"/>
                <a:ea typeface="+mj-ea"/>
                <a:cs typeface="+mj-cs"/>
              </a:rPr>
              <a:t>Tipologie di conflitto più comuni</a:t>
            </a:r>
          </a:p>
        </p:txBody>
      </p:sp>
      <p:pic>
        <p:nvPicPr>
          <p:cNvPr id="17" name="Segnaposto contenuto 16" descr="Immagine che contiene schermata, orologio, cerchio&#10;&#10;Descrizione generata automaticamente">
            <a:extLst>
              <a:ext uri="{FF2B5EF4-FFF2-40B4-BE49-F238E27FC236}">
                <a16:creationId xmlns:a16="http://schemas.microsoft.com/office/drawing/2014/main" id="{41A27C05-0E01-6404-BD7C-708806285C6F}"/>
              </a:ext>
            </a:extLst>
          </p:cNvPr>
          <p:cNvPicPr>
            <a:picLocks noGrp="1" noChangeAspect="1"/>
          </p:cNvPicPr>
          <p:nvPr>
            <p:ph sz="quarter" idx="15"/>
          </p:nvPr>
        </p:nvPicPr>
        <p:blipFill>
          <a:blip r:embed="rId2"/>
          <a:stretch>
            <a:fillRect/>
          </a:stretch>
        </p:blipFill>
        <p:spPr>
          <a:xfrm>
            <a:off x="5787232" y="2474936"/>
            <a:ext cx="2505075" cy="1914525"/>
          </a:xfrm>
        </p:spPr>
      </p:pic>
      <p:pic>
        <p:nvPicPr>
          <p:cNvPr id="16" name="Picture Placeholder 5" descr="Logo&#10;">
            <a:extLst>
              <a:ext uri="{FF2B5EF4-FFF2-40B4-BE49-F238E27FC236}">
                <a16:creationId xmlns:a16="http://schemas.microsoft.com/office/drawing/2014/main" id="{94EDD80C-27C2-C081-F8E2-1067899D5B36}"/>
              </a:ext>
            </a:extLst>
          </p:cNvPr>
          <p:cNvPicPr>
            <a:picLocks noChangeAspect="1"/>
          </p:cNvPicPr>
          <p:nvPr/>
        </p:nvPicPr>
        <p:blipFill>
          <a:blip r:embed="rId3">
            <a:extLst>
              <a:ext uri="{96DAC541-7B7A-43D3-8B79-37D633B846F1}">
                <asvg:svgBlip xmlns:asvg="http://schemas.microsoft.com/office/drawing/2016/SVG/main" r:embed="rId4"/>
              </a:ext>
            </a:extLst>
          </a:blip>
          <a:srcRect l="406" r="406"/>
          <a:stretch/>
        </p:blipFill>
        <p:spPr>
          <a:xfrm>
            <a:off x="11160201" y="5766616"/>
            <a:ext cx="630936" cy="731520"/>
          </a:xfrm>
          <a:prstGeom prst="rect">
            <a:avLst/>
          </a:prstGeom>
        </p:spPr>
      </p:pic>
      <p:sp>
        <p:nvSpPr>
          <p:cNvPr id="18" name="Rettangolo 17">
            <a:extLst>
              <a:ext uri="{FF2B5EF4-FFF2-40B4-BE49-F238E27FC236}">
                <a16:creationId xmlns:a16="http://schemas.microsoft.com/office/drawing/2014/main" id="{B191175B-59E8-5718-D2B5-867F64909FB1}"/>
              </a:ext>
            </a:extLst>
          </p:cNvPr>
          <p:cNvSpPr/>
          <p:nvPr/>
        </p:nvSpPr>
        <p:spPr>
          <a:xfrm>
            <a:off x="5943600" y="2570480"/>
            <a:ext cx="2245359" cy="17272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9" name="Rettangolo 18">
            <a:extLst>
              <a:ext uri="{FF2B5EF4-FFF2-40B4-BE49-F238E27FC236}">
                <a16:creationId xmlns:a16="http://schemas.microsoft.com/office/drawing/2014/main" id="{8B136862-431B-6C92-1AA2-FB20F4A1DF21}"/>
              </a:ext>
            </a:extLst>
          </p:cNvPr>
          <p:cNvSpPr/>
          <p:nvPr/>
        </p:nvSpPr>
        <p:spPr>
          <a:xfrm>
            <a:off x="8910320" y="2570479"/>
            <a:ext cx="2245359" cy="17272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0" name="Rettangolo 19">
            <a:extLst>
              <a:ext uri="{FF2B5EF4-FFF2-40B4-BE49-F238E27FC236}">
                <a16:creationId xmlns:a16="http://schemas.microsoft.com/office/drawing/2014/main" id="{F573C612-1E1E-58FC-E7BB-38B9BDB7AC02}"/>
              </a:ext>
            </a:extLst>
          </p:cNvPr>
          <p:cNvSpPr/>
          <p:nvPr/>
        </p:nvSpPr>
        <p:spPr>
          <a:xfrm>
            <a:off x="7518400" y="4561839"/>
            <a:ext cx="2245359" cy="17272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pic>
        <p:nvPicPr>
          <p:cNvPr id="21" name="Immagine 20" descr="Immagine che contiene schermata, cerchio, orologio, linea&#10;&#10;Descrizione generata automaticamente">
            <a:extLst>
              <a:ext uri="{FF2B5EF4-FFF2-40B4-BE49-F238E27FC236}">
                <a16:creationId xmlns:a16="http://schemas.microsoft.com/office/drawing/2014/main" id="{31886802-87D1-2ECE-28E9-DEFC9CF15A17}"/>
              </a:ext>
            </a:extLst>
          </p:cNvPr>
          <p:cNvPicPr>
            <a:picLocks noChangeAspect="1"/>
          </p:cNvPicPr>
          <p:nvPr/>
        </p:nvPicPr>
        <p:blipFill>
          <a:blip r:embed="rId5"/>
          <a:stretch>
            <a:fillRect/>
          </a:stretch>
        </p:blipFill>
        <p:spPr>
          <a:xfrm>
            <a:off x="8785542" y="2573338"/>
            <a:ext cx="2484755" cy="1914525"/>
          </a:xfrm>
          <a:prstGeom prst="rect">
            <a:avLst/>
          </a:prstGeom>
        </p:spPr>
      </p:pic>
      <p:pic>
        <p:nvPicPr>
          <p:cNvPr id="22" name="Immagine 21" descr="Immagine che contiene schermata, cerchio, simbolo&#10;&#10;Descrizione generata automaticamente">
            <a:extLst>
              <a:ext uri="{FF2B5EF4-FFF2-40B4-BE49-F238E27FC236}">
                <a16:creationId xmlns:a16="http://schemas.microsoft.com/office/drawing/2014/main" id="{290846D0-16B8-CC03-C3C5-F47BF330EECF}"/>
              </a:ext>
            </a:extLst>
          </p:cNvPr>
          <p:cNvPicPr>
            <a:picLocks noChangeAspect="1"/>
          </p:cNvPicPr>
          <p:nvPr/>
        </p:nvPicPr>
        <p:blipFill>
          <a:blip r:embed="rId6"/>
          <a:stretch>
            <a:fillRect/>
          </a:stretch>
        </p:blipFill>
        <p:spPr>
          <a:xfrm>
            <a:off x="7393622" y="4564698"/>
            <a:ext cx="2505075" cy="1914525"/>
          </a:xfrm>
          <a:prstGeom prst="rect">
            <a:avLst/>
          </a:prstGeom>
        </p:spPr>
      </p:pic>
      <p:sp>
        <p:nvSpPr>
          <p:cNvPr id="25" name="CasellaDiTesto 24">
            <a:extLst>
              <a:ext uri="{FF2B5EF4-FFF2-40B4-BE49-F238E27FC236}">
                <a16:creationId xmlns:a16="http://schemas.microsoft.com/office/drawing/2014/main" id="{34F525AA-C256-A036-051D-620EAA892140}"/>
              </a:ext>
            </a:extLst>
          </p:cNvPr>
          <p:cNvSpPr txBox="1"/>
          <p:nvPr/>
        </p:nvSpPr>
        <p:spPr>
          <a:xfrm>
            <a:off x="386080" y="2072639"/>
            <a:ext cx="5181600" cy="3515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bg1"/>
                </a:solidFill>
                <a:latin typeface="Impact"/>
              </a:rPr>
              <a:t>PROBLEMA</a:t>
            </a:r>
            <a:endParaRPr lang="it-IT">
              <a:solidFill>
                <a:schemeClr val="bg1"/>
              </a:solidFill>
            </a:endParaRPr>
          </a:p>
          <a:p>
            <a:endParaRPr lang="it-IT">
              <a:solidFill>
                <a:schemeClr val="bg1"/>
              </a:solidFill>
            </a:endParaRPr>
          </a:p>
          <a:p>
            <a:r>
              <a:rPr lang="it-IT" sz="2000">
                <a:solidFill>
                  <a:schemeClr val="bg1"/>
                </a:solidFill>
              </a:rPr>
              <a:t>L'input con </a:t>
            </a:r>
            <a:r>
              <a:rPr lang="it-IT" sz="2000" i="1">
                <a:solidFill>
                  <a:schemeClr val="bg1"/>
                </a:solidFill>
              </a:rPr>
              <a:t>k</a:t>
            </a:r>
            <a:r>
              <a:rPr lang="it-IT" sz="2000">
                <a:solidFill>
                  <a:schemeClr val="bg1"/>
                </a:solidFill>
              </a:rPr>
              <a:t> agenti è una </a:t>
            </a:r>
            <a:r>
              <a:rPr lang="it-IT" sz="2000" err="1">
                <a:solidFill>
                  <a:schemeClr val="bg1"/>
                </a:solidFill>
              </a:rPr>
              <a:t>tupla</a:t>
            </a:r>
            <a:r>
              <a:rPr lang="it-IT" sz="2000">
                <a:solidFill>
                  <a:schemeClr val="bg1"/>
                </a:solidFill>
              </a:rPr>
              <a:t> </a:t>
            </a:r>
            <a:r>
              <a:rPr lang="it-IT" sz="2000" i="1">
                <a:solidFill>
                  <a:schemeClr val="bg1"/>
                </a:solidFill>
              </a:rPr>
              <a:t>&lt;G, s, t&gt; </a:t>
            </a:r>
            <a:r>
              <a:rPr lang="it-IT" sz="2000">
                <a:solidFill>
                  <a:schemeClr val="bg1"/>
                </a:solidFill>
              </a:rPr>
              <a:t>tale che:</a:t>
            </a:r>
          </a:p>
          <a:p>
            <a:pPr marL="285750" indent="-285750">
              <a:lnSpc>
                <a:spcPct val="150000"/>
              </a:lnSpc>
              <a:buFont typeface="Arial"/>
              <a:buChar char="•"/>
            </a:pPr>
            <a:r>
              <a:rPr lang="it-IT" sz="2000">
                <a:solidFill>
                  <a:schemeClr val="bg1"/>
                </a:solidFill>
              </a:rPr>
              <a:t>G = (V, E) è un grafo non orientato</a:t>
            </a:r>
          </a:p>
          <a:p>
            <a:pPr marL="285750" indent="-285750">
              <a:lnSpc>
                <a:spcPct val="150000"/>
              </a:lnSpc>
              <a:buFont typeface="Arial"/>
              <a:buChar char="•"/>
            </a:pPr>
            <a:r>
              <a:rPr lang="it-IT" sz="2000" i="1">
                <a:solidFill>
                  <a:schemeClr val="bg1"/>
                </a:solidFill>
              </a:rPr>
              <a:t>s</a:t>
            </a:r>
            <a:r>
              <a:rPr lang="it-IT" sz="2000">
                <a:solidFill>
                  <a:schemeClr val="bg1"/>
                </a:solidFill>
              </a:rPr>
              <a:t> : </a:t>
            </a:r>
            <a:r>
              <a:rPr lang="it-IT" sz="2000">
                <a:solidFill>
                  <a:schemeClr val="bg1"/>
                </a:solidFill>
                <a:latin typeface="Gill Sans MT"/>
              </a:rPr>
              <a:t>[</a:t>
            </a:r>
            <a:r>
              <a:rPr lang="it-IT" sz="1600">
                <a:solidFill>
                  <a:schemeClr val="bg1"/>
                </a:solidFill>
                <a:latin typeface="sans-serif"/>
              </a:rPr>
              <a:t>1</a:t>
            </a:r>
            <a:r>
              <a:rPr lang="it-IT">
                <a:solidFill>
                  <a:schemeClr val="bg1"/>
                </a:solidFill>
                <a:latin typeface="Gill Sans MT"/>
              </a:rPr>
              <a:t>, </a:t>
            </a:r>
            <a:r>
              <a:rPr lang="it-IT" sz="2000">
                <a:solidFill>
                  <a:schemeClr val="bg1"/>
                </a:solidFill>
                <a:latin typeface="Gill Sans MT"/>
              </a:rPr>
              <a:t>…, k] </a:t>
            </a:r>
            <a:r>
              <a:rPr lang="it-IT" sz="2000">
                <a:solidFill>
                  <a:schemeClr val="bg1"/>
                </a:solidFill>
                <a:ea typeface="+mn-lt"/>
                <a:cs typeface="+mn-lt"/>
              </a:rPr>
              <a:t>→ V  </a:t>
            </a:r>
          </a:p>
          <a:p>
            <a:pPr marL="285750" indent="-285750">
              <a:lnSpc>
                <a:spcPct val="150000"/>
              </a:lnSpc>
              <a:buFont typeface="Arial"/>
              <a:buChar char="•"/>
            </a:pPr>
            <a:r>
              <a:rPr lang="it-IT" sz="2000">
                <a:solidFill>
                  <a:schemeClr val="bg1"/>
                </a:solidFill>
                <a:ea typeface="+mn-lt"/>
                <a:cs typeface="+mn-lt"/>
              </a:rPr>
              <a:t>t : [</a:t>
            </a:r>
            <a:r>
              <a:rPr lang="it-IT" sz="1600">
                <a:solidFill>
                  <a:schemeClr val="bg1"/>
                </a:solidFill>
                <a:latin typeface="sans-serif"/>
                <a:ea typeface="+mn-lt"/>
                <a:cs typeface="+mn-lt"/>
              </a:rPr>
              <a:t>1</a:t>
            </a:r>
            <a:r>
              <a:rPr lang="it-IT">
                <a:solidFill>
                  <a:schemeClr val="bg1"/>
                </a:solidFill>
                <a:ea typeface="+mn-lt"/>
                <a:cs typeface="+mn-lt"/>
              </a:rPr>
              <a:t>, </a:t>
            </a:r>
            <a:r>
              <a:rPr lang="it-IT" sz="2000">
                <a:solidFill>
                  <a:schemeClr val="bg1"/>
                </a:solidFill>
                <a:ea typeface="+mn-lt"/>
                <a:cs typeface="+mn-lt"/>
              </a:rPr>
              <a:t>…, k] → V</a:t>
            </a:r>
            <a:r>
              <a:rPr lang="it-IT">
                <a:solidFill>
                  <a:schemeClr val="bg1"/>
                </a:solidFill>
                <a:ea typeface="+mn-lt"/>
                <a:cs typeface="+mn-lt"/>
              </a:rPr>
              <a:t>  </a:t>
            </a:r>
          </a:p>
          <a:p>
            <a:pPr marL="285750" indent="-285750">
              <a:lnSpc>
                <a:spcPct val="150000"/>
              </a:lnSpc>
              <a:buFont typeface="Arial"/>
              <a:buChar char="•"/>
            </a:pPr>
            <a:r>
              <a:rPr lang="it-IT" sz="2000">
                <a:solidFill>
                  <a:schemeClr val="bg1"/>
                </a:solidFill>
                <a:ea typeface="+mn-lt"/>
                <a:cs typeface="+mn-lt"/>
              </a:rPr>
              <a:t>Il tempo è discreto</a:t>
            </a:r>
          </a:p>
          <a:p>
            <a:pPr marL="285750" indent="-285750">
              <a:lnSpc>
                <a:spcPct val="150000"/>
              </a:lnSpc>
              <a:buFont typeface="Arial"/>
              <a:buChar char="•"/>
            </a:pPr>
            <a:r>
              <a:rPr lang="it-IT" sz="2000">
                <a:solidFill>
                  <a:schemeClr val="bg1"/>
                </a:solidFill>
                <a:ea typeface="+mn-lt"/>
                <a:cs typeface="+mn-lt"/>
              </a:rPr>
              <a:t>Azioni possibili: </a:t>
            </a:r>
            <a:r>
              <a:rPr lang="it-IT" sz="2000" i="1" err="1">
                <a:solidFill>
                  <a:schemeClr val="bg1"/>
                </a:solidFill>
                <a:ea typeface="+mn-lt"/>
                <a:cs typeface="+mn-lt"/>
              </a:rPr>
              <a:t>move</a:t>
            </a:r>
            <a:r>
              <a:rPr lang="it-IT" sz="2000" i="1">
                <a:solidFill>
                  <a:schemeClr val="bg1"/>
                </a:solidFill>
                <a:ea typeface="+mn-lt"/>
                <a:cs typeface="+mn-lt"/>
              </a:rPr>
              <a:t> o </a:t>
            </a:r>
            <a:r>
              <a:rPr lang="it-IT" sz="2000" err="1">
                <a:solidFill>
                  <a:schemeClr val="bg1"/>
                </a:solidFill>
                <a:ea typeface="+mn-lt"/>
                <a:cs typeface="+mn-lt"/>
              </a:rPr>
              <a:t>wait</a:t>
            </a:r>
            <a:endParaRPr lang="it-IT" sz="2000">
              <a:solidFill>
                <a:schemeClr val="bg1"/>
              </a:solidFill>
              <a:ea typeface="+mn-lt"/>
              <a:cs typeface="+mn-lt"/>
            </a:endParaRPr>
          </a:p>
        </p:txBody>
      </p:sp>
      <p:sp>
        <p:nvSpPr>
          <p:cNvPr id="3" name="Segnaposto numero diapositiva 2">
            <a:extLst>
              <a:ext uri="{FF2B5EF4-FFF2-40B4-BE49-F238E27FC236}">
                <a16:creationId xmlns:a16="http://schemas.microsoft.com/office/drawing/2014/main" id="{A596426A-ED1A-895C-30CA-B2F84BA1E4B0}"/>
              </a:ext>
            </a:extLst>
          </p:cNvPr>
          <p:cNvSpPr>
            <a:spLocks noGrp="1"/>
          </p:cNvSpPr>
          <p:nvPr>
            <p:ph type="sldNum" sz="quarter" idx="12"/>
          </p:nvPr>
        </p:nvSpPr>
        <p:spPr/>
        <p:txBody>
          <a:bodyPr/>
          <a:lstStyle/>
          <a:p>
            <a:fld id="{71766878-3199-4EAB-94E7-2D6D11070E14}" type="slidenum">
              <a:rPr lang="en-US" sz="1000" smtClean="0">
                <a:solidFill>
                  <a:schemeClr val="bg2"/>
                </a:solidFill>
              </a:rPr>
              <a:pPr/>
              <a:t>7</a:t>
            </a:fld>
            <a:endParaRPr lang="it-IT"/>
          </a:p>
        </p:txBody>
      </p:sp>
    </p:spTree>
    <p:extLst>
      <p:ext uri="{BB962C8B-B14F-4D97-AF65-F5344CB8AC3E}">
        <p14:creationId xmlns:p14="http://schemas.microsoft.com/office/powerpoint/2010/main" val="63155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65C76D-AB73-12E4-49BC-9FA170284E5E}"/>
              </a:ext>
            </a:extLst>
          </p:cNvPr>
          <p:cNvSpPr>
            <a:spLocks noGrp="1"/>
          </p:cNvSpPr>
          <p:nvPr>
            <p:ph type="title"/>
          </p:nvPr>
        </p:nvSpPr>
        <p:spPr/>
        <p:txBody>
          <a:bodyPr/>
          <a:lstStyle/>
          <a:p>
            <a:r>
              <a:rPr lang="it-IT"/>
              <a:t>Funzioni obiettivo</a:t>
            </a:r>
          </a:p>
        </p:txBody>
      </p:sp>
      <p:sp>
        <p:nvSpPr>
          <p:cNvPr id="7" name="CasellaDiTesto 6">
            <a:extLst>
              <a:ext uri="{FF2B5EF4-FFF2-40B4-BE49-F238E27FC236}">
                <a16:creationId xmlns:a16="http://schemas.microsoft.com/office/drawing/2014/main" id="{BC8C2154-86A0-482C-8E35-50E5B1CA540C}"/>
              </a:ext>
            </a:extLst>
          </p:cNvPr>
          <p:cNvSpPr txBox="1"/>
          <p:nvPr/>
        </p:nvSpPr>
        <p:spPr>
          <a:xfrm>
            <a:off x="401132" y="2573867"/>
            <a:ext cx="4666826"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dirty="0">
                <a:solidFill>
                  <a:schemeClr val="bg1"/>
                </a:solidFill>
                <a:latin typeface="Impact"/>
              </a:rPr>
              <a:t>SUM OF INDIVIDUAL COSTS (SIC).  </a:t>
            </a:r>
            <a:r>
              <a:rPr lang="it-IT" sz="2000" dirty="0">
                <a:solidFill>
                  <a:schemeClr val="bg1"/>
                </a:solidFill>
                <a:latin typeface="Gill Sans MT"/>
              </a:rPr>
              <a:t>Formalmente C</a:t>
            </a:r>
            <a:r>
              <a:rPr lang="it-IT" sz="2000" baseline="-25000" dirty="0">
                <a:solidFill>
                  <a:schemeClr val="bg1"/>
                </a:solidFill>
                <a:latin typeface="Gill Sans MT"/>
              </a:rPr>
              <a:t>SIC</a:t>
            </a:r>
            <a:r>
              <a:rPr lang="it-IT" sz="2000" dirty="0">
                <a:solidFill>
                  <a:schemeClr val="bg1"/>
                </a:solidFill>
                <a:latin typeface="Gill Sans MT"/>
              </a:rPr>
              <a:t> = </a:t>
            </a:r>
            <a:r>
              <a:rPr lang="it-IT" sz="2000" dirty="0" err="1">
                <a:solidFill>
                  <a:schemeClr val="bg1"/>
                </a:solidFill>
                <a:latin typeface="Gill Sans MT"/>
              </a:rPr>
              <a:t>Σ</a:t>
            </a:r>
            <a:r>
              <a:rPr lang="it-IT" sz="2000" baseline="-25000" dirty="0" err="1">
                <a:solidFill>
                  <a:schemeClr val="bg1"/>
                </a:solidFill>
                <a:latin typeface="Gill Sans MT"/>
              </a:rPr>
              <a:t>i</a:t>
            </a:r>
            <a:r>
              <a:rPr lang="it-IT" sz="2000" dirty="0">
                <a:solidFill>
                  <a:schemeClr val="bg1"/>
                </a:solidFill>
                <a:latin typeface="Gill Sans MT"/>
              </a:rPr>
              <a:t>(C(π</a:t>
            </a:r>
            <a:r>
              <a:rPr lang="it-IT" sz="2000" baseline="-25000" dirty="0">
                <a:solidFill>
                  <a:schemeClr val="bg1"/>
                </a:solidFill>
                <a:latin typeface="Gill Sans MT"/>
              </a:rPr>
              <a:t>i</a:t>
            </a:r>
            <a:r>
              <a:rPr lang="it-IT" sz="2000" dirty="0">
                <a:solidFill>
                  <a:schemeClr val="bg1"/>
                </a:solidFill>
                <a:latin typeface="Gill Sans MT"/>
              </a:rPr>
              <a:t>))</a:t>
            </a:r>
          </a:p>
          <a:p>
            <a:pPr marL="285750" indent="-285750">
              <a:buFont typeface="Arial"/>
              <a:buChar char="•"/>
            </a:pPr>
            <a:endParaRPr lang="it-IT">
              <a:solidFill>
                <a:schemeClr val="bg1"/>
              </a:solidFill>
              <a:latin typeface="Impact"/>
            </a:endParaRPr>
          </a:p>
          <a:p>
            <a:pPr marL="285750" indent="-285750">
              <a:buFont typeface="Arial"/>
              <a:buChar char="•"/>
            </a:pPr>
            <a:r>
              <a:rPr lang="it-IT" dirty="0">
                <a:solidFill>
                  <a:schemeClr val="bg1"/>
                </a:solidFill>
                <a:latin typeface="Impact"/>
              </a:rPr>
              <a:t>MAKESPAN (MKS).</a:t>
            </a:r>
          </a:p>
          <a:p>
            <a:r>
              <a:rPr lang="it-IT" sz="2000" dirty="0">
                <a:solidFill>
                  <a:schemeClr val="bg1"/>
                </a:solidFill>
                <a:latin typeface="Gill Sans MT"/>
              </a:rPr>
              <a:t> Formalmente C</a:t>
            </a:r>
            <a:r>
              <a:rPr lang="it-IT" sz="2000" baseline="-25000" dirty="0">
                <a:solidFill>
                  <a:schemeClr val="bg1"/>
                </a:solidFill>
                <a:latin typeface="Gill Sans MT"/>
              </a:rPr>
              <a:t>MKS</a:t>
            </a:r>
            <a:r>
              <a:rPr lang="it-IT" sz="2000" dirty="0">
                <a:solidFill>
                  <a:schemeClr val="bg1"/>
                </a:solidFill>
                <a:latin typeface="Gill Sans MT"/>
              </a:rPr>
              <a:t> = max</a:t>
            </a:r>
            <a:r>
              <a:rPr lang="it-IT" sz="2000" baseline="-25000" dirty="0">
                <a:solidFill>
                  <a:schemeClr val="bg1"/>
                </a:solidFill>
                <a:latin typeface="Gill Sans MT"/>
              </a:rPr>
              <a:t>i</a:t>
            </a:r>
            <a:r>
              <a:rPr lang="it-IT" sz="2000" dirty="0">
                <a:solidFill>
                  <a:schemeClr val="bg1"/>
                </a:solidFill>
                <a:latin typeface="Gill Sans MT"/>
              </a:rPr>
              <a:t>(</a:t>
            </a:r>
            <a:r>
              <a:rPr lang="it-IT" sz="2000" dirty="0">
                <a:solidFill>
                  <a:schemeClr val="bg1"/>
                </a:solidFill>
                <a:ea typeface="+mn-lt"/>
                <a:cs typeface="+mn-lt"/>
              </a:rPr>
              <a:t>C(π</a:t>
            </a:r>
            <a:r>
              <a:rPr lang="it-IT" sz="2000" baseline="-25000" dirty="0">
                <a:solidFill>
                  <a:schemeClr val="bg1"/>
                </a:solidFill>
                <a:ea typeface="+mn-lt"/>
                <a:cs typeface="+mn-lt"/>
              </a:rPr>
              <a:t>i</a:t>
            </a:r>
            <a:r>
              <a:rPr lang="it-IT" sz="2000" dirty="0">
                <a:solidFill>
                  <a:schemeClr val="bg1"/>
                </a:solidFill>
                <a:ea typeface="+mn-lt"/>
                <a:cs typeface="+mn-lt"/>
              </a:rPr>
              <a:t>)</a:t>
            </a:r>
            <a:r>
              <a:rPr lang="it-IT" sz="2000" dirty="0">
                <a:solidFill>
                  <a:schemeClr val="bg1"/>
                </a:solidFill>
                <a:latin typeface="Gill Sans MT"/>
              </a:rPr>
              <a:t>)</a:t>
            </a:r>
            <a:endParaRPr lang="it-IT">
              <a:solidFill>
                <a:schemeClr val="bg1"/>
              </a:solidFill>
            </a:endParaRPr>
          </a:p>
        </p:txBody>
      </p:sp>
      <p:pic>
        <p:nvPicPr>
          <p:cNvPr id="9" name="Picture Placeholder 5" descr="Logo&#10;">
            <a:extLst>
              <a:ext uri="{FF2B5EF4-FFF2-40B4-BE49-F238E27FC236}">
                <a16:creationId xmlns:a16="http://schemas.microsoft.com/office/drawing/2014/main" id="{190CFAE7-376E-EBDE-D3D7-5BFC653C2603}"/>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11160201" y="5766616"/>
            <a:ext cx="630936" cy="731520"/>
          </a:xfrm>
          <a:prstGeom prst="rect">
            <a:avLst/>
          </a:prstGeom>
        </p:spPr>
      </p:pic>
      <p:sp>
        <p:nvSpPr>
          <p:cNvPr id="13" name="CasellaDiTesto 12">
            <a:extLst>
              <a:ext uri="{FF2B5EF4-FFF2-40B4-BE49-F238E27FC236}">
                <a16:creationId xmlns:a16="http://schemas.microsoft.com/office/drawing/2014/main" id="{7D5B69F3-E0CD-9DA6-27F0-265E45F25ED5}"/>
              </a:ext>
            </a:extLst>
          </p:cNvPr>
          <p:cNvSpPr txBox="1"/>
          <p:nvPr/>
        </p:nvSpPr>
        <p:spPr>
          <a:xfrm>
            <a:off x="5760720" y="4287520"/>
            <a:ext cx="60248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bg1"/>
                </a:solidFill>
              </a:rPr>
              <a:t>A</a:t>
            </a:r>
            <a:r>
              <a:rPr lang="it-IT" sz="1400" baseline="-25000">
                <a:solidFill>
                  <a:schemeClr val="bg1"/>
                </a:solidFill>
                <a:latin typeface="sans-serif"/>
              </a:rPr>
              <a:t>1</a:t>
            </a:r>
            <a:r>
              <a:rPr lang="it-IT">
                <a:solidFill>
                  <a:schemeClr val="bg1"/>
                </a:solidFill>
                <a:latin typeface="Gill Sans MT"/>
              </a:rPr>
              <a:t>= (s</a:t>
            </a:r>
            <a:r>
              <a:rPr lang="it-IT" sz="1400" baseline="-25000">
                <a:solidFill>
                  <a:schemeClr val="bg1"/>
                </a:solidFill>
                <a:latin typeface="sans-serif"/>
              </a:rPr>
              <a:t>1</a:t>
            </a:r>
            <a:r>
              <a:rPr lang="it-IT">
                <a:solidFill>
                  <a:schemeClr val="bg1"/>
                </a:solidFill>
                <a:latin typeface="Gill Sans MT"/>
              </a:rPr>
              <a:t>, A, B, t</a:t>
            </a:r>
            <a:r>
              <a:rPr lang="it-IT" sz="1400" baseline="-25000">
                <a:solidFill>
                  <a:schemeClr val="bg1"/>
                </a:solidFill>
                <a:latin typeface="sans-serif"/>
              </a:rPr>
              <a:t>1</a:t>
            </a:r>
            <a:r>
              <a:rPr lang="it-IT">
                <a:solidFill>
                  <a:schemeClr val="bg1"/>
                </a:solidFill>
                <a:latin typeface="Gill Sans MT"/>
              </a:rPr>
              <a:t>)       C</a:t>
            </a:r>
            <a:r>
              <a:rPr lang="it-IT" baseline="-25000">
                <a:solidFill>
                  <a:schemeClr val="bg1"/>
                </a:solidFill>
                <a:latin typeface="Gill Sans MT"/>
              </a:rPr>
              <a:t>SIC</a:t>
            </a:r>
            <a:r>
              <a:rPr lang="it-IT">
                <a:solidFill>
                  <a:schemeClr val="bg1"/>
                </a:solidFill>
                <a:latin typeface="Gill Sans MT"/>
              </a:rPr>
              <a:t>= 9 C</a:t>
            </a:r>
            <a:r>
              <a:rPr lang="it-IT" baseline="-25000">
                <a:solidFill>
                  <a:schemeClr val="bg1"/>
                </a:solidFill>
                <a:latin typeface="Gill Sans MT"/>
              </a:rPr>
              <a:t>MKS</a:t>
            </a:r>
            <a:r>
              <a:rPr lang="it-IT">
                <a:solidFill>
                  <a:schemeClr val="bg1"/>
                </a:solidFill>
                <a:latin typeface="Gill Sans MT"/>
              </a:rPr>
              <a:t>= 6</a:t>
            </a:r>
          </a:p>
          <a:p>
            <a:r>
              <a:rPr lang="it-IT">
                <a:solidFill>
                  <a:schemeClr val="bg1"/>
                </a:solidFill>
                <a:latin typeface="sans-serif"/>
              </a:rPr>
              <a:t>A</a:t>
            </a:r>
            <a:r>
              <a:rPr lang="it-IT" sz="1400" baseline="-25000">
                <a:solidFill>
                  <a:schemeClr val="bg1"/>
                </a:solidFill>
                <a:latin typeface="sans-serif"/>
              </a:rPr>
              <a:t>2</a:t>
            </a:r>
            <a:r>
              <a:rPr lang="it-IT">
                <a:solidFill>
                  <a:schemeClr val="bg1"/>
                </a:solidFill>
                <a:latin typeface="Gill Sans MT"/>
              </a:rPr>
              <a:t>= (s</a:t>
            </a:r>
            <a:r>
              <a:rPr lang="it-IT" sz="1400" baseline="-25000">
                <a:solidFill>
                  <a:schemeClr val="bg1"/>
                </a:solidFill>
                <a:latin typeface="Gill Sans MT"/>
              </a:rPr>
              <a:t>2</a:t>
            </a:r>
            <a:r>
              <a:rPr lang="it-IT">
                <a:solidFill>
                  <a:schemeClr val="bg1"/>
                </a:solidFill>
                <a:latin typeface="Gill Sans MT"/>
              </a:rPr>
              <a:t>, C, D, E, F, H, t</a:t>
            </a:r>
            <a:r>
              <a:rPr lang="it-IT" sz="1400" baseline="-25000">
                <a:solidFill>
                  <a:schemeClr val="bg1"/>
                </a:solidFill>
                <a:latin typeface="sans-serif"/>
              </a:rPr>
              <a:t>2</a:t>
            </a:r>
            <a:r>
              <a:rPr lang="it-IT">
                <a:solidFill>
                  <a:schemeClr val="bg1"/>
                </a:solidFill>
                <a:latin typeface="Gill Sans MT"/>
              </a:rPr>
              <a:t>)</a:t>
            </a:r>
          </a:p>
          <a:p>
            <a:endParaRPr lang="it-IT">
              <a:solidFill>
                <a:schemeClr val="bg1"/>
              </a:solidFill>
              <a:latin typeface="Gill Sans MT"/>
            </a:endParaRPr>
          </a:p>
          <a:p>
            <a:r>
              <a:rPr lang="it-IT">
                <a:solidFill>
                  <a:schemeClr val="bg1"/>
                </a:solidFill>
                <a:ea typeface="+mn-lt"/>
                <a:cs typeface="+mn-lt"/>
              </a:rPr>
              <a:t>A</a:t>
            </a:r>
            <a:r>
              <a:rPr lang="it-IT" sz="1400" baseline="-25000">
                <a:solidFill>
                  <a:schemeClr val="bg1"/>
                </a:solidFill>
                <a:latin typeface="sans-serif"/>
              </a:rPr>
              <a:t>1</a:t>
            </a:r>
            <a:r>
              <a:rPr lang="it-IT">
                <a:solidFill>
                  <a:schemeClr val="bg1"/>
                </a:solidFill>
                <a:ea typeface="+mn-lt"/>
                <a:cs typeface="+mn-lt"/>
              </a:rPr>
              <a:t>= (s</a:t>
            </a:r>
            <a:r>
              <a:rPr lang="it-IT" sz="1400" baseline="-25000">
                <a:solidFill>
                  <a:schemeClr val="bg1"/>
                </a:solidFill>
                <a:latin typeface="sans-serif"/>
                <a:ea typeface="+mn-lt"/>
                <a:cs typeface="+mn-lt"/>
              </a:rPr>
              <a:t>1</a:t>
            </a:r>
            <a:r>
              <a:rPr lang="it-IT">
                <a:solidFill>
                  <a:schemeClr val="bg1"/>
                </a:solidFill>
                <a:ea typeface="+mn-lt"/>
                <a:cs typeface="+mn-lt"/>
              </a:rPr>
              <a:t>, C, D, E, F, t</a:t>
            </a:r>
            <a:r>
              <a:rPr lang="it-IT" sz="1400" baseline="-25000">
                <a:solidFill>
                  <a:schemeClr val="bg1"/>
                </a:solidFill>
                <a:latin typeface="sans-serif"/>
                <a:ea typeface="+mn-lt"/>
                <a:cs typeface="+mn-lt"/>
              </a:rPr>
              <a:t>1</a:t>
            </a:r>
            <a:r>
              <a:rPr lang="it-IT">
                <a:solidFill>
                  <a:schemeClr val="bg1"/>
                </a:solidFill>
                <a:ea typeface="+mn-lt"/>
                <a:cs typeface="+mn-lt"/>
              </a:rPr>
              <a:t>)     C</a:t>
            </a:r>
            <a:r>
              <a:rPr lang="it-IT" sz="1200" baseline="-25000">
                <a:solidFill>
                  <a:schemeClr val="bg1"/>
                </a:solidFill>
                <a:ea typeface="+mn-lt"/>
                <a:cs typeface="+mn-lt"/>
              </a:rPr>
              <a:t>SIC</a:t>
            </a:r>
            <a:r>
              <a:rPr lang="it-IT">
                <a:solidFill>
                  <a:schemeClr val="bg1"/>
                </a:solidFill>
                <a:ea typeface="+mn-lt"/>
                <a:cs typeface="+mn-lt"/>
              </a:rPr>
              <a:t>= 10 C</a:t>
            </a:r>
            <a:r>
              <a:rPr lang="it-IT" sz="1200" baseline="-25000">
                <a:solidFill>
                  <a:schemeClr val="bg1"/>
                </a:solidFill>
                <a:ea typeface="+mn-lt"/>
                <a:cs typeface="+mn-lt"/>
              </a:rPr>
              <a:t>MKS</a:t>
            </a:r>
            <a:r>
              <a:rPr lang="it-IT">
                <a:solidFill>
                  <a:schemeClr val="bg1"/>
                </a:solidFill>
                <a:ea typeface="+mn-lt"/>
                <a:cs typeface="+mn-lt"/>
              </a:rPr>
              <a:t>= 5</a:t>
            </a:r>
            <a:endParaRPr lang="en-US">
              <a:solidFill>
                <a:schemeClr val="bg1"/>
              </a:solidFill>
              <a:ea typeface="+mn-lt"/>
              <a:cs typeface="+mn-lt"/>
            </a:endParaRPr>
          </a:p>
          <a:p>
            <a:r>
              <a:rPr lang="it-IT">
                <a:solidFill>
                  <a:schemeClr val="bg1"/>
                </a:solidFill>
                <a:latin typeface="sans-serif"/>
              </a:rPr>
              <a:t>A</a:t>
            </a:r>
            <a:r>
              <a:rPr lang="it-IT" sz="1400" baseline="-25000">
                <a:solidFill>
                  <a:schemeClr val="bg1"/>
                </a:solidFill>
                <a:latin typeface="sans-serif"/>
              </a:rPr>
              <a:t>2</a:t>
            </a:r>
            <a:r>
              <a:rPr lang="it-IT">
                <a:solidFill>
                  <a:schemeClr val="bg1"/>
                </a:solidFill>
                <a:ea typeface="+mn-lt"/>
                <a:cs typeface="+mn-lt"/>
              </a:rPr>
              <a:t>= (s</a:t>
            </a:r>
            <a:r>
              <a:rPr lang="it-IT" sz="1400" baseline="-25000">
                <a:solidFill>
                  <a:schemeClr val="bg1"/>
                </a:solidFill>
                <a:latin typeface="sans-serif"/>
                <a:ea typeface="+mn-lt"/>
                <a:cs typeface="+mn-lt"/>
              </a:rPr>
              <a:t>2</a:t>
            </a:r>
            <a:r>
              <a:rPr lang="it-IT">
                <a:solidFill>
                  <a:schemeClr val="bg1"/>
                </a:solidFill>
                <a:ea typeface="+mn-lt"/>
                <a:cs typeface="+mn-lt"/>
              </a:rPr>
              <a:t>, A, B, t</a:t>
            </a:r>
            <a:r>
              <a:rPr lang="it-IT" sz="1400" baseline="-25000">
                <a:solidFill>
                  <a:schemeClr val="bg1"/>
                </a:solidFill>
                <a:latin typeface="sans-serif"/>
                <a:ea typeface="+mn-lt"/>
                <a:cs typeface="+mn-lt"/>
              </a:rPr>
              <a:t>1</a:t>
            </a:r>
            <a:r>
              <a:rPr lang="it-IT">
                <a:solidFill>
                  <a:schemeClr val="bg1"/>
                </a:solidFill>
                <a:ea typeface="+mn-lt"/>
                <a:cs typeface="+mn-lt"/>
              </a:rPr>
              <a:t>, G, t</a:t>
            </a:r>
            <a:r>
              <a:rPr lang="it-IT" sz="1400" baseline="-25000">
                <a:solidFill>
                  <a:schemeClr val="bg1"/>
                </a:solidFill>
                <a:latin typeface="sans-serif"/>
                <a:ea typeface="+mn-lt"/>
                <a:cs typeface="+mn-lt"/>
              </a:rPr>
              <a:t>2</a:t>
            </a:r>
            <a:r>
              <a:rPr lang="it-IT">
                <a:solidFill>
                  <a:schemeClr val="bg1"/>
                </a:solidFill>
                <a:ea typeface="+mn-lt"/>
                <a:cs typeface="+mn-lt"/>
              </a:rPr>
              <a:t>)</a:t>
            </a:r>
            <a:endParaRPr lang="en-US">
              <a:solidFill>
                <a:schemeClr val="bg1"/>
              </a:solidFill>
              <a:ea typeface="+mn-lt"/>
              <a:cs typeface="+mn-lt"/>
            </a:endParaRPr>
          </a:p>
          <a:p>
            <a:endParaRPr lang="it-IT">
              <a:solidFill>
                <a:schemeClr val="bg1"/>
              </a:solidFill>
              <a:latin typeface="Gill Sans MT"/>
            </a:endParaRPr>
          </a:p>
        </p:txBody>
      </p:sp>
      <p:pic>
        <p:nvPicPr>
          <p:cNvPr id="21" name="Segnaposto contenuto 20" descr="Immagine che contiene cerchio, schermata, diagramma&#10;&#10;Descrizione generata automaticamente">
            <a:extLst>
              <a:ext uri="{FF2B5EF4-FFF2-40B4-BE49-F238E27FC236}">
                <a16:creationId xmlns:a16="http://schemas.microsoft.com/office/drawing/2014/main" id="{202EC2B9-BA87-2DE5-5082-C8A35F3C440D}"/>
              </a:ext>
            </a:extLst>
          </p:cNvPr>
          <p:cNvPicPr>
            <a:picLocks noGrp="1" noChangeAspect="1"/>
          </p:cNvPicPr>
          <p:nvPr>
            <p:ph sz="quarter" idx="16"/>
          </p:nvPr>
        </p:nvPicPr>
        <p:blipFill>
          <a:blip r:embed="rId4"/>
          <a:stretch>
            <a:fillRect/>
          </a:stretch>
        </p:blipFill>
        <p:spPr>
          <a:xfrm>
            <a:off x="5761395" y="1686181"/>
            <a:ext cx="6096000" cy="2323117"/>
          </a:xfrm>
        </p:spPr>
      </p:pic>
      <p:sp>
        <p:nvSpPr>
          <p:cNvPr id="23" name="Rettangolo 22">
            <a:extLst>
              <a:ext uri="{FF2B5EF4-FFF2-40B4-BE49-F238E27FC236}">
                <a16:creationId xmlns:a16="http://schemas.microsoft.com/office/drawing/2014/main" id="{0BEBDD2E-0884-04AA-E6B0-8B483F2F78EB}"/>
              </a:ext>
            </a:extLst>
          </p:cNvPr>
          <p:cNvSpPr/>
          <p:nvPr/>
        </p:nvSpPr>
        <p:spPr>
          <a:xfrm>
            <a:off x="5760720" y="1696720"/>
            <a:ext cx="6096000" cy="231422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3" name="Segnaposto numero diapositiva 2">
            <a:extLst>
              <a:ext uri="{FF2B5EF4-FFF2-40B4-BE49-F238E27FC236}">
                <a16:creationId xmlns:a16="http://schemas.microsoft.com/office/drawing/2014/main" id="{E00526BC-AA07-E441-F3B4-2286CA2852AB}"/>
              </a:ext>
            </a:extLst>
          </p:cNvPr>
          <p:cNvSpPr>
            <a:spLocks noGrp="1"/>
          </p:cNvSpPr>
          <p:nvPr>
            <p:ph type="sldNum" sz="quarter" idx="12"/>
          </p:nvPr>
        </p:nvSpPr>
        <p:spPr/>
        <p:txBody>
          <a:bodyPr/>
          <a:lstStyle/>
          <a:p>
            <a:fld id="{71766878-3199-4EAB-94E7-2D6D11070E14}" type="slidenum">
              <a:rPr lang="en-US" sz="1000" smtClean="0">
                <a:solidFill>
                  <a:schemeClr val="bg2"/>
                </a:solidFill>
              </a:rPr>
              <a:pPr/>
              <a:t>8</a:t>
            </a:fld>
            <a:endParaRPr lang="it-IT"/>
          </a:p>
        </p:txBody>
      </p:sp>
    </p:spTree>
    <p:extLst>
      <p:ext uri="{BB962C8B-B14F-4D97-AF65-F5344CB8AC3E}">
        <p14:creationId xmlns:p14="http://schemas.microsoft.com/office/powerpoint/2010/main" val="390341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F0378-5D56-6121-1870-F8082B48B23B}"/>
              </a:ext>
            </a:extLst>
          </p:cNvPr>
          <p:cNvSpPr>
            <a:spLocks noGrp="1"/>
          </p:cNvSpPr>
          <p:nvPr>
            <p:ph type="title"/>
          </p:nvPr>
        </p:nvSpPr>
        <p:spPr/>
        <p:txBody>
          <a:bodyPr/>
          <a:lstStyle/>
          <a:p>
            <a:pPr algn="ctr"/>
            <a:r>
              <a:rPr lang="it-IT" err="1"/>
              <a:t>SEzione</a:t>
            </a:r>
            <a:r>
              <a:rPr lang="it-IT"/>
              <a:t> 3: stato dell'arte</a:t>
            </a:r>
          </a:p>
        </p:txBody>
      </p:sp>
      <p:sp>
        <p:nvSpPr>
          <p:cNvPr id="4" name="Segnaposto immagine 3">
            <a:extLst>
              <a:ext uri="{FF2B5EF4-FFF2-40B4-BE49-F238E27FC236}">
                <a16:creationId xmlns:a16="http://schemas.microsoft.com/office/drawing/2014/main" id="{1DBB6A2A-06C8-7750-22F7-0DEBFD85433D}"/>
              </a:ext>
            </a:extLst>
          </p:cNvPr>
          <p:cNvSpPr>
            <a:spLocks noGrp="1"/>
          </p:cNvSpPr>
          <p:nvPr>
            <p:ph type="pic" sz="quarter" idx="14"/>
          </p:nvPr>
        </p:nvSpPr>
        <p:spPr/>
      </p:sp>
      <p:pic>
        <p:nvPicPr>
          <p:cNvPr id="6" name="Picture Placeholder 5" descr="Logo&#10;">
            <a:extLst>
              <a:ext uri="{FF2B5EF4-FFF2-40B4-BE49-F238E27FC236}">
                <a16:creationId xmlns:a16="http://schemas.microsoft.com/office/drawing/2014/main" id="{C903EAA5-78D7-0CC9-15C6-BAD96FBBFB5E}"/>
              </a:ext>
            </a:extLst>
          </p:cNvPr>
          <p:cNvPicPr>
            <a:picLocks noChangeAspect="1"/>
          </p:cNvPicPr>
          <p:nvPr/>
        </p:nvPicPr>
        <p:blipFill>
          <a:blip r:embed="rId2">
            <a:extLst>
              <a:ext uri="{96DAC541-7B7A-43D3-8B79-37D633B846F1}">
                <asvg:svgBlip xmlns:asvg="http://schemas.microsoft.com/office/drawing/2016/SVG/main" r:embed="rId3"/>
              </a:ext>
            </a:extLst>
          </a:blip>
          <a:srcRect l="406" r="406"/>
          <a:stretch/>
        </p:blipFill>
        <p:spPr>
          <a:xfrm>
            <a:off x="783831" y="4750617"/>
            <a:ext cx="1063676" cy="1220704"/>
          </a:xfrm>
          <a:prstGeom prst="rect">
            <a:avLst/>
          </a:prstGeom>
        </p:spPr>
      </p:pic>
    </p:spTree>
    <p:extLst>
      <p:ext uri="{BB962C8B-B14F-4D97-AF65-F5344CB8AC3E}">
        <p14:creationId xmlns:p14="http://schemas.microsoft.com/office/powerpoint/2010/main" val="150966236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530480_Win32_SL_V7" id="{ED0FC66A-AD1D-4E3A-9391-35115B74CBE5}" vid="{7399F629-2C7F-45E4-BEAE-E5FA34327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1A70D1-886A-4E64-908E-5D19892987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7BB9ACB-773B-4835-AD8E-5FF0A49AE73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DBB1DE1-A213-4972-9BBA-B814DE80B09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29</Slides>
  <Notes>4</Notes>
  <HiddenSlides>0</HiddenSlides>
  <ScaleCrop>false</ScaleCrop>
  <HeadingPairs>
    <vt:vector size="4" baseType="variant">
      <vt:variant>
        <vt:lpstr>Tema</vt:lpstr>
      </vt:variant>
      <vt:variant>
        <vt:i4>1</vt:i4>
      </vt:variant>
      <vt:variant>
        <vt:lpstr>Titoli diapositive</vt:lpstr>
      </vt:variant>
      <vt:variant>
        <vt:i4>29</vt:i4>
      </vt:variant>
    </vt:vector>
  </HeadingPairs>
  <TitlesOfParts>
    <vt:vector size="30" baseType="lpstr">
      <vt:lpstr>Badge</vt:lpstr>
      <vt:lpstr>Presentazione standard di PowerPoint</vt:lpstr>
      <vt:lpstr>INDICE</vt:lpstr>
      <vt:lpstr>SEzione 1: INTRODUZIONE</vt:lpstr>
      <vt:lpstr>Introduzione al Multi agent path finding (MAPF)</vt:lpstr>
      <vt:lpstr>SEzione 2: PROBLEMA</vt:lpstr>
      <vt:lpstr>DIJKSTRA E A*</vt:lpstr>
      <vt:lpstr>Problema classico mapf</vt:lpstr>
      <vt:lpstr>Funzioni obiettivo</vt:lpstr>
      <vt:lpstr>SEzione 3: stato dell'arte</vt:lpstr>
      <vt:lpstr>Conflict based search (CBS)</vt:lpstr>
      <vt:lpstr>INTERSECTION CONFLCIT RESOLUTION (ICR)</vt:lpstr>
      <vt:lpstr>Increasing cost tree search (ICTS)</vt:lpstr>
      <vt:lpstr>ICTS + Independence DETECTION (ICTS + ID)</vt:lpstr>
      <vt:lpstr>SEzione 4: ALGORITMO X*</vt:lpstr>
      <vt:lpstr>Presentazione standard di PowerPoint</vt:lpstr>
      <vt:lpstr>EXPANDING A*: X*</vt:lpstr>
      <vt:lpstr>BOOKKEEPING IN X*</vt:lpstr>
      <vt:lpstr>SEzione 5: ANALISI SPERIMENTALE</vt:lpstr>
      <vt:lpstr>SCENARIO REALE</vt:lpstr>
      <vt:lpstr>TESTING</vt:lpstr>
      <vt:lpstr>TESTING</vt:lpstr>
      <vt:lpstr>SEzione 6: CONCLUSIONE</vt:lpstr>
      <vt:lpstr>CONCLUSIONE</vt:lpstr>
      <vt:lpstr>Grazie per la Vostra Attenzione</vt:lpstr>
      <vt:lpstr>CONFLICT BASEd SEACRH (cBS)</vt:lpstr>
      <vt:lpstr>INTERSECTION CONFLICT RESOLUTION (ICR)</vt:lpstr>
      <vt:lpstr>Increasing cost tree search (icts)</vt:lpstr>
      <vt:lpstr>ICTS + INDEPENDENCE DETECTION (ICTS + ID)</vt:lpstr>
      <vt:lpstr>ANYTIME PATH PLANNER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strategy</dc:title>
  <dc:creator/>
  <cp:revision>129</cp:revision>
  <dcterms:created xsi:type="dcterms:W3CDTF">2024-06-25T14:31:13Z</dcterms:created>
  <dcterms:modified xsi:type="dcterms:W3CDTF">2024-07-15T14:06:37Z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