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97" autoAdjust="0"/>
    <p:restoredTop sz="94660"/>
  </p:normalViewPr>
  <p:slideViewPr>
    <p:cSldViewPr snapToGrid="0">
      <p:cViewPr varScale="1">
        <p:scale>
          <a:sx n="79" d="100"/>
          <a:sy n="79"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17604" y="1891692"/>
            <a:ext cx="9357660" cy="994997"/>
          </a:xfrm>
        </p:spPr>
        <p:txBody>
          <a:bodyPr>
            <a:normAutofit fontScale="90000"/>
          </a:bodyPr>
          <a:lstStyle/>
          <a:p>
            <a:pPr algn="ctr"/>
            <a:r>
              <a:rPr lang="en-US" dirty="0"/>
              <a:t>Predictive Maintenance of Industrial Machinery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292353" y="4612406"/>
            <a:ext cx="10241280"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A.SARA FATHIMA – AALIM MUHAMMED SALEGH COLLEGE OF ENGINEERING – B.TECH ARTIFICIAL INTELLIGENCE AND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8D95F0-C859-1082-B486-F53838DD0EAA}"/>
              </a:ext>
            </a:extLst>
          </p:cNvPr>
          <p:cNvPicPr>
            <a:picLocks noChangeAspect="1"/>
          </p:cNvPicPr>
          <p:nvPr/>
        </p:nvPicPr>
        <p:blipFill>
          <a:blip r:embed="rId2"/>
          <a:stretch>
            <a:fillRect/>
          </a:stretch>
        </p:blipFill>
        <p:spPr>
          <a:xfrm>
            <a:off x="1121664" y="987552"/>
            <a:ext cx="9753600" cy="5071872"/>
          </a:xfrm>
          <a:prstGeom prst="rect">
            <a:avLst/>
          </a:prstGeom>
        </p:spPr>
      </p:pic>
    </p:spTree>
    <p:extLst>
      <p:ext uri="{BB962C8B-B14F-4D97-AF65-F5344CB8AC3E}">
        <p14:creationId xmlns:p14="http://schemas.microsoft.com/office/powerpoint/2010/main" val="3007597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799436"/>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89888"/>
            <a:ext cx="11029616" cy="4353814"/>
          </a:xfrm>
        </p:spPr>
        <p:txBody>
          <a:bodyPr>
            <a:normAutofit/>
          </a:bodyPr>
          <a:lstStyle/>
          <a:p>
            <a:pPr marL="305435" indent="-305435"/>
            <a:r>
              <a:rPr lang="en-US" sz="2000" dirty="0"/>
              <a:t>The IBM Watsonx.ai platform enabled accurate failure prediction using a Random Forest Classifier. The model achieved high precision in identifying power failures and no-failure cases. This approach enhances maintenance efficiency and reduces downtime. Future work can include real-time data integration and broader failure coverage.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r>
              <a:rPr lang="en-US" sz="2000" dirty="0"/>
              <a:t>Add more data sources (e.g., environment, operator logs)</a:t>
            </a:r>
          </a:p>
          <a:p>
            <a:r>
              <a:rPr lang="en-US" sz="2000" dirty="0"/>
              <a:t>Use advanced ML models (e.g., </a:t>
            </a:r>
            <a:r>
              <a:rPr lang="en-US" sz="2000" dirty="0" err="1"/>
              <a:t>XGBoost</a:t>
            </a:r>
            <a:r>
              <a:rPr lang="en-US" sz="2000" dirty="0"/>
              <a:t>, LSTM)</a:t>
            </a:r>
          </a:p>
          <a:p>
            <a:r>
              <a:rPr lang="en-US" sz="2000" dirty="0"/>
              <a:t>Enable real-time prediction with edge computing</a:t>
            </a:r>
          </a:p>
          <a:p>
            <a:r>
              <a:rPr lang="en-US" sz="2000" dirty="0"/>
              <a:t>Expand system to multiple locations/factories</a:t>
            </a:r>
          </a:p>
          <a:p>
            <a:r>
              <a:rPr lang="en-US" sz="2000" dirty="0"/>
              <a:t>Automate model retraining with new data</a:t>
            </a:r>
          </a:p>
          <a:p>
            <a:r>
              <a:rPr lang="en-US" sz="2000" dirty="0"/>
              <a:t>Improve dashboard with insights and alerts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1302026"/>
            <a:ext cx="10611064" cy="4672054"/>
          </a:xfrm>
        </p:spPr>
        <p:txBody>
          <a:bodyPr>
            <a:normAutofit/>
          </a:bodyPr>
          <a:lstStyle/>
          <a:p>
            <a:r>
              <a:rPr lang="en-IN" sz="2400" dirty="0" err="1"/>
              <a:t>Susto</a:t>
            </a:r>
            <a:r>
              <a:rPr lang="en-IN" sz="2400" dirty="0"/>
              <a:t>, G. A. et al. (2015). </a:t>
            </a:r>
            <a:r>
              <a:rPr lang="en-IN" sz="2400" i="1" dirty="0"/>
              <a:t>Machine Learning for Predictive Maintenance</a:t>
            </a:r>
            <a:r>
              <a:rPr lang="en-IN" sz="2400" dirty="0"/>
              <a:t>, IEEE.</a:t>
            </a:r>
          </a:p>
          <a:p>
            <a:r>
              <a:rPr lang="en-IN" sz="2400" dirty="0"/>
              <a:t>Zhang, W. et al. (2019). </a:t>
            </a:r>
            <a:r>
              <a:rPr lang="en-IN" sz="2400" i="1" dirty="0"/>
              <a:t>Data-driven Methods for Predictive Maintenance</a:t>
            </a:r>
            <a:r>
              <a:rPr lang="en-IN" sz="2400" dirty="0"/>
              <a:t>, IEEE Systems Journal.</a:t>
            </a:r>
          </a:p>
          <a:p>
            <a:r>
              <a:rPr lang="en-IN" sz="2400" dirty="0" err="1"/>
              <a:t>Breiman</a:t>
            </a:r>
            <a:r>
              <a:rPr lang="en-IN" sz="2400" dirty="0"/>
              <a:t>, L. (2001). </a:t>
            </a:r>
            <a:r>
              <a:rPr lang="en-IN" sz="2400" i="1" dirty="0"/>
              <a:t>Random Forests</a:t>
            </a:r>
            <a:r>
              <a:rPr lang="en-IN" sz="2400" dirty="0"/>
              <a:t>, Machine Learning.</a:t>
            </a:r>
          </a:p>
          <a:p>
            <a:r>
              <a:rPr lang="en-IN" sz="2400" dirty="0"/>
              <a:t>IBM Cloud Docs – </a:t>
            </a:r>
            <a:r>
              <a:rPr lang="en-IN" sz="2400" i="1" dirty="0"/>
              <a:t>Watson Machine Learning</a:t>
            </a:r>
            <a:r>
              <a:rPr lang="en-IN" sz="2400" dirty="0"/>
              <a:t>.</a:t>
            </a:r>
          </a:p>
          <a:p>
            <a:r>
              <a:rPr lang="en-IN" sz="2400" dirty="0"/>
              <a:t>Scikit-learn Documentation – </a:t>
            </a:r>
            <a:r>
              <a:rPr lang="en-IN" sz="2400" i="1" dirty="0" err="1"/>
              <a:t>Modeling</a:t>
            </a:r>
            <a:r>
              <a:rPr lang="en-IN" sz="2400" i="1" dirty="0"/>
              <a:t> &amp; Preprocessing</a:t>
            </a:r>
            <a:r>
              <a:rPr lang="en-IN" sz="2400" dirty="0"/>
              <a:t>.</a:t>
            </a:r>
          </a:p>
          <a:p>
            <a:r>
              <a:rPr lang="en-IN" sz="2400" dirty="0"/>
              <a:t>Tsai, C. F. et al. (2010). </a:t>
            </a:r>
            <a:r>
              <a:rPr lang="en-IN" sz="2400" i="1" dirty="0"/>
              <a:t>Feature Selection Methods</a:t>
            </a:r>
            <a:r>
              <a:rPr lang="en-IN" sz="2400" dirty="0"/>
              <a:t>, Decision Support Systems.</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idx="4294967295"/>
          </p:nvPr>
        </p:nvSpPr>
        <p:spPr>
          <a:xfrm>
            <a:off x="424053" y="701675"/>
            <a:ext cx="11029950" cy="530225"/>
          </a:xfrm>
        </p:spPr>
        <p:txBody>
          <a:bodyPr/>
          <a:lstStyle/>
          <a:p>
            <a:r>
              <a:rPr lang="en-IN" dirty="0">
                <a:solidFill>
                  <a:schemeClr val="accent1"/>
                </a:solidFill>
              </a:rPr>
              <a:t>IBM Certifications</a:t>
            </a:r>
          </a:p>
        </p:txBody>
      </p:sp>
      <p:pic>
        <p:nvPicPr>
          <p:cNvPr id="13" name="Picture 12">
            <a:extLst>
              <a:ext uri="{FF2B5EF4-FFF2-40B4-BE49-F238E27FC236}">
                <a16:creationId xmlns:a16="http://schemas.microsoft.com/office/drawing/2014/main" id="{77EB2C54-62DF-FEF3-D4A0-1AC5DB1FE4F9}"/>
              </a:ext>
            </a:extLst>
          </p:cNvPr>
          <p:cNvPicPr>
            <a:picLocks noChangeAspect="1"/>
          </p:cNvPicPr>
          <p:nvPr/>
        </p:nvPicPr>
        <p:blipFill>
          <a:blip r:embed="rId2"/>
          <a:stretch>
            <a:fillRect/>
          </a:stretch>
        </p:blipFill>
        <p:spPr>
          <a:xfrm>
            <a:off x="2770632" y="1565928"/>
            <a:ext cx="6336792" cy="4712317"/>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idx="4294967295"/>
          </p:nvPr>
        </p:nvSpPr>
        <p:spPr>
          <a:xfrm>
            <a:off x="341376" y="701675"/>
            <a:ext cx="11029950" cy="530225"/>
          </a:xfrm>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6CE5A8BC-ACA8-71BB-B359-EDF99489F7CA}"/>
              </a:ext>
            </a:extLst>
          </p:cNvPr>
          <p:cNvPicPr>
            <a:picLocks noGrp="1" noChangeAspect="1"/>
          </p:cNvPicPr>
          <p:nvPr>
            <p:ph idx="4294967295"/>
          </p:nvPr>
        </p:nvPicPr>
        <p:blipFill>
          <a:blip r:embed="rId2"/>
          <a:stretch>
            <a:fillRect/>
          </a:stretch>
        </p:blipFill>
        <p:spPr>
          <a:xfrm>
            <a:off x="2979174" y="1482725"/>
            <a:ext cx="6233651" cy="4673600"/>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idx="4294967295"/>
          </p:nvPr>
        </p:nvSpPr>
        <p:spPr>
          <a:xfrm>
            <a:off x="581025" y="856869"/>
            <a:ext cx="11029950" cy="530225"/>
          </a:xfrm>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A9E17DEB-D89F-F6A4-B2E0-084F394D14B9}"/>
              </a:ext>
            </a:extLst>
          </p:cNvPr>
          <p:cNvPicPr>
            <a:picLocks noGrp="1" noChangeAspect="1"/>
          </p:cNvPicPr>
          <p:nvPr>
            <p:ph idx="4294967295"/>
          </p:nvPr>
        </p:nvPicPr>
        <p:blipFill>
          <a:blip r:embed="rId2"/>
          <a:stretch>
            <a:fillRect/>
          </a:stretch>
        </p:blipFill>
        <p:spPr>
          <a:xfrm>
            <a:off x="2531147" y="1593914"/>
            <a:ext cx="7666153" cy="4673600"/>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38265" y="117057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895339" y="1164408"/>
            <a:ext cx="10715469" cy="4529184"/>
          </a:xfrm>
        </p:spPr>
        <p:txBody>
          <a:bodyPr>
            <a:normAutofit/>
          </a:bodyPr>
          <a:lstStyle/>
          <a:p>
            <a:pPr marL="0" indent="0">
              <a:buNone/>
            </a:pPr>
            <a:r>
              <a:rPr lang="en-US" sz="2400" dirty="0"/>
              <a:t>Industrial machinery is prone to unexpected failures such as tool wear, overheating, or power issues, leading to unplanned downtime, increased maintenance costs, and reduced operational efficiency. Traditional maintenance methods are often reactive rather than preventive. This project aims to develop a </a:t>
            </a:r>
            <a:r>
              <a:rPr lang="en-US" sz="2400" b="1" dirty="0"/>
              <a:t>predictive maintenance model</a:t>
            </a:r>
            <a:r>
              <a:rPr lang="en-US" sz="2400" dirty="0"/>
              <a:t> that leverages real-time sensor data to anticipate potential machine failures. By analyzing patterns in operational data, the model will classify and predict the type of failure in advance, enabling </a:t>
            </a:r>
            <a:r>
              <a:rPr lang="en-US" sz="2400" b="1" dirty="0"/>
              <a:t>proactive maintenance</a:t>
            </a:r>
            <a:r>
              <a:rPr lang="en-US" sz="2400" dirty="0"/>
              <a:t> and significantly reducing downtime and costs across the fleet.</a:t>
            </a:r>
            <a:endParaRPr lang="en-IN" sz="1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2407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04093" y="1224827"/>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potential failure in industrial machines to enable timely maintenance and minimize downtime.</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dirty="0"/>
              <a:t>Gather historical and real-time sensor data from machines, including temperature, vibration, power usage, and operating hours. </a:t>
            </a:r>
          </a:p>
          <a:p>
            <a:pPr marL="629920" lvl="1" indent="-305435"/>
            <a:r>
              <a:rPr lang="en-IN" sz="1200" dirty="0">
                <a:latin typeface="Calibri"/>
                <a:ea typeface="+mn-lt"/>
                <a:cs typeface="+mn-lt"/>
              </a:rPr>
              <a:t>Integrate additional contextual data such as machine work load, usage frequency, and environmental conditions to improve prediction accuracy.</a:t>
            </a:r>
            <a:endParaRPr lang="en-IN" sz="1200"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dirty="0"/>
              <a:t>Clean and preprocess the collected data to handle missing values, outliers, and inconsistencies. </a:t>
            </a:r>
          </a:p>
          <a:p>
            <a:pPr marL="629920" lvl="1" indent="-305435"/>
            <a:r>
              <a:rPr lang="en-US" sz="1200" dirty="0"/>
              <a:t>Perform feature engineering to extract meaningful features (e.g., abnormal vibration levels, heat trends) that may indicate potential failures. </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US" sz="1200" dirty="0"/>
              <a:t>Implement a machine learning classification model (e.g., Random Forest, SVM, or Neural Network) to predict the type of failure (e.g., tool wear, overheating, power failure).</a:t>
            </a:r>
            <a:r>
              <a:rPr lang="en-IN" sz="1200" b="1" dirty="0">
                <a:latin typeface="Calibri"/>
                <a:ea typeface="+mn-lt"/>
                <a:cs typeface="+mn-lt"/>
              </a:rPr>
              <a:t>.</a:t>
            </a:r>
            <a:endParaRPr lang="en-IN" sz="1200" b="1" dirty="0">
              <a:latin typeface="Calibri"/>
              <a:cs typeface="Calibri"/>
            </a:endParaRPr>
          </a:p>
          <a:p>
            <a:pPr marL="629920" lvl="1" indent="-305435"/>
            <a:r>
              <a:rPr lang="en-US" sz="1200" dirty="0"/>
              <a:t>Incorporate influential factors like sensor trends, machine runtime, and load levels to enhance model performance. </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dirty="0"/>
              <a:t>Develop a user-friendly interface or dashboard to show real-time predictions and alerts to the maintenance team. </a:t>
            </a:r>
          </a:p>
          <a:p>
            <a:pPr marL="629920" lvl="1" indent="-305435"/>
            <a:r>
              <a:rPr lang="en-US" sz="1200" dirty="0"/>
              <a:t>Deploy the solution on a scalable platform using IBM Cloud (Free Tier) to ensure accessibility, uptime, and performance.</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dirty="0"/>
              <a:t>Assess the model's performance using appropriate classification metrics such as Accuracy, Precision, Recall, and F1-Score.</a:t>
            </a:r>
          </a:p>
          <a:p>
            <a:pPr marL="629920" lvl="1" indent="-305435"/>
            <a:r>
              <a:rPr lang="en-US" sz="1200" dirty="0"/>
              <a:t>Continuously monitor and fine-tune the model based on performance feedback and real-time results to maintain high prediction reliability.</a:t>
            </a:r>
            <a:endParaRPr lang="en-IN" sz="1200" b="1" dirty="0">
              <a:latin typeface="Calibri"/>
            </a:endParaRPr>
          </a:p>
          <a:p>
            <a:pPr marL="324485" lvl="1" indent="0">
              <a:buNone/>
            </a:pP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666537" y="1314218"/>
            <a:ext cx="11029615" cy="4673324"/>
          </a:xfrm>
        </p:spPr>
        <p:txBody>
          <a:bodyPr>
            <a:normAutofit/>
          </a:bodyPr>
          <a:lstStyle/>
          <a:p>
            <a:pPr marL="0" indent="0">
              <a:buNone/>
            </a:pPr>
            <a:r>
              <a:rPr lang="en-US" sz="1800" dirty="0"/>
              <a:t>The "System Approach" section outlines the overall strategy and methodology for developing and implementing the predictive maintenance system.</a:t>
            </a:r>
          </a:p>
          <a:p>
            <a:pPr marL="305435" indent="-305435"/>
            <a:r>
              <a:rPr lang="en-IN" sz="1800" b="1" dirty="0">
                <a:solidFill>
                  <a:srgbClr val="0F0F0F"/>
                </a:solidFill>
              </a:rPr>
              <a:t>System requirements </a:t>
            </a:r>
          </a:p>
          <a:p>
            <a:pPr marL="305435" indent="-305435"/>
            <a:endParaRPr lang="en-IN" sz="1800" b="1" dirty="0">
              <a:solidFill>
                <a:srgbClr val="0F0F0F"/>
              </a:solidFill>
            </a:endParaRPr>
          </a:p>
          <a:p>
            <a:pPr marL="305435" indent="-305435"/>
            <a:endParaRPr lang="en-IN" sz="1800" b="1" dirty="0">
              <a:solidFill>
                <a:srgbClr val="0F0F0F"/>
              </a:solidFill>
            </a:endParaRPr>
          </a:p>
          <a:p>
            <a:pPr marL="305435" indent="-305435"/>
            <a:endParaRPr lang="en-IN" sz="1800" b="1" dirty="0">
              <a:solidFill>
                <a:srgbClr val="0F0F0F"/>
              </a:solidFill>
            </a:endParaRPr>
          </a:p>
          <a:p>
            <a:pPr marL="305435" indent="-305435"/>
            <a:endParaRPr lang="en-IN" sz="1800" b="1" dirty="0">
              <a:solidFill>
                <a:srgbClr val="0F0F0F"/>
              </a:solidFill>
            </a:endParaRPr>
          </a:p>
          <a:p>
            <a:pPr marL="305435" indent="-305435"/>
            <a:r>
              <a:rPr lang="en-IN" sz="1800" b="1" dirty="0">
                <a:solidFill>
                  <a:srgbClr val="0F0F0F"/>
                </a:solidFill>
              </a:rPr>
              <a:t>Library required to build the model</a:t>
            </a:r>
          </a:p>
          <a:p>
            <a:pPr marL="305435" indent="-305435"/>
            <a:endParaRPr lang="en-IN" sz="1800" b="1" dirty="0">
              <a:solidFill>
                <a:srgbClr val="0F0F0F"/>
              </a:solidFill>
            </a:endParaRPr>
          </a:p>
          <a:p>
            <a:pPr marL="305435" indent="-305435"/>
            <a:endParaRPr lang="en-IN" sz="1800" b="1" dirty="0">
              <a:solidFill>
                <a:srgbClr val="0F0F0F"/>
              </a:solidFill>
            </a:endParaRPr>
          </a:p>
          <a:p>
            <a:pPr marL="305435" indent="-305435"/>
            <a:endParaRPr lang="en-IN" sz="1800" b="1" dirty="0">
              <a:solidFill>
                <a:srgbClr val="0F0F0F"/>
              </a:solidFill>
            </a:endParaRPr>
          </a:p>
        </p:txBody>
      </p:sp>
      <p:sp>
        <p:nvSpPr>
          <p:cNvPr id="4" name="Rectangle 2">
            <a:extLst>
              <a:ext uri="{FF2B5EF4-FFF2-40B4-BE49-F238E27FC236}">
                <a16:creationId xmlns:a16="http://schemas.microsoft.com/office/drawing/2014/main" id="{2712FE02-CCEC-36E0-7C60-0A772E18BD66}"/>
              </a:ext>
            </a:extLst>
          </p:cNvPr>
          <p:cNvSpPr>
            <a:spLocks noChangeArrowheads="1"/>
          </p:cNvSpPr>
          <p:nvPr/>
        </p:nvSpPr>
        <p:spPr bwMode="auto">
          <a:xfrm>
            <a:off x="1703541" y="2445535"/>
            <a:ext cx="4935254" cy="179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IBM Cloud account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IBM Watson Studio for model development and deployment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IBM Cloud Object Storage for storing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IBM Watson Machine Learning service for training and deploying models</a:t>
            </a:r>
          </a:p>
        </p:txBody>
      </p:sp>
      <p:sp>
        <p:nvSpPr>
          <p:cNvPr id="10" name="Rectangle 6">
            <a:extLst>
              <a:ext uri="{FF2B5EF4-FFF2-40B4-BE49-F238E27FC236}">
                <a16:creationId xmlns:a16="http://schemas.microsoft.com/office/drawing/2014/main" id="{6A74CBCD-5286-A640-C111-FBDD275141E5}"/>
              </a:ext>
            </a:extLst>
          </p:cNvPr>
          <p:cNvSpPr>
            <a:spLocks noChangeArrowheads="1"/>
          </p:cNvSpPr>
          <p:nvPr/>
        </p:nvSpPr>
        <p:spPr bwMode="auto">
          <a:xfrm rot="10800000" flipV="1">
            <a:off x="2292264" y="4629751"/>
            <a:ext cx="739453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pandas, numpy – Data handling &amp; computation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matplotlib, seaborn – Data visualization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scikit-learn, xgboost/lightgbm – Model building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ibm_watson_machine_learning – Model deployment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joblib – Model saving/loading</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1036878"/>
            <a:ext cx="10233113" cy="57246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r>
              <a:rPr lang="en-US" sz="1400" b="1" dirty="0"/>
              <a:t>Algorithm Selection:</a:t>
            </a:r>
            <a:br>
              <a:rPr lang="en-US" sz="1400" dirty="0"/>
            </a:br>
            <a:r>
              <a:rPr lang="en-US" sz="1400" dirty="0"/>
              <a:t>A Random Forest classifier is used for predicting the type of machine failure (e.g., tool wear, overheating). It was selected for its high accuracy, ability to handle structured sensor data, and robustness to noise.</a:t>
            </a:r>
          </a:p>
          <a:p>
            <a:r>
              <a:rPr lang="en-US" sz="1400" dirty="0"/>
              <a:t> </a:t>
            </a:r>
            <a:r>
              <a:rPr lang="en-US" sz="1400" b="1" dirty="0"/>
              <a:t>Data Input:</a:t>
            </a:r>
            <a:br>
              <a:rPr lang="en-US" sz="1400" dirty="0"/>
            </a:br>
            <a:r>
              <a:rPr lang="en-US" sz="1400" dirty="0"/>
              <a:t>The model uses real-time and historical sensor data such as temperature, vibration, power consumption, machine runtime, and maintenance logs to detect failure patterns.</a:t>
            </a:r>
          </a:p>
          <a:p>
            <a:r>
              <a:rPr lang="en-US" sz="1400" dirty="0"/>
              <a:t> </a:t>
            </a:r>
            <a:r>
              <a:rPr lang="en-US" sz="1400" b="1" dirty="0"/>
              <a:t>Training Process:</a:t>
            </a:r>
            <a:br>
              <a:rPr lang="en-US" sz="1400" dirty="0"/>
            </a:br>
            <a:r>
              <a:rPr lang="en-US" sz="1400" dirty="0"/>
              <a:t>The model is trained using labeled historical data. Techniques like train-test split, cross-validation, and hyperparameter tuning (using </a:t>
            </a:r>
            <a:r>
              <a:rPr lang="en-US" sz="1400" dirty="0" err="1"/>
              <a:t>GridSearchCV</a:t>
            </a:r>
            <a:r>
              <a:rPr lang="en-US" sz="1400" dirty="0"/>
              <a:t>) are applied to improve performance and generalization.</a:t>
            </a:r>
          </a:p>
          <a:p>
            <a:r>
              <a:rPr lang="en-US" sz="1400" dirty="0"/>
              <a:t> </a:t>
            </a:r>
            <a:r>
              <a:rPr lang="en-US" sz="1400" b="1" dirty="0"/>
              <a:t>Prediction Process:</a:t>
            </a:r>
            <a:br>
              <a:rPr lang="en-US" sz="1400" dirty="0"/>
            </a:br>
            <a:r>
              <a:rPr lang="en-US" sz="1400" dirty="0"/>
              <a:t>After training, the model processes incoming sensor data to predict failure types in real-time, allowing timely alerts and preventive maintenance to avoid costly downtimes.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a:p>
            <a:pPr marL="0" indent="0">
              <a:buNone/>
            </a:pPr>
            <a:endParaRPr lang="en-IN" sz="2400" dirty="0"/>
          </a:p>
        </p:txBody>
      </p:sp>
      <p:pic>
        <p:nvPicPr>
          <p:cNvPr id="7" name="Picture 6">
            <a:extLst>
              <a:ext uri="{FF2B5EF4-FFF2-40B4-BE49-F238E27FC236}">
                <a16:creationId xmlns:a16="http://schemas.microsoft.com/office/drawing/2014/main" id="{8A5866EF-6A1C-9073-A69F-C0AF2AD1F1D1}"/>
              </a:ext>
            </a:extLst>
          </p:cNvPr>
          <p:cNvPicPr>
            <a:picLocks noChangeAspect="1"/>
          </p:cNvPicPr>
          <p:nvPr/>
        </p:nvPicPr>
        <p:blipFill>
          <a:blip r:embed="rId2"/>
          <a:stretch>
            <a:fillRect/>
          </a:stretch>
        </p:blipFill>
        <p:spPr>
          <a:xfrm>
            <a:off x="1267968" y="1232452"/>
            <a:ext cx="8851392" cy="541161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C891F30-2FF6-5666-EC54-FC03A98A81AD}"/>
              </a:ext>
            </a:extLst>
          </p:cNvPr>
          <p:cNvPicPr>
            <a:picLocks noChangeAspect="1"/>
          </p:cNvPicPr>
          <p:nvPr/>
        </p:nvPicPr>
        <p:blipFill>
          <a:blip r:embed="rId2"/>
          <a:stretch>
            <a:fillRect/>
          </a:stretch>
        </p:blipFill>
        <p:spPr>
          <a:xfrm>
            <a:off x="1365504" y="853440"/>
            <a:ext cx="9253728" cy="5608320"/>
          </a:xfrm>
          <a:prstGeom prst="rect">
            <a:avLst/>
          </a:prstGeom>
        </p:spPr>
      </p:pic>
    </p:spTree>
    <p:extLst>
      <p:ext uri="{BB962C8B-B14F-4D97-AF65-F5344CB8AC3E}">
        <p14:creationId xmlns:p14="http://schemas.microsoft.com/office/powerpoint/2010/main" val="688040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C0A57B0-6739-85CF-697C-4A13678F3622}"/>
              </a:ext>
            </a:extLst>
          </p:cNvPr>
          <p:cNvPicPr>
            <a:picLocks noChangeAspect="1"/>
          </p:cNvPicPr>
          <p:nvPr/>
        </p:nvPicPr>
        <p:blipFill>
          <a:blip r:embed="rId2"/>
          <a:stretch>
            <a:fillRect/>
          </a:stretch>
        </p:blipFill>
        <p:spPr>
          <a:xfrm>
            <a:off x="1231392" y="987552"/>
            <a:ext cx="9729216" cy="5254752"/>
          </a:xfrm>
          <a:prstGeom prst="rect">
            <a:avLst/>
          </a:prstGeom>
        </p:spPr>
      </p:pic>
    </p:spTree>
    <p:extLst>
      <p:ext uri="{BB962C8B-B14F-4D97-AF65-F5344CB8AC3E}">
        <p14:creationId xmlns:p14="http://schemas.microsoft.com/office/powerpoint/2010/main" val="383883843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358</TotalTime>
  <Words>870</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Predictive Maintenance of Industrial Machinery </vt:lpstr>
      <vt:lpstr>OUTLINE</vt:lpstr>
      <vt:lpstr>Problem Statement</vt:lpstr>
      <vt:lpstr>Proposed Solution</vt:lpstr>
      <vt:lpstr>System  Approach</vt:lpstr>
      <vt:lpstr>Algorithm &amp; Deployment</vt:lpstr>
      <vt:lpstr>Result</vt:lpstr>
      <vt:lpstr>PowerPoint Presentation</vt:lpstr>
      <vt:lpstr>PowerPoint Presentation</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Mohammed Taufeeq</cp:lastModifiedBy>
  <cp:revision>27</cp:revision>
  <dcterms:created xsi:type="dcterms:W3CDTF">2021-05-26T16:50:10Z</dcterms:created>
  <dcterms:modified xsi:type="dcterms:W3CDTF">2025-08-04T05:27:47Z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