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73" r:id="rId2"/>
    <p:sldId id="265" r:id="rId3"/>
    <p:sldId id="257" r:id="rId4"/>
    <p:sldId id="264" r:id="rId5"/>
    <p:sldId id="256" r:id="rId6"/>
    <p:sldId id="259" r:id="rId7"/>
    <p:sldId id="260" r:id="rId8"/>
    <p:sldId id="261" r:id="rId9"/>
    <p:sldId id="262" r:id="rId10"/>
    <p:sldId id="258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3CBCA-1718-4ED2-81A2-2D25938C742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B98F8-381D-4991-BBCB-A41C33C0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6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B98F8-381D-4991-BBCB-A41C33C044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8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B98F8-381D-4991-BBCB-A41C33C044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4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B98F8-381D-4991-BBCB-A41C33C044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4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2CE47F4-27D8-47AE-AB9B-057CDD28351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BE91668-B0DE-40E2-8367-4DC830A9526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2590800"/>
          </a:xfrm>
          <a:solidFill>
            <a:schemeClr val="accent2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64008" indent="0">
              <a:buNone/>
            </a:pPr>
            <a:r>
              <a:rPr lang="bn-BD" sz="3600" b="1" dirty="0" smtClean="0">
                <a:latin typeface="NikoshBAN" pitchFamily="2" charset="0"/>
                <a:cs typeface="NikoshBAN" pitchFamily="2" charset="0"/>
              </a:rPr>
              <a:t>মোঃ </a:t>
            </a:r>
            <a:r>
              <a:rPr lang="bn-BD" sz="3600" b="1" dirty="0">
                <a:latin typeface="NikoshBAN" pitchFamily="2" charset="0"/>
                <a:cs typeface="NikoshBAN" pitchFamily="2" charset="0"/>
              </a:rPr>
              <a:t>মাহমুদুল হোসেন</a:t>
            </a:r>
          </a:p>
          <a:p>
            <a:pPr marL="64008" indent="0">
              <a:buNone/>
            </a:pPr>
            <a:r>
              <a:rPr lang="bn-BD" sz="3600" b="1" dirty="0" smtClean="0">
                <a:latin typeface="NikoshBAN" pitchFamily="2" charset="0"/>
                <a:cs typeface="NikoshBAN" pitchFamily="2" charset="0"/>
              </a:rPr>
              <a:t>সিনিয়র </a:t>
            </a:r>
            <a:r>
              <a:rPr lang="bn-BD" sz="3600" b="1" dirty="0">
                <a:latin typeface="NikoshBAN" pitchFamily="2" charset="0"/>
                <a:cs typeface="NikoshBAN" pitchFamily="2" charset="0"/>
              </a:rPr>
              <a:t>শিক্ষক</a:t>
            </a:r>
          </a:p>
          <a:p>
            <a:pPr marL="64008" indent="0">
              <a:buNone/>
            </a:pPr>
            <a:r>
              <a:rPr lang="bn-BD" sz="3600" b="1" dirty="0" smtClean="0">
                <a:latin typeface="NikoshBAN" pitchFamily="2" charset="0"/>
                <a:cs typeface="NikoshBAN" pitchFamily="2" charset="0"/>
              </a:rPr>
              <a:t>ক্যান্টনমেন্ট </a:t>
            </a:r>
            <a:r>
              <a:rPr lang="bn-BD" sz="3600" b="1" dirty="0">
                <a:latin typeface="NikoshBAN" pitchFamily="2" charset="0"/>
                <a:cs typeface="NikoshBAN" pitchFamily="2" charset="0"/>
              </a:rPr>
              <a:t>পাবলিক স্কুল ও কলেজ, রংপুর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92" y="3352799"/>
            <a:ext cx="2786308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352799" y="2971800"/>
            <a:ext cx="1323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6600" y="3043535"/>
            <a:ext cx="147550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</a:rPr>
              <a:t>13,000.00</a:t>
            </a:r>
            <a:endParaRPr lang="en-US" sz="2400" dirty="0">
              <a:latin typeface="SutonnyMJ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6200" y="3043535"/>
            <a:ext cx="144780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</a:rPr>
              <a:t>8,000.00</a:t>
            </a:r>
            <a:endParaRPr lang="en-US" sz="2400" dirty="0">
              <a:latin typeface="SutonnyMJ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2800" y="3043444"/>
            <a:ext cx="1371600" cy="385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7696199" y="3073523"/>
            <a:ext cx="1454727" cy="431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4925290" y="2900066"/>
            <a:ext cx="2618510" cy="681334"/>
          </a:xfrm>
          <a:prstGeom prst="left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SutonnyMJ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9144000" cy="95410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NikoshBAN" pitchFamily="2" charset="0"/>
                <a:cs typeface="NikoshBAN" pitchFamily="2" charset="0"/>
              </a:rPr>
              <a:t># </a:t>
            </a:r>
            <a:r>
              <a:rPr lang="as-IN" sz="2800" dirty="0">
                <a:latin typeface="NikoshBAN" pitchFamily="2" charset="0"/>
                <a:cs typeface="NikoshBAN" pitchFamily="2" charset="0"/>
              </a:rPr>
              <a:t>নিচের খতিয়ান হিসাব দুটির উভয়দিকের যোগফলের পার্থক্য থেকে কী বোঝা যায়?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7765473" y="2971800"/>
            <a:ext cx="13785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87291" y="3043535"/>
            <a:ext cx="109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utonnyMJ" pitchFamily="2" charset="0"/>
              </a:rPr>
              <a:t>‡</a:t>
            </a:r>
            <a:r>
              <a:rPr lang="en-US" sz="2400" b="1" dirty="0" err="1" smtClean="0">
                <a:latin typeface="SutonnyMJ" pitchFamily="2" charset="0"/>
              </a:rPr>
              <a:t>hvMdj</a:t>
            </a:r>
            <a:endParaRPr lang="en-US" b="1" dirty="0">
              <a:latin typeface="SutonnyMJ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57600" y="1076980"/>
            <a:ext cx="21336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as-IN" sz="2800" dirty="0">
                <a:latin typeface="NikoshBAN" pitchFamily="2" charset="0"/>
                <a:cs typeface="NikoshBAN" pitchFamily="2" charset="0"/>
              </a:rPr>
              <a:t>নগদান হিসাব</a:t>
            </a:r>
            <a:endParaRPr lang="en-US" sz="28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" y="1076980"/>
            <a:ext cx="131618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as-IN" sz="2800" dirty="0">
                <a:latin typeface="NikoshBAN" pitchFamily="2" charset="0"/>
                <a:cs typeface="NikoshBAN" pitchFamily="2" charset="0"/>
              </a:rPr>
              <a:t>ডেবিট</a:t>
            </a:r>
            <a:endParaRPr lang="en-US" sz="28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72400" y="1076980"/>
            <a:ext cx="128154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as-IN" sz="2800" dirty="0">
                <a:latin typeface="NikoshBAN" pitchFamily="2" charset="0"/>
                <a:cs typeface="NikoshBAN" pitchFamily="2" charset="0"/>
              </a:rPr>
              <a:t>ক্রেডিট</a:t>
            </a:r>
            <a:endParaRPr lang="en-US" sz="2800" dirty="0">
              <a:latin typeface="NikoshBAN" pitchFamily="2" charset="0"/>
              <a:cs typeface="NikoshBAN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418" y="3962400"/>
            <a:ext cx="8998527" cy="533400"/>
            <a:chOff x="55418" y="2337375"/>
            <a:chExt cx="8998527" cy="533400"/>
          </a:xfrm>
        </p:grpSpPr>
        <p:sp>
          <p:nvSpPr>
            <p:cNvPr id="34" name="TextBox 33"/>
            <p:cNvSpPr txBox="1"/>
            <p:nvPr/>
          </p:nvSpPr>
          <p:spPr>
            <a:xfrm>
              <a:off x="3657600" y="2337375"/>
              <a:ext cx="213360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bn-BD" sz="2800" dirty="0">
                  <a:latin typeface="NikoshBAN" pitchFamily="2" charset="0"/>
                  <a:cs typeface="NikoshBAN" pitchFamily="2" charset="0"/>
                </a:rPr>
                <a:t>ব্যাংক হি.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418" y="2347555"/>
              <a:ext cx="1316182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2800" dirty="0">
                  <a:latin typeface="NikoshBAN" pitchFamily="2" charset="0"/>
                  <a:cs typeface="NikoshBAN" pitchFamily="2" charset="0"/>
                </a:rPr>
                <a:t>ডেবিট</a:t>
              </a:r>
              <a:endParaRPr lang="en-US" sz="2800" dirty="0"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72400" y="2347555"/>
              <a:ext cx="1281545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2800" dirty="0">
                  <a:latin typeface="NikoshBAN" pitchFamily="2" charset="0"/>
                  <a:cs typeface="NikoshBAN" pitchFamily="2" charset="0"/>
                </a:rPr>
                <a:t>ক্রেডিট</a:t>
              </a:r>
              <a:endParaRPr lang="en-US" sz="2800" dirty="0">
                <a:latin typeface="NikoshBAN" pitchFamily="2" charset="0"/>
                <a:cs typeface="NikoshBAN" pitchFamily="2" charset="0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34264"/>
              </p:ext>
            </p:extLst>
          </p:nvPr>
        </p:nvGraphicFramePr>
        <p:xfrm>
          <a:off x="0" y="1661160"/>
          <a:ext cx="9144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981200"/>
                <a:gridCol w="512737"/>
                <a:gridCol w="1355123"/>
                <a:gridCol w="814641"/>
                <a:gridCol w="1704814"/>
                <a:gridCol w="542441"/>
                <a:gridCol w="1394845"/>
              </a:tblGrid>
              <a:tr h="593167"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8888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মে-১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মূলধন হি.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৫,০০০.০০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ব্যাংক হি.</a:t>
                      </a:r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6</a:t>
                      </a:r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54634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বিক্রয় হি.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8</a:t>
                      </a:r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ক্রয় হি.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2</a:t>
                      </a:r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>
          <a:xfrm>
            <a:off x="3325089" y="3429000"/>
            <a:ext cx="1323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-Right Arrow 40"/>
          <p:cNvSpPr/>
          <p:nvPr/>
        </p:nvSpPr>
        <p:spPr>
          <a:xfrm>
            <a:off x="4800600" y="3276600"/>
            <a:ext cx="2618510" cy="681334"/>
          </a:xfrm>
          <a:prstGeom prst="left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SutonnyMJ" pitchFamily="2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689273" y="3429000"/>
            <a:ext cx="13785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11091" y="3362980"/>
            <a:ext cx="109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s-IN" sz="2800" b="1" dirty="0">
                <a:latin typeface="NikoshBAN" pitchFamily="2" charset="0"/>
                <a:cs typeface="NikoshBAN" pitchFamily="2" charset="0"/>
              </a:rPr>
              <a:t>যোগফল</a:t>
            </a:r>
            <a:endParaRPr lang="en-US" sz="2800" b="1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96200" y="3439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SutonnyMJ" pitchFamily="2" charset="0"/>
              </a:rPr>
              <a:t>8,000.00</a:t>
            </a:r>
            <a:endParaRPr lang="en-US" sz="2800" dirty="0">
              <a:latin typeface="SutonnyMJ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76600" y="3424535"/>
            <a:ext cx="147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SutonnyMJ" pitchFamily="2" charset="0"/>
              </a:rPr>
              <a:t>13,000.00</a:t>
            </a:r>
            <a:endParaRPr lang="en-US" sz="2400" dirty="0">
              <a:latin typeface="SutonnyMJ" pitchFamily="2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21139"/>
              </p:ext>
            </p:extLst>
          </p:nvPr>
        </p:nvGraphicFramePr>
        <p:xfrm>
          <a:off x="0" y="4556760"/>
          <a:ext cx="91440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981200"/>
                <a:gridCol w="512737"/>
                <a:gridCol w="1355123"/>
                <a:gridCol w="814641"/>
                <a:gridCol w="1704814"/>
                <a:gridCol w="542441"/>
                <a:gridCol w="1394845"/>
              </a:tblGrid>
              <a:tr h="593167"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8888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মে-১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বিক্রয় হি.</a:t>
                      </a:r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৫,০০০.০০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ক্রয় হি.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৫,০০০.০০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54634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নগদান হিসাব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১</a:t>
                      </a:r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উত্তোলন</a:t>
                      </a:r>
                      <a:r>
                        <a:rPr lang="bn-BD" sz="2800" baseline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 হি</a:t>
                      </a:r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.</a:t>
                      </a:r>
                    </a:p>
                    <a:p>
                      <a:pPr algn="ctr"/>
                      <a:r>
                        <a:rPr lang="bn-BD" sz="2800" baseline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 </a:t>
                      </a:r>
                      <a:endParaRPr lang="bn-BD" sz="2800" dirty="0" smtClean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৯</a:t>
                      </a:r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3352800" y="3505200"/>
            <a:ext cx="1371600" cy="385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6" name="Rectangle 55"/>
          <p:cNvSpPr/>
          <p:nvPr/>
        </p:nvSpPr>
        <p:spPr>
          <a:xfrm>
            <a:off x="7772399" y="3530723"/>
            <a:ext cx="1371601" cy="431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3352800" y="6324600"/>
            <a:ext cx="1323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-Right Arrow 61"/>
          <p:cNvSpPr/>
          <p:nvPr/>
        </p:nvSpPr>
        <p:spPr>
          <a:xfrm>
            <a:off x="4876800" y="6176666"/>
            <a:ext cx="2618510" cy="681334"/>
          </a:xfrm>
          <a:prstGeom prst="left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SutonnyMJ" pitchFamily="2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765473" y="6248400"/>
            <a:ext cx="13785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87291" y="6258580"/>
            <a:ext cx="109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s-IN" sz="2800" b="1" dirty="0">
                <a:latin typeface="NikoshBAN" pitchFamily="2" charset="0"/>
                <a:cs typeface="NikoshBAN" pitchFamily="2" charset="0"/>
              </a:rPr>
              <a:t>যোগফল</a:t>
            </a:r>
            <a:endParaRPr lang="en-US" sz="2800" b="1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52800" y="6320135"/>
            <a:ext cx="147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400" dirty="0" smtClean="0">
                <a:latin typeface="NikoshBAN" pitchFamily="2" charset="0"/>
                <a:cs typeface="NikoshBAN" pitchFamily="2" charset="0"/>
              </a:rPr>
              <a:t>৬</a:t>
            </a:r>
            <a:r>
              <a:rPr lang="en-US" sz="2400" dirty="0" smtClean="0">
                <a:latin typeface="SutonnyMJ" pitchFamily="2" charset="0"/>
              </a:rPr>
              <a:t>,000.00</a:t>
            </a:r>
            <a:endParaRPr lang="en-US" sz="2400" dirty="0">
              <a:latin typeface="SutonnyMJ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76600" y="6396244"/>
            <a:ext cx="1371600" cy="385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7772399" y="6350123"/>
            <a:ext cx="1371601" cy="431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772400" y="6248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400" dirty="0" smtClean="0">
                <a:latin typeface="NikoshBAN" pitchFamily="2" charset="0"/>
                <a:cs typeface="NikoshBAN" pitchFamily="2" charset="0"/>
              </a:rPr>
              <a:t>১৪</a:t>
            </a:r>
            <a:r>
              <a:rPr lang="en-US" sz="2400" dirty="0" smtClean="0">
                <a:latin typeface="SutonnyMJ" pitchFamily="2" charset="0"/>
              </a:rPr>
              <a:t>,000.00</a:t>
            </a:r>
            <a:endParaRPr lang="en-US" sz="2400" dirty="0"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3" y="267494"/>
            <a:ext cx="8962307" cy="494506"/>
          </a:xfrm>
          <a:ln>
            <a:noFill/>
          </a:ln>
        </p:spPr>
        <p:txBody>
          <a:bodyPr>
            <a:noAutofit/>
          </a:bodyPr>
          <a:lstStyle/>
          <a:p>
            <a:r>
              <a:rPr lang="bn-BD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নিচের হিসাবটির  জের টানার ধারাবাহিক কাজগুলো লক্ষ্য কর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56965"/>
              </p:ext>
            </p:extLst>
          </p:nvPr>
        </p:nvGraphicFramePr>
        <p:xfrm>
          <a:off x="76200" y="1143000"/>
          <a:ext cx="8991600" cy="5257800"/>
        </p:xfrm>
        <a:graphic>
          <a:graphicData uri="http://schemas.openxmlformats.org/drawingml/2006/table">
            <a:tbl>
              <a:tblPr/>
              <a:tblGrid>
                <a:gridCol w="1170311"/>
                <a:gridCol w="1757527"/>
                <a:gridCol w="455656"/>
                <a:gridCol w="1155700"/>
                <a:gridCol w="1041498"/>
                <a:gridCol w="1822622"/>
                <a:gridCol w="455656"/>
                <a:gridCol w="1132630"/>
              </a:tblGrid>
              <a:tr h="549400">
                <a:tc gridSpan="8">
                  <a:txBody>
                    <a:bodyPr/>
                    <a:lstStyle/>
                    <a:p>
                      <a:pPr algn="l" rtl="0" fontAlgn="b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ডেবিট               </a:t>
                      </a:r>
                      <a:r>
                        <a:rPr lang="en-US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            </a:t>
                      </a:r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  নগদান হিসাব                      </a:t>
                      </a:r>
                      <a:r>
                        <a:rPr lang="en-US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   </a:t>
                      </a:r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 ক্রেডিট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127"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খ. পৃ.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খ. পৃ.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612004">
                <a:tc>
                  <a:txBody>
                    <a:bodyPr/>
                    <a:lstStyle/>
                    <a:p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জুন-১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মূলধন হি.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১০০০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জুন-২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ব্যাংক হি.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১২০০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612004">
                <a:tc>
                  <a:txBody>
                    <a:bodyPr/>
                    <a:lstStyle/>
                    <a:p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জুন-৭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বিক্রয় হি.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৪০০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জুন-৫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ক্রয় হি.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৩০০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612004">
                <a:tc>
                  <a:txBody>
                    <a:bodyPr/>
                    <a:lstStyle/>
                    <a:p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জুন-১৯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800" dirty="0" smtClean="0">
                          <a:latin typeface="NikoshBAN" pitchFamily="2" charset="0"/>
                          <a:cs typeface="NikoshBAN" pitchFamily="2" charset="0"/>
                        </a:rPr>
                        <a:t>দেনাদার হিসাব</a:t>
                      </a:r>
                      <a:endParaRPr lang="bn-BD" sz="28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NikoshBAN" pitchFamily="2" charset="0"/>
                          <a:cs typeface="NikoshBAN" pitchFamily="2" charset="0"/>
                        </a:rPr>
                        <a:t>600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3200" dirty="0" smtClean="0">
                          <a:latin typeface="NikoshBAN" pitchFamily="2" charset="0"/>
                          <a:cs typeface="NikoshBAN" pitchFamily="2" charset="0"/>
                        </a:rPr>
                        <a:t>জুন-</a:t>
                      </a:r>
                      <a:r>
                        <a:rPr lang="en-US" sz="3200" dirty="0" smtClean="0">
                          <a:latin typeface="NikoshBAN" pitchFamily="2" charset="0"/>
                          <a:cs typeface="NikoshBAN" pitchFamily="2" charset="0"/>
                        </a:rPr>
                        <a:t>8</a:t>
                      </a:r>
                      <a:endParaRPr lang="bn-BD" sz="32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800" dirty="0" smtClean="0">
                          <a:latin typeface="NikoshBAN" pitchFamily="2" charset="0"/>
                          <a:cs typeface="NikoshBAN" pitchFamily="2" charset="0"/>
                        </a:rPr>
                        <a:t>পাওনাদার হিসাব</a:t>
                      </a:r>
                      <a:endParaRPr lang="bn-BD" sz="28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dirty="0" smtClean="0">
                          <a:latin typeface="NikoshBAN" pitchFamily="2" charset="0"/>
                          <a:cs typeface="NikoshBAN" pitchFamily="2" charset="0"/>
                        </a:rPr>
                        <a:t>400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6120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4121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618124"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5200" y="5329535"/>
            <a:ext cx="106680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NikoshBAN" pitchFamily="2" charset="0"/>
                <a:cs typeface="NikoshBAN" pitchFamily="2" charset="0"/>
              </a:rPr>
              <a:t>2000</a:t>
            </a:r>
            <a:endParaRPr lang="en-US" sz="32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4800" y="5334001"/>
            <a:ext cx="1143000" cy="4572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SutonnyMJ" pitchFamily="2" charset="0"/>
                <a:cs typeface="SutonnyMJ" pitchFamily="2" charset="0"/>
              </a:rPr>
              <a:t>2000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0" y="4724400"/>
            <a:ext cx="11430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NikoshBAN" pitchFamily="2" charset="0"/>
                <a:cs typeface="NikoshBAN" pitchFamily="2" charset="0"/>
              </a:rPr>
              <a:t>100</a:t>
            </a:r>
            <a:endParaRPr lang="en-US" sz="28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5939135"/>
            <a:ext cx="10668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NikoshBAN" pitchFamily="2" charset="0"/>
                <a:cs typeface="NikoshBAN" pitchFamily="2" charset="0"/>
              </a:rPr>
              <a:t>100</a:t>
            </a:r>
            <a:endParaRPr lang="en-US" sz="3200" dirty="0">
              <a:latin typeface="SutonnyMJ" pitchFamily="2" charset="0"/>
              <a:cs typeface="SutonnyMJ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5329535"/>
            <a:ext cx="1066800" cy="0"/>
          </a:xfrm>
          <a:prstGeom prst="line">
            <a:avLst/>
          </a:prstGeom>
          <a:ln w="127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01000" y="5334000"/>
            <a:ext cx="1066800" cy="0"/>
          </a:xfrm>
          <a:prstGeom prst="line">
            <a:avLst/>
          </a:prstGeom>
          <a:ln w="127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05200" y="5715000"/>
            <a:ext cx="5562600" cy="76200"/>
            <a:chOff x="3505200" y="5715000"/>
            <a:chExt cx="5562600" cy="762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8001000" y="5715000"/>
              <a:ext cx="1066800" cy="0"/>
            </a:xfrm>
            <a:prstGeom prst="line">
              <a:avLst/>
            </a:prstGeom>
            <a:ln w="127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01000" y="5786735"/>
              <a:ext cx="1066800" cy="0"/>
            </a:xfrm>
            <a:prstGeom prst="line">
              <a:avLst/>
            </a:prstGeom>
            <a:ln w="127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05200" y="5791200"/>
              <a:ext cx="1066800" cy="0"/>
            </a:xfrm>
            <a:prstGeom prst="line">
              <a:avLst/>
            </a:prstGeom>
            <a:ln w="127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05200" y="5715000"/>
              <a:ext cx="1066800" cy="0"/>
            </a:xfrm>
            <a:prstGeom prst="line">
              <a:avLst/>
            </a:prstGeom>
            <a:ln w="127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524000" y="5029200"/>
            <a:ext cx="9906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১ম কাজ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3801" y="6015335"/>
            <a:ext cx="102869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৩য় কাজ</a:t>
            </a:r>
          </a:p>
        </p:txBody>
      </p:sp>
      <p:sp>
        <p:nvSpPr>
          <p:cNvPr id="29" name="Right Arrow 28"/>
          <p:cNvSpPr/>
          <p:nvPr/>
        </p:nvSpPr>
        <p:spPr>
          <a:xfrm flipV="1">
            <a:off x="2514600" y="5257800"/>
            <a:ext cx="914400" cy="16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Bent Arrow 32"/>
          <p:cNvSpPr/>
          <p:nvPr/>
        </p:nvSpPr>
        <p:spPr>
          <a:xfrm>
            <a:off x="7543800" y="5532566"/>
            <a:ext cx="381000" cy="5634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3812074">
            <a:off x="5427092" y="5300951"/>
            <a:ext cx="377348" cy="14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791200" y="5410200"/>
            <a:ext cx="104631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৪র্থ কাজ</a:t>
            </a:r>
          </a:p>
        </p:txBody>
      </p:sp>
      <p:sp>
        <p:nvSpPr>
          <p:cNvPr id="37" name="Left Arrow 36"/>
          <p:cNvSpPr/>
          <p:nvPr/>
        </p:nvSpPr>
        <p:spPr>
          <a:xfrm rot="16200000">
            <a:off x="415946" y="5716248"/>
            <a:ext cx="331142" cy="1807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71601" y="5486400"/>
            <a:ext cx="1143000" cy="4616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n-BD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২য় কাজ</a:t>
            </a:r>
          </a:p>
        </p:txBody>
      </p:sp>
      <p:sp>
        <p:nvSpPr>
          <p:cNvPr id="31" name="Right Arrow 30"/>
          <p:cNvSpPr/>
          <p:nvPr/>
        </p:nvSpPr>
        <p:spPr>
          <a:xfrm rot="20596095" flipV="1">
            <a:off x="2507148" y="5690708"/>
            <a:ext cx="914400" cy="16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5493" y="5181600"/>
            <a:ext cx="113275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৫ম কাজ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4800600"/>
            <a:ext cx="104376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bn-BD" sz="2800" dirty="0" smtClean="0">
                <a:latin typeface="NikoshBAN" pitchFamily="2" charset="0"/>
                <a:cs typeface="NikoshBAN" pitchFamily="2" charset="0"/>
              </a:rPr>
              <a:t>জুন-৩১</a:t>
            </a:r>
            <a:endParaRPr lang="bn-BD" sz="28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199" y="4800600"/>
            <a:ext cx="157921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ব্যালেন্স </a:t>
            </a: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c</a:t>
            </a:r>
            <a:r>
              <a:rPr lang="bn-BD" sz="2400" dirty="0" smtClean="0">
                <a:latin typeface="NikoshBAN" pitchFamily="2" charset="0"/>
                <a:cs typeface="NikoshBAN" pitchFamily="2" charset="0"/>
              </a:rPr>
              <a:t>/</a:t>
            </a: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d</a:t>
            </a:r>
            <a:endParaRPr lang="bn-BD" sz="24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00" y="5943600"/>
            <a:ext cx="118109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bn-BD" sz="2800" dirty="0">
                <a:latin typeface="NikoshBAN" pitchFamily="2" charset="0"/>
                <a:cs typeface="NikoshBAN" pitchFamily="2" charset="0"/>
              </a:rPr>
              <a:t>জুলাই-</a:t>
            </a:r>
            <a:r>
              <a:rPr lang="en-US" sz="2800" dirty="0">
                <a:latin typeface="NikoshBAN" pitchFamily="2" charset="0"/>
                <a:cs typeface="NikoshBAN" pitchFamily="2" charset="0"/>
              </a:rPr>
              <a:t>1</a:t>
            </a:r>
            <a:endParaRPr lang="bn-BD" sz="28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901" y="6015335"/>
            <a:ext cx="1485899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ব্যালেন্স </a:t>
            </a: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b</a:t>
            </a:r>
            <a:r>
              <a:rPr lang="bn-BD" sz="2400" dirty="0" smtClean="0">
                <a:latin typeface="NikoshBAN" pitchFamily="2" charset="0"/>
                <a:cs typeface="NikoshBAN" pitchFamily="2" charset="0"/>
              </a:rPr>
              <a:t>/</a:t>
            </a: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d</a:t>
            </a:r>
            <a:endParaRPr lang="bn-BD" sz="2400" dirty="0"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8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26" grpId="0" animBg="1"/>
      <p:bldP spid="27" grpId="0" animBg="1"/>
      <p:bldP spid="29" grpId="0" animBg="1"/>
      <p:bldP spid="33" grpId="0" animBg="1"/>
      <p:bldP spid="35" grpId="0" animBg="1"/>
      <p:bldP spid="36" grpId="0" animBg="1"/>
      <p:bldP spid="37" grpId="0" animBg="1"/>
      <p:bldP spid="30" grpId="0" animBg="1"/>
      <p:bldP spid="31" grpId="0" animBg="1"/>
      <p:bldP spid="8" grpId="0" animBg="1"/>
      <p:bldP spid="15" grpId="0" animBg="1"/>
      <p:bldP spid="32" grpId="0" animBg="1"/>
      <p:bldP spid="34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7494"/>
            <a:ext cx="8915400" cy="494506"/>
          </a:xfrm>
          <a:solidFill>
            <a:srgbClr val="FFFF00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bn-BD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এবার নিচের জের টানার ধারাবাহিক কাজগুলো লক্ষ্য কর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72703"/>
              </p:ext>
            </p:extLst>
          </p:nvPr>
        </p:nvGraphicFramePr>
        <p:xfrm>
          <a:off x="83506" y="1143000"/>
          <a:ext cx="8984294" cy="5257800"/>
        </p:xfrm>
        <a:graphic>
          <a:graphicData uri="http://schemas.openxmlformats.org/drawingml/2006/table">
            <a:tbl>
              <a:tblPr/>
              <a:tblGrid>
                <a:gridCol w="1163005"/>
                <a:gridCol w="1757527"/>
                <a:gridCol w="455656"/>
                <a:gridCol w="1155700"/>
                <a:gridCol w="1041498"/>
                <a:gridCol w="1822622"/>
                <a:gridCol w="455656"/>
                <a:gridCol w="1132630"/>
              </a:tblGrid>
              <a:tr h="549400">
                <a:tc gridSpan="8">
                  <a:txBody>
                    <a:bodyPr/>
                    <a:lstStyle/>
                    <a:p>
                      <a:r>
                        <a:rPr lang="bn-BD" sz="2800" dirty="0" smtClean="0">
                          <a:latin typeface="NikoshBAN" pitchFamily="2" charset="0"/>
                          <a:cs typeface="NikoshBAN" pitchFamily="2" charset="0"/>
                        </a:rPr>
                        <a:t>ডেবিট                                    বিক্রয় হিসাব                                 ক্রেডিট</a:t>
                      </a:r>
                      <a:endParaRPr lang="bn-BD" sz="28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127"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খ. পৃ.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খ. পৃ.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bn-BD" sz="3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612004"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NikoshBAN" pitchFamily="2" charset="0"/>
                          <a:cs typeface="NikoshBAN" pitchFamily="2" charset="0"/>
                        </a:rPr>
                        <a:t> </a:t>
                      </a:r>
                      <a:r>
                        <a:rPr lang="bn-BD" sz="2400" dirty="0" smtClean="0">
                          <a:latin typeface="NikoshBAN" pitchFamily="2" charset="0"/>
                          <a:cs typeface="NikoshBAN" pitchFamily="2" charset="0"/>
                        </a:rPr>
                        <a:t>জুন-</a:t>
                      </a:r>
                      <a:r>
                        <a:rPr lang="en-US" sz="2400" dirty="0" smtClean="0">
                          <a:latin typeface="NikoshBAN" pitchFamily="2" charset="0"/>
                          <a:cs typeface="NikoshBAN" pitchFamily="2" charset="0"/>
                        </a:rPr>
                        <a:t>2</a:t>
                      </a:r>
                      <a:endParaRPr lang="bn-BD" sz="24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latin typeface="NikoshBAN" pitchFamily="2" charset="0"/>
                          <a:cs typeface="NikoshBAN" pitchFamily="2" charset="0"/>
                        </a:rPr>
                        <a:t>ব্যাংক হি.</a:t>
                      </a:r>
                      <a:endParaRPr lang="bn-BD" sz="28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NikoshBAN" pitchFamily="2" charset="0"/>
                          <a:cs typeface="NikoshBAN" pitchFamily="2" charset="0"/>
                        </a:rPr>
                        <a:t>2,</a:t>
                      </a:r>
                      <a:r>
                        <a:rPr lang="bn-BD" sz="2800" dirty="0" smtClean="0">
                          <a:latin typeface="NikoshBAN" pitchFamily="2" charset="0"/>
                          <a:cs typeface="NikoshBAN" pitchFamily="2" charset="0"/>
                        </a:rPr>
                        <a:t>০০০</a:t>
                      </a:r>
                      <a:endParaRPr lang="bn-BD" sz="28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612004"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400" dirty="0" smtClean="0">
                          <a:latin typeface="NikoshBAN" pitchFamily="2" charset="0"/>
                          <a:cs typeface="NikoshBAN" pitchFamily="2" charset="0"/>
                        </a:rPr>
                        <a:t>জুন-</a:t>
                      </a:r>
                      <a:r>
                        <a:rPr lang="en-US" sz="2400" dirty="0" smtClean="0">
                          <a:latin typeface="NikoshBAN" pitchFamily="2" charset="0"/>
                          <a:cs typeface="NikoshBAN" pitchFamily="2" charset="0"/>
                        </a:rPr>
                        <a:t>5</a:t>
                      </a:r>
                      <a:endParaRPr lang="bn-BD" sz="24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latin typeface="NikoshBAN" pitchFamily="2" charset="0"/>
                          <a:cs typeface="NikoshBAN" pitchFamily="2" charset="0"/>
                        </a:rPr>
                        <a:t>নগদান হিসাব</a:t>
                      </a:r>
                      <a:endParaRPr lang="en-US" sz="28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NikoshBAN" pitchFamily="2" charset="0"/>
                          <a:cs typeface="NikoshBAN" pitchFamily="2" charset="0"/>
                        </a:rPr>
                        <a:t>3,</a:t>
                      </a:r>
                      <a:r>
                        <a:rPr lang="bn-BD" sz="2800" dirty="0" smtClean="0">
                          <a:latin typeface="NikoshBAN" pitchFamily="2" charset="0"/>
                          <a:cs typeface="NikoshBAN" pitchFamily="2" charset="0"/>
                        </a:rPr>
                        <a:t>০০০</a:t>
                      </a:r>
                      <a:endParaRPr lang="bn-BD" sz="28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612004"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400" dirty="0" smtClean="0">
                          <a:latin typeface="NikoshBAN" pitchFamily="2" charset="0"/>
                          <a:cs typeface="NikoshBAN" pitchFamily="2" charset="0"/>
                        </a:rPr>
                        <a:t>জুন-</a:t>
                      </a:r>
                      <a:r>
                        <a:rPr lang="en-US" sz="2400" dirty="0" smtClean="0">
                          <a:latin typeface="NikoshBAN" pitchFamily="2" charset="0"/>
                          <a:cs typeface="NikoshBAN" pitchFamily="2" charset="0"/>
                        </a:rPr>
                        <a:t>18</a:t>
                      </a:r>
                      <a:endParaRPr lang="bn-BD" sz="24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latin typeface="NikoshBAN" pitchFamily="2" charset="0"/>
                          <a:cs typeface="NikoshBAN" pitchFamily="2" charset="0"/>
                        </a:rPr>
                        <a:t>দেনাদার হিসাব</a:t>
                      </a:r>
                      <a:endParaRPr lang="bn-BD" sz="28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NikoshBAN" pitchFamily="2" charset="0"/>
                          <a:cs typeface="NikoshBAN" pitchFamily="2" charset="0"/>
                        </a:rPr>
                        <a:t>4,</a:t>
                      </a:r>
                      <a:r>
                        <a:rPr lang="bn-BD" sz="2800" dirty="0" smtClean="0">
                          <a:latin typeface="NikoshBAN" pitchFamily="2" charset="0"/>
                          <a:cs typeface="NikoshBAN" pitchFamily="2" charset="0"/>
                        </a:rPr>
                        <a:t>০০০</a:t>
                      </a:r>
                      <a:endParaRPr lang="bn-BD" sz="28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6120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4121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</a:tr>
              <a:tr h="618124"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SutonnyMJ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SutonnyMJ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01000" y="5329535"/>
            <a:ext cx="10668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NikoshBAN" pitchFamily="2" charset="0"/>
                <a:cs typeface="NikoshBAN" pitchFamily="2" charset="0"/>
              </a:rPr>
              <a:t>9,</a:t>
            </a:r>
            <a:r>
              <a:rPr lang="bn-BD" sz="2400" dirty="0" smtClean="0">
                <a:latin typeface="NikoshBAN" pitchFamily="2" charset="0"/>
                <a:cs typeface="NikoshBAN" pitchFamily="2" charset="0"/>
              </a:rPr>
              <a:t>০০০</a:t>
            </a:r>
            <a:endParaRPr lang="bn-BD" sz="24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5334001"/>
            <a:ext cx="114300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NikoshBAN" pitchFamily="2" charset="0"/>
                <a:cs typeface="NikoshBAN" pitchFamily="2" charset="0"/>
              </a:rPr>
              <a:t>9,</a:t>
            </a:r>
            <a:r>
              <a:rPr lang="bn-BD" sz="2400" dirty="0" smtClean="0">
                <a:latin typeface="NikoshBAN" pitchFamily="2" charset="0"/>
                <a:cs typeface="NikoshBAN" pitchFamily="2" charset="0"/>
              </a:rPr>
              <a:t>০০০</a:t>
            </a:r>
            <a:endParaRPr lang="bn-BD" sz="24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4876801"/>
            <a:ext cx="11430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NikoshBAN" pitchFamily="2" charset="0"/>
                <a:cs typeface="NikoshBAN" pitchFamily="2" charset="0"/>
              </a:rPr>
              <a:t>9,</a:t>
            </a:r>
            <a:r>
              <a:rPr lang="bn-BD" sz="2400" dirty="0" smtClean="0">
                <a:latin typeface="NikoshBAN" pitchFamily="2" charset="0"/>
                <a:cs typeface="NikoshBAN" pitchFamily="2" charset="0"/>
              </a:rPr>
              <a:t>০০০</a:t>
            </a:r>
            <a:endParaRPr lang="bn-BD" sz="24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01000" y="5939135"/>
            <a:ext cx="10668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NikoshBAN" pitchFamily="2" charset="0"/>
                <a:cs typeface="NikoshBAN" pitchFamily="2" charset="0"/>
              </a:rPr>
              <a:t>9,</a:t>
            </a:r>
            <a:r>
              <a:rPr lang="bn-BD" sz="2400" dirty="0" smtClean="0">
                <a:latin typeface="NikoshBAN" pitchFamily="2" charset="0"/>
                <a:cs typeface="NikoshBAN" pitchFamily="2" charset="0"/>
              </a:rPr>
              <a:t>০০০</a:t>
            </a:r>
            <a:endParaRPr lang="bn-BD" sz="2400" dirty="0">
              <a:latin typeface="NikoshBAN" pitchFamily="2" charset="0"/>
              <a:cs typeface="NikoshBAN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5329535"/>
            <a:ext cx="1066800" cy="0"/>
          </a:xfrm>
          <a:prstGeom prst="line">
            <a:avLst/>
          </a:prstGeom>
          <a:ln w="127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01000" y="5334000"/>
            <a:ext cx="1066800" cy="0"/>
          </a:xfrm>
          <a:prstGeom prst="line">
            <a:avLst/>
          </a:prstGeom>
          <a:ln w="127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01000" y="5715000"/>
            <a:ext cx="1066800" cy="0"/>
          </a:xfrm>
          <a:prstGeom prst="line">
            <a:avLst/>
          </a:prstGeom>
          <a:ln w="127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01000" y="5786735"/>
            <a:ext cx="1066800" cy="0"/>
          </a:xfrm>
          <a:prstGeom prst="line">
            <a:avLst/>
          </a:prstGeom>
          <a:ln w="127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05200" y="5791200"/>
            <a:ext cx="1066800" cy="0"/>
          </a:xfrm>
          <a:prstGeom prst="line">
            <a:avLst/>
          </a:prstGeom>
          <a:ln w="127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05200" y="5715000"/>
            <a:ext cx="1066800" cy="0"/>
          </a:xfrm>
          <a:prstGeom prst="line">
            <a:avLst/>
          </a:prstGeom>
          <a:ln w="127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0" y="5029200"/>
            <a:ext cx="99060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১ম কাজ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62101" y="5410200"/>
            <a:ext cx="102869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৩য় কাজ</a:t>
            </a:r>
          </a:p>
        </p:txBody>
      </p:sp>
      <p:sp>
        <p:nvSpPr>
          <p:cNvPr id="29" name="Right Arrow 28"/>
          <p:cNvSpPr/>
          <p:nvPr/>
        </p:nvSpPr>
        <p:spPr>
          <a:xfrm flipV="1">
            <a:off x="6934200" y="52578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273576" y="4613324"/>
            <a:ext cx="377348" cy="14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52400" y="4038600"/>
            <a:ext cx="104631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৪র্থ কাজ</a:t>
            </a:r>
          </a:p>
        </p:txBody>
      </p:sp>
      <p:sp>
        <p:nvSpPr>
          <p:cNvPr id="37" name="Left Arrow 36"/>
          <p:cNvSpPr/>
          <p:nvPr/>
        </p:nvSpPr>
        <p:spPr>
          <a:xfrm rot="10800000">
            <a:off x="3799756" y="6096000"/>
            <a:ext cx="848444" cy="230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46497" y="5486400"/>
            <a:ext cx="11430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bn-BD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২য় কাজ</a:t>
            </a:r>
          </a:p>
        </p:txBody>
      </p:sp>
      <p:sp>
        <p:nvSpPr>
          <p:cNvPr id="31" name="Right Arrow 30"/>
          <p:cNvSpPr/>
          <p:nvPr/>
        </p:nvSpPr>
        <p:spPr>
          <a:xfrm rot="20596095" flipV="1">
            <a:off x="7082044" y="5690708"/>
            <a:ext cx="914400" cy="16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7000" y="5943600"/>
            <a:ext cx="113275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৫ম কাজ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5786" y="4916178"/>
            <a:ext cx="83820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SutonnyMJ"/>
              </a:rPr>
              <a:t>Ryb-31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92585" y="4904510"/>
            <a:ext cx="157921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ব্যালেন্স 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c</a:t>
            </a:r>
            <a:r>
              <a:rPr lang="bn-BD" sz="2400" dirty="0">
                <a:latin typeface="NikoshBAN" pitchFamily="2" charset="0"/>
                <a:cs typeface="NikoshBAN" pitchFamily="2" charset="0"/>
              </a:rPr>
              <a:t>/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d</a:t>
            </a:r>
            <a:endParaRPr lang="bn-BD" sz="24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5867400"/>
            <a:ext cx="102869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bn-BD" sz="2400" dirty="0" smtClean="0">
                <a:latin typeface="NikoshBAN" pitchFamily="2" charset="0"/>
                <a:cs typeface="NikoshBAN" pitchFamily="2" charset="0"/>
              </a:rPr>
              <a:t>জুলাই</a:t>
            </a:r>
            <a:r>
              <a:rPr lang="bn-BD" sz="2800" dirty="0" smtClean="0">
                <a:latin typeface="NikoshBAN" pitchFamily="2" charset="0"/>
                <a:cs typeface="NikoshBAN" pitchFamily="2" charset="0"/>
              </a:rPr>
              <a:t>-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1</a:t>
            </a:r>
            <a:endParaRPr lang="bn-BD" sz="28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1200" y="5943600"/>
            <a:ext cx="1485899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bn-BD" sz="2400" dirty="0">
                <a:latin typeface="NikoshBAN" pitchFamily="2" charset="0"/>
                <a:cs typeface="NikoshBAN" pitchFamily="2" charset="0"/>
              </a:rPr>
              <a:t>ব্যালেন্স 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b</a:t>
            </a:r>
            <a:r>
              <a:rPr lang="bn-BD" sz="2400" dirty="0">
                <a:latin typeface="NikoshBAN" pitchFamily="2" charset="0"/>
                <a:cs typeface="NikoshBAN" pitchFamily="2" charset="0"/>
              </a:rPr>
              <a:t>/</a:t>
            </a:r>
            <a:r>
              <a:rPr lang="en-US" sz="2400" dirty="0">
                <a:latin typeface="NikoshBAN" pitchFamily="2" charset="0"/>
                <a:cs typeface="NikoshBAN" pitchFamily="2" charset="0"/>
              </a:rPr>
              <a:t>d</a:t>
            </a:r>
            <a:endParaRPr lang="bn-BD" sz="24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590800" y="5490865"/>
            <a:ext cx="914400" cy="20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 flipV="1">
            <a:off x="4648200" y="52578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26" grpId="0" animBg="1"/>
      <p:bldP spid="27" grpId="0" animBg="1"/>
      <p:bldP spid="29" grpId="0" animBg="1"/>
      <p:bldP spid="35" grpId="0" animBg="1"/>
      <p:bldP spid="36" grpId="0" animBg="1"/>
      <p:bldP spid="37" grpId="0" animBg="1"/>
      <p:bldP spid="30" grpId="0" animBg="1"/>
      <p:bldP spid="31" grpId="0" animBg="1"/>
      <p:bldP spid="8" grpId="0" animBg="1"/>
      <p:bldP spid="15" grpId="0" animBg="1"/>
      <p:bldP spid="32" grpId="0" animBg="1"/>
      <p:bldP spid="34" grpId="0" animBg="1"/>
      <p:bldP spid="38" grpId="0" animBg="1"/>
      <p:bldP spid="4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0964" y="3124200"/>
            <a:ext cx="3733800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bn-BD" sz="4000" dirty="0">
                <a:latin typeface="NikoshBAN" pitchFamily="2" charset="0"/>
                <a:cs typeface="NikoshBAN" pitchFamily="2" charset="0"/>
              </a:rPr>
              <a:t>দলীয় কাজ</a:t>
            </a:r>
          </a:p>
        </p:txBody>
      </p:sp>
    </p:spTree>
    <p:extLst>
      <p:ext uri="{BB962C8B-B14F-4D97-AF65-F5344CB8AC3E}">
        <p14:creationId xmlns:p14="http://schemas.microsoft.com/office/powerpoint/2010/main" val="8638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29199"/>
              </p:ext>
            </p:extLst>
          </p:nvPr>
        </p:nvGraphicFramePr>
        <p:xfrm>
          <a:off x="0" y="1218006"/>
          <a:ext cx="9144001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42"/>
                <a:gridCol w="1821758"/>
                <a:gridCol w="533400"/>
                <a:gridCol w="1295400"/>
                <a:gridCol w="914400"/>
                <a:gridCol w="1828800"/>
                <a:gridCol w="510156"/>
                <a:gridCol w="1394845"/>
              </a:tblGrid>
              <a:tr h="593167"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8888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নগদান হিসাব</a:t>
                      </a:r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5</a:t>
                      </a:r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নগদান হিসাব</a:t>
                      </a:r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7</a:t>
                      </a:r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54634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দেনাদার হিসাব</a:t>
                      </a:r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৮,০০০.০০</a:t>
                      </a:r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15</a:t>
                      </a:r>
                    </a:p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25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ক্রয় হিসাব</a:t>
                      </a:r>
                    </a:p>
                    <a:p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পাওনাদার হিসাব</a:t>
                      </a:r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9</a:t>
                      </a:r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5</a:t>
                      </a:r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7397"/>
              </p:ext>
            </p:extLst>
          </p:nvPr>
        </p:nvGraphicFramePr>
        <p:xfrm>
          <a:off x="-1" y="4391965"/>
          <a:ext cx="9144001" cy="2335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1"/>
                <a:gridCol w="1764374"/>
                <a:gridCol w="538706"/>
                <a:gridCol w="1202120"/>
                <a:gridCol w="838200"/>
                <a:gridCol w="2133600"/>
                <a:gridCol w="533400"/>
                <a:gridCol w="1295400"/>
              </a:tblGrid>
              <a:tr h="757534"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964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নগদান হিসাব</a:t>
                      </a:r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5</a:t>
                      </a:r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942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আসবাবপত্র হিসাব</a:t>
                      </a:r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</a:t>
                      </a:r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57600" y="609600"/>
            <a:ext cx="21336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n-BD" sz="2800" dirty="0">
                <a:latin typeface="NikoshBAN" pitchFamily="2" charset="0"/>
                <a:cs typeface="NikoshBAN" pitchFamily="2" charset="0"/>
              </a:rPr>
              <a:t>ব্যাংক হি</a:t>
            </a:r>
            <a:r>
              <a:rPr lang="bn-BD" sz="2400" dirty="0">
                <a:latin typeface="NikoshBAN" pitchFamily="2" charset="0"/>
                <a:cs typeface="NikoshBAN" pitchFamily="2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3805535"/>
            <a:ext cx="21336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bn-BD" sz="2800" dirty="0">
                <a:latin typeface="NikoshBAN" pitchFamily="2" charset="0"/>
                <a:cs typeface="NikoshBAN" pitchFamily="2" charset="0"/>
              </a:rPr>
              <a:t>মূলধন হি.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18" y="681335"/>
            <a:ext cx="131618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n-BD" sz="2400" dirty="0">
                <a:latin typeface="NikoshBAN" pitchFamily="2" charset="0"/>
                <a:cs typeface="NikoshBAN" pitchFamily="2" charset="0"/>
              </a:rPr>
              <a:t>ডেবিট</a:t>
            </a:r>
            <a:endParaRPr lang="en-US" sz="2400" dirty="0">
              <a:latin typeface="SutonnyMJ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6255" y="734520"/>
            <a:ext cx="128154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"/>
            <a:r>
              <a:rPr lang="bn-BD" sz="2400" dirty="0">
                <a:solidFill>
                  <a:srgbClr val="FFFFFF"/>
                </a:solidFill>
                <a:latin typeface="NikoshBAN" pitchFamily="2" charset="0"/>
                <a:cs typeface="NikoshBAN" pitchFamily="2" charset="0"/>
              </a:rPr>
              <a:t>ক্রেডিট</a:t>
            </a:r>
            <a:endParaRPr lang="en-US" sz="2400" dirty="0">
              <a:solidFill>
                <a:srgbClr val="FFFFFF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3805535"/>
            <a:ext cx="12954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n-BD" sz="2400" dirty="0">
                <a:latin typeface="NikoshBAN" pitchFamily="2" charset="0"/>
                <a:cs typeface="NikoshBAN" pitchFamily="2" charset="0"/>
              </a:rPr>
              <a:t>ডেবিট</a:t>
            </a:r>
            <a:endParaRPr lang="en-US" sz="2400" dirty="0">
              <a:latin typeface="SutonnyMJ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8600" y="3805535"/>
            <a:ext cx="129540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"/>
            <a:r>
              <a:rPr lang="bn-BD" sz="2400" dirty="0">
                <a:solidFill>
                  <a:srgbClr val="FFFFFF"/>
                </a:solidFill>
                <a:latin typeface="NikoshBAN" pitchFamily="2" charset="0"/>
                <a:cs typeface="NikoshBAN" pitchFamily="2" charset="0"/>
              </a:rPr>
              <a:t>ক্রেডিট</a:t>
            </a:r>
            <a:endParaRPr lang="en-US" sz="2400" dirty="0">
              <a:solidFill>
                <a:srgbClr val="FFFFFF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76200"/>
            <a:ext cx="7238999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bn-BD" sz="2800" dirty="0">
                <a:latin typeface="NikoshBAN" pitchFamily="2" charset="0"/>
                <a:cs typeface="NikoshBAN" pitchFamily="2" charset="0"/>
              </a:rPr>
              <a:t># নিচের খতিয়ান হিসাব দুটির জের নির্ণয় কর।</a:t>
            </a:r>
          </a:p>
        </p:txBody>
      </p:sp>
    </p:spTree>
    <p:extLst>
      <p:ext uri="{BB962C8B-B14F-4D97-AF65-F5344CB8AC3E}">
        <p14:creationId xmlns:p14="http://schemas.microsoft.com/office/powerpoint/2010/main" val="30030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828800"/>
            <a:ext cx="37338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bn-BD" sz="3600" dirty="0"/>
              <a:t>বাড়ীর কাজ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505200"/>
            <a:ext cx="7924800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bn-BD" sz="3200" dirty="0">
                <a:latin typeface="NikoshBAN" pitchFamily="2" charset="0"/>
                <a:cs typeface="NikoshBAN" pitchFamily="2" charset="0"/>
              </a:rPr>
              <a:t>পাঠ্য বইয়ের  ৮৪ পৃষ্ঠায় প্রদত্ত কাজটির সমাধান করে আনবে। </a:t>
            </a:r>
          </a:p>
        </p:txBody>
      </p:sp>
    </p:spTree>
    <p:extLst>
      <p:ext uri="{BB962C8B-B14F-4D97-AF65-F5344CB8AC3E}">
        <p14:creationId xmlns:p14="http://schemas.microsoft.com/office/powerpoint/2010/main" val="106410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962870"/>
            <a:ext cx="3048000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n-BD" sz="5400" dirty="0" smtClean="0">
                <a:latin typeface="NikoshBAN" pitchFamily="2" charset="0"/>
                <a:cs typeface="NikoshBAN" pitchFamily="2" charset="0"/>
              </a:rPr>
              <a:t>ধন্যবাদ</a:t>
            </a:r>
            <a:endParaRPr lang="en-US" sz="5400" dirty="0"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1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FF0000"/>
                </a:solidFill>
                <a:latin typeface="NikoshBAN" pitchFamily="2" charset="0"/>
                <a:cs typeface="NikoshBAN" pitchFamily="2" charset="0"/>
              </a:rPr>
              <a:t>	</a:t>
            </a:r>
            <a:endParaRPr lang="en-US" sz="3600" dirty="0" smtClean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  <a:p>
            <a:r>
              <a:rPr lang="bn-BD" sz="4000" dirty="0" smtClean="0">
                <a:latin typeface="NikoshBAN" pitchFamily="2" charset="0"/>
                <a:cs typeface="NikoshBAN" pitchFamily="2" charset="0"/>
              </a:rPr>
              <a:t>বিষয় </a:t>
            </a:r>
            <a:r>
              <a:rPr lang="bn-BD" sz="4000" dirty="0">
                <a:latin typeface="NikoshBAN" pitchFamily="2" charset="0"/>
                <a:cs typeface="NikoshBAN" pitchFamily="2" charset="0"/>
              </a:rPr>
              <a:t>		</a:t>
            </a:r>
            <a:r>
              <a:rPr lang="en-US" sz="40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dirty="0" smtClean="0">
                <a:latin typeface="NikoshBAN" pitchFamily="2" charset="0"/>
                <a:cs typeface="NikoshBAN" pitchFamily="2" charset="0"/>
              </a:rPr>
              <a:t>    	 </a:t>
            </a:r>
            <a:r>
              <a:rPr lang="bn-BD" sz="4000" dirty="0" smtClean="0">
                <a:latin typeface="NikoshBAN" pitchFamily="2" charset="0"/>
                <a:cs typeface="NikoshBAN" pitchFamily="2" charset="0"/>
              </a:rPr>
              <a:t>:হিসাববিজ্ঞান</a:t>
            </a:r>
            <a:endParaRPr lang="bn-BD" sz="4000" dirty="0">
              <a:latin typeface="NikoshBAN" pitchFamily="2" charset="0"/>
              <a:cs typeface="NikoshBAN" pitchFamily="2" charset="0"/>
            </a:endParaRPr>
          </a:p>
          <a:p>
            <a:r>
              <a:rPr lang="bn-BD" sz="4000" dirty="0" smtClean="0">
                <a:latin typeface="NikoshBAN" pitchFamily="2" charset="0"/>
                <a:cs typeface="NikoshBAN" pitchFamily="2" charset="0"/>
              </a:rPr>
              <a:t>শ্রেণি</a:t>
            </a:r>
            <a:r>
              <a:rPr lang="bn-BD" sz="4000" dirty="0">
                <a:latin typeface="NikoshBAN" pitchFamily="2" charset="0"/>
                <a:cs typeface="NikoshBAN" pitchFamily="2" charset="0"/>
              </a:rPr>
              <a:t>		</a:t>
            </a:r>
            <a:r>
              <a:rPr lang="en-US" sz="40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dirty="0" smtClean="0">
                <a:latin typeface="NikoshBAN" pitchFamily="2" charset="0"/>
                <a:cs typeface="NikoshBAN" pitchFamily="2" charset="0"/>
              </a:rPr>
              <a:t>    		 </a:t>
            </a:r>
            <a:r>
              <a:rPr lang="bn-BD" sz="4000" dirty="0" smtClean="0">
                <a:latin typeface="NikoshBAN" pitchFamily="2" charset="0"/>
                <a:cs typeface="NikoshBAN" pitchFamily="2" charset="0"/>
              </a:rPr>
              <a:t>: </a:t>
            </a:r>
            <a:r>
              <a:rPr lang="bn-BD" sz="4000" dirty="0">
                <a:latin typeface="NikoshBAN" pitchFamily="2" charset="0"/>
                <a:cs typeface="NikoshBAN" pitchFamily="2" charset="0"/>
              </a:rPr>
              <a:t>নবম</a:t>
            </a:r>
          </a:p>
          <a:p>
            <a:r>
              <a:rPr lang="bn-BD" sz="4000" dirty="0" smtClean="0">
                <a:latin typeface="NikoshBAN" pitchFamily="2" charset="0"/>
                <a:cs typeface="NikoshBAN" pitchFamily="2" charset="0"/>
              </a:rPr>
              <a:t>অধ্যায় </a:t>
            </a:r>
            <a:r>
              <a:rPr lang="en-US" sz="4000" dirty="0" smtClean="0">
                <a:latin typeface="NikoshBAN" pitchFamily="2" charset="0"/>
                <a:cs typeface="NikoshBAN" pitchFamily="2" charset="0"/>
              </a:rPr>
              <a:t>	     		 </a:t>
            </a:r>
            <a:r>
              <a:rPr lang="bn-BD" sz="4000" dirty="0" smtClean="0">
                <a:latin typeface="NikoshBAN" pitchFamily="2" charset="0"/>
                <a:cs typeface="NikoshBAN" pitchFamily="2" charset="0"/>
              </a:rPr>
              <a:t>: </a:t>
            </a:r>
            <a:r>
              <a:rPr lang="bn-BD" sz="4000" dirty="0">
                <a:latin typeface="NikoshBAN" pitchFamily="2" charset="0"/>
                <a:cs typeface="NikoshBAN" pitchFamily="2" charset="0"/>
              </a:rPr>
              <a:t>সপ্তম</a:t>
            </a:r>
          </a:p>
          <a:p>
            <a:r>
              <a:rPr lang="bn-BD" sz="4000" dirty="0" smtClean="0">
                <a:latin typeface="NikoshBAN" pitchFamily="2" charset="0"/>
                <a:cs typeface="NikoshBAN" pitchFamily="2" charset="0"/>
              </a:rPr>
              <a:t>মূল পাঠ</a:t>
            </a:r>
            <a:r>
              <a:rPr lang="bn-BD" sz="4000" dirty="0">
                <a:latin typeface="NikoshBAN" pitchFamily="2" charset="0"/>
                <a:cs typeface="NikoshBAN" pitchFamily="2" charset="0"/>
              </a:rPr>
              <a:t>		</a:t>
            </a:r>
            <a:r>
              <a:rPr lang="en-US" sz="40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dirty="0" smtClean="0">
                <a:latin typeface="NikoshBAN" pitchFamily="2" charset="0"/>
                <a:cs typeface="NikoshBAN" pitchFamily="2" charset="0"/>
              </a:rPr>
              <a:t>    	 </a:t>
            </a:r>
            <a:r>
              <a:rPr lang="bn-BD" sz="4000" dirty="0" smtClean="0">
                <a:latin typeface="NikoshBAN" pitchFamily="2" charset="0"/>
                <a:cs typeface="NikoshBAN" pitchFamily="2" charset="0"/>
              </a:rPr>
              <a:t>: </a:t>
            </a:r>
            <a:r>
              <a:rPr lang="bn-BD" sz="4000" dirty="0">
                <a:latin typeface="NikoshBAN" pitchFamily="2" charset="0"/>
                <a:cs typeface="NikoshBAN" pitchFamily="2" charset="0"/>
              </a:rPr>
              <a:t>খতিয়ান</a:t>
            </a:r>
          </a:p>
          <a:p>
            <a:r>
              <a:rPr lang="bn-BD" sz="4000" dirty="0" smtClean="0">
                <a:latin typeface="NikoshBAN" pitchFamily="2" charset="0"/>
                <a:cs typeface="NikoshBAN" pitchFamily="2" charset="0"/>
              </a:rPr>
              <a:t>আলোচ্য বিষয়</a:t>
            </a:r>
            <a:r>
              <a:rPr lang="en-US" sz="4000" dirty="0" smtClean="0">
                <a:latin typeface="NikoshBAN" pitchFamily="2" charset="0"/>
                <a:cs typeface="NikoshBAN" pitchFamily="2" charset="0"/>
              </a:rPr>
              <a:t> 		 </a:t>
            </a:r>
            <a:r>
              <a:rPr lang="bn-BD" sz="4000" dirty="0" smtClean="0">
                <a:latin typeface="NikoshBAN" pitchFamily="2" charset="0"/>
                <a:cs typeface="NikoshBAN" pitchFamily="2" charset="0"/>
              </a:rPr>
              <a:t>: খতিয়ানের জের টানা</a:t>
            </a:r>
            <a:endParaRPr lang="bn-BD" sz="4000" dirty="0">
              <a:latin typeface="NikoshBAN" pitchFamily="2" charset="0"/>
              <a:cs typeface="NikoshBAN" pitchFamily="2" charset="0"/>
            </a:endParaRPr>
          </a:p>
          <a:p>
            <a:r>
              <a:rPr lang="bn-BD" sz="4000" dirty="0" smtClean="0">
                <a:latin typeface="NikoshBAN" pitchFamily="2" charset="0"/>
                <a:cs typeface="NikoshBAN" pitchFamily="2" charset="0"/>
              </a:rPr>
              <a:t>সময়</a:t>
            </a:r>
            <a:r>
              <a:rPr lang="bn-BD" sz="4000" dirty="0">
                <a:latin typeface="NikoshBAN" pitchFamily="2" charset="0"/>
                <a:cs typeface="NikoshBAN" pitchFamily="2" charset="0"/>
              </a:rPr>
              <a:t>			</a:t>
            </a:r>
            <a:r>
              <a:rPr lang="en-US" sz="4000" dirty="0" smtClean="0">
                <a:latin typeface="NikoshBAN" pitchFamily="2" charset="0"/>
                <a:cs typeface="NikoshBAN" pitchFamily="2" charset="0"/>
              </a:rPr>
              <a:t>    	 </a:t>
            </a:r>
            <a:r>
              <a:rPr lang="bn-BD" sz="4000" dirty="0" smtClean="0">
                <a:latin typeface="NikoshBAN" pitchFamily="2" charset="0"/>
                <a:cs typeface="NikoshBAN" pitchFamily="2" charset="0"/>
              </a:rPr>
              <a:t>: </a:t>
            </a:r>
            <a:r>
              <a:rPr lang="bn-BD" sz="4000" dirty="0">
                <a:latin typeface="NikoshBAN" pitchFamily="2" charset="0"/>
                <a:cs typeface="NikoshBAN" pitchFamily="2" charset="0"/>
              </a:rPr>
              <a:t>৪০ মিনিট</a:t>
            </a:r>
          </a:p>
          <a:p>
            <a:r>
              <a:rPr lang="bn-BD" sz="4000" dirty="0" smtClean="0">
                <a:latin typeface="NikoshBAN" pitchFamily="2" charset="0"/>
                <a:cs typeface="NikoshBAN" pitchFamily="2" charset="0"/>
              </a:rPr>
              <a:t>তারিখ </a:t>
            </a:r>
            <a:r>
              <a:rPr lang="bn-BD" sz="4000" dirty="0">
                <a:latin typeface="NikoshBAN" pitchFamily="2" charset="0"/>
                <a:cs typeface="NikoshBAN" pitchFamily="2" charset="0"/>
              </a:rPr>
              <a:t>		</a:t>
            </a:r>
            <a:r>
              <a:rPr lang="en-US" sz="4000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dirty="0" smtClean="0">
                <a:latin typeface="NikoshBAN" pitchFamily="2" charset="0"/>
                <a:cs typeface="NikoshBAN" pitchFamily="2" charset="0"/>
              </a:rPr>
              <a:t>   	 </a:t>
            </a:r>
            <a:r>
              <a:rPr lang="bn-BD" sz="4000" dirty="0" smtClean="0">
                <a:latin typeface="NikoshBAN" pitchFamily="2" charset="0"/>
                <a:cs typeface="NikoshBAN" pitchFamily="2" charset="0"/>
              </a:rPr>
              <a:t>: </a:t>
            </a:r>
            <a:r>
              <a:rPr lang="bn-BD" sz="4000" dirty="0">
                <a:latin typeface="NikoshBAN" pitchFamily="2" charset="0"/>
                <a:cs typeface="NikoshBAN" pitchFamily="2" charset="0"/>
              </a:rPr>
              <a:t>১৩/০২/২০১৭ </a:t>
            </a:r>
            <a:endParaRPr lang="en-US" sz="4000" dirty="0"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609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496669"/>
            <a:ext cx="23622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bn-BD" sz="3600" dirty="0">
                <a:latin typeface="NikoshBAN" pitchFamily="2" charset="0"/>
                <a:cs typeface="NikoshBAN" pitchFamily="2" charset="0"/>
              </a:rPr>
              <a:t>শিখনফল</a:t>
            </a:r>
            <a:endParaRPr lang="en-US" sz="36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895600"/>
            <a:ext cx="86106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bn-BD" sz="3600" dirty="0">
                <a:latin typeface="NikoshBAN" pitchFamily="2" charset="0"/>
                <a:cs typeface="NikoshBAN" pitchFamily="2" charset="0"/>
              </a:rPr>
              <a:t>খতিয়ানের জের কি তা বলতে পারবে।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4724400"/>
            <a:ext cx="86106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bn-BD" sz="3600" dirty="0">
                <a:latin typeface="NikoshBAN" pitchFamily="2" charset="0"/>
                <a:cs typeface="NikoshBAN" pitchFamily="2" charset="0"/>
              </a:rPr>
              <a:t>খতিয়ানের জের টানার নিয়ম বর্ণনা করতে পারবে।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3810000"/>
            <a:ext cx="86106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bn-BD" sz="3600" dirty="0">
                <a:latin typeface="NikoshBAN" pitchFamily="2" charset="0"/>
                <a:cs typeface="NikoshBAN" pitchFamily="2" charset="0"/>
              </a:rPr>
              <a:t>বিভিন্ন প্রকার জেরের সংজ্ঞা বলতে ও চিহ্নিত করতে পারবে।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5602069"/>
            <a:ext cx="86106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bn-BD" sz="3600" dirty="0">
                <a:latin typeface="NikoshBAN" pitchFamily="2" charset="0"/>
                <a:cs typeface="NikoshBAN" pitchFamily="2" charset="0"/>
              </a:rPr>
              <a:t>বিভিন্ন প্রকার হিসাবের জেরের তাৎপর্য ব্যাখ্যা করতে পারবে।</a:t>
            </a:r>
            <a:endParaRPr lang="en-US" sz="36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1944469"/>
            <a:ext cx="86106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bn-BD" sz="3600" dirty="0">
                <a:latin typeface="NikoshBAN" pitchFamily="2" charset="0"/>
                <a:cs typeface="NikoshBAN" pitchFamily="2" charset="0"/>
              </a:rPr>
              <a:t>আজকের পাঠ </a:t>
            </a:r>
            <a:r>
              <a:rPr lang="bn-BD" sz="3600" dirty="0" smtClean="0">
                <a:latin typeface="NikoshBAN" pitchFamily="2" charset="0"/>
                <a:cs typeface="NikoshBAN" pitchFamily="2" charset="0"/>
              </a:rPr>
              <a:t>শেষে</a:t>
            </a:r>
            <a:r>
              <a:rPr lang="en-US" sz="36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bn-BD" sz="3600" dirty="0" smtClean="0">
                <a:latin typeface="NikoshBAN" pitchFamily="2" charset="0"/>
                <a:cs typeface="NikoshBAN" pitchFamily="2" charset="0"/>
              </a:rPr>
              <a:t>শিক্ষার্থী-</a:t>
            </a:r>
            <a:endParaRPr lang="bn-BD" sz="36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0" y="3426767"/>
            <a:ext cx="3810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0" y="5255567"/>
            <a:ext cx="3810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0" y="4341167"/>
            <a:ext cx="3810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0" y="6093767"/>
            <a:ext cx="3810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/>
        </p:nvSpPr>
        <p:spPr>
          <a:xfrm>
            <a:off x="152400" y="6248400"/>
            <a:ext cx="327660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txBody>
          <a:bodyPr bIns="91440" anchor="b" anchorCtr="0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algn="ctr"/>
            <a:r>
              <a:rPr lang="bn-BD" sz="4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প্রথমটি খতিয়ানের </a:t>
            </a:r>
            <a:r>
              <a:rPr lang="en-US" sz="4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T</a:t>
            </a:r>
            <a:r>
              <a:rPr lang="bn-BD" sz="4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- </a:t>
            </a:r>
            <a:r>
              <a:rPr lang="bn-BD" sz="4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ছক</a:t>
            </a:r>
          </a:p>
        </p:txBody>
      </p:sp>
      <p:sp>
        <p:nvSpPr>
          <p:cNvPr id="3" name="Subtitle 1"/>
          <p:cNvSpPr>
            <a:spLocks noGrp="1"/>
          </p:cNvSpPr>
          <p:nvPr/>
        </p:nvSpPr>
        <p:spPr>
          <a:xfrm>
            <a:off x="152399" y="1143000"/>
            <a:ext cx="8801101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bn-BD" sz="1800" dirty="0" smtClean="0">
                <a:latin typeface="NikoshBAN" pitchFamily="2" charset="0"/>
                <a:cs typeface="NikoshBAN" pitchFamily="2" charset="0"/>
              </a:rPr>
              <a:t>  </a:t>
            </a:r>
            <a:r>
              <a:rPr lang="bn-BD" sz="2400" dirty="0" smtClean="0">
                <a:latin typeface="NikoshBAN" pitchFamily="2" charset="0"/>
                <a:cs typeface="NikoshBAN" pitchFamily="2" charset="0"/>
              </a:rPr>
              <a:t>ডেবিট</a:t>
            </a:r>
            <a:r>
              <a:rPr lang="bn-BD" sz="1800" dirty="0" smtClean="0">
                <a:latin typeface="NikoshBAN" pitchFamily="2" charset="0"/>
                <a:cs typeface="NikoshBAN" pitchFamily="2" charset="0"/>
              </a:rPr>
              <a:t>	          </a:t>
            </a:r>
            <a:r>
              <a:rPr lang="en-US" sz="1800" dirty="0" smtClean="0">
                <a:latin typeface="NikoshBAN" pitchFamily="2" charset="0"/>
                <a:cs typeface="NikoshBAN" pitchFamily="2" charset="0"/>
              </a:rPr>
              <a:t>  	        </a:t>
            </a: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              </a:t>
            </a:r>
            <a:r>
              <a:rPr lang="bn-BD" sz="2400" dirty="0" smtClean="0">
                <a:latin typeface="NikoshBAN" pitchFamily="2" charset="0"/>
                <a:cs typeface="NikoshBAN" pitchFamily="2" charset="0"/>
              </a:rPr>
              <a:t>হিসাবের নাম</a:t>
            </a: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   </a:t>
            </a:r>
            <a:r>
              <a:rPr lang="bn-BD" sz="2400" dirty="0" smtClean="0">
                <a:latin typeface="NikoshBAN" pitchFamily="2" charset="0"/>
                <a:cs typeface="NikoshBAN" pitchFamily="2" charset="0"/>
              </a:rPr>
              <a:t>      </a:t>
            </a: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  	                             </a:t>
            </a:r>
            <a:r>
              <a:rPr lang="bn-BD" sz="2400" dirty="0" smtClean="0">
                <a:latin typeface="NikoshBAN" pitchFamily="2" charset="0"/>
                <a:cs typeface="NikoshBAN" pitchFamily="2" charset="0"/>
              </a:rPr>
              <a:t>ক্রেডিট</a:t>
            </a:r>
          </a:p>
          <a:p>
            <a:endParaRPr lang="en-US" sz="18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3581400" y="6248400"/>
            <a:ext cx="5486399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txBody>
          <a:bodyPr bIns="91440" anchor="b" anchorCtr="0">
            <a:normAutofit fontScale="4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algn="ctr"/>
            <a:r>
              <a:rPr lang="bn-BD" sz="70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দ্বিতীয়টি খতিয়ানের  </a:t>
            </a:r>
            <a:r>
              <a:rPr lang="bn-BD" sz="70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চলমান জের ছক</a:t>
            </a:r>
          </a:p>
        </p:txBody>
      </p:sp>
      <p:sp>
        <p:nvSpPr>
          <p:cNvPr id="6" name="Subtitle 1"/>
          <p:cNvSpPr>
            <a:spLocks noGrp="1"/>
          </p:cNvSpPr>
          <p:nvPr/>
        </p:nvSpPr>
        <p:spPr>
          <a:xfrm>
            <a:off x="762000" y="3429000"/>
            <a:ext cx="7924800" cy="39510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bn-BD" sz="5100" dirty="0" smtClean="0">
                <a:latin typeface="NikoshBAN" pitchFamily="2" charset="0"/>
                <a:cs typeface="NikoshBAN" pitchFamily="2" charset="0"/>
              </a:rPr>
              <a:t>হিসাবের</a:t>
            </a:r>
            <a:r>
              <a:rPr lang="bn-BD" sz="4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bn-BD" sz="5100" dirty="0" smtClean="0">
                <a:latin typeface="NikoshBAN" pitchFamily="2" charset="0"/>
                <a:cs typeface="NikoshBAN" pitchFamily="2" charset="0"/>
              </a:rPr>
              <a:t>নাম </a:t>
            </a:r>
            <a:r>
              <a:rPr lang="en-US" sz="51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bn-BD" sz="5100" dirty="0" smtClean="0">
                <a:latin typeface="NikoshBAN" pitchFamily="2" charset="0"/>
                <a:cs typeface="NikoshBAN" pitchFamily="2" charset="0"/>
              </a:rPr>
              <a:t>    </a:t>
            </a:r>
            <a:r>
              <a:rPr lang="en-US" sz="5100" dirty="0" smtClean="0">
                <a:latin typeface="NikoshBAN" pitchFamily="2" charset="0"/>
                <a:cs typeface="NikoshBAN" pitchFamily="2" charset="0"/>
              </a:rPr>
              <a:t>                                         </a:t>
            </a:r>
            <a:r>
              <a:rPr lang="bn-BD" sz="5100" dirty="0" smtClean="0">
                <a:latin typeface="NikoshBAN" pitchFamily="2" charset="0"/>
                <a:cs typeface="NikoshBAN" pitchFamily="2" charset="0"/>
              </a:rPr>
              <a:t>হিসাবের কোড নং</a:t>
            </a:r>
            <a:r>
              <a:rPr lang="en-US" sz="5100" dirty="0" smtClean="0">
                <a:latin typeface="NikoshBAN" pitchFamily="2" charset="0"/>
                <a:cs typeface="NikoshBAN" pitchFamily="2" charset="0"/>
              </a:rPr>
              <a:t>…</a:t>
            </a:r>
          </a:p>
          <a:p>
            <a:endParaRPr lang="en-US" sz="3600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0"/>
            <a:ext cx="2590800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bn-BD" sz="2800" u="sng" dirty="0" smtClean="0">
                <a:latin typeface="NikoshBAN" pitchFamily="2" charset="0"/>
                <a:cs typeface="NikoshBAN" pitchFamily="2" charset="0"/>
              </a:rPr>
              <a:t>পূর্বজ্ঞান </a:t>
            </a:r>
            <a:r>
              <a:rPr lang="bn-BD" sz="2800" u="sng" dirty="0">
                <a:latin typeface="NikoshBAN" pitchFamily="2" charset="0"/>
                <a:cs typeface="NikoshBAN" pitchFamily="2" charset="0"/>
              </a:rPr>
              <a:t>যাচাই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999" y="533400"/>
            <a:ext cx="8458202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bn-BD" sz="2800" u="sng" dirty="0">
                <a:latin typeface="NikoshBAN" pitchFamily="2" charset="0"/>
                <a:cs typeface="NikoshBAN" pitchFamily="2" charset="0"/>
              </a:rPr>
              <a:t>নিচের ছক দুটির নাম বলতে পারবে কী?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55208"/>
              </p:ext>
            </p:extLst>
          </p:nvPr>
        </p:nvGraphicFramePr>
        <p:xfrm>
          <a:off x="76200" y="1600200"/>
          <a:ext cx="8915400" cy="1687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11"/>
                <a:gridCol w="1690489"/>
                <a:gridCol w="762000"/>
                <a:gridCol w="1106804"/>
                <a:gridCol w="891540"/>
                <a:gridCol w="1659256"/>
                <a:gridCol w="762000"/>
                <a:gridCol w="1219200"/>
              </a:tblGrid>
              <a:tr h="651603"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10269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18568"/>
              </p:ext>
            </p:extLst>
          </p:nvPr>
        </p:nvGraphicFramePr>
        <p:xfrm>
          <a:off x="152400" y="3810000"/>
          <a:ext cx="88011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46"/>
                <a:gridCol w="1876294"/>
                <a:gridCol w="834560"/>
                <a:gridCol w="1676400"/>
                <a:gridCol w="1828800"/>
                <a:gridCol w="685800"/>
                <a:gridCol w="1028701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ডেবিট </a:t>
                      </a:r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ক্রেডিট</a:t>
                      </a:r>
                      <a:r>
                        <a:rPr lang="bn-BD" sz="2400" b="0" baseline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 </a:t>
                      </a:r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  <a:p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bn-BD" sz="2400" dirty="0" smtClean="0">
                          <a:latin typeface="NikoshBAN" pitchFamily="2" charset="0"/>
                          <a:cs typeface="NikoshBAN" pitchFamily="2" charset="0"/>
                        </a:rPr>
                        <a:t>ব্যালেন্স বা জের</a:t>
                      </a:r>
                      <a:endParaRPr lang="en-US" sz="24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b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bn-BD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83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40160"/>
              </p:ext>
            </p:extLst>
          </p:nvPr>
        </p:nvGraphicFramePr>
        <p:xfrm>
          <a:off x="0" y="1294206"/>
          <a:ext cx="9144001" cy="219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242"/>
                <a:gridCol w="2021946"/>
                <a:gridCol w="464949"/>
                <a:gridCol w="1355123"/>
                <a:gridCol w="814641"/>
                <a:gridCol w="1704814"/>
                <a:gridCol w="542441"/>
                <a:gridCol w="1394845"/>
              </a:tblGrid>
              <a:tr h="59316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utonnyMJ" pitchFamily="2" charset="0"/>
                        </a:rPr>
                        <a:t>ZvwiL</a:t>
                      </a:r>
                      <a:endParaRPr lang="en-US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utonnyMJ" pitchFamily="2" charset="0"/>
                        </a:rPr>
                        <a:t>weeiY</a:t>
                      </a:r>
                      <a:endParaRPr lang="en-US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utonnyMJ" pitchFamily="2" charset="0"/>
                        </a:rPr>
                        <a:t>Rv.c</a:t>
                      </a:r>
                      <a:r>
                        <a:rPr lang="en-US" dirty="0" smtClean="0">
                          <a:latin typeface="SutonnyMJ" pitchFamily="2" charset="0"/>
                        </a:rPr>
                        <a:t>„.</a:t>
                      </a:r>
                      <a:endParaRPr lang="en-US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utonnyMJ" pitchFamily="2" charset="0"/>
                        </a:rPr>
                        <a:t>UvKv</a:t>
                      </a:r>
                      <a:endParaRPr lang="en-US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utonnyMJ" pitchFamily="2" charset="0"/>
                        </a:rPr>
                        <a:t>ZvwiL</a:t>
                      </a:r>
                      <a:endParaRPr lang="en-US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utonnyMJ" pitchFamily="2" charset="0"/>
                        </a:rPr>
                        <a:t>weeiY</a:t>
                      </a:r>
                      <a:endParaRPr lang="en-US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utonnyMJ" pitchFamily="2" charset="0"/>
                        </a:rPr>
                        <a:t>Rv.c</a:t>
                      </a:r>
                      <a:r>
                        <a:rPr lang="en-US" dirty="0" smtClean="0">
                          <a:latin typeface="SutonnyMJ" pitchFamily="2" charset="0"/>
                        </a:rPr>
                        <a:t>„.</a:t>
                      </a:r>
                      <a:endParaRPr lang="en-US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utonnyMJ" pitchFamily="2" charset="0"/>
                        </a:rPr>
                        <a:t>UvKv</a:t>
                      </a:r>
                      <a:endParaRPr lang="en-US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8888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মে-১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মূলধন হি.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</a:rPr>
                        <a:t>5,000.00</a:t>
                      </a:r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ব্যাংক হি.</a:t>
                      </a:r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</a:rPr>
                        <a:t>2,000.00</a:t>
                      </a:r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54634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বিক্রয় হি.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</a:rPr>
                        <a:t>8,000.00</a:t>
                      </a:r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ক্রয় হি.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</a:rPr>
                        <a:t>6,000.00</a:t>
                      </a:r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90130"/>
              </p:ext>
            </p:extLst>
          </p:nvPr>
        </p:nvGraphicFramePr>
        <p:xfrm>
          <a:off x="90058" y="4370223"/>
          <a:ext cx="9053942" cy="2335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17"/>
                <a:gridCol w="2044825"/>
                <a:gridCol w="457200"/>
                <a:gridCol w="1302154"/>
                <a:gridCol w="831446"/>
                <a:gridCol w="1600200"/>
                <a:gridCol w="533400"/>
                <a:gridCol w="1447800"/>
              </a:tblGrid>
              <a:tr h="757534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utonnyMJ" pitchFamily="2" charset="0"/>
                        </a:rPr>
                        <a:t>ZvwiL</a:t>
                      </a:r>
                      <a:endParaRPr lang="en-US" sz="2400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utonnyMJ" pitchFamily="2" charset="0"/>
                        </a:rPr>
                        <a:t>weeiY</a:t>
                      </a:r>
                      <a:endParaRPr lang="en-US" sz="2400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SutonnyMJ" pitchFamily="2" charset="0"/>
                        </a:rPr>
                        <a:t>Rv.c</a:t>
                      </a:r>
                      <a:r>
                        <a:rPr lang="en-US" dirty="0" smtClean="0">
                          <a:latin typeface="SutonnyMJ" pitchFamily="2" charset="0"/>
                        </a:rPr>
                        <a:t>„.</a:t>
                      </a:r>
                      <a:endParaRPr lang="en-US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utonnyMJ" pitchFamily="2" charset="0"/>
                        </a:rPr>
                        <a:t>UvKv</a:t>
                      </a:r>
                      <a:endParaRPr lang="en-US" sz="2400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utonnyMJ" pitchFamily="2" charset="0"/>
                        </a:rPr>
                        <a:t>ZvwiL</a:t>
                      </a:r>
                      <a:endParaRPr lang="en-US" sz="2400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utonnyMJ" pitchFamily="2" charset="0"/>
                        </a:rPr>
                        <a:t>weeiY</a:t>
                      </a:r>
                      <a:endParaRPr lang="en-US" sz="2400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utonnyMJ" pitchFamily="2" charset="0"/>
                        </a:rPr>
                        <a:t>Rv.c</a:t>
                      </a:r>
                      <a:r>
                        <a:rPr lang="en-US" dirty="0" smtClean="0">
                          <a:latin typeface="SutonnyMJ" pitchFamily="2" charset="0"/>
                        </a:rPr>
                        <a:t>„.</a:t>
                      </a:r>
                      <a:endParaRPr lang="en-US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utonnyMJ" pitchFamily="2" charset="0"/>
                        </a:rPr>
                        <a:t>UvKv</a:t>
                      </a:r>
                      <a:endParaRPr lang="en-US" sz="2400" dirty="0"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9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৩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ক্রয় ফেরত হি.</a:t>
                      </a:r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</a:rPr>
                        <a:t>5,000.00</a:t>
                      </a:r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ক্রয় হি.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</a:rPr>
                        <a:t>5,000.00</a:t>
                      </a:r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994257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নগদান হিসাব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</a:rPr>
                        <a:t>1,000.00</a:t>
                      </a:r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ক্রয় হি.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</a:rPr>
                        <a:t>9,000.00</a:t>
                      </a:r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3352799" y="2971800"/>
            <a:ext cx="1323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96200" y="6172200"/>
            <a:ext cx="1454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25091" y="3043535"/>
            <a:ext cx="14755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</a:rPr>
              <a:t>13,000.00</a:t>
            </a:r>
            <a:endParaRPr lang="en-US" sz="2400" dirty="0">
              <a:latin typeface="SutonnyMJ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6200" y="3043535"/>
            <a:ext cx="14478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</a:rPr>
              <a:t>8,000.00</a:t>
            </a:r>
            <a:endParaRPr lang="en-US" sz="2400" dirty="0">
              <a:latin typeface="SutonnyMJ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2800" y="3043444"/>
            <a:ext cx="1371600" cy="385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7696199" y="3073523"/>
            <a:ext cx="1454727" cy="431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>
            <a:off x="4925290" y="2900066"/>
            <a:ext cx="2618510" cy="681334"/>
          </a:xfrm>
          <a:prstGeom prst="leftRight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SutonnyMJ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0" y="6273923"/>
            <a:ext cx="1295400" cy="43167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utonnyMJ" pitchFamily="2" charset="0"/>
              </a:rPr>
              <a:t>6,000.00</a:t>
            </a:r>
            <a:endParaRPr lang="en-US" sz="2400" dirty="0">
              <a:solidFill>
                <a:schemeClr val="tx1"/>
              </a:solidFill>
              <a:latin typeface="SutonnyMJ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36406" y="6273923"/>
            <a:ext cx="1507595" cy="431677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utonnyMJ" pitchFamily="2" charset="0"/>
              </a:rPr>
              <a:t>14,000.00</a:t>
            </a:r>
            <a:endParaRPr lang="en-US" sz="2400" dirty="0">
              <a:solidFill>
                <a:schemeClr val="tx1"/>
              </a:solidFill>
              <a:latin typeface="SutonnyMJ" pitchFamily="2" charset="0"/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4800600" y="6172200"/>
            <a:ext cx="2787316" cy="685800"/>
          </a:xfrm>
          <a:prstGeom prst="leftRight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utonnyMJ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18" y="76200"/>
            <a:ext cx="90885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tonnyMJ" pitchFamily="2" charset="0"/>
              </a:rPr>
              <a:t># </a:t>
            </a:r>
            <a:r>
              <a:rPr lang="en-US" sz="2400" dirty="0" err="1" smtClean="0">
                <a:latin typeface="SutonnyMJ" pitchFamily="2" charset="0"/>
              </a:rPr>
              <a:t>wb‡Pi</a:t>
            </a:r>
            <a:r>
              <a:rPr lang="en-US" sz="2400" dirty="0" smtClean="0">
                <a:latin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</a:rPr>
              <a:t>LwZqvb</a:t>
            </a:r>
            <a:r>
              <a:rPr lang="en-US" sz="2400" dirty="0" smtClean="0">
                <a:latin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</a:rPr>
              <a:t>wnmve</a:t>
            </a:r>
            <a:r>
              <a:rPr lang="en-US" sz="2400" dirty="0" smtClean="0">
                <a:latin typeface="SutonnyMJ" pitchFamily="2" charset="0"/>
              </a:rPr>
              <a:t> `</a:t>
            </a:r>
            <a:r>
              <a:rPr lang="en-US" sz="2400" dirty="0" err="1" smtClean="0">
                <a:latin typeface="SutonnyMJ" pitchFamily="2" charset="0"/>
              </a:rPr>
              <a:t>ywUi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bn-BD" sz="2400" dirty="0" smtClean="0">
                <a:latin typeface="SutonnyMJ" pitchFamily="2" charset="0"/>
              </a:rPr>
              <a:t>Dfqw`‡Ki </a:t>
            </a:r>
            <a:r>
              <a:rPr lang="en-US" sz="2400" dirty="0" smtClean="0">
                <a:latin typeface="SutonnyMJ" pitchFamily="2" charset="0"/>
              </a:rPr>
              <a:t>†</a:t>
            </a:r>
            <a:r>
              <a:rPr lang="en-US" sz="2400" dirty="0" err="1" smtClean="0">
                <a:latin typeface="SutonnyMJ" pitchFamily="2" charset="0"/>
              </a:rPr>
              <a:t>hvMd‡ji</a:t>
            </a:r>
            <a:r>
              <a:rPr lang="en-US" sz="2400" dirty="0" smtClean="0">
                <a:latin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</a:rPr>
              <a:t>cv_©K</a:t>
            </a:r>
            <a:r>
              <a:rPr lang="en-US" sz="2400" dirty="0" smtClean="0">
                <a:latin typeface="SutonnyMJ" pitchFamily="2" charset="0"/>
              </a:rPr>
              <a:t>¨ †_‡K </a:t>
            </a:r>
            <a:r>
              <a:rPr lang="en-US" sz="2400" dirty="0" err="1" smtClean="0">
                <a:latin typeface="SutonnyMJ" pitchFamily="2" charset="0"/>
              </a:rPr>
              <a:t>Kx</a:t>
            </a:r>
            <a:r>
              <a:rPr lang="en-US" sz="2400" dirty="0">
                <a:latin typeface="SutonnyMJ" pitchFamily="2" charset="0"/>
              </a:rPr>
              <a:t> </a:t>
            </a:r>
            <a:r>
              <a:rPr lang="en-US" sz="2400" dirty="0" smtClean="0">
                <a:latin typeface="SutonnyMJ" pitchFamily="2" charset="0"/>
              </a:rPr>
              <a:t>†</a:t>
            </a:r>
            <a:r>
              <a:rPr lang="en-US" sz="2400" dirty="0" err="1" smtClean="0">
                <a:latin typeface="SutonnyMJ" pitchFamily="2" charset="0"/>
              </a:rPr>
              <a:t>evSv</a:t>
            </a:r>
            <a:r>
              <a:rPr lang="en-US" sz="2400" dirty="0" smtClean="0">
                <a:latin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</a:rPr>
              <a:t>hvq</a:t>
            </a:r>
            <a:r>
              <a:rPr lang="en-US" sz="2400" dirty="0" smtClean="0">
                <a:latin typeface="SutonnyMJ" pitchFamily="2" charset="0"/>
              </a:rPr>
              <a:t>?</a:t>
            </a:r>
            <a:endParaRPr lang="en-US" sz="2400" dirty="0">
              <a:latin typeface="SutonnyMJ" pitchFamily="2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429000" y="6172200"/>
            <a:ext cx="128592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765473" y="2971800"/>
            <a:ext cx="13785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87291" y="3043535"/>
            <a:ext cx="109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utonnyMJ" pitchFamily="2" charset="0"/>
              </a:rPr>
              <a:t>‡</a:t>
            </a:r>
            <a:r>
              <a:rPr lang="en-US" sz="2400" b="1" dirty="0" err="1" smtClean="0">
                <a:latin typeface="SutonnyMJ" pitchFamily="2" charset="0"/>
              </a:rPr>
              <a:t>hvMdj</a:t>
            </a:r>
            <a:endParaRPr lang="en-US" b="1" dirty="0">
              <a:latin typeface="SutonnyMJ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1" y="6248400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utonnyMJ" pitchFamily="2" charset="0"/>
              </a:rPr>
              <a:t>‡</a:t>
            </a:r>
            <a:r>
              <a:rPr lang="en-US" sz="2400" b="1" dirty="0" err="1" smtClean="0">
                <a:latin typeface="SutonnyMJ" pitchFamily="2" charset="0"/>
              </a:rPr>
              <a:t>hvMdj</a:t>
            </a:r>
            <a:endParaRPr lang="en-US" sz="2400" b="1" dirty="0">
              <a:latin typeface="SutonnyMJ" pitchFamily="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5418" y="634425"/>
            <a:ext cx="8998527" cy="584775"/>
            <a:chOff x="55418" y="2133600"/>
            <a:chExt cx="8998527" cy="584775"/>
          </a:xfrm>
        </p:grpSpPr>
        <p:sp>
          <p:nvSpPr>
            <p:cNvPr id="29" name="TextBox 28"/>
            <p:cNvSpPr txBox="1"/>
            <p:nvPr/>
          </p:nvSpPr>
          <p:spPr>
            <a:xfrm>
              <a:off x="3276600" y="2133600"/>
              <a:ext cx="2576945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bn-BD" sz="3200" dirty="0" smtClean="0">
                  <a:latin typeface="NikoshBAN" pitchFamily="2" charset="0"/>
                  <a:cs typeface="NikoshBAN" pitchFamily="2" charset="0"/>
                </a:rPr>
                <a:t> </a:t>
              </a:r>
              <a:r>
                <a:rPr lang="as-IN" sz="3200" dirty="0">
                  <a:latin typeface="NikoshBAN" pitchFamily="2" charset="0"/>
                  <a:cs typeface="NikoshBAN" pitchFamily="2" charset="0"/>
                </a:rPr>
                <a:t>নগদান </a:t>
              </a:r>
              <a:r>
                <a:rPr lang="bn-BD" sz="3200" dirty="0" smtClean="0">
                  <a:latin typeface="NikoshBAN" pitchFamily="2" charset="0"/>
                  <a:cs typeface="NikoshBAN" pitchFamily="2" charset="0"/>
                </a:rPr>
                <a:t>হিসাব</a:t>
              </a:r>
              <a:endParaRPr lang="bn-BD" sz="3200" dirty="0"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18" y="2133600"/>
              <a:ext cx="1316182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3200" dirty="0">
                  <a:latin typeface="NikoshBAN" pitchFamily="2" charset="0"/>
                  <a:cs typeface="NikoshBAN" pitchFamily="2" charset="0"/>
                </a:rPr>
                <a:t>ডেবিট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72400" y="2133600"/>
              <a:ext cx="1281545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3200" dirty="0">
                  <a:latin typeface="NikoshBAN" pitchFamily="2" charset="0"/>
                  <a:cs typeface="NikoshBAN" pitchFamily="2" charset="0"/>
                </a:rPr>
                <a:t>ক্রেডিট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418" y="3657600"/>
            <a:ext cx="8998527" cy="636150"/>
            <a:chOff x="55418" y="2133600"/>
            <a:chExt cx="8998527" cy="636150"/>
          </a:xfrm>
        </p:grpSpPr>
        <p:sp>
          <p:nvSpPr>
            <p:cNvPr id="34" name="TextBox 33"/>
            <p:cNvSpPr txBox="1"/>
            <p:nvPr/>
          </p:nvSpPr>
          <p:spPr>
            <a:xfrm>
              <a:off x="3290455" y="2184975"/>
              <a:ext cx="2576945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bn-BD" sz="3200" dirty="0">
                  <a:latin typeface="NikoshBAN" pitchFamily="2" charset="0"/>
                  <a:cs typeface="NikoshBAN" pitchFamily="2" charset="0"/>
                </a:rPr>
                <a:t>পাওনাদার হিসাব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418" y="2133600"/>
              <a:ext cx="1316182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3200" dirty="0">
                  <a:latin typeface="NikoshBAN" pitchFamily="2" charset="0"/>
                  <a:cs typeface="NikoshBAN" pitchFamily="2" charset="0"/>
                </a:rPr>
                <a:t>ডেবিট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72400" y="2133600"/>
              <a:ext cx="1281545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3200" dirty="0">
                  <a:latin typeface="NikoshBAN" pitchFamily="2" charset="0"/>
                  <a:cs typeface="NikoshBAN" pitchFamily="2" charset="0"/>
                </a:rPr>
                <a:t>ক্রেডিট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4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252728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bn-BD" u="sng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হিসাবের জের টানা</a:t>
            </a:r>
            <a:endParaRPr lang="en-US" u="sng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62000"/>
            <a:ext cx="8229600" cy="125272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bn-BD" sz="3200" dirty="0">
                <a:latin typeface="NikoshBAN" pitchFamily="2" charset="0"/>
                <a:cs typeface="NikoshBAN" pitchFamily="2" charset="0"/>
              </a:rPr>
              <a:t>আজকের পাঠ-</a:t>
            </a:r>
            <a:endParaRPr lang="en-US" sz="3200" dirty="0"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7634" y="1290935"/>
            <a:ext cx="806536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bn-BD" sz="2400" dirty="0" smtClean="0">
                <a:latin typeface="SutonnyMJ" pitchFamily="2" charset="0"/>
                <a:cs typeface="SutonnyMJ" pitchFamily="2" charset="0"/>
              </a:rPr>
              <a:t>LwZqv‡bi ‡Ri Kv‡K e‡j?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05335"/>
            <a:ext cx="806536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bn-BD" sz="2400" dirty="0" smtClean="0">
                <a:latin typeface="SutonnyMJ" pitchFamily="2" charset="0"/>
                <a:cs typeface="SutonnyMJ" pitchFamily="2" charset="0"/>
              </a:rPr>
              <a:t>LwZqv‡bi Dfqw`‡Ki †hvMd‡ji cv_©K¨‡K ‡Ri e‡j| 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653135"/>
            <a:ext cx="806536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bn-BD" sz="2400" dirty="0" smtClean="0">
                <a:latin typeface="SutonnyMJ" pitchFamily="2" charset="0"/>
                <a:cs typeface="SutonnyMJ" pitchFamily="2" charset="0"/>
              </a:rPr>
              <a:t>LwZqv‡bi ‡Ri KZ cÖKviI Kx Kx?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643735"/>
            <a:ext cx="806536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bn-BD" sz="2400" dirty="0" smtClean="0">
                <a:latin typeface="SutonnyMJ" pitchFamily="2" charset="0"/>
                <a:cs typeface="SutonnyMJ" pitchFamily="2" charset="0"/>
              </a:rPr>
              <a:t>LwZqv‡bi ‡Ri 2 cÖKvi| h_v t †WweU †Ri I †µwWU †Ri|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62580"/>
            <a:ext cx="13716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utonnyMJ" pitchFamily="2" charset="0"/>
                <a:cs typeface="SutonnyMJ" pitchFamily="2" charset="0"/>
              </a:rPr>
              <a:t>GKK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KvR</a:t>
            </a:r>
            <a:endParaRPr lang="en-US" sz="2800" dirty="0">
              <a:latin typeface="SutonnyMJ" pitchFamily="2" charset="0"/>
              <a:cs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73395"/>
              </p:ext>
            </p:extLst>
          </p:nvPr>
        </p:nvGraphicFramePr>
        <p:xfrm>
          <a:off x="0" y="2818206"/>
          <a:ext cx="9144001" cy="219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981200"/>
                <a:gridCol w="512737"/>
                <a:gridCol w="1355123"/>
                <a:gridCol w="814641"/>
                <a:gridCol w="1704814"/>
                <a:gridCol w="542441"/>
                <a:gridCol w="1394845"/>
              </a:tblGrid>
              <a:tr h="593167"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8888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মে-১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মূলধন হি.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৫,০০০.০০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ব্যাংক হি.</a:t>
                      </a:r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6</a:t>
                      </a:r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54634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বিক্রয় হি.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8</a:t>
                      </a:r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ক্রয় হি.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2</a:t>
                      </a:r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5418" y="2133600"/>
            <a:ext cx="8998527" cy="584775"/>
            <a:chOff x="55418" y="2133600"/>
            <a:chExt cx="8998527" cy="584775"/>
          </a:xfrm>
        </p:grpSpPr>
        <p:sp>
          <p:nvSpPr>
            <p:cNvPr id="12" name="TextBox 11"/>
            <p:cNvSpPr txBox="1"/>
            <p:nvPr/>
          </p:nvSpPr>
          <p:spPr>
            <a:xfrm>
              <a:off x="3657600" y="2133600"/>
              <a:ext cx="2133600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3200" dirty="0">
                  <a:latin typeface="NikoshBAN" pitchFamily="2" charset="0"/>
                  <a:cs typeface="NikoshBAN" pitchFamily="2" charset="0"/>
                </a:rPr>
                <a:t>নগদান হিসাব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418" y="2133600"/>
              <a:ext cx="1316182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3200" dirty="0">
                  <a:latin typeface="NikoshBAN" pitchFamily="2" charset="0"/>
                  <a:cs typeface="NikoshBAN" pitchFamily="2" charset="0"/>
                </a:rPr>
                <a:t>ডেবিট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72400" y="2133600"/>
              <a:ext cx="1281545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3200" dirty="0">
                  <a:latin typeface="NikoshBAN" pitchFamily="2" charset="0"/>
                  <a:cs typeface="NikoshBAN" pitchFamily="2" charset="0"/>
                </a:rPr>
                <a:t>ক্রেডিট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352800" y="4648200"/>
            <a:ext cx="1371600" cy="385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7772399" y="4648200"/>
            <a:ext cx="1371601" cy="431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352800" y="4572000"/>
            <a:ext cx="1323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-Right Arrow 17"/>
          <p:cNvSpPr/>
          <p:nvPr/>
        </p:nvSpPr>
        <p:spPr>
          <a:xfrm>
            <a:off x="4876800" y="4495800"/>
            <a:ext cx="2618510" cy="681334"/>
          </a:xfrm>
          <a:prstGeom prst="left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SutonnyMJ" pitchFamily="2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765473" y="4572000"/>
            <a:ext cx="13785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7291" y="4572000"/>
            <a:ext cx="109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s-IN" sz="2800" b="1" dirty="0">
                <a:latin typeface="NikoshBAN" pitchFamily="2" charset="0"/>
                <a:cs typeface="NikoshBAN" pitchFamily="2" charset="0"/>
              </a:rPr>
              <a:t>যোগফল</a:t>
            </a:r>
            <a:endParaRPr lang="en-US" sz="2800" b="1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2400" y="45720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SutonnyMJ" pitchFamily="2" charset="0"/>
              </a:rPr>
              <a:t>8,000.00</a:t>
            </a:r>
            <a:endParaRPr lang="en-US" sz="2800" dirty="0">
              <a:latin typeface="SutonnyMJ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6600" y="4648200"/>
            <a:ext cx="147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SutonnyMJ" pitchFamily="2" charset="0"/>
              </a:rPr>
              <a:t>13,000.00</a:t>
            </a:r>
            <a:endParaRPr lang="en-US" sz="2400" dirty="0">
              <a:latin typeface="SutonnyMJ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1244025"/>
            <a:ext cx="83820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bn-BD" sz="3200" dirty="0">
                <a:solidFill>
                  <a:srgbClr val="FF0000"/>
                </a:solidFill>
                <a:latin typeface="NikoshBAN" pitchFamily="2" charset="0"/>
                <a:cs typeface="NikoshBAN" pitchFamily="2" charset="0"/>
              </a:rPr>
              <a:t>নিচের হিসাবটিতে যে জের পাওয়া যাবে তার নাম কী হতে পারে?</a:t>
            </a:r>
            <a:endParaRPr lang="en-US" sz="2400" dirty="0">
              <a:solidFill>
                <a:srgbClr val="FF0000"/>
              </a:solidFill>
              <a:latin typeface="NikoshBAN" pitchFamily="2" charset="0"/>
              <a:cs typeface="NikoshBAN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7200" y="5715000"/>
            <a:ext cx="8039100" cy="838200"/>
            <a:chOff x="457200" y="5715000"/>
            <a:chExt cx="8039100" cy="838200"/>
          </a:xfrm>
        </p:grpSpPr>
        <p:sp>
          <p:nvSpPr>
            <p:cNvPr id="26" name="TextBox 25"/>
            <p:cNvSpPr txBox="1"/>
            <p:nvPr/>
          </p:nvSpPr>
          <p:spPr>
            <a:xfrm>
              <a:off x="2133600" y="5816025"/>
              <a:ext cx="2133600" cy="5847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n-BD" sz="3200" dirty="0">
                  <a:latin typeface="NikoshBAN" pitchFamily="2" charset="0"/>
                  <a:cs typeface="NikoshBAN" pitchFamily="2" charset="0"/>
                </a:rPr>
                <a:t>ডেবিট জের 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457200" y="5715000"/>
              <a:ext cx="1484098" cy="838200"/>
            </a:xfrm>
            <a:prstGeom prst="rightArrow">
              <a:avLst>
                <a:gd name="adj1" fmla="val 75978"/>
                <a:gd name="adj2" fmla="val 50000"/>
              </a:avLst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bn-BD" dirty="0" smtClean="0">
                <a:solidFill>
                  <a:schemeClr val="tx1"/>
                </a:solidFill>
                <a:latin typeface="SutonnyMJ" pitchFamily="2" charset="0"/>
              </a:endParaRPr>
            </a:p>
            <a:p>
              <a:pPr algn="ctr"/>
              <a:r>
                <a:rPr lang="bn-BD" sz="3200" dirty="0">
                  <a:solidFill>
                    <a:schemeClr val="tx1"/>
                  </a:solidFill>
                  <a:latin typeface="NikoshBAN" pitchFamily="2" charset="0"/>
                  <a:cs typeface="NikoshBAN" pitchFamily="2" charset="0"/>
                </a:rPr>
                <a:t>উত্তর </a:t>
              </a:r>
              <a:r>
                <a:rPr lang="en-US" sz="3200" dirty="0" smtClean="0">
                  <a:solidFill>
                    <a:schemeClr val="tx1"/>
                  </a:solidFill>
                  <a:latin typeface="NikoshBAN" pitchFamily="2" charset="0"/>
                  <a:cs typeface="NikoshBAN" pitchFamily="2" charset="0"/>
                </a:rPr>
                <a:t>:</a:t>
              </a:r>
              <a:endParaRPr lang="en-US" sz="32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24400" y="5816025"/>
              <a:ext cx="3771900" cy="5847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n-BD" sz="3200" dirty="0">
                  <a:latin typeface="NikoshBAN" pitchFamily="2" charset="0"/>
                  <a:cs typeface="NikoshBAN" pitchFamily="2" charset="0"/>
                </a:rPr>
                <a:t>কেনো তা বলতে পারবে কি?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57600" y="381000"/>
            <a:ext cx="21336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as-IN" sz="3600" dirty="0">
                <a:latin typeface="NikoshBAN" pitchFamily="2" charset="0"/>
                <a:cs typeface="NikoshBAN" pitchFamily="2" charset="0"/>
              </a:rPr>
              <a:t>জোড়ায় কাজ</a:t>
            </a:r>
            <a:endParaRPr lang="en-US" sz="3600" dirty="0"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11892"/>
              </p:ext>
            </p:extLst>
          </p:nvPr>
        </p:nvGraphicFramePr>
        <p:xfrm>
          <a:off x="0" y="2286000"/>
          <a:ext cx="9144001" cy="219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981200"/>
                <a:gridCol w="512737"/>
                <a:gridCol w="1355123"/>
                <a:gridCol w="814641"/>
                <a:gridCol w="1704814"/>
                <a:gridCol w="542441"/>
                <a:gridCol w="1394845"/>
              </a:tblGrid>
              <a:tr h="593167"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তারিখ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বিবরণ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জা.পৃ.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টাকা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8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৩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ক্রয় ফেরত হি.</a:t>
                      </a:r>
                      <a:endParaRPr lang="bn-BD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৫</a:t>
                      </a:r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r>
                        <a:rPr lang="bn-BD" sz="2800" baseline="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 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ক্রয় হি.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৫,০০০.০০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54634"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নগদান হিসাব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১</a:t>
                      </a:r>
                      <a:r>
                        <a:rPr lang="as-IN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en-US" sz="28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মে-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11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28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ক্রয় হি.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SutonnyMJ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n-BD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৯</a:t>
                      </a:r>
                      <a:r>
                        <a:rPr lang="as-IN" sz="2400" dirty="0" smtClean="0">
                          <a:solidFill>
                            <a:schemeClr val="tx1"/>
                          </a:solidFill>
                          <a:latin typeface="NikoshBAN" pitchFamily="2" charset="0"/>
                          <a:cs typeface="NikoshBAN" pitchFamily="2" charset="0"/>
                        </a:rPr>
                        <a:t>,০০০.০০</a:t>
                      </a:r>
                      <a:endParaRPr lang="en-US" sz="2400" dirty="0">
                        <a:solidFill>
                          <a:schemeClr val="tx1"/>
                        </a:solidFill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772400" y="411926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400" dirty="0" smtClean="0">
                <a:latin typeface="NikoshBAN" pitchFamily="2" charset="0"/>
                <a:cs typeface="NikoshBAN" pitchFamily="2" charset="0"/>
              </a:rPr>
              <a:t>১৪</a:t>
            </a:r>
            <a:r>
              <a:rPr lang="en-US" sz="2400" dirty="0" smtClean="0">
                <a:latin typeface="SutonnyMJ" pitchFamily="2" charset="0"/>
              </a:rPr>
              <a:t>,000.00</a:t>
            </a:r>
            <a:endParaRPr lang="en-US" sz="2400" dirty="0">
              <a:latin typeface="SutonnyMJ" pitchFamily="2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76600" y="3966866"/>
            <a:ext cx="5867400" cy="681334"/>
            <a:chOff x="3276600" y="3966866"/>
            <a:chExt cx="5867400" cy="681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352800" y="4043066"/>
              <a:ext cx="13231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-Right Arrow 19"/>
            <p:cNvSpPr/>
            <p:nvPr/>
          </p:nvSpPr>
          <p:spPr>
            <a:xfrm>
              <a:off x="4876800" y="3966866"/>
              <a:ext cx="2618510" cy="681334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latin typeface="SutonnyMJ" pitchFamily="2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765473" y="4043066"/>
              <a:ext cx="13785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87291" y="4043066"/>
              <a:ext cx="1094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s-IN" sz="2800" b="1" dirty="0">
                  <a:latin typeface="NikoshBAN" pitchFamily="2" charset="0"/>
                  <a:cs typeface="NikoshBAN" pitchFamily="2" charset="0"/>
                </a:rPr>
                <a:t>যোগফল</a:t>
              </a:r>
              <a:endParaRPr lang="en-US" sz="2800" b="1" dirty="0"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2800" y="4119266"/>
              <a:ext cx="1475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400" dirty="0" smtClean="0">
                  <a:latin typeface="NikoshBAN" pitchFamily="2" charset="0"/>
                  <a:cs typeface="NikoshBAN" pitchFamily="2" charset="0"/>
                </a:rPr>
                <a:t>৬</a:t>
              </a:r>
              <a:r>
                <a:rPr lang="en-US" sz="2400" dirty="0" smtClean="0">
                  <a:latin typeface="SutonnyMJ" pitchFamily="2" charset="0"/>
                </a:rPr>
                <a:t>,000.00</a:t>
              </a:r>
              <a:endParaRPr lang="en-US" sz="2400" dirty="0">
                <a:latin typeface="SutonnyMJ" pitchFamily="2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276600" y="4114800"/>
              <a:ext cx="5867400" cy="431677"/>
              <a:chOff x="3276600" y="4648200"/>
              <a:chExt cx="5867400" cy="43167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276600" y="4648200"/>
                <a:ext cx="1371600" cy="3855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772399" y="4648200"/>
                <a:ext cx="1371601" cy="4316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457200" y="5715000"/>
            <a:ext cx="8039100" cy="838200"/>
            <a:chOff x="457200" y="5715000"/>
            <a:chExt cx="8039100" cy="838200"/>
          </a:xfrm>
        </p:grpSpPr>
        <p:sp>
          <p:nvSpPr>
            <p:cNvPr id="29" name="TextBox 28"/>
            <p:cNvSpPr txBox="1"/>
            <p:nvPr/>
          </p:nvSpPr>
          <p:spPr>
            <a:xfrm>
              <a:off x="2133600" y="5816025"/>
              <a:ext cx="2133600" cy="5847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n-BD" sz="3200" dirty="0" smtClean="0">
                  <a:latin typeface="NikoshBAN" pitchFamily="2" charset="0"/>
                  <a:cs typeface="NikoshBAN" pitchFamily="2" charset="0"/>
                </a:rPr>
                <a:t>ক্রেডিট </a:t>
              </a:r>
              <a:r>
                <a:rPr lang="bn-BD" sz="3200" dirty="0">
                  <a:latin typeface="NikoshBAN" pitchFamily="2" charset="0"/>
                  <a:cs typeface="NikoshBAN" pitchFamily="2" charset="0"/>
                </a:rPr>
                <a:t>জের 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457200" y="5715000"/>
              <a:ext cx="1484098" cy="838200"/>
            </a:xfrm>
            <a:prstGeom prst="rightArrow">
              <a:avLst>
                <a:gd name="adj1" fmla="val 75978"/>
                <a:gd name="adj2" fmla="val 50000"/>
              </a:avLst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bn-BD" dirty="0" smtClean="0">
                <a:solidFill>
                  <a:schemeClr val="tx1"/>
                </a:solidFill>
                <a:latin typeface="SutonnyMJ" pitchFamily="2" charset="0"/>
              </a:endParaRPr>
            </a:p>
            <a:p>
              <a:pPr algn="ctr"/>
              <a:r>
                <a:rPr lang="bn-BD" sz="3200" dirty="0">
                  <a:solidFill>
                    <a:schemeClr val="tx1"/>
                  </a:solidFill>
                  <a:latin typeface="NikoshBAN" pitchFamily="2" charset="0"/>
                  <a:cs typeface="NikoshBAN" pitchFamily="2" charset="0"/>
                </a:rPr>
                <a:t>উত্তর </a:t>
              </a:r>
              <a:r>
                <a:rPr lang="en-US" sz="3200" dirty="0" smtClean="0">
                  <a:solidFill>
                    <a:schemeClr val="tx1"/>
                  </a:solidFill>
                  <a:latin typeface="NikoshBAN" pitchFamily="2" charset="0"/>
                  <a:cs typeface="NikoshBAN" pitchFamily="2" charset="0"/>
                </a:rPr>
                <a:t>:</a:t>
              </a:r>
              <a:endParaRPr lang="en-US" sz="32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4400" y="5816025"/>
              <a:ext cx="3771900" cy="58477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n-BD" sz="3200" dirty="0">
                  <a:latin typeface="NikoshBAN" pitchFamily="2" charset="0"/>
                  <a:cs typeface="NikoshBAN" pitchFamily="2" charset="0"/>
                </a:rPr>
                <a:t>কেনো তা বলতে পারবে কি?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6200" y="457200"/>
            <a:ext cx="90678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bn-BD" sz="3200" dirty="0" smtClean="0">
                <a:solidFill>
                  <a:srgbClr val="FF0000"/>
                </a:solidFill>
                <a:latin typeface="NikoshBAN" pitchFamily="2" charset="0"/>
                <a:cs typeface="NikoshBAN" pitchFamily="2" charset="0"/>
              </a:rPr>
              <a:t>তাহলে নিচের </a:t>
            </a:r>
            <a:r>
              <a:rPr lang="bn-BD" sz="3200" dirty="0">
                <a:solidFill>
                  <a:srgbClr val="FF0000"/>
                </a:solidFill>
                <a:latin typeface="NikoshBAN" pitchFamily="2" charset="0"/>
                <a:cs typeface="NikoshBAN" pitchFamily="2" charset="0"/>
              </a:rPr>
              <a:t>হিসাবটিতে যে জের পাওয়া যাবে তার নাম কী হতে পারে?</a:t>
            </a:r>
            <a:endParaRPr lang="en-US" sz="2400" dirty="0">
              <a:solidFill>
                <a:srgbClr val="FF0000"/>
              </a:solidFill>
              <a:latin typeface="NikoshBAN" pitchFamily="2" charset="0"/>
              <a:cs typeface="NikoshBAN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418" y="1548825"/>
            <a:ext cx="8998527" cy="584775"/>
            <a:chOff x="55418" y="2133600"/>
            <a:chExt cx="8998527" cy="584775"/>
          </a:xfrm>
        </p:grpSpPr>
        <p:sp>
          <p:nvSpPr>
            <p:cNvPr id="34" name="TextBox 33"/>
            <p:cNvSpPr txBox="1"/>
            <p:nvPr/>
          </p:nvSpPr>
          <p:spPr>
            <a:xfrm>
              <a:off x="3657599" y="2133600"/>
              <a:ext cx="2576945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bn-BD" sz="3200" dirty="0">
                  <a:latin typeface="NikoshBAN" pitchFamily="2" charset="0"/>
                  <a:cs typeface="NikoshBAN" pitchFamily="2" charset="0"/>
                </a:rPr>
                <a:t>পাওনাদার হিসাব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418" y="2133600"/>
              <a:ext cx="1316182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3200" dirty="0">
                  <a:latin typeface="NikoshBAN" pitchFamily="2" charset="0"/>
                  <a:cs typeface="NikoshBAN" pitchFamily="2" charset="0"/>
                </a:rPr>
                <a:t>ডেবিট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72400" y="2133600"/>
              <a:ext cx="1281545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s-IN" sz="3200" dirty="0">
                  <a:latin typeface="NikoshBAN" pitchFamily="2" charset="0"/>
                  <a:cs typeface="NikoshBAN" pitchFamily="2" charset="0"/>
                </a:rPr>
                <a:t>ক্রেডিট</a:t>
              </a:r>
              <a:endParaRPr lang="en-US" sz="3200" dirty="0">
                <a:latin typeface="NikoshBAN" pitchFamily="2" charset="0"/>
                <a:cs typeface="NikoshBA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1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1057</TotalTime>
  <Words>755</Words>
  <Application>Microsoft Office PowerPoint</Application>
  <PresentationFormat>On-screen Show (4:3)</PresentationFormat>
  <Paragraphs>387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হিসাবের জের টানা</vt:lpstr>
      <vt:lpstr>PowerPoint Presentation</vt:lpstr>
      <vt:lpstr>PowerPoint Presentation</vt:lpstr>
      <vt:lpstr>PowerPoint Presentation</vt:lpstr>
      <vt:lpstr>PowerPoint Presentation</vt:lpstr>
      <vt:lpstr>নিচের হিসাবটির  জের টানার ধারাবাহিক কাজগুলো লক্ষ্য কর</vt:lpstr>
      <vt:lpstr>এবার নিচের জের টানার ধারাবাহিক কাজগুলো লক্ষ্য কর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CPSCR</dc:creator>
  <cp:lastModifiedBy>REYA</cp:lastModifiedBy>
  <cp:revision>122</cp:revision>
  <dcterms:created xsi:type="dcterms:W3CDTF">2017-02-07T04:02:09Z</dcterms:created>
  <dcterms:modified xsi:type="dcterms:W3CDTF">2017-02-17T07:03:24Z</dcterms:modified>
</cp:coreProperties>
</file>