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2404050" cy="43205400"/>
  <p:notesSz cx="6797675" cy="9926638"/>
  <p:defaultTextStyle>
    <a:defPPr>
      <a:defRPr lang="pt-BR"/>
    </a:defPPr>
    <a:lvl1pPr algn="l" defTabSz="4319588" rtl="0" fontAlgn="base">
      <a:spcBef>
        <a:spcPct val="0"/>
      </a:spcBef>
      <a:spcAft>
        <a:spcPct val="0"/>
      </a:spcAft>
      <a:defRPr sz="8500" kern="1200">
        <a:solidFill>
          <a:schemeClr val="tx1"/>
        </a:solidFill>
        <a:latin typeface="Arial" charset="0"/>
        <a:ea typeface="+mn-ea"/>
        <a:cs typeface="+mn-cs"/>
      </a:defRPr>
    </a:lvl1pPr>
    <a:lvl2pPr marL="2159000" indent="-1701800" algn="l" defTabSz="4319588" rtl="0" fontAlgn="base">
      <a:spcBef>
        <a:spcPct val="0"/>
      </a:spcBef>
      <a:spcAft>
        <a:spcPct val="0"/>
      </a:spcAft>
      <a:defRPr sz="8500" kern="1200">
        <a:solidFill>
          <a:schemeClr val="tx1"/>
        </a:solidFill>
        <a:latin typeface="Arial" charset="0"/>
        <a:ea typeface="+mn-ea"/>
        <a:cs typeface="+mn-cs"/>
      </a:defRPr>
    </a:lvl2pPr>
    <a:lvl3pPr marL="4319588" indent="-3405188" algn="l" defTabSz="4319588" rtl="0" fontAlgn="base">
      <a:spcBef>
        <a:spcPct val="0"/>
      </a:spcBef>
      <a:spcAft>
        <a:spcPct val="0"/>
      </a:spcAft>
      <a:defRPr sz="8500" kern="1200">
        <a:solidFill>
          <a:schemeClr val="tx1"/>
        </a:solidFill>
        <a:latin typeface="Arial" charset="0"/>
        <a:ea typeface="+mn-ea"/>
        <a:cs typeface="+mn-cs"/>
      </a:defRPr>
    </a:lvl3pPr>
    <a:lvl4pPr marL="6480175" indent="-5108575" algn="l" defTabSz="4319588" rtl="0" fontAlgn="base">
      <a:spcBef>
        <a:spcPct val="0"/>
      </a:spcBef>
      <a:spcAft>
        <a:spcPct val="0"/>
      </a:spcAft>
      <a:defRPr sz="8500" kern="1200">
        <a:solidFill>
          <a:schemeClr val="tx1"/>
        </a:solidFill>
        <a:latin typeface="Arial" charset="0"/>
        <a:ea typeface="+mn-ea"/>
        <a:cs typeface="+mn-cs"/>
      </a:defRPr>
    </a:lvl4pPr>
    <a:lvl5pPr marL="8640763" indent="-6811963" algn="l" defTabSz="4319588" rtl="0" fontAlgn="base">
      <a:spcBef>
        <a:spcPct val="0"/>
      </a:spcBef>
      <a:spcAft>
        <a:spcPct val="0"/>
      </a:spcAft>
      <a:defRPr sz="8500" kern="1200">
        <a:solidFill>
          <a:schemeClr val="tx1"/>
        </a:solidFill>
        <a:latin typeface="Arial" charset="0"/>
        <a:ea typeface="+mn-ea"/>
        <a:cs typeface="+mn-cs"/>
      </a:defRPr>
    </a:lvl5pPr>
    <a:lvl6pPr marL="2286000" algn="l" defTabSz="914400" rtl="0" eaLnBrk="1" latinLnBrk="0" hangingPunct="1">
      <a:defRPr sz="8500" kern="1200">
        <a:solidFill>
          <a:schemeClr val="tx1"/>
        </a:solidFill>
        <a:latin typeface="Arial" charset="0"/>
        <a:ea typeface="+mn-ea"/>
        <a:cs typeface="+mn-cs"/>
      </a:defRPr>
    </a:lvl6pPr>
    <a:lvl7pPr marL="2743200" algn="l" defTabSz="914400" rtl="0" eaLnBrk="1" latinLnBrk="0" hangingPunct="1">
      <a:defRPr sz="8500" kern="1200">
        <a:solidFill>
          <a:schemeClr val="tx1"/>
        </a:solidFill>
        <a:latin typeface="Arial" charset="0"/>
        <a:ea typeface="+mn-ea"/>
        <a:cs typeface="+mn-cs"/>
      </a:defRPr>
    </a:lvl7pPr>
    <a:lvl8pPr marL="3200400" algn="l" defTabSz="914400" rtl="0" eaLnBrk="1" latinLnBrk="0" hangingPunct="1">
      <a:defRPr sz="8500" kern="1200">
        <a:solidFill>
          <a:schemeClr val="tx1"/>
        </a:solidFill>
        <a:latin typeface="Arial" charset="0"/>
        <a:ea typeface="+mn-ea"/>
        <a:cs typeface="+mn-cs"/>
      </a:defRPr>
    </a:lvl8pPr>
    <a:lvl9pPr marL="3657600" algn="l" defTabSz="914400" rtl="0" eaLnBrk="1" latinLnBrk="0" hangingPunct="1">
      <a:defRPr sz="85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DA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0845" autoAdjust="0"/>
    <p:restoredTop sz="99712" autoAdjust="0"/>
  </p:normalViewPr>
  <p:slideViewPr>
    <p:cSldViewPr>
      <p:cViewPr>
        <p:scale>
          <a:sx n="25" d="100"/>
          <a:sy n="25" d="100"/>
        </p:scale>
        <p:origin x="1176" y="-2148"/>
      </p:cViewPr>
      <p:guideLst>
        <p:guide orient="horz" pos="13608"/>
        <p:guide pos="1020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pic>
        <p:nvPicPr>
          <p:cNvPr id="9" name="Picture 2" descr="C:\Users\flavio_americo\Downloads\CARTAZ_A3_Encontro de Cultura_201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985"/>
          <a:stretch/>
        </p:blipFill>
        <p:spPr bwMode="auto">
          <a:xfrm>
            <a:off x="0" y="0"/>
            <a:ext cx="10691813" cy="12703768"/>
          </a:xfrm>
          <a:prstGeom prst="rect">
            <a:avLst/>
          </a:prstGeom>
          <a:ln>
            <a:noFill/>
          </a:ln>
          <a:effectLst>
            <a:glow rad="444500">
              <a:schemeClr val="bg1">
                <a:alpha val="79000"/>
              </a:schemeClr>
            </a:glow>
            <a:softEdge rad="635000"/>
          </a:effectLst>
          <a:extLst>
            <a:ext uri="{909E8E84-426E-40DD-AFC4-6F175D3DCCD1}">
              <a14:hiddenFill xmlns:a14="http://schemas.microsoft.com/office/drawing/2010/main">
                <a:solidFill>
                  <a:srgbClr val="FFFFFF"/>
                </a:solidFill>
              </a14:hiddenFill>
            </a:ext>
          </a:extLst>
        </p:spPr>
      </p:pic>
      <p:pic>
        <p:nvPicPr>
          <p:cNvPr id="10" name="Picture 2" descr="https://www.minhapos.com.br/data/artigos/images/UNIT_nova%20marca.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90" y="39100644"/>
            <a:ext cx="5847631" cy="2929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1128607" y="0"/>
            <a:ext cx="29163645" cy="7200900"/>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a:xfrm>
            <a:off x="1620838" y="10080625"/>
            <a:ext cx="29162375" cy="28514675"/>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1AC9DF4A-1AAC-4AFD-B573-713C55CC5C82}" type="datetimeFigureOut">
              <a:rPr lang="pt-BR"/>
              <a:pPr>
                <a:defRPr/>
              </a:pPr>
              <a:t>06/06/2022</a:t>
            </a:fld>
            <a:endParaRPr lang="pt-BR"/>
          </a:p>
        </p:txBody>
      </p:sp>
      <p:sp>
        <p:nvSpPr>
          <p:cNvPr id="5" name="Espaço Reservado para Rodapé 4"/>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6" name="Espaço Reservado para Número de Slide 5"/>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80DE3658-E83A-4EBE-BC0D-D04C19C7B332}"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54782" y="10901365"/>
            <a:ext cx="25833229" cy="232249028"/>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5743847" y="10901365"/>
            <a:ext cx="76970870" cy="232249028"/>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4FE0F84B-CC93-442B-B871-8FDC082474D2}" type="datetimeFigureOut">
              <a:rPr lang="pt-BR"/>
              <a:pPr>
                <a:defRPr/>
              </a:pPr>
              <a:t>06/06/2022</a:t>
            </a:fld>
            <a:endParaRPr lang="pt-BR"/>
          </a:p>
        </p:txBody>
      </p:sp>
      <p:sp>
        <p:nvSpPr>
          <p:cNvPr id="5" name="Espaço Reservado para Rodapé 4"/>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6" name="Espaço Reservado para Número de Slide 5"/>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004CA655-6375-4828-9707-6FC4C44199FA}"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128607" y="0"/>
            <a:ext cx="29163645" cy="7200900"/>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a:xfrm>
            <a:off x="1620838" y="10080625"/>
            <a:ext cx="29162375" cy="28514675"/>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7ED94AB7-1E3B-417C-B257-58CC90DC713F}" type="datetimeFigureOut">
              <a:rPr lang="pt-BR"/>
              <a:pPr>
                <a:defRPr/>
              </a:pPr>
              <a:t>06/06/2022</a:t>
            </a:fld>
            <a:endParaRPr lang="pt-BR"/>
          </a:p>
        </p:txBody>
      </p:sp>
      <p:sp>
        <p:nvSpPr>
          <p:cNvPr id="5" name="Espaço Reservado para Rodapé 4"/>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6" name="Espaço Reservado para Número de Slide 5"/>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0E793378-FB94-4D2E-A16A-A6467D62F252}"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59696" y="27763473"/>
            <a:ext cx="27543443" cy="8581073"/>
          </a:xfrm>
          <a:prstGeom prst="rect">
            <a:avLst/>
          </a:prstGeom>
        </p:spPr>
        <p:txBody>
          <a:bodyPr anchor="t"/>
          <a:lstStyle>
            <a:lvl1pPr algn="l">
              <a:defRPr sz="18900" b="1" cap="all"/>
            </a:lvl1pPr>
          </a:lstStyle>
          <a:p>
            <a:r>
              <a:rPr lang="pt-BR"/>
              <a:t>Clique para editar o título mestre</a:t>
            </a:r>
          </a:p>
        </p:txBody>
      </p:sp>
      <p:sp>
        <p:nvSpPr>
          <p:cNvPr id="3" name="Espaço Reservado para Texto 2"/>
          <p:cNvSpPr>
            <a:spLocks noGrp="1"/>
          </p:cNvSpPr>
          <p:nvPr>
            <p:ph type="body" idx="1"/>
          </p:nvPr>
        </p:nvSpPr>
        <p:spPr>
          <a:xfrm>
            <a:off x="2559696" y="18312295"/>
            <a:ext cx="27543443" cy="9451178"/>
          </a:xfrm>
          <a:prstGeom prst="rect">
            <a:avLst/>
          </a:prstGeo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EF2AD798-9E62-4671-AB2F-56534CB2A846}" type="datetimeFigureOut">
              <a:rPr lang="pt-BR"/>
              <a:pPr>
                <a:defRPr/>
              </a:pPr>
              <a:t>06/06/2022</a:t>
            </a:fld>
            <a:endParaRPr lang="pt-BR"/>
          </a:p>
        </p:txBody>
      </p:sp>
      <p:sp>
        <p:nvSpPr>
          <p:cNvPr id="5" name="Espaço Reservado para Rodapé 4"/>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6" name="Espaço Reservado para Número de Slide 5"/>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E8BE6C76-DBEB-4561-89A7-D512F532BA90}"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128607" y="0"/>
            <a:ext cx="29163645" cy="7200900"/>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5743846" y="63507940"/>
            <a:ext cx="51402048" cy="179642453"/>
          </a:xfrm>
          <a:prstGeom prst="rect">
            <a:avLst/>
          </a:prstGeo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7685960" y="63507940"/>
            <a:ext cx="51402051" cy="179642453"/>
          </a:xfrm>
          <a:prstGeom prst="rect">
            <a:avLst/>
          </a:prstGeo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F6B240ED-E07B-4DD3-AAF4-24D07DD9B769}" type="datetimeFigureOut">
              <a:rPr lang="pt-BR"/>
              <a:pPr>
                <a:defRPr/>
              </a:pPr>
              <a:t>06/06/2022</a:t>
            </a:fld>
            <a:endParaRPr lang="pt-BR"/>
          </a:p>
        </p:txBody>
      </p:sp>
      <p:sp>
        <p:nvSpPr>
          <p:cNvPr id="6" name="Espaço Reservado para Rodapé 5"/>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7" name="Espaço Reservado para Número de Slide 6"/>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D1F77E98-731E-4156-AC7A-A17E888E104F}"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620203" y="1730219"/>
            <a:ext cx="29163645" cy="7200900"/>
          </a:xfrm>
          <a:prstGeom prst="rect">
            <a:avLst/>
          </a:prstGeo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1620203" y="9671212"/>
            <a:ext cx="14317416" cy="4030501"/>
          </a:xfrm>
          <a:prstGeom prst="rect">
            <a:avLst/>
          </a:prstGeo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BR"/>
              <a:t>Clique para editar o texto mestre</a:t>
            </a:r>
          </a:p>
        </p:txBody>
      </p:sp>
      <p:sp>
        <p:nvSpPr>
          <p:cNvPr id="4" name="Espaço Reservado para Conteúdo 3"/>
          <p:cNvSpPr>
            <a:spLocks noGrp="1"/>
          </p:cNvSpPr>
          <p:nvPr>
            <p:ph sz="half" idx="2"/>
          </p:nvPr>
        </p:nvSpPr>
        <p:spPr>
          <a:xfrm>
            <a:off x="1620203" y="13701713"/>
            <a:ext cx="14317416" cy="24893114"/>
          </a:xfrm>
          <a:prstGeom prst="rect">
            <a:avLst/>
          </a:prstGeo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6460809" y="9671212"/>
            <a:ext cx="14323040" cy="4030501"/>
          </a:xfrm>
          <a:prstGeom prst="rect">
            <a:avLst/>
          </a:prstGeo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BR"/>
              <a:t>Clique para editar o texto mestre</a:t>
            </a:r>
          </a:p>
        </p:txBody>
      </p:sp>
      <p:sp>
        <p:nvSpPr>
          <p:cNvPr id="6" name="Espaço Reservado para Conteúdo 5"/>
          <p:cNvSpPr>
            <a:spLocks noGrp="1"/>
          </p:cNvSpPr>
          <p:nvPr>
            <p:ph sz="quarter" idx="4"/>
          </p:nvPr>
        </p:nvSpPr>
        <p:spPr>
          <a:xfrm>
            <a:off x="16460809" y="13701713"/>
            <a:ext cx="14323040" cy="24893114"/>
          </a:xfrm>
          <a:prstGeom prst="rect">
            <a:avLst/>
          </a:prstGeo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B4579AE5-E75D-4358-8649-AE8DAFD6B5A9}" type="datetimeFigureOut">
              <a:rPr lang="pt-BR"/>
              <a:pPr>
                <a:defRPr/>
              </a:pPr>
              <a:t>06/06/2022</a:t>
            </a:fld>
            <a:endParaRPr lang="pt-BR"/>
          </a:p>
        </p:txBody>
      </p:sp>
      <p:sp>
        <p:nvSpPr>
          <p:cNvPr id="8" name="Espaço Reservado para Rodapé 7"/>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9" name="Espaço Reservado para Número de Slide 8"/>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E0326586-6E55-4DF7-9D21-40CF1C3FEBE7}"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28607" y="0"/>
            <a:ext cx="29163645" cy="7200900"/>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46749691-37C5-4E0D-B351-CE06CB14D583}" type="datetimeFigureOut">
              <a:rPr lang="pt-BR"/>
              <a:pPr>
                <a:defRPr/>
              </a:pPr>
              <a:t>06/06/2022</a:t>
            </a:fld>
            <a:endParaRPr lang="pt-BR"/>
          </a:p>
        </p:txBody>
      </p:sp>
      <p:sp>
        <p:nvSpPr>
          <p:cNvPr id="4" name="Espaço Reservado para Rodapé 3"/>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5" name="Espaço Reservado para Número de Slide 4"/>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F6DBC9AF-BC4D-4EAD-86E9-705BE02FB2A0}"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44616D79-B5F3-4CC9-A855-EAEF03E32E17}" type="datetimeFigureOut">
              <a:rPr lang="pt-BR"/>
              <a:pPr>
                <a:defRPr/>
              </a:pPr>
              <a:t>06/06/2022</a:t>
            </a:fld>
            <a:endParaRPr lang="pt-BR"/>
          </a:p>
        </p:txBody>
      </p:sp>
      <p:sp>
        <p:nvSpPr>
          <p:cNvPr id="3" name="Espaço Reservado para Rodapé 2"/>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4" name="Espaço Reservado para Número de Slide 3"/>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3426137F-8F30-40D5-BDFC-E7C35ABB0E3E}"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20204" y="1720215"/>
            <a:ext cx="10660709" cy="7320915"/>
          </a:xfrm>
          <a:prstGeom prst="rect">
            <a:avLst/>
          </a:prstGeom>
        </p:spPr>
        <p:txBody>
          <a:bodyPr anchor="b"/>
          <a:lstStyle>
            <a:lvl1pPr algn="l">
              <a:defRPr sz="9500" b="1"/>
            </a:lvl1pPr>
          </a:lstStyle>
          <a:p>
            <a:r>
              <a:rPr lang="pt-BR"/>
              <a:t>Clique para editar o título mestre</a:t>
            </a:r>
          </a:p>
        </p:txBody>
      </p:sp>
      <p:sp>
        <p:nvSpPr>
          <p:cNvPr id="3" name="Espaço Reservado para Conteúdo 2"/>
          <p:cNvSpPr>
            <a:spLocks noGrp="1"/>
          </p:cNvSpPr>
          <p:nvPr>
            <p:ph idx="1"/>
          </p:nvPr>
        </p:nvSpPr>
        <p:spPr>
          <a:xfrm>
            <a:off x="12669083" y="1720218"/>
            <a:ext cx="18114764" cy="36874612"/>
          </a:xfrm>
          <a:prstGeom prst="rect">
            <a:avLst/>
          </a:prstGeo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620204" y="9041133"/>
            <a:ext cx="10660709" cy="29553697"/>
          </a:xfrm>
          <a:prstGeom prst="rect">
            <a:avLst/>
          </a:prstGeo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BR"/>
              <a:t>Clique para editar o texto mestre</a:t>
            </a:r>
          </a:p>
        </p:txBody>
      </p:sp>
      <p:sp>
        <p:nvSpPr>
          <p:cNvPr id="5" name="Espaço Reservado para Data 4"/>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740FE402-61C4-434F-B2EB-690E536D2296}" type="datetimeFigureOut">
              <a:rPr lang="pt-BR"/>
              <a:pPr>
                <a:defRPr/>
              </a:pPr>
              <a:t>06/06/2022</a:t>
            </a:fld>
            <a:endParaRPr lang="pt-BR"/>
          </a:p>
        </p:txBody>
      </p:sp>
      <p:sp>
        <p:nvSpPr>
          <p:cNvPr id="6" name="Espaço Reservado para Rodapé 5"/>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7" name="Espaço Reservado para Número de Slide 6"/>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D17FAD92-3C3C-4323-A8A0-A572B225CE6E}"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51421" y="30243780"/>
            <a:ext cx="19442430" cy="3570449"/>
          </a:xfrm>
          <a:prstGeom prst="rect">
            <a:avLst/>
          </a:prstGeom>
        </p:spPr>
        <p:txBody>
          <a:bodyPr anchor="b"/>
          <a:lstStyle>
            <a:lvl1pPr algn="l">
              <a:defRPr sz="9500" b="1"/>
            </a:lvl1pPr>
          </a:lstStyle>
          <a:p>
            <a:r>
              <a:rPr lang="pt-BR"/>
              <a:t>Clique para editar o título mestre</a:t>
            </a:r>
          </a:p>
        </p:txBody>
      </p:sp>
      <p:sp>
        <p:nvSpPr>
          <p:cNvPr id="3" name="Espaço Reservado para Imagem 2"/>
          <p:cNvSpPr>
            <a:spLocks noGrp="1"/>
          </p:cNvSpPr>
          <p:nvPr>
            <p:ph type="pic" idx="1"/>
          </p:nvPr>
        </p:nvSpPr>
        <p:spPr>
          <a:xfrm>
            <a:off x="6351421" y="3860483"/>
            <a:ext cx="19442430" cy="25923240"/>
          </a:xfrm>
          <a:prstGeom prst="rect">
            <a:avLst/>
          </a:prstGeom>
        </p:spPr>
        <p:txBody>
          <a:bodyPr rtlCol="0">
            <a:normAutofit/>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pPr lvl="0"/>
            <a:endParaRPr lang="pt-BR" noProof="0"/>
          </a:p>
        </p:txBody>
      </p:sp>
      <p:sp>
        <p:nvSpPr>
          <p:cNvPr id="4" name="Espaço Reservado para Texto 3"/>
          <p:cNvSpPr>
            <a:spLocks noGrp="1"/>
          </p:cNvSpPr>
          <p:nvPr>
            <p:ph type="body" sz="half" idx="2"/>
          </p:nvPr>
        </p:nvSpPr>
        <p:spPr>
          <a:xfrm>
            <a:off x="6351421" y="33814229"/>
            <a:ext cx="19442430" cy="5070631"/>
          </a:xfrm>
          <a:prstGeom prst="rect">
            <a:avLst/>
          </a:prstGeo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BR"/>
              <a:t>Clique para editar o texto mestre</a:t>
            </a:r>
          </a:p>
        </p:txBody>
      </p:sp>
      <p:sp>
        <p:nvSpPr>
          <p:cNvPr id="5" name="Espaço Reservado para Data 4"/>
          <p:cNvSpPr>
            <a:spLocks noGrp="1"/>
          </p:cNvSpPr>
          <p:nvPr>
            <p:ph type="dt" sz="half" idx="10"/>
          </p:nvPr>
        </p:nvSpPr>
        <p:spPr>
          <a:xfrm>
            <a:off x="16208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B4C10471-309F-42BE-BE81-540F7F96F122}" type="datetimeFigureOut">
              <a:rPr lang="pt-BR"/>
              <a:pPr>
                <a:defRPr/>
              </a:pPr>
              <a:t>06/06/2022</a:t>
            </a:fld>
            <a:endParaRPr lang="pt-BR"/>
          </a:p>
        </p:txBody>
      </p:sp>
      <p:sp>
        <p:nvSpPr>
          <p:cNvPr id="6" name="Espaço Reservado para Rodapé 5"/>
          <p:cNvSpPr>
            <a:spLocks noGrp="1"/>
          </p:cNvSpPr>
          <p:nvPr>
            <p:ph type="ftr" sz="quarter" idx="11"/>
          </p:nvPr>
        </p:nvSpPr>
        <p:spPr>
          <a:xfrm>
            <a:off x="11071225" y="40044688"/>
            <a:ext cx="10261600" cy="2300287"/>
          </a:xfrm>
          <a:prstGeom prst="rect">
            <a:avLst/>
          </a:prstGeom>
        </p:spPr>
        <p:txBody>
          <a:bodyPr/>
          <a:lstStyle>
            <a:lvl1pPr defTabSz="4320540" fontAlgn="auto">
              <a:spcBef>
                <a:spcPts val="0"/>
              </a:spcBef>
              <a:spcAft>
                <a:spcPts val="0"/>
              </a:spcAft>
              <a:defRPr>
                <a:latin typeface="+mn-lt"/>
              </a:defRPr>
            </a:lvl1pPr>
          </a:lstStyle>
          <a:p>
            <a:pPr>
              <a:defRPr/>
            </a:pPr>
            <a:endParaRPr lang="pt-BR"/>
          </a:p>
        </p:txBody>
      </p:sp>
      <p:sp>
        <p:nvSpPr>
          <p:cNvPr id="7" name="Espaço Reservado para Número de Slide 6"/>
          <p:cNvSpPr>
            <a:spLocks noGrp="1"/>
          </p:cNvSpPr>
          <p:nvPr>
            <p:ph type="sldNum" sz="quarter" idx="12"/>
          </p:nvPr>
        </p:nvSpPr>
        <p:spPr>
          <a:xfrm>
            <a:off x="23223538" y="40044688"/>
            <a:ext cx="7559675" cy="2300287"/>
          </a:xfrm>
          <a:prstGeom prst="rect">
            <a:avLst/>
          </a:prstGeom>
        </p:spPr>
        <p:txBody>
          <a:bodyPr/>
          <a:lstStyle>
            <a:lvl1pPr defTabSz="4320540" fontAlgn="auto">
              <a:spcBef>
                <a:spcPts val="0"/>
              </a:spcBef>
              <a:spcAft>
                <a:spcPts val="0"/>
              </a:spcAft>
              <a:defRPr>
                <a:latin typeface="+mn-lt"/>
              </a:defRPr>
            </a:lvl1pPr>
          </a:lstStyle>
          <a:p>
            <a:pPr>
              <a:defRPr/>
            </a:pPr>
            <a:fld id="{F471332B-3549-4898-ABFB-164B48C8DC1C}"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r" defTabSz="4319588"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r" defTabSz="4319588" rtl="0" eaLnBrk="0" fontAlgn="base" hangingPunct="0">
        <a:spcBef>
          <a:spcPct val="0"/>
        </a:spcBef>
        <a:spcAft>
          <a:spcPct val="0"/>
        </a:spcAft>
        <a:defRPr sz="2800">
          <a:solidFill>
            <a:schemeClr val="tx1"/>
          </a:solidFill>
          <a:latin typeface="Arial" charset="0"/>
          <a:cs typeface="Arial" charset="0"/>
        </a:defRPr>
      </a:lvl2pPr>
      <a:lvl3pPr algn="r" defTabSz="4319588" rtl="0" eaLnBrk="0" fontAlgn="base" hangingPunct="0">
        <a:spcBef>
          <a:spcPct val="0"/>
        </a:spcBef>
        <a:spcAft>
          <a:spcPct val="0"/>
        </a:spcAft>
        <a:defRPr sz="2800">
          <a:solidFill>
            <a:schemeClr val="tx1"/>
          </a:solidFill>
          <a:latin typeface="Arial" charset="0"/>
          <a:cs typeface="Arial" charset="0"/>
        </a:defRPr>
      </a:lvl3pPr>
      <a:lvl4pPr algn="r" defTabSz="4319588" rtl="0" eaLnBrk="0" fontAlgn="base" hangingPunct="0">
        <a:spcBef>
          <a:spcPct val="0"/>
        </a:spcBef>
        <a:spcAft>
          <a:spcPct val="0"/>
        </a:spcAft>
        <a:defRPr sz="2800">
          <a:solidFill>
            <a:schemeClr val="tx1"/>
          </a:solidFill>
          <a:latin typeface="Arial" charset="0"/>
          <a:cs typeface="Arial" charset="0"/>
        </a:defRPr>
      </a:lvl4pPr>
      <a:lvl5pPr algn="r" defTabSz="4319588" rtl="0" eaLnBrk="0" fontAlgn="base" hangingPunct="0">
        <a:spcBef>
          <a:spcPct val="0"/>
        </a:spcBef>
        <a:spcAft>
          <a:spcPct val="0"/>
        </a:spcAft>
        <a:defRPr sz="2800">
          <a:solidFill>
            <a:schemeClr val="tx1"/>
          </a:solidFill>
          <a:latin typeface="Arial" charset="0"/>
          <a:cs typeface="Arial" charset="0"/>
        </a:defRPr>
      </a:lvl5pPr>
      <a:lvl6pPr marL="457200" algn="r" defTabSz="4319588" rtl="0" fontAlgn="base">
        <a:spcBef>
          <a:spcPct val="0"/>
        </a:spcBef>
        <a:spcAft>
          <a:spcPct val="0"/>
        </a:spcAft>
        <a:defRPr sz="2800">
          <a:solidFill>
            <a:schemeClr val="tx1"/>
          </a:solidFill>
          <a:latin typeface="Arial" charset="0"/>
          <a:cs typeface="Arial" charset="0"/>
        </a:defRPr>
      </a:lvl6pPr>
      <a:lvl7pPr marL="914400" algn="r" defTabSz="4319588" rtl="0" fontAlgn="base">
        <a:spcBef>
          <a:spcPct val="0"/>
        </a:spcBef>
        <a:spcAft>
          <a:spcPct val="0"/>
        </a:spcAft>
        <a:defRPr sz="2800">
          <a:solidFill>
            <a:schemeClr val="tx1"/>
          </a:solidFill>
          <a:latin typeface="Arial" charset="0"/>
          <a:cs typeface="Arial" charset="0"/>
        </a:defRPr>
      </a:lvl7pPr>
      <a:lvl8pPr marL="1371600" algn="r" defTabSz="4319588" rtl="0" fontAlgn="base">
        <a:spcBef>
          <a:spcPct val="0"/>
        </a:spcBef>
        <a:spcAft>
          <a:spcPct val="0"/>
        </a:spcAft>
        <a:defRPr sz="2800">
          <a:solidFill>
            <a:schemeClr val="tx1"/>
          </a:solidFill>
          <a:latin typeface="Arial" charset="0"/>
          <a:cs typeface="Arial" charset="0"/>
        </a:defRPr>
      </a:lvl8pPr>
      <a:lvl9pPr marL="1828800" algn="r" defTabSz="4319588" rtl="0" fontAlgn="base">
        <a:spcBef>
          <a:spcPct val="0"/>
        </a:spcBef>
        <a:spcAft>
          <a:spcPct val="0"/>
        </a:spcAft>
        <a:defRPr sz="2800">
          <a:solidFill>
            <a:schemeClr val="tx1"/>
          </a:solidFill>
          <a:latin typeface="Arial" charset="0"/>
          <a:cs typeface="Arial" charset="0"/>
        </a:defRPr>
      </a:lvl9pPr>
    </p:titleStyle>
    <p:bodyStyle>
      <a:lvl1pPr marL="1619250" indent="-1619250" algn="l" defTabSz="4319588" rtl="0" eaLnBrk="0" fontAlgn="base" hangingPunct="0">
        <a:spcBef>
          <a:spcPct val="20000"/>
        </a:spcBef>
        <a:spcAft>
          <a:spcPct val="0"/>
        </a:spcAft>
        <a:buFont typeface="Arial" charset="0"/>
        <a:buChar char="•"/>
        <a:defRPr sz="15100" kern="1200">
          <a:solidFill>
            <a:schemeClr val="tx1"/>
          </a:solidFill>
          <a:latin typeface="+mn-lt"/>
          <a:ea typeface="+mn-ea"/>
          <a:cs typeface="+mn-cs"/>
        </a:defRPr>
      </a:lvl1pPr>
      <a:lvl2pPr marL="3509963" indent="-1349375" algn="l" defTabSz="4319588" rtl="0" eaLnBrk="0" fontAlgn="base" hangingPunct="0">
        <a:spcBef>
          <a:spcPct val="20000"/>
        </a:spcBef>
        <a:spcAft>
          <a:spcPct val="0"/>
        </a:spcAft>
        <a:buFont typeface="Arial" charset="0"/>
        <a:buChar char="–"/>
        <a:defRPr sz="13200" kern="1200">
          <a:solidFill>
            <a:schemeClr val="tx1"/>
          </a:solidFill>
          <a:latin typeface="+mn-lt"/>
          <a:ea typeface="+mn-ea"/>
          <a:cs typeface="+mn-cs"/>
        </a:defRPr>
      </a:lvl2pPr>
      <a:lvl3pPr marL="5400675" indent="-1079500" algn="l" defTabSz="4319588"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559675" indent="-1079500" algn="l" defTabSz="4319588" rtl="0" eaLnBrk="0" fontAlgn="base" hangingPunct="0">
        <a:spcBef>
          <a:spcPct val="20000"/>
        </a:spcBef>
        <a:spcAft>
          <a:spcPct val="0"/>
        </a:spcAft>
        <a:buFont typeface="Arial" charset="0"/>
        <a:buChar char="–"/>
        <a:defRPr sz="9500" kern="1200">
          <a:solidFill>
            <a:schemeClr val="tx1"/>
          </a:solidFill>
          <a:latin typeface="+mn-lt"/>
          <a:ea typeface="+mn-ea"/>
          <a:cs typeface="+mn-cs"/>
        </a:defRPr>
      </a:lvl4pPr>
      <a:lvl5pPr marL="9720263" indent="-1079500" algn="l" defTabSz="4319588" rtl="0" eaLnBrk="0" fontAlgn="base" hangingPunct="0">
        <a:spcBef>
          <a:spcPct val="20000"/>
        </a:spcBef>
        <a:spcAft>
          <a:spcPct val="0"/>
        </a:spcAft>
        <a:buFont typeface="Arial"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pt-B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309751" y="702952"/>
            <a:ext cx="11330395" cy="13074276"/>
          </a:xfrm>
          <a:prstGeom prst="rect">
            <a:avLst/>
          </a:prstGeom>
        </p:spPr>
      </p:pic>
      <p:sp>
        <p:nvSpPr>
          <p:cNvPr id="13315" name="Text Box 3416"/>
          <p:cNvSpPr txBox="1">
            <a:spLocks noChangeArrowheads="1"/>
          </p:cNvSpPr>
          <p:nvPr/>
        </p:nvSpPr>
        <p:spPr bwMode="auto">
          <a:xfrm>
            <a:off x="11858625" y="29956125"/>
            <a:ext cx="7800975" cy="565150"/>
          </a:xfrm>
          <a:prstGeom prst="rect">
            <a:avLst/>
          </a:prstGeom>
          <a:noFill/>
          <a:ln w="9525">
            <a:noFill/>
            <a:miter lim="800000"/>
            <a:headEnd/>
            <a:tailEnd/>
          </a:ln>
        </p:spPr>
        <p:txBody>
          <a:bodyPr lIns="86863" tIns="43432" rIns="86863" bIns="43432">
            <a:spAutoFit/>
          </a:bodyPr>
          <a:lstStyle/>
          <a:p>
            <a:pPr algn="just" defTabSz="692150">
              <a:spcBef>
                <a:spcPct val="50000"/>
              </a:spcBef>
            </a:pPr>
            <a:r>
              <a:rPr lang="pt-BR" sz="3100" b="1">
                <a:latin typeface="tahoma, verdana, arial"/>
                <a:ea typeface="ＭＳ Ｐゴシック"/>
                <a:cs typeface="Times New Roman" pitchFamily="18" charset="0"/>
              </a:rPr>
              <a:t> </a:t>
            </a:r>
            <a:endParaRPr lang="pt-BR" sz="3100">
              <a:latin typeface="tahoma, verdana, arial"/>
              <a:ea typeface="ＭＳ Ｐゴシック"/>
              <a:cs typeface="Times New Roman" pitchFamily="18" charset="0"/>
            </a:endParaRPr>
          </a:p>
        </p:txBody>
      </p:sp>
      <p:sp>
        <p:nvSpPr>
          <p:cNvPr id="13318" name="Text Box 3674"/>
          <p:cNvSpPr txBox="1">
            <a:spLocks noChangeArrowheads="1"/>
          </p:cNvSpPr>
          <p:nvPr/>
        </p:nvSpPr>
        <p:spPr bwMode="auto">
          <a:xfrm rot="10800000" flipV="1">
            <a:off x="13794322" y="3504102"/>
            <a:ext cx="15736266" cy="3791026"/>
          </a:xfrm>
          <a:prstGeom prst="rect">
            <a:avLst/>
          </a:prstGeom>
          <a:noFill/>
          <a:ln w="9525">
            <a:noFill/>
            <a:miter lim="800000"/>
            <a:headEnd/>
            <a:tailEnd/>
          </a:ln>
        </p:spPr>
        <p:txBody>
          <a:bodyPr wrap="square" lIns="96762" tIns="48381" rIns="96762" bIns="48381">
            <a:spAutoFit/>
          </a:bodyPr>
          <a:lstStyle/>
          <a:p>
            <a:pPr algn="ctr" defTabSz="968375">
              <a:spcBef>
                <a:spcPct val="50000"/>
              </a:spcBef>
            </a:pPr>
            <a:r>
              <a:rPr lang="en-US" sz="8000" dirty="0">
                <a:latin typeface="tahoma, verdana, arial"/>
                <a:ea typeface="ＭＳ Ｐゴシック"/>
                <a:cs typeface="Times New Roman" pitchFamily="18" charset="0"/>
              </a:rPr>
              <a:t>Interface de realidade aumentada para dispositivos móveis e modelagem 3D</a:t>
            </a:r>
          </a:p>
        </p:txBody>
      </p:sp>
      <p:sp>
        <p:nvSpPr>
          <p:cNvPr id="13352" name="AutoShape 40" descr="9k="/>
          <p:cNvSpPr>
            <a:spLocks noChangeAspect="1" noChangeArrowheads="1"/>
          </p:cNvSpPr>
          <p:nvPr/>
        </p:nvSpPr>
        <p:spPr bwMode="auto">
          <a:xfrm>
            <a:off x="15039975" y="20616863"/>
            <a:ext cx="2324100" cy="1971675"/>
          </a:xfrm>
          <a:prstGeom prst="rect">
            <a:avLst/>
          </a:prstGeom>
          <a:noFill/>
        </p:spPr>
        <p:txBody>
          <a:bodyPr/>
          <a:lstStyle/>
          <a:p>
            <a:endParaRPr lang="pt-BR"/>
          </a:p>
        </p:txBody>
      </p:sp>
      <p:sp>
        <p:nvSpPr>
          <p:cNvPr id="13354" name="AutoShape 42" descr="9k="/>
          <p:cNvSpPr>
            <a:spLocks noChangeAspect="1" noChangeArrowheads="1"/>
          </p:cNvSpPr>
          <p:nvPr/>
        </p:nvSpPr>
        <p:spPr bwMode="auto">
          <a:xfrm>
            <a:off x="15039975" y="20616863"/>
            <a:ext cx="2324100" cy="1971675"/>
          </a:xfrm>
          <a:prstGeom prst="rect">
            <a:avLst/>
          </a:prstGeom>
          <a:noFill/>
        </p:spPr>
        <p:txBody>
          <a:bodyPr/>
          <a:lstStyle/>
          <a:p>
            <a:endParaRPr lang="pt-BR"/>
          </a:p>
        </p:txBody>
      </p:sp>
      <p:sp>
        <p:nvSpPr>
          <p:cNvPr id="13356" name="AutoShape 44" descr="9k="/>
          <p:cNvSpPr>
            <a:spLocks noChangeAspect="1" noChangeArrowheads="1"/>
          </p:cNvSpPr>
          <p:nvPr/>
        </p:nvSpPr>
        <p:spPr bwMode="auto">
          <a:xfrm>
            <a:off x="15039975" y="20616863"/>
            <a:ext cx="2324100" cy="1971675"/>
          </a:xfrm>
          <a:prstGeom prst="rect">
            <a:avLst/>
          </a:prstGeom>
          <a:noFill/>
        </p:spPr>
        <p:txBody>
          <a:bodyPr/>
          <a:lstStyle/>
          <a:p>
            <a:endParaRPr lang="pt-BR"/>
          </a:p>
        </p:txBody>
      </p:sp>
      <p:sp>
        <p:nvSpPr>
          <p:cNvPr id="13358" name="AutoShape 46" descr="9k="/>
          <p:cNvSpPr>
            <a:spLocks noChangeAspect="1" noChangeArrowheads="1"/>
          </p:cNvSpPr>
          <p:nvPr/>
        </p:nvSpPr>
        <p:spPr bwMode="auto">
          <a:xfrm>
            <a:off x="15039975" y="20616863"/>
            <a:ext cx="2324100" cy="1971675"/>
          </a:xfrm>
          <a:prstGeom prst="rect">
            <a:avLst/>
          </a:prstGeom>
          <a:noFill/>
        </p:spPr>
        <p:txBody>
          <a:bodyPr/>
          <a:lstStyle/>
          <a:p>
            <a:endParaRPr lang="pt-BR"/>
          </a:p>
        </p:txBody>
      </p:sp>
      <p:sp>
        <p:nvSpPr>
          <p:cNvPr id="13360" name="AutoShape 48" descr="9k="/>
          <p:cNvSpPr>
            <a:spLocks noChangeAspect="1" noChangeArrowheads="1"/>
          </p:cNvSpPr>
          <p:nvPr/>
        </p:nvSpPr>
        <p:spPr bwMode="auto">
          <a:xfrm>
            <a:off x="15039975" y="20621625"/>
            <a:ext cx="2324100" cy="1962150"/>
          </a:xfrm>
          <a:prstGeom prst="rect">
            <a:avLst/>
          </a:prstGeom>
          <a:noFill/>
        </p:spPr>
        <p:txBody>
          <a:bodyPr/>
          <a:lstStyle/>
          <a:p>
            <a:endParaRPr lang="pt-BR"/>
          </a:p>
        </p:txBody>
      </p:sp>
      <p:sp>
        <p:nvSpPr>
          <p:cNvPr id="13362" name="AutoShape 50" descr="Z"/>
          <p:cNvSpPr>
            <a:spLocks noChangeAspect="1" noChangeArrowheads="1"/>
          </p:cNvSpPr>
          <p:nvPr/>
        </p:nvSpPr>
        <p:spPr bwMode="auto">
          <a:xfrm>
            <a:off x="15082838" y="21240750"/>
            <a:ext cx="2238375" cy="723900"/>
          </a:xfrm>
          <a:prstGeom prst="rect">
            <a:avLst/>
          </a:prstGeom>
          <a:noFill/>
        </p:spPr>
        <p:txBody>
          <a:bodyPr/>
          <a:lstStyle/>
          <a:p>
            <a:endParaRPr lang="pt-BR"/>
          </a:p>
        </p:txBody>
      </p:sp>
      <p:sp>
        <p:nvSpPr>
          <p:cNvPr id="13364" name="AutoShape 52" descr="Z"/>
          <p:cNvSpPr>
            <a:spLocks noChangeAspect="1" noChangeArrowheads="1"/>
          </p:cNvSpPr>
          <p:nvPr/>
        </p:nvSpPr>
        <p:spPr bwMode="auto">
          <a:xfrm>
            <a:off x="19297650" y="37949188"/>
            <a:ext cx="2238375" cy="723900"/>
          </a:xfrm>
          <a:prstGeom prst="rect">
            <a:avLst/>
          </a:prstGeom>
          <a:noFill/>
        </p:spPr>
        <p:txBody>
          <a:bodyPr/>
          <a:lstStyle/>
          <a:p>
            <a:endParaRPr lang="pt-BR"/>
          </a:p>
        </p:txBody>
      </p:sp>
      <p:sp>
        <p:nvSpPr>
          <p:cNvPr id="16" name="AutoShape 11" descr="Resultado de imagen para CEEPJose de figueiredo barreto"/>
          <p:cNvSpPr>
            <a:spLocks noChangeAspect="1" noChangeArrowheads="1"/>
          </p:cNvSpPr>
          <p:nvPr/>
        </p:nvSpPr>
        <p:spPr bwMode="auto">
          <a:xfrm>
            <a:off x="155575" y="-144463"/>
            <a:ext cx="1165130" cy="11651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8" name="AutoShape 13" descr="Resultado de imagen para CEEPJose de figueiredo barre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Retângulo Arredondado 10"/>
          <p:cNvSpPr/>
          <p:nvPr/>
        </p:nvSpPr>
        <p:spPr>
          <a:xfrm>
            <a:off x="12454761" y="2090958"/>
            <a:ext cx="18184737" cy="131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600" b="1" dirty="0">
                <a:solidFill>
                  <a:schemeClr val="tx2">
                    <a:lumMod val="75000"/>
                  </a:schemeClr>
                </a:solidFill>
                <a:latin typeface="Arial Black" panose="020B0A04020102020204" pitchFamily="34" charset="0"/>
              </a:rPr>
              <a:t>Título do Projeto</a:t>
            </a:r>
          </a:p>
        </p:txBody>
      </p:sp>
      <p:sp>
        <p:nvSpPr>
          <p:cNvPr id="15" name="Retângulo Arredondado 14"/>
          <p:cNvSpPr/>
          <p:nvPr/>
        </p:nvSpPr>
        <p:spPr>
          <a:xfrm>
            <a:off x="12640146" y="7582715"/>
            <a:ext cx="17641961" cy="1298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600" dirty="0">
                <a:solidFill>
                  <a:schemeClr val="tx2">
                    <a:lumMod val="75000"/>
                  </a:schemeClr>
                </a:solidFill>
                <a:latin typeface="Arial Black" panose="020B0A04020102020204" pitchFamily="34" charset="0"/>
              </a:rPr>
              <a:t>Sobre os Autores</a:t>
            </a:r>
          </a:p>
        </p:txBody>
      </p:sp>
      <p:sp>
        <p:nvSpPr>
          <p:cNvPr id="28" name="CaixaDeTexto 27"/>
          <p:cNvSpPr txBox="1"/>
          <p:nvPr/>
        </p:nvSpPr>
        <p:spPr>
          <a:xfrm>
            <a:off x="12997537" y="9424826"/>
            <a:ext cx="17641961" cy="4154984"/>
          </a:xfrm>
          <a:prstGeom prst="rect">
            <a:avLst/>
          </a:prstGeom>
          <a:noFill/>
        </p:spPr>
        <p:txBody>
          <a:bodyPr wrap="square" rtlCol="0">
            <a:spAutoFit/>
          </a:bodyPr>
          <a:lstStyle/>
          <a:p>
            <a:r>
              <a:rPr lang="pt-BR" sz="4400" dirty="0"/>
              <a:t>Bolsistas: Thiago Silva Rodrigues, Wagner Guilherme e Jeanderson dos Santos;</a:t>
            </a:r>
          </a:p>
          <a:p>
            <a:r>
              <a:rPr lang="pt-BR" sz="4400" dirty="0"/>
              <a:t>Orientador: Ricardo Luís Guimarães dos Santos;</a:t>
            </a:r>
          </a:p>
          <a:p>
            <a:r>
              <a:rPr lang="pt-BR" sz="4400" dirty="0"/>
              <a:t>Coorientador: Ronaldo Nunes Linhares;</a:t>
            </a:r>
          </a:p>
          <a:p>
            <a:r>
              <a:rPr lang="pt-BR" sz="4400" dirty="0"/>
              <a:t>Instituição: C.E.E.P. José Figueiredo Barreto.</a:t>
            </a:r>
          </a:p>
          <a:p>
            <a:endParaRPr lang="pt-BR" sz="4400" dirty="0"/>
          </a:p>
        </p:txBody>
      </p:sp>
      <p:sp>
        <p:nvSpPr>
          <p:cNvPr id="63" name="Retângulo Arredondado 62"/>
          <p:cNvSpPr/>
          <p:nvPr/>
        </p:nvSpPr>
        <p:spPr>
          <a:xfrm>
            <a:off x="290996" y="14113868"/>
            <a:ext cx="15550989" cy="1298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tx2">
                    <a:lumMod val="75000"/>
                  </a:schemeClr>
                </a:solidFill>
                <a:latin typeface="Arial Black" panose="020B0A04020102020204" pitchFamily="34" charset="0"/>
              </a:rPr>
              <a:t>Apresentação</a:t>
            </a:r>
          </a:p>
        </p:txBody>
      </p:sp>
      <p:sp>
        <p:nvSpPr>
          <p:cNvPr id="65" name="Retângulo Arredondado 64"/>
          <p:cNvSpPr/>
          <p:nvPr/>
        </p:nvSpPr>
        <p:spPr>
          <a:xfrm>
            <a:off x="218988" y="26067196"/>
            <a:ext cx="15622996" cy="1298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tx2">
                    <a:lumMod val="75000"/>
                  </a:schemeClr>
                </a:solidFill>
                <a:latin typeface="Arial Black" panose="020B0A04020102020204" pitchFamily="34" charset="0"/>
              </a:rPr>
              <a:t>Metodologia</a:t>
            </a:r>
          </a:p>
        </p:txBody>
      </p:sp>
      <p:sp>
        <p:nvSpPr>
          <p:cNvPr id="30" name="Retângulo 29"/>
          <p:cNvSpPr/>
          <p:nvPr/>
        </p:nvSpPr>
        <p:spPr>
          <a:xfrm>
            <a:off x="155575" y="15554028"/>
            <a:ext cx="15686409" cy="10556736"/>
          </a:xfrm>
          <a:prstGeom prst="rect">
            <a:avLst/>
          </a:prstGeom>
        </p:spPr>
        <p:txBody>
          <a:bodyPr wrap="square">
            <a:spAutoFit/>
          </a:bodyPr>
          <a:lstStyle/>
          <a:p>
            <a:pPr algn="just"/>
            <a:r>
              <a:rPr lang="pt-BR" sz="4000" b="1" dirty="0"/>
              <a:t>A tecnologia a cada dia que passa está mais presente no nosso cotidiano, e a robótica é uma área interessante para que as crianças e adolescentes iniciem o seu aprendizado.</a:t>
            </a:r>
          </a:p>
          <a:p>
            <a:pPr algn="just"/>
            <a:r>
              <a:rPr lang="pt-BR" sz="4000" b="1" dirty="0"/>
              <a:t>Com a evolução tecnológica e o surgimento de novas profissões voltadas para a área tecnológica, o ensino em robótica é uma boa porta de entrada para quem está adentrando na área, pois é possível exercitar o raciocínio lógico e o pensamento critico, e para isso resolvemos utilizar como base o Arduino que é um uma ferramenta utilizada para a criação de projetos de robótica e eletrônica onde o usuário envia comandos para a placa e ela executa o programa criado.</a:t>
            </a:r>
          </a:p>
          <a:p>
            <a:pPr algn="just"/>
            <a:r>
              <a:rPr lang="pt-BR" sz="4000" b="1" dirty="0"/>
              <a:t>Nosso projeto visa mostrar uma nova possibilidade de se aprender robótica através do seu próprio dispositivo móvel, com um aplicativo que materializa os componentes do Arduino em uma área de realidade aumentada, ou seja a inserção de um objeto virtual no mundo real, através da câmera do celular ou tablet.</a:t>
            </a:r>
          </a:p>
        </p:txBody>
      </p:sp>
      <p:sp>
        <p:nvSpPr>
          <p:cNvPr id="31" name="Retângulo 30"/>
          <p:cNvSpPr/>
          <p:nvPr/>
        </p:nvSpPr>
        <p:spPr>
          <a:xfrm>
            <a:off x="305804" y="27507356"/>
            <a:ext cx="15536180" cy="6389441"/>
          </a:xfrm>
          <a:prstGeom prst="rect">
            <a:avLst/>
          </a:prstGeom>
        </p:spPr>
        <p:txBody>
          <a:bodyPr wrap="square">
            <a:spAutoFit/>
          </a:bodyPr>
          <a:lstStyle/>
          <a:p>
            <a:pPr lvl="0" algn="just" defTabSz="449263">
              <a:lnSpc>
                <a:spcPct val="93000"/>
              </a:lnSpc>
              <a:buSzPct val="100000"/>
              <a:tabLst>
                <a:tab pos="0" algn="l"/>
                <a:tab pos="4318000" algn="l"/>
                <a:tab pos="8637588"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 pos="26060400" algn="l"/>
                <a:tab pos="26784300" algn="l"/>
                <a:tab pos="27508200" algn="l"/>
                <a:tab pos="28232100" algn="l"/>
                <a:tab pos="28956000" algn="l"/>
              </a:tabLst>
              <a:defRPr/>
            </a:pPr>
            <a:r>
              <a:rPr lang="pt-BR" sz="4000" b="1" dirty="0"/>
              <a:t>O projeto foi realizado pelos membros da equipe, onde foi separado em três partes, sendo uma delas o estudo sobre o Arduino, seu funcionamento, componentes utilizados e o seu uso na robótica educacional, outra parte foi relacionado a realidade aumentada onde procuramos entender o que e como utilizar essa tecnologia,  utilizamos a ferramenta Unity para implementar a interface de realidade aumentada com alguns módulos como o AR Core e AR Foundation além de scripts na linguagem de programação C#, a terceira e última parte foi a criação de modelos 3D de todos os componentes do Arduino para serem usados no projeto.</a:t>
            </a:r>
          </a:p>
        </p:txBody>
      </p:sp>
      <p:sp>
        <p:nvSpPr>
          <p:cNvPr id="70" name="Retângulo Arredondado 69"/>
          <p:cNvSpPr/>
          <p:nvPr/>
        </p:nvSpPr>
        <p:spPr>
          <a:xfrm>
            <a:off x="16682349" y="13897844"/>
            <a:ext cx="15049672" cy="1298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tx2">
                    <a:lumMod val="75000"/>
                  </a:schemeClr>
                </a:solidFill>
                <a:latin typeface="Arial Black" panose="020B0A04020102020204" pitchFamily="34" charset="0"/>
              </a:rPr>
              <a:t>Resultados e Discussões</a:t>
            </a:r>
          </a:p>
        </p:txBody>
      </p:sp>
      <p:graphicFrame>
        <p:nvGraphicFramePr>
          <p:cNvPr id="32" name="Tabela 31"/>
          <p:cNvGraphicFramePr>
            <a:graphicFrameLocks noGrp="1"/>
          </p:cNvGraphicFramePr>
          <p:nvPr>
            <p:extLst>
              <p:ext uri="{D42A27DB-BD31-4B8C-83A1-F6EECF244321}">
                <p14:modId xmlns:p14="http://schemas.microsoft.com/office/powerpoint/2010/main" val="2908920137"/>
              </p:ext>
            </p:extLst>
          </p:nvPr>
        </p:nvGraphicFramePr>
        <p:xfrm>
          <a:off x="16706082" y="15482021"/>
          <a:ext cx="15049671" cy="13168392"/>
        </p:xfrm>
        <a:graphic>
          <a:graphicData uri="http://schemas.openxmlformats.org/drawingml/2006/table">
            <a:tbl>
              <a:tblPr/>
              <a:tblGrid>
                <a:gridCol w="15049671">
                  <a:extLst>
                    <a:ext uri="{9D8B030D-6E8A-4147-A177-3AD203B41FA5}">
                      <a16:colId xmlns:a16="http://schemas.microsoft.com/office/drawing/2014/main" val="975701903"/>
                    </a:ext>
                  </a:extLst>
                </a:gridCol>
              </a:tblGrid>
              <a:tr h="12425329">
                <a:tc>
                  <a:txBody>
                    <a:bodyPr/>
                    <a:lstStyle/>
                    <a:p>
                      <a:pPr algn="just"/>
                      <a:r>
                        <a:rPr lang="pt-BR" sz="4000" b="1" kern="1200" dirty="0">
                          <a:solidFill>
                            <a:schemeClr val="tx1"/>
                          </a:solidFill>
                          <a:latin typeface="+mn-lt"/>
                          <a:ea typeface="+mn-ea"/>
                          <a:cs typeface="+mn-cs"/>
                        </a:rPr>
                        <a:t>Os resultados de ganho de peso médio diário (GPMD) consumo de ração médio diário (CRMD) e conversão alimentar (CA) são apresentados na Tabela 1. Pelos dados analisados até o momento, observa-se que houve efeito significativo (P&lt;0,05) dos tratamentos sobre ganho de peso médio diário (GPMD), sendo que os tratamentos que receberam inclusão de ácido </a:t>
                      </a:r>
                      <a:r>
                        <a:rPr lang="pt-BR" sz="4000" b="1" kern="1200" dirty="0" err="1">
                          <a:solidFill>
                            <a:schemeClr val="tx1"/>
                          </a:solidFill>
                          <a:latin typeface="+mn-lt"/>
                          <a:ea typeface="+mn-ea"/>
                          <a:cs typeface="+mn-cs"/>
                        </a:rPr>
                        <a:t>fumárico</a:t>
                      </a:r>
                      <a:r>
                        <a:rPr lang="pt-BR" sz="4000" b="1" kern="1200" dirty="0">
                          <a:solidFill>
                            <a:schemeClr val="tx1"/>
                          </a:solidFill>
                          <a:latin typeface="+mn-lt"/>
                          <a:ea typeface="+mn-ea"/>
                          <a:cs typeface="+mn-cs"/>
                        </a:rPr>
                        <a:t> e lático tiveram respectivamente um ganho de peso 2,7 e 8,8% superior ao tratamento controle. Não foram observadas diferenças entre os tratamentos para as variáveis CRMD e CA, entretanto os tratamentos com os ácidos orgânicos </a:t>
                      </a:r>
                      <a:r>
                        <a:rPr lang="pt-BR" sz="4000" b="1" kern="1200" dirty="0" err="1">
                          <a:solidFill>
                            <a:schemeClr val="tx1"/>
                          </a:solidFill>
                          <a:latin typeface="+mn-lt"/>
                          <a:ea typeface="+mn-ea"/>
                          <a:cs typeface="+mn-cs"/>
                        </a:rPr>
                        <a:t>fumárico</a:t>
                      </a:r>
                      <a:r>
                        <a:rPr lang="pt-BR" sz="4000" b="1" kern="1200" dirty="0">
                          <a:solidFill>
                            <a:schemeClr val="tx1"/>
                          </a:solidFill>
                          <a:latin typeface="+mn-lt"/>
                          <a:ea typeface="+mn-ea"/>
                          <a:cs typeface="+mn-cs"/>
                        </a:rPr>
                        <a:t> e láctico respectivamente, melhoram a CA em 1,7 e 3,5% respectivamente, quando comparados ao controle. Estes resultados são semelhantes aos encontrados por RAVINDRAN, e KORNEGAY, (1993) que observaram uma melhor eficiência alimentar (5,9%) quando utilizaram 3% de ácido </a:t>
                      </a:r>
                      <a:r>
                        <a:rPr lang="pt-BR" sz="4000" b="1" kern="1200" dirty="0" err="1">
                          <a:solidFill>
                            <a:schemeClr val="tx1"/>
                          </a:solidFill>
                          <a:latin typeface="+mn-lt"/>
                          <a:ea typeface="+mn-ea"/>
                          <a:cs typeface="+mn-cs"/>
                        </a:rPr>
                        <a:t>fumárico</a:t>
                      </a:r>
                      <a:r>
                        <a:rPr lang="pt-BR" sz="4000" b="1" kern="1200" dirty="0">
                          <a:solidFill>
                            <a:schemeClr val="tx1"/>
                          </a:solidFill>
                          <a:latin typeface="+mn-lt"/>
                          <a:ea typeface="+mn-ea"/>
                          <a:cs typeface="+mn-cs"/>
                        </a:rPr>
                        <a:t> em rações de leitões desmamados.</a:t>
                      </a:r>
                    </a:p>
                    <a:p>
                      <a:pPr algn="just"/>
                      <a:r>
                        <a:rPr lang="pt-BR" sz="4000" b="1" kern="1200" dirty="0">
                          <a:solidFill>
                            <a:schemeClr val="tx1"/>
                          </a:solidFill>
                          <a:latin typeface="+mn-lt"/>
                          <a:ea typeface="+mn-ea"/>
                          <a:cs typeface="+mn-cs"/>
                        </a:rPr>
                        <a:t>Tabela 3. Ganho de Peso Médio Diário (GPMD) Consumo de Ração Médio Diário (CRMD) e Conversão Alimentar (CA) dos leitões aos 50 dias de idade.</a:t>
                      </a:r>
                    </a:p>
                    <a:p>
                      <a:pPr algn="ctr"/>
                      <a:endParaRPr kumimoji="0" lang="pt-BR" sz="4000" b="1" i="0" u="none" strike="noStrike" kern="1200" cap="none" normalizeH="0" baseline="0" dirty="0">
                        <a:ln>
                          <a:noFill/>
                        </a:ln>
                        <a:solidFill>
                          <a:schemeClr val="tx1"/>
                        </a:solidFill>
                        <a:effectLst/>
                        <a:latin typeface="+mn-lt"/>
                        <a:ea typeface="+mn-ea"/>
                        <a:cs typeface="+mn-cs"/>
                      </a:endParaRPr>
                    </a:p>
                    <a:p>
                      <a:pPr algn="ctr"/>
                      <a:endParaRPr kumimoji="0" lang="pt-BR" sz="4000" b="1" i="0" u="none" strike="noStrike" cap="none" normalizeH="0" baseline="0" dirty="0">
                        <a:ln>
                          <a:noFill/>
                        </a:ln>
                        <a:solidFill>
                          <a:schemeClr val="tx1"/>
                        </a:solidFill>
                        <a:effectLst/>
                        <a:latin typeface="Times New Roman" pitchFamily="16" charset="0"/>
                        <a:cs typeface="Times New Roman" pitchFamily="16" charset="0"/>
                      </a:endParaRPr>
                    </a:p>
                  </a:txBody>
                  <a:tcPr marL="90000" marR="90000" marT="7326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28186338"/>
                  </a:ext>
                </a:extLst>
              </a:tr>
              <a:tr h="743063">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4318000" algn="l"/>
                          <a:tab pos="8637588"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 pos="26060400" algn="l"/>
                          <a:tab pos="26784300" algn="l"/>
                          <a:tab pos="27508200" algn="l"/>
                          <a:tab pos="28232100" algn="l"/>
                          <a:tab pos="28956000" algn="l"/>
                        </a:tabLst>
                      </a:pPr>
                      <a:endParaRPr kumimoji="0" lang="pt-BR" sz="2800" b="0" i="0" u="none" strike="noStrike" cap="none" normalizeH="0" baseline="0" dirty="0">
                        <a:ln>
                          <a:noFill/>
                        </a:ln>
                        <a:solidFill>
                          <a:schemeClr val="tx1"/>
                        </a:solidFill>
                        <a:effectLst/>
                        <a:latin typeface="Times New Roman" pitchFamily="16" charset="0"/>
                        <a:cs typeface="Times New Roman" pitchFamily="16" charset="0"/>
                      </a:endParaRPr>
                    </a:p>
                  </a:txBody>
                  <a:tcPr marL="90000" marR="90000" marT="7326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10963992"/>
                  </a:ext>
                </a:extLst>
              </a:tr>
            </a:tbl>
          </a:graphicData>
        </a:graphic>
      </p:graphicFrame>
      <p:sp>
        <p:nvSpPr>
          <p:cNvPr id="71" name="Retângulo Arredondado 70"/>
          <p:cNvSpPr/>
          <p:nvPr/>
        </p:nvSpPr>
        <p:spPr>
          <a:xfrm>
            <a:off x="16706081" y="32547916"/>
            <a:ext cx="15049672" cy="1298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tx2">
                    <a:lumMod val="75000"/>
                  </a:schemeClr>
                </a:solidFill>
                <a:latin typeface="Arial Black" panose="020B0A04020102020204" pitchFamily="34" charset="0"/>
              </a:rPr>
              <a:t>Conclusão</a:t>
            </a:r>
          </a:p>
        </p:txBody>
      </p:sp>
      <p:sp>
        <p:nvSpPr>
          <p:cNvPr id="74" name="Retângulo Arredondado 73"/>
          <p:cNvSpPr/>
          <p:nvPr/>
        </p:nvSpPr>
        <p:spPr>
          <a:xfrm>
            <a:off x="162705" y="36638672"/>
            <a:ext cx="31536765" cy="11359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solidFill>
                  <a:schemeClr val="tx2">
                    <a:lumMod val="75000"/>
                  </a:schemeClr>
                </a:solidFill>
                <a:latin typeface="Arial Black" panose="020B0A04020102020204" pitchFamily="34" charset="0"/>
              </a:rPr>
              <a:t>Referências</a:t>
            </a:r>
          </a:p>
        </p:txBody>
      </p:sp>
      <p:graphicFrame>
        <p:nvGraphicFramePr>
          <p:cNvPr id="36" name="Tabela 35"/>
          <p:cNvGraphicFramePr>
            <a:graphicFrameLocks noGrp="1"/>
          </p:cNvGraphicFramePr>
          <p:nvPr>
            <p:extLst>
              <p:ext uri="{D42A27DB-BD31-4B8C-83A1-F6EECF244321}">
                <p14:modId xmlns:p14="http://schemas.microsoft.com/office/powerpoint/2010/main" val="2300331356"/>
              </p:ext>
            </p:extLst>
          </p:nvPr>
        </p:nvGraphicFramePr>
        <p:xfrm>
          <a:off x="101743" y="37948516"/>
          <a:ext cx="31480482" cy="4379304"/>
        </p:xfrm>
        <a:graphic>
          <a:graphicData uri="http://schemas.openxmlformats.org/drawingml/2006/table">
            <a:tbl>
              <a:tblPr/>
              <a:tblGrid>
                <a:gridCol w="31480482">
                  <a:extLst>
                    <a:ext uri="{9D8B030D-6E8A-4147-A177-3AD203B41FA5}">
                      <a16:colId xmlns:a16="http://schemas.microsoft.com/office/drawing/2014/main" val="767040160"/>
                    </a:ext>
                  </a:extLst>
                </a:gridCol>
              </a:tblGrid>
              <a:tr h="461489">
                <a:tc>
                  <a:txBody>
                    <a:bodyPr/>
                    <a:lstStyle/>
                    <a:p>
                      <a:r>
                        <a:rPr lang="en-US" sz="4000" kern="1200" dirty="0">
                          <a:solidFill>
                            <a:schemeClr val="tx1"/>
                          </a:solidFill>
                          <a:latin typeface="+mn-lt"/>
                          <a:ea typeface="+mn-ea"/>
                          <a:cs typeface="+mn-cs"/>
                        </a:rPr>
                        <a:t> </a:t>
                      </a:r>
                      <a:endParaRPr lang="pt-BR" sz="4000" kern="1200" dirty="0">
                        <a:solidFill>
                          <a:schemeClr val="tx1"/>
                        </a:solidFill>
                        <a:latin typeface="+mn-lt"/>
                        <a:ea typeface="+mn-ea"/>
                        <a:cs typeface="+mn-cs"/>
                      </a:endParaRPr>
                    </a:p>
                  </a:txBody>
                  <a:tcPr marL="90000" marR="90000" marT="7326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632688235"/>
                  </a:ext>
                </a:extLst>
              </a:tr>
              <a:tr h="1517220">
                <a:tc>
                  <a:txBody>
                    <a:bodyPr/>
                    <a:lstStyle/>
                    <a:p>
                      <a:pPr marL="0" marR="0" lvl="0" indent="0" algn="l" defTabSz="449263" rtl="0" eaLnBrk="1" fontAlgn="base" latinLnBrk="0" hangingPunct="1">
                        <a:lnSpc>
                          <a:spcPct val="93000"/>
                        </a:lnSpc>
                        <a:spcBef>
                          <a:spcPct val="0"/>
                        </a:spcBef>
                        <a:spcAft>
                          <a:spcPct val="0"/>
                        </a:spcAft>
                        <a:buClrTx/>
                        <a:buSzPct val="100000"/>
                        <a:buFontTx/>
                        <a:buNone/>
                        <a:tabLst>
                          <a:tab pos="0" algn="l"/>
                          <a:tab pos="4318000" algn="l"/>
                          <a:tab pos="8637588"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 pos="24612600" algn="l"/>
                          <a:tab pos="25336500" algn="l"/>
                          <a:tab pos="26060400" algn="l"/>
                          <a:tab pos="26784300" algn="l"/>
                          <a:tab pos="27508200" algn="l"/>
                          <a:tab pos="28232100" algn="l"/>
                          <a:tab pos="28956000" algn="l"/>
                        </a:tabLst>
                        <a:defRPr/>
                      </a:pPr>
                      <a:r>
                        <a:rPr lang="en-US" sz="4000" b="1" kern="1200" dirty="0">
                          <a:solidFill>
                            <a:schemeClr val="tx1"/>
                          </a:solidFill>
                          <a:latin typeface="+mn-lt"/>
                          <a:ea typeface="+mn-ea"/>
                          <a:cs typeface="+mn-cs"/>
                        </a:rPr>
                        <a:t>PARTANEN, K.H.; MROZ, Z. Organic acids for performance enhancement in pig diets. Nutrition Research Reviews, 12: (1) 117-145,1999. NATIONAL RESEARCH COUNCIL. Nutrient Requirements of  Swine: Nutrient Requirements Tables. </a:t>
                      </a:r>
                      <a:r>
                        <a:rPr lang="en-US" sz="4000" b="1" kern="1200" dirty="0" err="1">
                          <a:solidFill>
                            <a:schemeClr val="tx1"/>
                          </a:solidFill>
                          <a:latin typeface="+mn-lt"/>
                          <a:ea typeface="+mn-ea"/>
                          <a:cs typeface="+mn-cs"/>
                        </a:rPr>
                        <a:t>Thenth</a:t>
                      </a:r>
                      <a:r>
                        <a:rPr lang="en-US" sz="4000" b="1" kern="1200" dirty="0">
                          <a:solidFill>
                            <a:schemeClr val="tx1"/>
                          </a:solidFill>
                          <a:latin typeface="+mn-lt"/>
                          <a:ea typeface="+mn-ea"/>
                          <a:cs typeface="+mn-cs"/>
                        </a:rPr>
                        <a:t> Revised Edition. Washington, D. C. : National Academy Press, p. 110-123, 1998.</a:t>
                      </a:r>
                      <a:endParaRPr lang="pt-BR" sz="4000" b="1"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4000" b="1" kern="1200" dirty="0">
                          <a:solidFill>
                            <a:schemeClr val="tx1"/>
                          </a:solidFill>
                          <a:latin typeface="+mn-lt"/>
                          <a:ea typeface="+mn-ea"/>
                          <a:cs typeface="+mn-cs"/>
                        </a:rPr>
                        <a:t>FERREIRA, </a:t>
                      </a:r>
                      <a:r>
                        <a:rPr lang="pt-BR" sz="4000" b="1" kern="1200" dirty="0" err="1">
                          <a:solidFill>
                            <a:schemeClr val="tx1"/>
                          </a:solidFill>
                          <a:latin typeface="+mn-lt"/>
                          <a:ea typeface="+mn-ea"/>
                          <a:cs typeface="+mn-cs"/>
                        </a:rPr>
                        <a:t>D.F.</a:t>
                      </a:r>
                      <a:r>
                        <a:rPr lang="pt-BR" sz="4000" b="1" kern="1200" dirty="0">
                          <a:solidFill>
                            <a:schemeClr val="tx1"/>
                          </a:solidFill>
                          <a:latin typeface="+mn-lt"/>
                          <a:ea typeface="+mn-ea"/>
                          <a:cs typeface="+mn-cs"/>
                        </a:rPr>
                        <a:t> Análises estatísticas por meio do </a:t>
                      </a:r>
                      <a:r>
                        <a:rPr lang="pt-BR" sz="4000" b="1" kern="1200" dirty="0" err="1">
                          <a:solidFill>
                            <a:schemeClr val="tx1"/>
                          </a:solidFill>
                          <a:latin typeface="+mn-lt"/>
                          <a:ea typeface="+mn-ea"/>
                          <a:cs typeface="+mn-cs"/>
                        </a:rPr>
                        <a:t>Sisvar</a:t>
                      </a:r>
                      <a:r>
                        <a:rPr lang="pt-BR" sz="4000" b="1" kern="1200" dirty="0">
                          <a:solidFill>
                            <a:schemeClr val="tx1"/>
                          </a:solidFill>
                          <a:latin typeface="+mn-lt"/>
                          <a:ea typeface="+mn-ea"/>
                          <a:cs typeface="+mn-cs"/>
                        </a:rPr>
                        <a:t> para Windows versão 4.0. In: REUNIÃO ANUAL DA REGIÃO BRASILEIRA DA SOCIEDADE INTERNACIONAL DE BIOMETRIA, 45., 2000, São Carlos, SP. </a:t>
                      </a:r>
                      <a:r>
                        <a:rPr lang="en-US" sz="4000" b="1" kern="1200" dirty="0">
                          <a:solidFill>
                            <a:schemeClr val="tx1"/>
                          </a:solidFill>
                          <a:latin typeface="+mn-lt"/>
                          <a:ea typeface="+mn-ea"/>
                          <a:cs typeface="+mn-cs"/>
                        </a:rPr>
                        <a:t>Anais... São Carlos, SP. Oscar., p.255-258, 2000. RAVINDRAN, V.; KORNEGAY, E.T. Acidification of weaner pig diets: a review. Journal of the Animal of Food and Agriculture, v.62, p.313-322, 1993.</a:t>
                      </a:r>
                      <a:endParaRPr lang="pt-BR" sz="4000" b="1" kern="1200" dirty="0">
                        <a:solidFill>
                          <a:schemeClr val="tx1"/>
                        </a:solidFill>
                        <a:latin typeface="+mn-lt"/>
                        <a:ea typeface="+mn-ea"/>
                        <a:cs typeface="+mn-cs"/>
                      </a:endParaRPr>
                    </a:p>
                  </a:txBody>
                  <a:tcPr marL="90000" marR="90000" marT="7326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664919657"/>
                  </a:ext>
                </a:extLst>
              </a:tr>
            </a:tbl>
          </a:graphicData>
        </a:graphic>
      </p:graphicFrame>
      <p:sp>
        <p:nvSpPr>
          <p:cNvPr id="37" name="Retângulo 36"/>
          <p:cNvSpPr/>
          <p:nvPr/>
        </p:nvSpPr>
        <p:spPr>
          <a:xfrm>
            <a:off x="16682348" y="34060084"/>
            <a:ext cx="15073405" cy="2862322"/>
          </a:xfrm>
          <a:prstGeom prst="rect">
            <a:avLst/>
          </a:prstGeom>
        </p:spPr>
        <p:txBody>
          <a:bodyPr wrap="square">
            <a:spAutoFit/>
          </a:bodyPr>
          <a:lstStyle/>
          <a:p>
            <a:r>
              <a:rPr lang="pt-BR" sz="3600" dirty="0"/>
              <a:t>Conclui-se que a inclusão de ácidos orgânicos </a:t>
            </a:r>
            <a:r>
              <a:rPr lang="pt-BR" sz="3600" dirty="0" err="1"/>
              <a:t>fumárico</a:t>
            </a:r>
            <a:r>
              <a:rPr lang="pt-BR" sz="3600" dirty="0"/>
              <a:t> e láctico nas dietas, melhorou o desempenho dos leitões durante a fase de creche.</a:t>
            </a:r>
          </a:p>
          <a:p>
            <a:r>
              <a:rPr lang="pt-BR" sz="3600" dirty="0"/>
              <a:t>xxxxxxxxxxxxxxxxxxxxxxxxxxxxxxxxxxxxxxxxxxxxxxxxxxxxxxxxxxxxxxxxxxxxxxxxxxxxxxxxxxxxx</a:t>
            </a:r>
          </a:p>
          <a:p>
            <a:r>
              <a:rPr lang="pt-BR" sz="3600" dirty="0"/>
              <a:t> </a:t>
            </a:r>
          </a:p>
        </p:txBody>
      </p:sp>
      <p:pic>
        <p:nvPicPr>
          <p:cNvPr id="4" name="Imagem 3" descr="Interface gráfica do usuário&#10;&#10;Descrição gerada automaticamente com confiança média">
            <a:extLst>
              <a:ext uri="{FF2B5EF4-FFF2-40B4-BE49-F238E27FC236}">
                <a16:creationId xmlns:a16="http://schemas.microsoft.com/office/drawing/2014/main" id="{FDE7CDAF-37E1-A4E3-2EF0-2EC36293F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9274" y="27809489"/>
            <a:ext cx="6336704" cy="3973956"/>
          </a:xfrm>
          <a:prstGeom prst="rect">
            <a:avLst/>
          </a:prstGeom>
        </p:spPr>
      </p:pic>
      <p:pic>
        <p:nvPicPr>
          <p:cNvPr id="8" name="Imagem 7" descr="Uma imagem contendo luz, pendurado, pequeno, água&#10;&#10;Descrição gerada automaticamente">
            <a:extLst>
              <a:ext uri="{FF2B5EF4-FFF2-40B4-BE49-F238E27FC236}">
                <a16:creationId xmlns:a16="http://schemas.microsoft.com/office/drawing/2014/main" id="{DACC5D6A-CC01-BA2E-44BD-BF56C6593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1131" y="27796541"/>
            <a:ext cx="6248995" cy="3973956"/>
          </a:xfrm>
          <a:prstGeom prst="rect">
            <a:avLst/>
          </a:prstGeom>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1533</TotalTime>
  <Words>724</Words>
  <Application>Microsoft Office PowerPoint</Application>
  <PresentationFormat>Personalizar</PresentationFormat>
  <Paragraphs>25</Paragraphs>
  <Slides>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vt:i4>
      </vt:variant>
    </vt:vector>
  </HeadingPairs>
  <TitlesOfParts>
    <vt:vector size="7" baseType="lpstr">
      <vt:lpstr>Arial</vt:lpstr>
      <vt:lpstr>Arial Black</vt:lpstr>
      <vt:lpstr>Calibri</vt:lpstr>
      <vt:lpstr>tahoma, verdana, arial</vt:lpstr>
      <vt:lpstr>Times New Roman</vt:lpstr>
      <vt:lpstr>Tema do Office</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franciolli</dc:creator>
  <cp:lastModifiedBy>Thiago Silva</cp:lastModifiedBy>
  <cp:revision>198</cp:revision>
  <dcterms:created xsi:type="dcterms:W3CDTF">2011-10-31T15:21:37Z</dcterms:created>
  <dcterms:modified xsi:type="dcterms:W3CDTF">2022-06-06T03:54:54Z</dcterms:modified>
</cp:coreProperties>
</file>