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10/29/2025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10/29/2025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10/29/2025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10/29/2025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10/29/2025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10/29/2025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10/29/2025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10/29/2025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10/29/2025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10/29/2025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10/29/2025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10/29/2025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GB" sz="2400" b="1" dirty="0">
                <a:solidFill>
                  <a:srgbClr val="FF0000"/>
                </a:solidFill>
                <a:latin typeface="Times New Roman" panose="02020603050405020304" pitchFamily="18" charset="0"/>
                <a:cs typeface="Times New Roman" panose="02020603050405020304" pitchFamily="18" charset="0"/>
              </a:rPr>
              <a:t>SPAM DETECTION USING NAÏVE BAYES ALGORITHM</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449508685"/>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r>
                        <a:rPr lang="en-US" dirty="0"/>
                        <a:t>2117240070281</a:t>
                      </a:r>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SARUMATHI S</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2</a:t>
                      </a:r>
                      <a:r>
                        <a:rPr lang="en-US" baseline="30000" dirty="0"/>
                        <a:t>ND</a:t>
                      </a:r>
                      <a:r>
                        <a:rPr lang="en-US" dirty="0"/>
                        <a:t> YEAR</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E</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US" b="1" dirty="0" err="1"/>
                        <a:t>Mrs.M.Bhavani</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endParaRPr lang="en-US" dirty="0"/>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lstStyle/>
          <a:p>
            <a:pPr marL="0" indent="0">
              <a:buNone/>
            </a:pPr>
            <a:endParaRPr lang="en-US" dirty="0"/>
          </a:p>
          <a:p>
            <a:pPr marL="0" indent="0">
              <a:buNone/>
            </a:pPr>
            <a:endParaRPr lang="en-US" dirty="0"/>
          </a:p>
          <a:p>
            <a:pPr marL="0" indent="0">
              <a:buNone/>
            </a:pPr>
            <a:r>
              <a:rPr lang="en-US" dirty="0"/>
              <a:t>Manual filtering of spam emails is inefficient, time-consuming, and error-prone. There is a need for an automated spam detection system that can accurately identify unwanted messages based on their content. Such a system should be fast, consistent, and scalable for large volumes of emails.</a:t>
            </a:r>
            <a:endParaRPr lang="en-IN" dirty="0"/>
          </a:p>
          <a:p>
            <a:pPr marL="0" indent="0">
              <a:buNone/>
            </a:pPr>
            <a:br>
              <a:rPr lang="en-US" b="1" dirty="0"/>
            </a:br>
            <a:endParaRPr lang="en-US" sz="24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a:lstStyle/>
          <a:p>
            <a:endParaRPr lang="en-US" b="1" dirty="0"/>
          </a:p>
          <a:p>
            <a:endParaRPr lang="en-US" b="1" dirty="0"/>
          </a:p>
          <a:p>
            <a:r>
              <a:rPr lang="en-US" b="1" dirty="0"/>
              <a:t>Naive Bayes Classifier:</a:t>
            </a:r>
            <a:br>
              <a:rPr lang="en-US" b="1" dirty="0"/>
            </a:br>
            <a:r>
              <a:rPr lang="en-US" dirty="0"/>
              <a:t>The Naive Bayes algorithm is based on Bayes’ theorem, which calculates the probability of a class given a set of features. It assumes that all features are independent — hence “naive”.</a:t>
            </a:r>
            <a:br>
              <a:rPr lang="en-US" dirty="0"/>
            </a:br>
            <a:r>
              <a:rPr lang="en-US" dirty="0"/>
              <a:t>In spam detection, the algorithm uses word frequencies (tokens) to compute the likelihood that an email belongs to a specific class.</a:t>
            </a:r>
            <a:br>
              <a:rPr lang="en-US" dirty="0"/>
            </a:br>
            <a:br>
              <a:rPr lang="en-US" dirty="0"/>
            </a:br>
            <a:r>
              <a:rPr lang="en-US" b="1" dirty="0"/>
              <a:t>Formula:</a:t>
            </a:r>
            <a:br>
              <a:rPr lang="en-US" dirty="0"/>
            </a:br>
            <a:r>
              <a:rPr lang="en-US" dirty="0"/>
              <a:t>P(</a:t>
            </a:r>
            <a:r>
              <a:rPr lang="en-US" dirty="0" err="1"/>
              <a:t>Spam|Words</a:t>
            </a:r>
            <a:r>
              <a:rPr lang="en-US" dirty="0"/>
              <a:t>) = [P(</a:t>
            </a:r>
            <a:r>
              <a:rPr lang="en-US" dirty="0" err="1"/>
              <a:t>Words|Spam</a:t>
            </a:r>
            <a:r>
              <a:rPr lang="en-US" dirty="0"/>
              <a:t>) * P(Spam)] / P(Words)</a:t>
            </a:r>
            <a:br>
              <a:rPr lang="en-US" dirty="0"/>
            </a:br>
            <a:endParaRPr lang="en-US" dirty="0"/>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1443146302"/>
              </p:ext>
            </p:extLst>
          </p:nvPr>
        </p:nvGraphicFramePr>
        <p:xfrm>
          <a:off x="1854200" y="2205222"/>
          <a:ext cx="8128000" cy="1478280"/>
        </p:xfrm>
        <a:graphic>
          <a:graphicData uri="http://schemas.openxmlformats.org/drawingml/2006/table">
            <a:tbl>
              <a:tblPr firstRow="1" bandRow="1">
                <a:tableStyleId>{21E4AEA4-8DFA-4A89-87EB-49C32662AFE0}</a:tableStyleId>
              </a:tblPr>
              <a:tblGrid>
                <a:gridCol w="4064000">
                  <a:extLst>
                    <a:ext uri="{9D8B030D-6E8A-4147-A177-3AD203B41FA5}">
                      <a16:colId xmlns:a16="http://schemas.microsoft.com/office/drawing/2014/main" val="4052004335"/>
                    </a:ext>
                  </a:extLst>
                </a:gridCol>
                <a:gridCol w="4064000">
                  <a:extLst>
                    <a:ext uri="{9D8B030D-6E8A-4147-A177-3AD203B41FA5}">
                      <a16:colId xmlns:a16="http://schemas.microsoft.com/office/drawing/2014/main" val="1251959847"/>
                    </a:ext>
                  </a:extLst>
                </a:gridCol>
              </a:tblGrid>
              <a:tr h="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6" name="Content Placeholder 5">
            <a:extLst>
              <a:ext uri="{FF2B5EF4-FFF2-40B4-BE49-F238E27FC236}">
                <a16:creationId xmlns:a16="http://schemas.microsoft.com/office/drawing/2014/main" id="{136F3BF4-4868-F836-5AB0-EED4734E0A75}"/>
              </a:ext>
            </a:extLst>
          </p:cNvPr>
          <p:cNvPicPr>
            <a:picLocks noGrp="1" noChangeAspect="1"/>
          </p:cNvPicPr>
          <p:nvPr>
            <p:ph idx="1"/>
          </p:nvPr>
        </p:nvPicPr>
        <p:blipFill>
          <a:blip r:embed="rId2"/>
          <a:stretch>
            <a:fillRect/>
          </a:stretch>
        </p:blipFill>
        <p:spPr>
          <a:xfrm>
            <a:off x="2750904" y="1331191"/>
            <a:ext cx="5665509" cy="2428482"/>
          </a:xfrm>
          <a:prstGeom prst="rect">
            <a:avLst/>
          </a:prstGeom>
        </p:spPr>
      </p:pic>
      <p:sp>
        <p:nvSpPr>
          <p:cNvPr id="10" name="TextBox 9">
            <a:extLst>
              <a:ext uri="{FF2B5EF4-FFF2-40B4-BE49-F238E27FC236}">
                <a16:creationId xmlns:a16="http://schemas.microsoft.com/office/drawing/2014/main" id="{093B711E-49FD-966C-A658-65C76CBE424A}"/>
              </a:ext>
            </a:extLst>
          </p:cNvPr>
          <p:cNvSpPr txBox="1"/>
          <p:nvPr/>
        </p:nvSpPr>
        <p:spPr>
          <a:xfrm>
            <a:off x="1489436" y="3898671"/>
            <a:ext cx="9864364" cy="1346331"/>
          </a:xfrm>
          <a:prstGeom prst="rect">
            <a:avLst/>
          </a:prstGeom>
          <a:noFill/>
        </p:spPr>
        <p:txBody>
          <a:bodyPr wrap="square">
            <a:spAutoFit/>
          </a:bodyPr>
          <a:lstStyle/>
          <a:p>
            <a:pPr>
              <a:lnSpc>
                <a:spcPct val="115000"/>
              </a:lnSpc>
              <a:spcAft>
                <a:spcPts val="800"/>
              </a:spcAft>
              <a:buNone/>
            </a:pPr>
            <a:r>
              <a:rPr lang="en-US" sz="1800" b="1" kern="100" dirty="0">
                <a:effectLst/>
                <a:latin typeface="Times New Roman" panose="02020603050405020304" pitchFamily="18" charset="0"/>
                <a:ea typeface="Calibri" panose="020F0502020204030204" pitchFamily="34" charset="0"/>
                <a:cs typeface="Times New Roman" panose="02020603050405020304" pitchFamily="18" charset="0"/>
              </a:rPr>
              <a:t>Output Explanation:</a:t>
            </a:r>
            <a:b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br>
            <a:r>
              <a:rPr lang="en-US" sz="1800" kern="100" dirty="0">
                <a:effectLst/>
                <a:latin typeface="Times New Roman" panose="02020603050405020304" pitchFamily="18" charset="0"/>
                <a:ea typeface="Calibri" panose="020F0502020204030204" pitchFamily="34" charset="0"/>
                <a:cs typeface="Times New Roman" panose="02020603050405020304" pitchFamily="18" charset="0"/>
              </a:rPr>
              <a:t>         The model successfully classified test emails as spam or ham. In this sample case, the model achieved 100% accuracy due to the small dataset. In larger datasets, accuracy may vary depending on preprocessing quality and feature representation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58273"/>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RESULTS AND FUTURE ENHANCEMENT</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a:normAutofit fontScale="92500" lnSpcReduction="10000"/>
          </a:bodyPr>
          <a:lstStyle/>
          <a:p>
            <a:r>
              <a:rPr lang="en-US" b="1" dirty="0"/>
              <a:t>Results:</a:t>
            </a:r>
            <a:br>
              <a:rPr lang="en-US" b="1" dirty="0"/>
            </a:br>
            <a:r>
              <a:rPr lang="en-US" dirty="0"/>
              <a:t>         The project successfully demonstrates the workflow of spam detection using the Naive Bayes algorithm. The model accurately distinguishes spam emails based on text content and can be easily extended for larger datasets.</a:t>
            </a:r>
            <a:br>
              <a:rPr lang="en-US" dirty="0"/>
            </a:br>
            <a:endParaRPr lang="en-IN" dirty="0"/>
          </a:p>
          <a:p>
            <a:r>
              <a:rPr lang="en-US" b="1" dirty="0"/>
              <a:t>Future Enhancements:</a:t>
            </a:r>
            <a:br>
              <a:rPr lang="en-US" dirty="0"/>
            </a:br>
            <a:r>
              <a:rPr lang="en-US" dirty="0"/>
              <a:t>• Train with large, real-world email datasets (e.g., Enron or SMS Spam Collection)</a:t>
            </a:r>
            <a:br>
              <a:rPr lang="en-US" dirty="0"/>
            </a:br>
            <a:r>
              <a:rPr lang="en-US" dirty="0"/>
              <a:t>• Add deep learning models such as LSTM or BERT for improved accuracy</a:t>
            </a:r>
            <a:br>
              <a:rPr lang="en-US" dirty="0"/>
            </a:br>
            <a:r>
              <a:rPr lang="en-US" dirty="0"/>
              <a:t>• Implement real-time spam filtering for incoming messages</a:t>
            </a:r>
            <a:br>
              <a:rPr lang="en-US" dirty="0"/>
            </a:br>
            <a:r>
              <a:rPr lang="en-US" dirty="0"/>
              <a:t>• Include feature importance visualization to understand why an email is classified as spam</a:t>
            </a:r>
            <a:br>
              <a:rPr lang="en-US" dirty="0"/>
            </a:br>
            <a:r>
              <a:rPr lang="en-US" dirty="0"/>
              <a:t>• Build a web or mobile interface for user interaction</a:t>
            </a:r>
            <a:endParaRPr lang="en-IN" dirty="0"/>
          </a:p>
          <a:p>
            <a:pPr lvl="0"/>
            <a:endParaRPr lang="en-US" dirty="0"/>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06777" y="1970202"/>
            <a:ext cx="10515600" cy="4386148"/>
          </a:xfrm>
        </p:spPr>
        <p:txBody>
          <a:bodyPr/>
          <a:lstStyle/>
          <a:p>
            <a:pPr lvl="0"/>
            <a:r>
              <a:rPr lang="en-IN" b="1" dirty="0" err="1"/>
              <a:t>Sahami</a:t>
            </a:r>
            <a:r>
              <a:rPr lang="en-IN" b="1" dirty="0"/>
              <a:t>, M., Dumais, S., Heckerman, D., &amp; Horvitz, E.</a:t>
            </a:r>
            <a:r>
              <a:rPr lang="en-IN" dirty="0"/>
              <a:t> (1998). </a:t>
            </a:r>
            <a:r>
              <a:rPr lang="en-IN" i="1" dirty="0"/>
              <a:t>A Bayesian approach to filtering junk e-mail.</a:t>
            </a:r>
            <a:r>
              <a:rPr lang="en-IN" dirty="0"/>
              <a:t> AAAI Workshop on Learning for Text Categorization.</a:t>
            </a:r>
          </a:p>
          <a:p>
            <a:pPr lvl="0"/>
            <a:r>
              <a:rPr lang="en-IN" b="1" dirty="0"/>
              <a:t>Russell, S., &amp; Norvig, P.</a:t>
            </a:r>
            <a:r>
              <a:rPr lang="en-IN" dirty="0"/>
              <a:t> (2020). </a:t>
            </a:r>
            <a:r>
              <a:rPr lang="en-IN" i="1" dirty="0"/>
              <a:t>Artificial Intelligence: A Modern Approach (4th Edition).</a:t>
            </a:r>
            <a:r>
              <a:rPr lang="en-IN" dirty="0"/>
              <a:t> Pearson Education Limited.</a:t>
            </a:r>
          </a:p>
          <a:p>
            <a:pPr lvl="0"/>
            <a:r>
              <a:rPr lang="en-IN" b="1" dirty="0"/>
              <a:t>Zhang, L.</a:t>
            </a:r>
            <a:r>
              <a:rPr lang="en-IN" dirty="0"/>
              <a:t>, </a:t>
            </a:r>
            <a:r>
              <a:rPr lang="en-IN" i="1" dirty="0"/>
              <a:t>The Optimality of Naive Bayes</a:t>
            </a:r>
            <a:r>
              <a:rPr lang="en-IN" dirty="0"/>
              <a:t>, </a:t>
            </a:r>
            <a:r>
              <a:rPr lang="en-IN" i="1" dirty="0"/>
              <a:t>AAAI Conference on Artificial Intelligence</a:t>
            </a:r>
            <a:r>
              <a:rPr lang="en-IN" dirty="0"/>
              <a:t>, 2004.</a:t>
            </a:r>
          </a:p>
          <a:p>
            <a:pPr marL="0" indent="0">
              <a:buNone/>
            </a:pPr>
            <a:endParaRPr lang="en-IN"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endParaRPr lang="en-US" dirty="0"/>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TotalTime>
  <Words>482</Words>
  <Application>Microsoft Office PowerPoint</Application>
  <PresentationFormat>Widescreen</PresentationFormat>
  <Paragraphs>43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DEPARTMENT OF ARTIFICIAL INTELLIGENCE AND DATA SCIENCE ACADEMIC YEAR 2025 - 2026 SEMESTER III ARTIFICIAL INTELLIGENCE LABORATORY  MINI PROJECT REVIEW   SPAM DETECTION USING NAÏVE BAYES ALGORITHM</vt:lpstr>
      <vt:lpstr>PROBLEM STATEMENT</vt:lpstr>
      <vt:lpstr>THEORETICAL BACKGROUND</vt:lpstr>
      <vt:lpstr>IMPLEMENTATION AND CODE</vt:lpstr>
      <vt:lpstr>OUTPUT AND RESULTS</vt:lpstr>
      <vt:lpstr>RESULTS AND 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SANKAR GANESH K</dc:creator>
  <cp:lastModifiedBy>sharusangar1157@gmail.com</cp:lastModifiedBy>
  <cp:revision>7</cp:revision>
  <dcterms:created xsi:type="dcterms:W3CDTF">2025-10-18T08:57:34Z</dcterms:created>
  <dcterms:modified xsi:type="dcterms:W3CDTF">2025-10-29T06:51:26Z</dcterms:modified>
</cp:coreProperties>
</file>