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79" r:id="rId5"/>
    <p:sldId id="262" r:id="rId6"/>
    <p:sldId id="263" r:id="rId7"/>
    <p:sldId id="266" r:id="rId8"/>
    <p:sldId id="265" r:id="rId9"/>
    <p:sldId id="259" r:id="rId10"/>
    <p:sldId id="260" r:id="rId11"/>
    <p:sldId id="267" r:id="rId12"/>
    <p:sldId id="269" r:id="rId13"/>
    <p:sldId id="270" r:id="rId14"/>
    <p:sldId id="274" r:id="rId15"/>
    <p:sldId id="277" r:id="rId16"/>
    <p:sldId id="276" r:id="rId17"/>
    <p:sldId id="275" r:id="rId18"/>
    <p:sldId id="278" r:id="rId19"/>
    <p:sldId id="280" r:id="rId20"/>
    <p:sldId id="281" r:id="rId21"/>
    <p:sldId id="282" r:id="rId22"/>
    <p:sldId id="284" r:id="rId23"/>
    <p:sldId id="283" r:id="rId24"/>
    <p:sldId id="285" r:id="rId25"/>
    <p:sldId id="286" r:id="rId26"/>
    <p:sldId id="287" r:id="rId27"/>
    <p:sldId id="288" r:id="rId28"/>
    <p:sldId id="272" r:id="rId29"/>
    <p:sldId id="271" r:id="rId30"/>
    <p:sldId id="273" r:id="rId3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018D7-01AD-4413-ACF1-CA5C284ABF1D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F0914-A388-4757-8442-86BD77315D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1225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F0914-A388-4757-8442-86BD77315D8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1911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F0914-A388-4757-8442-86BD77315D8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2686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F0914-A388-4757-8442-86BD77315D8F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448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FD51A-D7C6-4AF5-AE78-199BB0A31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255BD4-4923-4416-ADEB-0D9A79E9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53F5D8-731B-41B9-9041-C5FC967E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288D1F-91B2-4210-8081-483AF671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CD35F0-4C9C-4026-BA2C-81309940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863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2B259-23EB-423E-8F2E-AAA28E8A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B22AD5-D526-4C06-9BF3-F9E410392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307-2224-4B50-9BC7-ADDF6FC7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7AE6AB-8698-4AC6-8485-EE2791DA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BDB0EC-468A-4ECB-A403-2D762590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4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13C108-BFCC-49D6-B158-B00A9621C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9C8094-B70D-40A7-875F-59C0F0AFE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884FA4-0DE8-43CA-AD48-CDE05056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3DA7BA-62A9-45E2-9DC1-91DA16B9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DED98D-2DD7-49AB-8BF6-7EFF5C58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202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5A633-8ED8-466C-B972-B0F1CBC9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8574EE-2BB1-4CA7-A304-247071110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A02261-59CF-45CF-961D-ECA2FD98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9C34DC-DA8F-4480-9DC9-E288FBF3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7294D8-05FA-4548-8E57-8198BEB5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86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98335-75A4-4077-890E-5129CCCD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FED245-B5EB-4685-9946-B7A6D95CF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ABF99E-24C0-4259-A561-E980BD39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3FF007-A104-4309-94B5-61286726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D6C80E-65A5-4D75-BAF3-C8BAA6F3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21952-41A5-4A70-968B-1F6C3E56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11D2A5-B338-41F5-8E1F-2D6B2AF5F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10224D-3C71-4ADB-84C6-1FBAA86ED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601630-B14B-43F7-9CB3-C6303A07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6721F8-3599-4AAF-9285-C4A3C8AB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25CE6A-2063-49CD-9C6C-BC1C02D1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14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3195D-92E3-4895-889F-532E8C753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B8B0F2-8AD0-41FD-A575-8813E0321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5900D2-B13B-4EF7-A9E7-3C3E42F15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552A95-2F7E-4826-927C-D01BD2EEE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B847B4-12B5-4759-83D2-70D92C14D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D7D633-687C-4FBC-881F-E1122695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5DF85CD-BEE3-40AD-8F0D-AB1B5F8A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44A4EBC-7DD6-4E99-A864-8096F48C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445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DD509-9416-4CE4-A57B-51ED5E60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BDD510-7881-455A-8CD8-BD508449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0F8D2F-01DD-434B-936D-A526FFA6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A1E16-7141-417A-812B-2BA5A499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405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61360C-74AB-441E-B0E8-E764315D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FCF4F9-693D-46F7-8DEA-4616790F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839861-2942-473A-A25F-669ACFCB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591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0DC20-D540-42F5-8E24-82DF1C6F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7FF4DA-110A-46EA-9AAC-1E23C016A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D4EB93-0966-47B5-9D48-A35BC7123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F4B150-B689-44A7-84A6-9CD039C1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44E45B-7496-4161-A711-479DDB6F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EDA025-ACD8-4E7D-BD40-002DA613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33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3890E-996D-4415-BC57-A093F154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A09FC2-DA82-44F1-BC30-068AA31AC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C720FF-633E-4B42-B335-BD4A9C2EA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0EF113-1AA3-48AC-85B0-18236481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FF8D31-F85D-4A12-83A7-9713C9EB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367F40-3FB7-4454-8A4A-0C61563B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52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EEF2C1-E81E-4647-A258-BEAE84E9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850D23-BB2D-42B1-80F1-9A7036BAB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89B954-EC86-4485-810D-2718F2107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21F09-57B9-4431-8E2D-17B39AD68799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9E053D-FDBE-4A61-B826-32DEC8FF5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FE03AA-7A5C-4BE9-B272-F9EE83C41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39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rutobiKonohamaru/JS_Full_Cours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FA14F-AC69-456C-979D-1704C45BF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4780"/>
            <a:ext cx="9144000" cy="1074082"/>
          </a:xfrm>
        </p:spPr>
        <p:txBody>
          <a:bodyPr/>
          <a:lstStyle/>
          <a:p>
            <a:r>
              <a:rPr lang="es-ES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65B3D1-73BD-4E99-BF51-923D637B9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9415" y="1990055"/>
            <a:ext cx="9144000" cy="4090234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algn="just"/>
            <a:r>
              <a:rPr lang="es-ES" dirty="0"/>
              <a:t>Autor: Alain Pérez Acosta</a:t>
            </a:r>
          </a:p>
        </p:txBody>
      </p:sp>
    </p:spTree>
    <p:extLst>
      <p:ext uri="{BB962C8B-B14F-4D97-AF65-F5344CB8AC3E}">
        <p14:creationId xmlns:p14="http://schemas.microsoft.com/office/powerpoint/2010/main" val="2181954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8747A-5B31-45F2-8C42-3BD65B90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es-ES" dirty="0"/>
              <a:t>Instalar OpenSSL</a:t>
            </a:r>
          </a:p>
          <a:p>
            <a:pPr algn="just">
              <a:buFontTx/>
              <a:buChar char="-"/>
            </a:pPr>
            <a:r>
              <a:rPr lang="es-ES" dirty="0"/>
              <a:t>Generar un par de claves privada/pública para acceder al repo: </a:t>
            </a:r>
            <a:r>
              <a:rPr lang="de-DE" dirty="0"/>
              <a:t>ssh-keygen -t rsa -b 4096 -C "your_email@example.com"</a:t>
            </a:r>
            <a:r>
              <a:rPr lang="es-ES" dirty="0"/>
              <a:t> </a:t>
            </a:r>
          </a:p>
          <a:p>
            <a:pPr algn="just">
              <a:buFontTx/>
              <a:buChar char="-"/>
            </a:pPr>
            <a:r>
              <a:rPr lang="es-ES" dirty="0"/>
              <a:t>Clonar el repositorio</a:t>
            </a:r>
          </a:p>
          <a:p>
            <a:pPr marL="0" indent="0" algn="just">
              <a:buNone/>
            </a:pPr>
            <a:r>
              <a:rPr lang="es-ES" dirty="0"/>
              <a:t> </a:t>
            </a:r>
          </a:p>
        </p:txBody>
      </p:sp>
      <p:pic>
        <p:nvPicPr>
          <p:cNvPr id="4" name="Picture 2" descr="⇨ Introducción a git: Comandos y funciones de git más frecuentes">
            <a:extLst>
              <a:ext uri="{FF2B5EF4-FFF2-40B4-BE49-F238E27FC236}">
                <a16:creationId xmlns:a16="http://schemas.microsoft.com/office/drawing/2014/main" id="{737EB8F7-F40D-48DC-B1D2-95375F6CE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18" y="537449"/>
            <a:ext cx="1520415" cy="9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43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E8CAD-4889-4C71-87D8-1449C47D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variables e identificadores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2C352E-F554-46D6-B2DF-61D75FE56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Palabras reservadas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7AA660-EA6F-4F40-BC47-E865996AF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2793279"/>
            <a:ext cx="30670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14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E8CAD-4889-4C71-87D8-1449C47D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valores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9FF93C1-5D6E-49BD-BC3B-A6E668297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531" y="1982919"/>
            <a:ext cx="55626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27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E8CAD-4889-4C71-87D8-1449C47D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valores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CB05E1-DC70-4CA8-9945-0633B49B0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827" y="1767964"/>
            <a:ext cx="3720617" cy="3506914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52D389A-66E9-40B5-939A-8F240B7D8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8375"/>
            <a:ext cx="10515600" cy="55858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Más de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luego</a:t>
            </a:r>
            <a:r>
              <a:rPr lang="en-US" dirty="0"/>
              <a:t>, que </a:t>
            </a:r>
            <a:r>
              <a:rPr lang="en-US" dirty="0" err="1"/>
              <a:t>tiene</a:t>
            </a:r>
            <a:r>
              <a:rPr lang="en-US" dirty="0"/>
              <a:t> chicha </a:t>
            </a:r>
            <a:r>
              <a:rPr lang="es-ES" dirty="0">
                <a:sym typeface="Wingdings" panose="05000000000000000000" pitchFamily="2" charset="2"/>
              </a:rPr>
              <a:t>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7085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E8CAD-4889-4C71-87D8-1449C47D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valores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52D389A-66E9-40B5-939A-8F240B7D8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788"/>
            <a:ext cx="10515600" cy="4411744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Los valores primitivos en realidad no son tan </a:t>
            </a:r>
            <a:r>
              <a:rPr lang="en-US" dirty="0"/>
              <a:t>“</a:t>
            </a:r>
            <a:r>
              <a:rPr lang="en-US" dirty="0" err="1"/>
              <a:t>primitivos</a:t>
            </a:r>
            <a:r>
              <a:rPr lang="en-US" dirty="0"/>
              <a:t>”</a:t>
            </a:r>
            <a:r>
              <a:rPr lang="es-ES" dirty="0"/>
              <a:t>:</a:t>
            </a:r>
          </a:p>
          <a:p>
            <a:pPr algn="just"/>
            <a:endParaRPr lang="es-ES" dirty="0"/>
          </a:p>
          <a:p>
            <a:pPr marL="0" indent="0" algn="just">
              <a:buNone/>
            </a:pPr>
            <a:r>
              <a:rPr lang="es-ES" dirty="0" err="1"/>
              <a:t>var</a:t>
            </a:r>
            <a:r>
              <a:rPr lang="es-ES" dirty="0"/>
              <a:t> n = "Alain"</a:t>
            </a:r>
          </a:p>
          <a:p>
            <a:pPr marL="0" indent="0" algn="just">
              <a:buNone/>
            </a:pPr>
            <a:r>
              <a:rPr lang="es-ES" dirty="0"/>
              <a:t>console.log(n) </a:t>
            </a:r>
          </a:p>
          <a:p>
            <a:pPr marL="0" indent="0" algn="just">
              <a:buNone/>
            </a:pPr>
            <a:r>
              <a:rPr lang="es-ES" dirty="0"/>
              <a:t>console.log(</a:t>
            </a:r>
            <a:r>
              <a:rPr lang="es-ES" dirty="0" err="1"/>
              <a:t>n.length</a:t>
            </a:r>
            <a:r>
              <a:rPr lang="es-ES" dirty="0"/>
              <a:t>)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console.log(123=== "123")</a:t>
            </a:r>
          </a:p>
          <a:p>
            <a:pPr marL="0" indent="0" algn="just">
              <a:buNone/>
            </a:pPr>
            <a:r>
              <a:rPr lang="es-ES" dirty="0"/>
              <a:t>console.log((123).</a:t>
            </a:r>
            <a:r>
              <a:rPr lang="es-ES" dirty="0" err="1"/>
              <a:t>toString</a:t>
            </a:r>
            <a:r>
              <a:rPr lang="es-ES" dirty="0"/>
              <a:t>())</a:t>
            </a:r>
          </a:p>
          <a:p>
            <a:pPr marL="0" indent="0" algn="just">
              <a:buNone/>
            </a:pPr>
            <a:r>
              <a:rPr lang="es-ES" dirty="0"/>
              <a:t>console.log((123).</a:t>
            </a:r>
            <a:r>
              <a:rPr lang="es-ES" dirty="0" err="1"/>
              <a:t>toString</a:t>
            </a:r>
            <a:r>
              <a:rPr lang="es-ES" dirty="0"/>
              <a:t>() === "123")</a:t>
            </a:r>
          </a:p>
        </p:txBody>
      </p:sp>
    </p:spTree>
    <p:extLst>
      <p:ext uri="{BB962C8B-B14F-4D97-AF65-F5344CB8AC3E}">
        <p14:creationId xmlns:p14="http://schemas.microsoft.com/office/powerpoint/2010/main" val="3638191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booleans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23B84-1B7D-46E7-8664-8E467683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>
                <a:sym typeface="Wingdings" panose="05000000000000000000" pitchFamily="2" charset="2"/>
              </a:rPr>
              <a:t>Almacena valores </a:t>
            </a:r>
            <a:r>
              <a:rPr lang="es-ES" b="1" dirty="0">
                <a:sym typeface="Wingdings" panose="05000000000000000000" pitchFamily="2" charset="2"/>
              </a:rPr>
              <a:t>true/false</a:t>
            </a:r>
          </a:p>
          <a:p>
            <a:pPr algn="just"/>
            <a:r>
              <a:rPr lang="es-ES" dirty="0"/>
              <a:t>OJO: que </a:t>
            </a:r>
            <a:r>
              <a:rPr lang="es-ES" dirty="0" err="1"/>
              <a:t>tambi</a:t>
            </a:r>
            <a:r>
              <a:rPr lang="en-US" dirty="0" err="1"/>
              <a:t>én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booleans</a:t>
            </a:r>
            <a:r>
              <a:rPr lang="en-US" dirty="0"/>
              <a:t>, </a:t>
            </a:r>
            <a:r>
              <a:rPr lang="en-US" dirty="0" err="1"/>
              <a:t>aunque</a:t>
            </a:r>
            <a:r>
              <a:rPr lang="en-US" dirty="0"/>
              <a:t> no </a:t>
            </a:r>
            <a:r>
              <a:rPr lang="en-US" dirty="0" err="1"/>
              <a:t>sean</a:t>
            </a:r>
            <a:r>
              <a:rPr lang="en-US" dirty="0"/>
              <a:t> de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booleans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s-ES" dirty="0"/>
              <a:t>:</a:t>
            </a:r>
          </a:p>
          <a:p>
            <a:pPr marL="0" indent="0" algn="just">
              <a:buNone/>
            </a:pPr>
            <a:r>
              <a:rPr lang="es-ES" dirty="0"/>
              <a:t>console.log(0 == false)</a:t>
            </a:r>
          </a:p>
          <a:p>
            <a:pPr marL="0" indent="0" algn="just">
              <a:buNone/>
            </a:pPr>
            <a:r>
              <a:rPr lang="es-ES" dirty="0"/>
              <a:t>console.log(0 === false)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Por tanto, otros tipos de datos se pueden convertir a </a:t>
            </a:r>
            <a:r>
              <a:rPr lang="es-ES" dirty="0" err="1"/>
              <a:t>boolean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7647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booleans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81625FA-5FE7-450D-82AC-0204FB5B8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311"/>
            <a:ext cx="10515600" cy="1009651"/>
          </a:xfrm>
        </p:spPr>
        <p:txBody>
          <a:bodyPr/>
          <a:lstStyle/>
          <a:p>
            <a:pPr algn="just"/>
            <a:r>
              <a:rPr lang="es-ES" dirty="0"/>
              <a:t>Hay 3 formas de convertir un valor a </a:t>
            </a:r>
            <a:r>
              <a:rPr lang="es-ES" dirty="0" err="1"/>
              <a:t>boolean</a:t>
            </a:r>
            <a:r>
              <a:rPr lang="es-ES" dirty="0"/>
              <a:t>: </a:t>
            </a:r>
            <a:r>
              <a:rPr lang="es-ES" i="1" dirty="0" err="1"/>
              <a:t>Boolean</a:t>
            </a:r>
            <a:r>
              <a:rPr lang="es-ES" i="1" dirty="0"/>
              <a:t>(valor),</a:t>
            </a:r>
            <a:r>
              <a:rPr lang="es-ES" dirty="0"/>
              <a:t>  </a:t>
            </a:r>
            <a:r>
              <a:rPr lang="es-ES" i="1" dirty="0"/>
              <a:t>valor ? true : false</a:t>
            </a:r>
            <a:r>
              <a:rPr lang="es-ES" dirty="0"/>
              <a:t> y </a:t>
            </a:r>
            <a:r>
              <a:rPr lang="es-ES" i="1" dirty="0"/>
              <a:t>!!valor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E9707F6-140C-470D-B6E2-33F65BD73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1924050"/>
            <a:ext cx="32575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58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numbers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1CF7E6-BC30-4F2E-B257-F344560A2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057" y="2263120"/>
            <a:ext cx="5629275" cy="1533525"/>
          </a:xfrm>
          <a:prstGeom prst="rect">
            <a:avLst/>
          </a:prstGeom>
        </p:spPr>
      </p:pic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4E8C6EA3-56D6-4FB4-944B-E64A7489B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311"/>
            <a:ext cx="10515600" cy="1009651"/>
          </a:xfrm>
        </p:spPr>
        <p:txBody>
          <a:bodyPr>
            <a:normAutofit fontScale="92500"/>
          </a:bodyPr>
          <a:lstStyle/>
          <a:p>
            <a:pPr algn="just"/>
            <a:r>
              <a:rPr lang="es-ES" dirty="0"/>
              <a:t>OJO: todos los números en JS se almacenan como valores flotantes. A diferencia de otros lenguajes, JS no maneja un tipo para valores enteros.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749192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numbers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DF101E-2C27-4CB2-B4AE-DA0CD9689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873" y="1690688"/>
            <a:ext cx="6067425" cy="3114675"/>
          </a:xfrm>
          <a:prstGeom prst="rect">
            <a:avLst/>
          </a:prstGeom>
        </p:spPr>
      </p:pic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6CD08FE7-8CE7-49CD-A4A5-8CCD35BF7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1365"/>
            <a:ext cx="10515600" cy="1819373"/>
          </a:xfrm>
        </p:spPr>
        <p:txBody>
          <a:bodyPr/>
          <a:lstStyle/>
          <a:p>
            <a:pPr algn="just"/>
            <a:r>
              <a:rPr lang="es-ES" dirty="0"/>
              <a:t>Hay 2 formas de convertir un valor a </a:t>
            </a:r>
            <a:r>
              <a:rPr lang="es-ES" dirty="0" err="1"/>
              <a:t>number</a:t>
            </a:r>
            <a:r>
              <a:rPr lang="es-ES" dirty="0"/>
              <a:t>: </a:t>
            </a:r>
            <a:r>
              <a:rPr lang="es-ES" i="1" dirty="0" err="1"/>
              <a:t>Number</a:t>
            </a:r>
            <a:r>
              <a:rPr lang="es-ES" i="1" dirty="0"/>
              <a:t>(valor) </a:t>
            </a:r>
            <a:r>
              <a:rPr lang="es-ES" dirty="0"/>
              <a:t>y </a:t>
            </a:r>
            <a:r>
              <a:rPr lang="es-ES" i="1" dirty="0"/>
              <a:t>+valor</a:t>
            </a:r>
          </a:p>
          <a:p>
            <a:pPr algn="just"/>
            <a:r>
              <a:rPr lang="es-ES" dirty="0"/>
              <a:t>Los </a:t>
            </a:r>
            <a:r>
              <a:rPr lang="es-ES" dirty="0" err="1"/>
              <a:t>string</a:t>
            </a:r>
            <a:r>
              <a:rPr lang="es-ES" dirty="0"/>
              <a:t>, además, pueden usar 2 funciones: </a:t>
            </a:r>
            <a:r>
              <a:rPr lang="es-ES" dirty="0" err="1"/>
              <a:t>parseInt</a:t>
            </a:r>
            <a:r>
              <a:rPr lang="es-ES" dirty="0"/>
              <a:t>(valor) y </a:t>
            </a:r>
            <a:r>
              <a:rPr lang="es-ES" dirty="0" err="1"/>
              <a:t>parseFloat</a:t>
            </a:r>
            <a:r>
              <a:rPr lang="es-ES" dirty="0"/>
              <a:t>(valor). Es bastante ineficiente y puede llevar errores: </a:t>
            </a:r>
            <a:r>
              <a:rPr lang="es-ES" dirty="0" err="1"/>
              <a:t>parseFloat</a:t>
            </a:r>
            <a:r>
              <a:rPr lang="es-ES" dirty="0"/>
              <a:t>('123.45#') vs </a:t>
            </a:r>
            <a:r>
              <a:rPr lang="es-ES" dirty="0" err="1"/>
              <a:t>Number</a:t>
            </a:r>
            <a:r>
              <a:rPr lang="es-ES" dirty="0"/>
              <a:t>('123.45#')</a:t>
            </a:r>
          </a:p>
        </p:txBody>
      </p:sp>
    </p:spTree>
    <p:extLst>
      <p:ext uri="{BB962C8B-B14F-4D97-AF65-F5344CB8AC3E}">
        <p14:creationId xmlns:p14="http://schemas.microsoft.com/office/powerpoint/2010/main" val="3541679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19B38-1779-476F-BAD9-BC33B839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numbers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1DD3F9-EFE8-4B9F-835E-450E7299F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especiales</a:t>
            </a:r>
            <a:r>
              <a:rPr lang="en-US" dirty="0"/>
              <a:t> para numbers</a:t>
            </a:r>
            <a:r>
              <a:rPr lang="es-ES" dirty="0"/>
              <a:t>: </a:t>
            </a:r>
            <a:r>
              <a:rPr lang="es-ES" i="1" dirty="0" err="1"/>
              <a:t>NaN</a:t>
            </a:r>
            <a:r>
              <a:rPr lang="es-ES" dirty="0"/>
              <a:t> e </a:t>
            </a:r>
            <a:r>
              <a:rPr lang="es-ES" i="1" dirty="0" err="1"/>
              <a:t>Infinity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 err="1"/>
              <a:t>NaN</a:t>
            </a:r>
            <a:r>
              <a:rPr lang="es-ES" dirty="0"/>
              <a:t> (</a:t>
            </a:r>
            <a:r>
              <a:rPr lang="es-ES" dirty="0" err="1"/>
              <a:t>Not</a:t>
            </a:r>
            <a:r>
              <a:rPr lang="es-ES" dirty="0"/>
              <a:t> a </a:t>
            </a:r>
            <a:r>
              <a:rPr lang="es-ES" dirty="0" err="1"/>
              <a:t>number</a:t>
            </a:r>
            <a:r>
              <a:rPr lang="es-ES" dirty="0"/>
              <a:t>) se usa cuando un valor no se puede representar como número. Por ejemplo: </a:t>
            </a:r>
            <a:r>
              <a:rPr lang="es-ES" dirty="0" err="1"/>
              <a:t>Number</a:t>
            </a:r>
            <a:r>
              <a:rPr lang="es-ES" dirty="0"/>
              <a:t>(</a:t>
            </a:r>
            <a:r>
              <a:rPr lang="en-US" dirty="0"/>
              <a:t>“</a:t>
            </a:r>
            <a:r>
              <a:rPr lang="en-US" dirty="0" err="1"/>
              <a:t>alain</a:t>
            </a:r>
            <a:r>
              <a:rPr lang="en-US" dirty="0"/>
              <a:t>”</a:t>
            </a:r>
            <a:r>
              <a:rPr lang="es-ES" dirty="0"/>
              <a:t>), </a:t>
            </a:r>
            <a:r>
              <a:rPr lang="es-ES" dirty="0" err="1"/>
              <a:t>Number</a:t>
            </a:r>
            <a:r>
              <a:rPr lang="es-ES" dirty="0"/>
              <a:t>(</a:t>
            </a:r>
            <a:r>
              <a:rPr lang="es-ES" dirty="0" err="1"/>
              <a:t>undefined</a:t>
            </a:r>
            <a:r>
              <a:rPr lang="es-ES" dirty="0"/>
              <a:t>)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Cuidado!!! </a:t>
            </a:r>
            <a:r>
              <a:rPr lang="es-ES" dirty="0" err="1"/>
              <a:t>Number</a:t>
            </a:r>
            <a:r>
              <a:rPr lang="es-ES" dirty="0"/>
              <a:t>(</a:t>
            </a:r>
            <a:r>
              <a:rPr lang="es-ES" dirty="0" err="1"/>
              <a:t>null</a:t>
            </a:r>
            <a:r>
              <a:rPr lang="es-ES" dirty="0"/>
              <a:t>) = 0. Por qué? Cosas de JS </a:t>
            </a:r>
            <a:r>
              <a:rPr lang="es-ES" dirty="0">
                <a:sym typeface="Wingdings" panose="05000000000000000000" pitchFamily="2" charset="2"/>
              </a:rPr>
              <a:t>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765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13CD1-F218-4982-A997-8FAE89ED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curso 1/2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9CE884-22A9-4F09-83B5-889A8E6D7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699"/>
          </a:xfrm>
        </p:spPr>
        <p:txBody>
          <a:bodyPr>
            <a:normAutofit fontScale="92500"/>
          </a:bodyPr>
          <a:lstStyle/>
          <a:p>
            <a:pPr algn="just"/>
            <a:r>
              <a:rPr lang="es-ES" dirty="0"/>
              <a:t>JavaScript básico: variables, identificadores, operadores, valores, estructuras de control, bucles, funciones, objetos, clases, herencia, </a:t>
            </a:r>
            <a:r>
              <a:rPr lang="es-ES" dirty="0" err="1"/>
              <a:t>arrays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JavaScript intermedio:  programación asíncrona (</a:t>
            </a:r>
            <a:r>
              <a:rPr lang="es-ES" dirty="0" err="1"/>
              <a:t>callbacks</a:t>
            </a:r>
            <a:r>
              <a:rPr lang="es-ES" dirty="0"/>
              <a:t>, </a:t>
            </a:r>
            <a:r>
              <a:rPr lang="es-ES" dirty="0" err="1"/>
              <a:t>promises</a:t>
            </a:r>
            <a:r>
              <a:rPr lang="es-ES" dirty="0"/>
              <a:t>, </a:t>
            </a:r>
            <a:r>
              <a:rPr lang="es-ES" dirty="0" err="1"/>
              <a:t>async</a:t>
            </a:r>
            <a:r>
              <a:rPr lang="es-ES" dirty="0"/>
              <a:t>/</a:t>
            </a:r>
            <a:r>
              <a:rPr lang="es-ES" dirty="0" err="1"/>
              <a:t>await</a:t>
            </a:r>
            <a:r>
              <a:rPr lang="es-ES" dirty="0"/>
              <a:t>).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JavaScript avanzado: </a:t>
            </a:r>
            <a:r>
              <a:rPr lang="es-ES" dirty="0" err="1"/>
              <a:t>Event</a:t>
            </a:r>
            <a:r>
              <a:rPr lang="es-ES" dirty="0"/>
              <a:t> </a:t>
            </a:r>
            <a:r>
              <a:rPr lang="es-ES" dirty="0" err="1"/>
              <a:t>loop</a:t>
            </a:r>
            <a:r>
              <a:rPr lang="es-ES" dirty="0"/>
              <a:t>, modelo de memoria, </a:t>
            </a:r>
            <a:r>
              <a:rPr lang="es-ES" dirty="0" err="1"/>
              <a:t>hoisting</a:t>
            </a:r>
            <a:r>
              <a:rPr lang="es-ES" dirty="0"/>
              <a:t>, </a:t>
            </a:r>
            <a:r>
              <a:rPr lang="es-ES" dirty="0" err="1"/>
              <a:t>scopes</a:t>
            </a:r>
            <a:r>
              <a:rPr lang="es-ES" dirty="0"/>
              <a:t>.  </a:t>
            </a:r>
          </a:p>
          <a:p>
            <a:pPr algn="just"/>
            <a:endParaRPr lang="es-ES" dirty="0"/>
          </a:p>
          <a:p>
            <a:pPr algn="just"/>
            <a:r>
              <a:rPr lang="es-ES" dirty="0" err="1"/>
              <a:t>NodeJS</a:t>
            </a:r>
            <a:r>
              <a:rPr lang="es-ES" dirty="0"/>
              <a:t> vs Browser: diferencias entre cómo se ejecuta JS en un entorno y otro. No entraremos mucho en el DOM.</a:t>
            </a: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8004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19B38-1779-476F-BAD9-BC33B839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numbers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1DD3F9-EFE8-4B9F-835E-450E7299F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i="1" dirty="0" err="1"/>
              <a:t>Infinity</a:t>
            </a:r>
            <a:r>
              <a:rPr lang="es-ES" dirty="0"/>
              <a:t> se usa para representar 2 problemas: el número es demasiado largo o se ha intentado dividir por 0.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Ejemplo: </a:t>
            </a:r>
          </a:p>
          <a:p>
            <a:pPr marL="0" indent="0" algn="just">
              <a:buNone/>
            </a:pPr>
            <a:r>
              <a:rPr lang="es-ES" dirty="0"/>
              <a:t>console.log(5/0)</a:t>
            </a:r>
          </a:p>
          <a:p>
            <a:pPr marL="0" indent="0" algn="just">
              <a:buNone/>
            </a:pPr>
            <a:r>
              <a:rPr lang="es-ES" dirty="0"/>
              <a:t>console.log(2 ** 1024)</a:t>
            </a: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486413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9EFE8-DF6C-41C6-9AB8-470C81BF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CCB93F-23B0-4A67-9A0C-540D03A4B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47274"/>
          </a:xfrm>
        </p:spPr>
        <p:txBody>
          <a:bodyPr/>
          <a:lstStyle/>
          <a:p>
            <a:pPr algn="just"/>
            <a:r>
              <a:rPr lang="es-ES" dirty="0"/>
              <a:t>El tipo de datos </a:t>
            </a:r>
            <a:r>
              <a:rPr lang="es-ES" dirty="0" err="1"/>
              <a:t>string</a:t>
            </a:r>
            <a:r>
              <a:rPr lang="es-ES" dirty="0"/>
              <a:t> almacena cadenas de caracteres. Cada carácter está codificado en UTF-16.</a:t>
            </a:r>
          </a:p>
          <a:p>
            <a:pPr algn="just"/>
            <a:r>
              <a:rPr lang="es-ES" dirty="0"/>
              <a:t>Se pueden usar comillas dobles y simples para especificar el valor: </a:t>
            </a:r>
          </a:p>
          <a:p>
            <a:pPr algn="just"/>
            <a:endParaRPr lang="es-ES" dirty="0"/>
          </a:p>
          <a:p>
            <a:pPr marL="0" indent="0" algn="just">
              <a:buNone/>
            </a:pPr>
            <a:r>
              <a:rPr lang="en-US" dirty="0"/>
              <a:t>console.log('He said: "Hello"')</a:t>
            </a:r>
          </a:p>
          <a:p>
            <a:pPr marL="0" indent="0" algn="just">
              <a:buNone/>
            </a:pPr>
            <a:r>
              <a:rPr lang="en-US" dirty="0"/>
              <a:t>console.log("He said: 'Hello’”)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76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9EFE8-DF6C-41C6-9AB8-470C81BF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CCB93F-23B0-4A67-9A0C-540D03A4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OJO: console.log("He said: "Hello"") //ERROR. </a:t>
            </a:r>
            <a:endParaRPr lang="es-E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Tiene </a:t>
            </a:r>
            <a:r>
              <a:rPr lang="en-US" dirty="0" err="1"/>
              <a:t>sentido</a:t>
            </a:r>
            <a:r>
              <a:rPr lang="en-US" dirty="0"/>
              <a:t>: </a:t>
            </a:r>
            <a:r>
              <a:rPr lang="en-US" dirty="0" err="1"/>
              <a:t>cómo</a:t>
            </a:r>
            <a:r>
              <a:rPr lang="en-US" dirty="0"/>
              <a:t> sabe JS </a:t>
            </a:r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comienza</a:t>
            </a:r>
            <a:r>
              <a:rPr lang="en-US" dirty="0"/>
              <a:t> y </a:t>
            </a:r>
            <a:r>
              <a:rPr lang="en-US" dirty="0" err="1"/>
              <a:t>acaba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valor de la variable </a:t>
            </a:r>
            <a:r>
              <a:rPr lang="en-US" dirty="0" err="1"/>
              <a:t>cuando</a:t>
            </a:r>
            <a:r>
              <a:rPr lang="en-US" dirty="0"/>
              <a:t> hay </a:t>
            </a:r>
            <a:r>
              <a:rPr lang="en-US" dirty="0" err="1"/>
              <a:t>comillas</a:t>
            </a:r>
            <a:r>
              <a:rPr lang="en-US" dirty="0"/>
              <a:t> que </a:t>
            </a:r>
            <a:r>
              <a:rPr lang="en-US" dirty="0" err="1"/>
              <a:t>forman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del </a:t>
            </a:r>
            <a:r>
              <a:rPr lang="en-US" dirty="0" err="1"/>
              <a:t>propio</a:t>
            </a:r>
            <a:r>
              <a:rPr lang="en-US" dirty="0"/>
              <a:t> valor</a:t>
            </a:r>
            <a:r>
              <a:rPr lang="es-ES" dirty="0"/>
              <a:t>? Escapamos el valor 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console.log("He said: \"Hello\"")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solución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tan </a:t>
            </a:r>
            <a:r>
              <a:rPr lang="en-US" dirty="0" err="1"/>
              <a:t>fea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r>
              <a:rPr lang="en-US" dirty="0"/>
              <a:t> que </a:t>
            </a:r>
            <a:r>
              <a:rPr lang="en-US" dirty="0" err="1"/>
              <a:t>en</a:t>
            </a:r>
            <a:r>
              <a:rPr lang="en-US" dirty="0"/>
              <a:t> posteriors versions se </a:t>
            </a:r>
            <a:r>
              <a:rPr lang="en-US" dirty="0" err="1"/>
              <a:t>vieron</a:t>
            </a:r>
            <a:r>
              <a:rPr lang="en-US" dirty="0"/>
              <a:t> </a:t>
            </a:r>
            <a:r>
              <a:rPr lang="en-US" dirty="0" err="1"/>
              <a:t>obligados</a:t>
            </a:r>
            <a:r>
              <a:rPr lang="en-US" dirty="0"/>
              <a:t> a </a:t>
            </a:r>
            <a:r>
              <a:rPr lang="en-US" dirty="0" err="1"/>
              <a:t>buscar</a:t>
            </a:r>
            <a:r>
              <a:rPr lang="en-US" dirty="0"/>
              <a:t> algo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elegante</a:t>
            </a:r>
            <a:r>
              <a:rPr lang="en-US" dirty="0"/>
              <a:t> </a:t>
            </a:r>
            <a:r>
              <a:rPr lang="es-E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40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9EFE8-DF6C-41C6-9AB8-470C81BF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CCB93F-23B0-4A67-9A0C-540D03A4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Literales al rescate!!!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n-US" dirty="0"/>
              <a:t>console.log(`He said "Hello"`)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s-ES" dirty="0"/>
              <a:t>Pero los literales no son a prueba de balas </a:t>
            </a:r>
            <a:r>
              <a:rPr lang="es-ES" dirty="0">
                <a:sym typeface="Wingdings" panose="05000000000000000000" pitchFamily="2" charset="2"/>
              </a:rPr>
              <a:t>. En algunas situaciones (por ejemplo al intentar hacer una consulta SQL dinámica) no funcionará ya que los motores SQL no tienen implementado este concepto. </a:t>
            </a: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12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B5E47-A16E-44E3-8ABE-CAA8101C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A29794-8E0D-42F4-9CD7-39B8E3D0B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Y 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interesa</a:t>
            </a:r>
            <a:r>
              <a:rPr lang="en-US" dirty="0"/>
              <a:t> tanto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asunto</a:t>
            </a:r>
            <a:r>
              <a:rPr lang="en-US" dirty="0"/>
              <a:t> de las </a:t>
            </a:r>
            <a:r>
              <a:rPr lang="en-US" dirty="0" err="1"/>
              <a:t>comillas</a:t>
            </a:r>
            <a:r>
              <a:rPr lang="en-US" dirty="0"/>
              <a:t> </a:t>
            </a:r>
            <a:r>
              <a:rPr lang="en-US" dirty="0" err="1"/>
              <a:t>dobles</a:t>
            </a:r>
            <a:r>
              <a:rPr lang="en-US" dirty="0"/>
              <a:t> o simples</a:t>
            </a:r>
            <a:r>
              <a:rPr lang="es-ES" dirty="0"/>
              <a:t>?</a:t>
            </a:r>
            <a:endParaRPr lang="en-US" dirty="0"/>
          </a:p>
          <a:p>
            <a:pPr marL="0" indent="0" algn="just"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AF6508-F585-4635-AD82-58A1AADF5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66" y="2555351"/>
            <a:ext cx="105346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77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9B00B-531C-4D5E-A227-E2C07E81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1CC71B6-113B-4D68-93E1-3B5973D34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1344" y="1690688"/>
            <a:ext cx="6986413" cy="3353732"/>
          </a:xfrm>
        </p:spPr>
      </p:pic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4F284620-4751-4A09-9337-D699F5C994FF}"/>
              </a:ext>
            </a:extLst>
          </p:cNvPr>
          <p:cNvSpPr txBox="1">
            <a:spLocks/>
          </p:cNvSpPr>
          <p:nvPr/>
        </p:nvSpPr>
        <p:spPr>
          <a:xfrm>
            <a:off x="838200" y="5167311"/>
            <a:ext cx="10515600" cy="1009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Hay 3 formas de convertir a </a:t>
            </a:r>
            <a:r>
              <a:rPr lang="es-ES" dirty="0" err="1"/>
              <a:t>string</a:t>
            </a:r>
            <a:r>
              <a:rPr lang="es-ES" dirty="0"/>
              <a:t>: </a:t>
            </a:r>
            <a:r>
              <a:rPr lang="es-ES" i="1" dirty="0" err="1"/>
              <a:t>String</a:t>
            </a:r>
            <a:r>
              <a:rPr lang="es-ES" i="1" dirty="0"/>
              <a:t>(valor), </a:t>
            </a:r>
            <a:r>
              <a:rPr lang="es-ES" dirty="0"/>
              <a:t>‘’+</a:t>
            </a:r>
            <a:r>
              <a:rPr lang="es-ES" i="1" dirty="0"/>
              <a:t>valor </a:t>
            </a:r>
            <a:r>
              <a:rPr lang="es-ES" dirty="0"/>
              <a:t>y</a:t>
            </a:r>
            <a:r>
              <a:rPr lang="es-ES" i="1" dirty="0"/>
              <a:t> </a:t>
            </a:r>
            <a:r>
              <a:rPr lang="es-ES" i="1" dirty="0" err="1"/>
              <a:t>valor.toString</a:t>
            </a:r>
            <a:r>
              <a:rPr lang="es-ES" i="1" dirty="0"/>
              <a:t>()  </a:t>
            </a:r>
          </a:p>
        </p:txBody>
      </p:sp>
    </p:spTree>
    <p:extLst>
      <p:ext uri="{BB962C8B-B14F-4D97-AF65-F5344CB8AC3E}">
        <p14:creationId xmlns:p14="http://schemas.microsoft.com/office/powerpoint/2010/main" val="4216931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D460E-AD03-43C9-A58A-C50D68F5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B0A731-07BD-49FF-B533-9F5416206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OJO: las conversiones en JS no suelen ser reversibles </a:t>
            </a:r>
          </a:p>
          <a:p>
            <a:pPr marL="0" indent="0" algn="just">
              <a:buNone/>
            </a:pPr>
            <a:r>
              <a:rPr lang="es-ES" dirty="0" err="1"/>
              <a:t>var</a:t>
            </a:r>
            <a:r>
              <a:rPr lang="es-ES" dirty="0"/>
              <a:t> </a:t>
            </a:r>
            <a:r>
              <a:rPr lang="es-ES" dirty="0" err="1"/>
              <a:t>booleanValue</a:t>
            </a:r>
            <a:r>
              <a:rPr lang="es-ES" dirty="0"/>
              <a:t> = false</a:t>
            </a:r>
          </a:p>
          <a:p>
            <a:pPr marL="0" indent="0" algn="just">
              <a:buNone/>
            </a:pPr>
            <a:r>
              <a:rPr lang="es-ES" dirty="0"/>
              <a:t>console.log(</a:t>
            </a:r>
            <a:r>
              <a:rPr lang="es-ES" dirty="0" err="1"/>
              <a:t>booleanValue</a:t>
            </a:r>
            <a:r>
              <a:rPr lang="es-ES" dirty="0"/>
              <a:t>)</a:t>
            </a:r>
          </a:p>
          <a:p>
            <a:pPr marL="0" indent="0" algn="just">
              <a:buNone/>
            </a:pPr>
            <a:r>
              <a:rPr lang="es-ES" dirty="0" err="1"/>
              <a:t>var</a:t>
            </a:r>
            <a:r>
              <a:rPr lang="es-ES" dirty="0"/>
              <a:t> </a:t>
            </a:r>
            <a:r>
              <a:rPr lang="es-ES" dirty="0" err="1"/>
              <a:t>convertedString</a:t>
            </a:r>
            <a:r>
              <a:rPr lang="es-ES" dirty="0"/>
              <a:t> = </a:t>
            </a:r>
            <a:r>
              <a:rPr lang="es-ES" dirty="0" err="1"/>
              <a:t>String</a:t>
            </a:r>
            <a:r>
              <a:rPr lang="es-ES" dirty="0"/>
              <a:t>(</a:t>
            </a:r>
            <a:r>
              <a:rPr lang="es-ES" dirty="0" err="1"/>
              <a:t>booleanValue</a:t>
            </a:r>
            <a:r>
              <a:rPr lang="es-ES" dirty="0"/>
              <a:t>)</a:t>
            </a:r>
          </a:p>
          <a:p>
            <a:pPr marL="0" indent="0" algn="just">
              <a:buNone/>
            </a:pPr>
            <a:r>
              <a:rPr lang="es-ES" dirty="0"/>
              <a:t>console.log(</a:t>
            </a:r>
            <a:r>
              <a:rPr lang="es-ES" dirty="0" err="1"/>
              <a:t>convertedString</a:t>
            </a:r>
            <a:r>
              <a:rPr lang="es-ES" dirty="0"/>
              <a:t>)</a:t>
            </a:r>
          </a:p>
          <a:p>
            <a:pPr marL="0" indent="0" algn="just">
              <a:buNone/>
            </a:pPr>
            <a:r>
              <a:rPr lang="es-ES" dirty="0" err="1"/>
              <a:t>var</a:t>
            </a:r>
            <a:r>
              <a:rPr lang="es-ES" dirty="0"/>
              <a:t> </a:t>
            </a:r>
            <a:r>
              <a:rPr lang="es-ES" dirty="0" err="1"/>
              <a:t>backToBoolean</a:t>
            </a:r>
            <a:r>
              <a:rPr lang="es-ES" dirty="0"/>
              <a:t> = </a:t>
            </a:r>
            <a:r>
              <a:rPr lang="es-ES" dirty="0" err="1"/>
              <a:t>Boolean</a:t>
            </a:r>
            <a:r>
              <a:rPr lang="es-ES" dirty="0"/>
              <a:t>(</a:t>
            </a:r>
            <a:r>
              <a:rPr lang="es-ES" dirty="0" err="1"/>
              <a:t>convertedString</a:t>
            </a:r>
            <a:r>
              <a:rPr lang="es-ES" dirty="0"/>
              <a:t>)</a:t>
            </a:r>
          </a:p>
          <a:p>
            <a:pPr marL="0" indent="0" algn="just">
              <a:buNone/>
            </a:pPr>
            <a:r>
              <a:rPr lang="es-ES" dirty="0"/>
              <a:t>console.log(</a:t>
            </a:r>
            <a:r>
              <a:rPr lang="es-ES" dirty="0" err="1"/>
              <a:t>backToBoolean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0460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E3840-0B9B-4479-9992-45EBD3F6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255C73-0D2B-42AC-B382-C2AF9E426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Los </a:t>
            </a:r>
            <a:r>
              <a:rPr lang="es-ES" dirty="0" err="1"/>
              <a:t>string</a:t>
            </a:r>
            <a:r>
              <a:rPr lang="es-ES" dirty="0"/>
              <a:t> son TODO un mundo así que los seguiremos viendo más adelante</a:t>
            </a:r>
          </a:p>
        </p:txBody>
      </p:sp>
    </p:spTree>
    <p:extLst>
      <p:ext uri="{BB962C8B-B14F-4D97-AF65-F5344CB8AC3E}">
        <p14:creationId xmlns:p14="http://schemas.microsoft.com/office/powerpoint/2010/main" val="283589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operadores aritméticos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23B84-1B7D-46E7-8664-8E4676833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algn="just"/>
            <a:r>
              <a:rPr lang="es-ES" dirty="0"/>
              <a:t>Suma (+), Resta (-), Multiplicación: (*), División: (/), Resto de la división: (%), Exponenciación: (**), Asignación: (=)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176098-480B-41DA-9C72-D491D056A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900" y="4339128"/>
            <a:ext cx="7458075" cy="1743075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D84FAA5-8162-42BD-8FBB-2417EB6D5BEC}"/>
              </a:ext>
            </a:extLst>
          </p:cNvPr>
          <p:cNvSpPr txBox="1">
            <a:spLocks/>
          </p:cNvSpPr>
          <p:nvPr/>
        </p:nvSpPr>
        <p:spPr>
          <a:xfrm>
            <a:off x="905759" y="3079554"/>
            <a:ext cx="10515600" cy="785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Precedencia</a:t>
            </a:r>
          </a:p>
        </p:txBody>
      </p:sp>
    </p:spTree>
    <p:extLst>
      <p:ext uri="{BB962C8B-B14F-4D97-AF65-F5344CB8AC3E}">
        <p14:creationId xmlns:p14="http://schemas.microsoft.com/office/powerpoint/2010/main" val="1662725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operadores aritméticos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23B84-1B7D-46E7-8664-8E467683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OJO</a:t>
            </a:r>
            <a:r>
              <a:rPr lang="es-ES" dirty="0"/>
              <a:t>: En JS, no todo es lo que parece </a:t>
            </a:r>
            <a:r>
              <a:rPr lang="es-ES" dirty="0">
                <a:sym typeface="Wingdings" panose="05000000000000000000" pitchFamily="2" charset="2"/>
              </a:rPr>
              <a:t></a:t>
            </a:r>
          </a:p>
          <a:p>
            <a:pPr algn="just"/>
            <a:endParaRPr lang="es-ES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s-ES" dirty="0">
                <a:sym typeface="Wingdings" panose="05000000000000000000" pitchFamily="2" charset="2"/>
              </a:rPr>
              <a:t>Ver el resultado de:  4 + </a:t>
            </a:r>
            <a:r>
              <a:rPr lang="en-US" dirty="0">
                <a:sym typeface="Wingdings" panose="05000000000000000000" pitchFamily="2" charset="2"/>
              </a:rPr>
              <a:t>“</a:t>
            </a:r>
            <a:r>
              <a:rPr lang="en-US" dirty="0" err="1">
                <a:sym typeface="Wingdings" panose="05000000000000000000" pitchFamily="2" charset="2"/>
              </a:rPr>
              <a:t>hola</a:t>
            </a:r>
            <a:r>
              <a:rPr lang="en-US" dirty="0">
                <a:sym typeface="Wingdings" panose="05000000000000000000" pitchFamily="2" charset="2"/>
              </a:rPr>
              <a:t>”, -5 % 2</a:t>
            </a:r>
            <a:endParaRPr lang="es-ES" dirty="0">
              <a:sym typeface="Wingdings" panose="05000000000000000000" pitchFamily="2" charset="2"/>
            </a:endParaRPr>
          </a:p>
          <a:p>
            <a:pPr algn="just"/>
            <a:endParaRPr lang="es-ES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083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B087B-56EF-45BE-84C0-196F9324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curso 2/2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E542F-3692-43D2-B8CA-0EF6E85B1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260"/>
            <a:ext cx="10515600" cy="4351338"/>
          </a:xfrm>
        </p:spPr>
        <p:txBody>
          <a:bodyPr/>
          <a:lstStyle/>
          <a:p>
            <a:endParaRPr lang="es-ES" dirty="0"/>
          </a:p>
          <a:p>
            <a:r>
              <a:rPr lang="es-ES" dirty="0" err="1"/>
              <a:t>NodeJS</a:t>
            </a:r>
            <a:r>
              <a:rPr lang="es-ES" dirty="0"/>
              <a:t> básico: </a:t>
            </a:r>
            <a:r>
              <a:rPr lang="es-ES" dirty="0" err="1"/>
              <a:t>npm</a:t>
            </a:r>
            <a:r>
              <a:rPr lang="es-ES" dirty="0"/>
              <a:t>, paquetes propios (os, </a:t>
            </a:r>
            <a:r>
              <a:rPr lang="es-ES" dirty="0" err="1"/>
              <a:t>path</a:t>
            </a:r>
            <a:r>
              <a:rPr lang="es-ES" dirty="0"/>
              <a:t>, </a:t>
            </a:r>
            <a:r>
              <a:rPr lang="es-ES" dirty="0" err="1"/>
              <a:t>events</a:t>
            </a:r>
            <a:r>
              <a:rPr lang="es-ES" dirty="0"/>
              <a:t>, </a:t>
            </a:r>
            <a:r>
              <a:rPr lang="es-ES" dirty="0" err="1"/>
              <a:t>fs</a:t>
            </a:r>
            <a:r>
              <a:rPr lang="es-ES" dirty="0"/>
              <a:t>).</a:t>
            </a:r>
          </a:p>
          <a:p>
            <a:endParaRPr lang="es-ES" dirty="0"/>
          </a:p>
          <a:p>
            <a:r>
              <a:rPr lang="es-ES" dirty="0" err="1"/>
              <a:t>NodeJS</a:t>
            </a:r>
            <a:r>
              <a:rPr lang="es-ES" dirty="0"/>
              <a:t> intermedio: </a:t>
            </a:r>
            <a:r>
              <a:rPr lang="es-ES" dirty="0" err="1"/>
              <a:t>streams</a:t>
            </a:r>
            <a:r>
              <a:rPr lang="es-ES" dirty="0"/>
              <a:t>, http, </a:t>
            </a:r>
            <a:r>
              <a:rPr lang="es-ES" dirty="0" err="1"/>
              <a:t>webSockets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r>
              <a:rPr lang="es-ES" dirty="0" err="1"/>
              <a:t>NodeJS</a:t>
            </a:r>
            <a:r>
              <a:rPr lang="es-ES" dirty="0"/>
              <a:t> avanzado: </a:t>
            </a:r>
            <a:r>
              <a:rPr lang="es-ES" dirty="0" err="1"/>
              <a:t>express</a:t>
            </a:r>
            <a:r>
              <a:rPr lang="es-ES" dirty="0"/>
              <a:t>, </a:t>
            </a:r>
            <a:r>
              <a:rPr lang="es-ES" dirty="0" err="1"/>
              <a:t>clustering</a:t>
            </a:r>
            <a:r>
              <a:rPr lang="es-ES" dirty="0"/>
              <a:t>, </a:t>
            </a:r>
            <a:r>
              <a:rPr lang="es-ES" dirty="0" err="1"/>
              <a:t>worker-threads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TypeScript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613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44EA6-5BF2-46BD-A492-7FFACBD9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operadores de comparación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3D39E1-76B1-4450-817E-DE366D62D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1866900"/>
            <a:ext cx="4400550" cy="1562100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24080092-1AF0-43B0-AA78-6AB9AC4BC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5563"/>
            <a:ext cx="10515600" cy="2321400"/>
          </a:xfrm>
        </p:spPr>
        <p:txBody>
          <a:bodyPr/>
          <a:lstStyle/>
          <a:p>
            <a:pPr algn="just"/>
            <a:r>
              <a:rPr lang="es-ES" dirty="0">
                <a:sym typeface="Wingdings" panose="05000000000000000000" pitchFamily="2" charset="2"/>
              </a:rPr>
              <a:t>Además tenemos operadores de igualdad/desigualdad: =, !=, ==, !==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Estos operadores se usan en expresiones que devuelven valores booleanos. </a:t>
            </a:r>
          </a:p>
        </p:txBody>
      </p:sp>
    </p:spTree>
    <p:extLst>
      <p:ext uri="{BB962C8B-B14F-4D97-AF65-F5344CB8AC3E}">
        <p14:creationId xmlns:p14="http://schemas.microsoft.com/office/powerpoint/2010/main" val="3324844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B087B-56EF-45BE-84C0-196F9324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E542F-3692-43D2-B8CA-0EF6E85B1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260"/>
            <a:ext cx="10515600" cy="2680387"/>
          </a:xfrm>
        </p:spPr>
        <p:txBody>
          <a:bodyPr/>
          <a:lstStyle/>
          <a:p>
            <a:pPr algn="just"/>
            <a:endParaRPr lang="es-ES" dirty="0"/>
          </a:p>
          <a:p>
            <a:pPr algn="just"/>
            <a:r>
              <a:rPr lang="es-ES" dirty="0" err="1"/>
              <a:t>Speaking</a:t>
            </a:r>
            <a:r>
              <a:rPr lang="es-ES" dirty="0"/>
              <a:t> JavaScript: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in-depth</a:t>
            </a:r>
            <a:r>
              <a:rPr lang="es-ES" dirty="0"/>
              <a:t> guide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programmers</a:t>
            </a:r>
            <a:endParaRPr lang="es-ES" dirty="0"/>
          </a:p>
          <a:p>
            <a:pPr algn="just"/>
            <a:r>
              <a:rPr lang="es-ES" dirty="0"/>
              <a:t>Pro Git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102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0A393-407B-440E-B731-B604A7E7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DEC23A-6199-4323-883A-15FC89F3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Git</a:t>
            </a:r>
          </a:p>
          <a:p>
            <a:pPr algn="just"/>
            <a:r>
              <a:rPr lang="es-ES" dirty="0" err="1"/>
              <a:t>NodeJS</a:t>
            </a:r>
            <a:endParaRPr lang="es-ES" dirty="0"/>
          </a:p>
          <a:p>
            <a:pPr algn="just"/>
            <a:r>
              <a:rPr lang="es-ES" dirty="0"/>
              <a:t>Visual Studio </a:t>
            </a:r>
            <a:r>
              <a:rPr lang="es-ES" dirty="0" err="1"/>
              <a:t>Code</a:t>
            </a:r>
            <a:endParaRPr lang="es-ES" dirty="0"/>
          </a:p>
          <a:p>
            <a:pPr algn="just"/>
            <a:r>
              <a:rPr lang="es-ES" dirty="0"/>
              <a:t>OpenSSL</a:t>
            </a:r>
          </a:p>
        </p:txBody>
      </p:sp>
    </p:spTree>
    <p:extLst>
      <p:ext uri="{BB962C8B-B14F-4D97-AF65-F5344CB8AC3E}">
        <p14:creationId xmlns:p14="http://schemas.microsoft.com/office/powerpoint/2010/main" val="12945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DBA540F-E5D2-42CE-8A81-93C90C9FE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0" y="1789890"/>
            <a:ext cx="6369084" cy="439386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455584D-56E3-41D5-A497-A70CD52F8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797" y="1690688"/>
            <a:ext cx="4387721" cy="4629070"/>
          </a:xfrm>
          <a:prstGeom prst="rect">
            <a:avLst/>
          </a:prstGeom>
        </p:spPr>
      </p:pic>
      <p:pic>
        <p:nvPicPr>
          <p:cNvPr id="5" name="Picture 2" descr="⇨ Introducción a git: Comandos y funciones de git más frecuentes">
            <a:extLst>
              <a:ext uri="{FF2B5EF4-FFF2-40B4-BE49-F238E27FC236}">
                <a16:creationId xmlns:a16="http://schemas.microsoft.com/office/drawing/2014/main" id="{11A8FE93-BEF8-4BBD-8A60-F55C1284C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18" y="537449"/>
            <a:ext cx="1520415" cy="9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54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8747A-5B31-45F2-8C42-3BD65B90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en-US" dirty="0"/>
              <a:t>git config --global user.name "John Doe“</a:t>
            </a:r>
          </a:p>
          <a:p>
            <a:pPr algn="just">
              <a:buFontTx/>
              <a:buChar char="-"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config</a:t>
            </a:r>
            <a:r>
              <a:rPr lang="es-ES" dirty="0"/>
              <a:t> --global </a:t>
            </a:r>
            <a:r>
              <a:rPr lang="es-ES" dirty="0" err="1"/>
              <a:t>user.email</a:t>
            </a:r>
            <a:r>
              <a:rPr lang="es-ES" dirty="0"/>
              <a:t> johndoe@example.com</a:t>
            </a:r>
          </a:p>
          <a:p>
            <a:pPr algn="just">
              <a:buFontTx/>
              <a:buChar char="-"/>
            </a:pPr>
            <a:endParaRPr lang="es-ES" dirty="0"/>
          </a:p>
        </p:txBody>
      </p:sp>
      <p:pic>
        <p:nvPicPr>
          <p:cNvPr id="4" name="Picture 2" descr="⇨ Introducción a git: Comandos y funciones de git más frecuentes">
            <a:extLst>
              <a:ext uri="{FF2B5EF4-FFF2-40B4-BE49-F238E27FC236}">
                <a16:creationId xmlns:a16="http://schemas.microsoft.com/office/drawing/2014/main" id="{8CF8CF15-86E0-4879-B7E1-E7F337401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18" y="537449"/>
            <a:ext cx="1520415" cy="9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08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8747A-5B31-45F2-8C42-3BD65B90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Tx/>
              <a:buChar char="-"/>
            </a:pPr>
            <a:r>
              <a:rPr lang="es-ES" dirty="0"/>
              <a:t>Comandos básicos: </a:t>
            </a:r>
          </a:p>
          <a:p>
            <a:pPr algn="just"/>
            <a:r>
              <a:rPr lang="es-ES" dirty="0" err="1"/>
              <a:t>init</a:t>
            </a:r>
            <a:r>
              <a:rPr lang="es-ES" dirty="0"/>
              <a:t> </a:t>
            </a:r>
          </a:p>
          <a:p>
            <a:pPr algn="just"/>
            <a:r>
              <a:rPr lang="es-ES" dirty="0"/>
              <a:t>status</a:t>
            </a:r>
          </a:p>
          <a:p>
            <a:pPr algn="just"/>
            <a:r>
              <a:rPr lang="es-ES" dirty="0"/>
              <a:t>log</a:t>
            </a:r>
          </a:p>
          <a:p>
            <a:pPr algn="just"/>
            <a:r>
              <a:rPr lang="es-ES" dirty="0" err="1"/>
              <a:t>branch</a:t>
            </a:r>
            <a:endParaRPr lang="es-ES" dirty="0"/>
          </a:p>
          <a:p>
            <a:pPr algn="just"/>
            <a:r>
              <a:rPr lang="es-ES" dirty="0" err="1"/>
              <a:t>checkout</a:t>
            </a:r>
            <a:endParaRPr lang="es-ES" dirty="0"/>
          </a:p>
          <a:p>
            <a:pPr algn="just"/>
            <a:r>
              <a:rPr lang="es-ES" dirty="0" err="1"/>
              <a:t>commit</a:t>
            </a:r>
            <a:endParaRPr lang="es-ES" dirty="0"/>
          </a:p>
          <a:p>
            <a:pPr algn="just"/>
            <a:r>
              <a:rPr lang="es-ES" dirty="0"/>
              <a:t>clone</a:t>
            </a:r>
          </a:p>
          <a:p>
            <a:pPr algn="just"/>
            <a:r>
              <a:rPr lang="es-ES" dirty="0" err="1"/>
              <a:t>pull</a:t>
            </a:r>
            <a:endParaRPr lang="es-ES" dirty="0"/>
          </a:p>
          <a:p>
            <a:pPr algn="just"/>
            <a:r>
              <a:rPr lang="es-ES" dirty="0" err="1"/>
              <a:t>push</a:t>
            </a:r>
            <a:endParaRPr lang="es-ES" dirty="0"/>
          </a:p>
          <a:p>
            <a:pPr algn="just">
              <a:buFontTx/>
              <a:buChar char="-"/>
            </a:pPr>
            <a:endParaRPr lang="es-ES" dirty="0"/>
          </a:p>
          <a:p>
            <a:pPr algn="just">
              <a:buFontTx/>
              <a:buChar char="-"/>
            </a:pPr>
            <a:endParaRPr lang="es-ES" dirty="0"/>
          </a:p>
        </p:txBody>
      </p:sp>
      <p:pic>
        <p:nvPicPr>
          <p:cNvPr id="4" name="Picture 2" descr="⇨ Introducción a git: Comandos y funciones de git más frecuentes">
            <a:extLst>
              <a:ext uri="{FF2B5EF4-FFF2-40B4-BE49-F238E27FC236}">
                <a16:creationId xmlns:a16="http://schemas.microsoft.com/office/drawing/2014/main" id="{6F79F90B-4C42-45C1-ADA2-31A759CE4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18" y="537449"/>
            <a:ext cx="1520415" cy="9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47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8747A-5B31-45F2-8C42-3BD65B90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1-  Crear una cuenta en GitHub</a:t>
            </a:r>
          </a:p>
          <a:p>
            <a:pPr marL="0" indent="0">
              <a:buNone/>
            </a:pPr>
            <a:r>
              <a:rPr lang="es-ES" dirty="0"/>
              <a:t>2-  Clonar el repositorio: </a:t>
            </a:r>
            <a:r>
              <a:rPr lang="es-ES" dirty="0">
                <a:hlinkClick r:id="rId3"/>
              </a:rPr>
              <a:t>https://github.com/SarutobiKonohamaru/JS_Full_Course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</a:p>
        </p:txBody>
      </p:sp>
      <p:pic>
        <p:nvPicPr>
          <p:cNvPr id="4" name="Picture 2" descr="⇨ Introducción a git: Comandos y funciones de git más frecuentes">
            <a:extLst>
              <a:ext uri="{FF2B5EF4-FFF2-40B4-BE49-F238E27FC236}">
                <a16:creationId xmlns:a16="http://schemas.microsoft.com/office/drawing/2014/main" id="{7116D283-84A2-4E56-8890-3AA5648A2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18" y="537449"/>
            <a:ext cx="1520415" cy="9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805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1005</Words>
  <Application>Microsoft Office PowerPoint</Application>
  <PresentationFormat>Panorámica</PresentationFormat>
  <Paragraphs>155</Paragraphs>
  <Slides>30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Tema de Office</vt:lpstr>
      <vt:lpstr>JavaScript</vt:lpstr>
      <vt:lpstr>Estructura del curso 1/2</vt:lpstr>
      <vt:lpstr>Estructura del curso 2/2 </vt:lpstr>
      <vt:lpstr>Bibliografía</vt:lpstr>
      <vt:lpstr>Requisitos</vt:lpstr>
      <vt:lpstr>Trabajando con</vt:lpstr>
      <vt:lpstr>Trabajando con</vt:lpstr>
      <vt:lpstr>Trabajando con</vt:lpstr>
      <vt:lpstr>Trabajando con</vt:lpstr>
      <vt:lpstr>Trabajando con</vt:lpstr>
      <vt:lpstr>JavaScript básico: variables e identificadores </vt:lpstr>
      <vt:lpstr>JavaScript básico: valores</vt:lpstr>
      <vt:lpstr>JavaScript básico: valores</vt:lpstr>
      <vt:lpstr>JavaScript básico: valores</vt:lpstr>
      <vt:lpstr>JavaScript básico: booleans</vt:lpstr>
      <vt:lpstr>JavaScript básico: booleans</vt:lpstr>
      <vt:lpstr>JavaScript básico: numbers</vt:lpstr>
      <vt:lpstr>JavaScript básico: numbers</vt:lpstr>
      <vt:lpstr>JavaScript básico: numbers</vt:lpstr>
      <vt:lpstr>JavaScript básico: numbers</vt:lpstr>
      <vt:lpstr>JavaScript básico: strings</vt:lpstr>
      <vt:lpstr>JavaScript básico: strings</vt:lpstr>
      <vt:lpstr>JavaScript básico: strings</vt:lpstr>
      <vt:lpstr>JavaScript básico: strings</vt:lpstr>
      <vt:lpstr>JavaScript básico: strings</vt:lpstr>
      <vt:lpstr>JavaScript básico: strings</vt:lpstr>
      <vt:lpstr>JavaScript básico: strings</vt:lpstr>
      <vt:lpstr>JavaScript básico: operadores aritméticos</vt:lpstr>
      <vt:lpstr>JavaScript básico: operadores aritméticos</vt:lpstr>
      <vt:lpstr>JavaScript básico: operadores de comparación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Alain Pérez Acosta</dc:creator>
  <cp:lastModifiedBy>Alain Pérez Acosta</cp:lastModifiedBy>
  <cp:revision>139</cp:revision>
  <dcterms:created xsi:type="dcterms:W3CDTF">2022-04-09T19:04:27Z</dcterms:created>
  <dcterms:modified xsi:type="dcterms:W3CDTF">2022-04-11T15:15:00Z</dcterms:modified>
</cp:coreProperties>
</file>