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79" r:id="rId5"/>
    <p:sldId id="262" r:id="rId6"/>
    <p:sldId id="263" r:id="rId7"/>
    <p:sldId id="266" r:id="rId8"/>
    <p:sldId id="265" r:id="rId9"/>
    <p:sldId id="259" r:id="rId10"/>
    <p:sldId id="260" r:id="rId11"/>
    <p:sldId id="267" r:id="rId12"/>
    <p:sldId id="269" r:id="rId13"/>
    <p:sldId id="270" r:id="rId14"/>
    <p:sldId id="274" r:id="rId15"/>
    <p:sldId id="277" r:id="rId16"/>
    <p:sldId id="276" r:id="rId17"/>
    <p:sldId id="275" r:id="rId18"/>
    <p:sldId id="278" r:id="rId19"/>
    <p:sldId id="280" r:id="rId20"/>
    <p:sldId id="281" r:id="rId21"/>
    <p:sldId id="282" r:id="rId22"/>
    <p:sldId id="284" r:id="rId23"/>
    <p:sldId id="283" r:id="rId24"/>
    <p:sldId id="285" r:id="rId25"/>
    <p:sldId id="286" r:id="rId26"/>
    <p:sldId id="287" r:id="rId27"/>
    <p:sldId id="288" r:id="rId28"/>
    <p:sldId id="272" r:id="rId29"/>
    <p:sldId id="271" r:id="rId30"/>
    <p:sldId id="273" r:id="rId31"/>
    <p:sldId id="289" r:id="rId32"/>
    <p:sldId id="292" r:id="rId33"/>
    <p:sldId id="290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10" r:id="rId49"/>
    <p:sldId id="301" r:id="rId5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018D7-01AD-4413-ACF1-CA5C284ABF1D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F0914-A388-4757-8442-86BD77315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22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911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686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486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35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FD51A-D7C6-4AF5-AE78-199BB0A31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255BD4-4923-4416-ADEB-0D9A79E9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53F5D8-731B-41B9-9041-C5FC967E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288D1F-91B2-4210-8081-483AF671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CD35F0-4C9C-4026-BA2C-81309940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63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2B259-23EB-423E-8F2E-AAA28E8A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B22AD5-D526-4C06-9BF3-F9E410392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307-2224-4B50-9BC7-ADDF6FC7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7AE6AB-8698-4AC6-8485-EE2791DA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BDB0EC-468A-4ECB-A403-2D762590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4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13C108-BFCC-49D6-B158-B00A9621C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9C8094-B70D-40A7-875F-59C0F0AFE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884FA4-0DE8-43CA-AD48-CDE05056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DA7BA-62A9-45E2-9DC1-91DA16B9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ED98D-2DD7-49AB-8BF6-7EFF5C58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02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5A633-8ED8-466C-B972-B0F1CBC9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8574EE-2BB1-4CA7-A304-247071110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A02261-59CF-45CF-961D-ECA2FD98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9C34DC-DA8F-4480-9DC9-E288FBF3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7294D8-05FA-4548-8E57-8198BEB5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86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98335-75A4-4077-890E-5129CCCD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FED245-B5EB-4685-9946-B7A6D95C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ABF99E-24C0-4259-A561-E980BD39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3FF007-A104-4309-94B5-61286726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D6C80E-65A5-4D75-BAF3-C8BAA6F3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21952-41A5-4A70-968B-1F6C3E56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1D2A5-B338-41F5-8E1F-2D6B2AF5F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10224D-3C71-4ADB-84C6-1FBAA86E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601630-B14B-43F7-9CB3-C6303A07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6721F8-3599-4AAF-9285-C4A3C8AB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25CE6A-2063-49CD-9C6C-BC1C02D1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14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3195D-92E3-4895-889F-532E8C75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B8B0F2-8AD0-41FD-A575-8813E0321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5900D2-B13B-4EF7-A9E7-3C3E42F1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552A95-2F7E-4826-927C-D01BD2EEE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B847B4-12B5-4759-83D2-70D92C14D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D7D633-687C-4FBC-881F-E1122695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DF85CD-BEE3-40AD-8F0D-AB1B5F8A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4A4EBC-7DD6-4E99-A864-8096F48C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45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DD509-9416-4CE4-A57B-51ED5E60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BDD510-7881-455A-8CD8-BD508449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0F8D2F-01DD-434B-936D-A526FFA6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A1E16-7141-417A-812B-2BA5A499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05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61360C-74AB-441E-B0E8-E764315D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FCF4F9-693D-46F7-8DEA-4616790F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839861-2942-473A-A25F-669ACFCB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91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0DC20-D540-42F5-8E24-82DF1C6F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7FF4DA-110A-46EA-9AAC-1E23C016A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D4EB93-0966-47B5-9D48-A35BC7123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F4B150-B689-44A7-84A6-9CD039C1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44E45B-7496-4161-A711-479DDB6F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EDA025-ACD8-4E7D-BD40-002DA613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3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3890E-996D-4415-BC57-A093F154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A09FC2-DA82-44F1-BC30-068AA31AC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C720FF-633E-4B42-B335-BD4A9C2EA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0EF113-1AA3-48AC-85B0-18236481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F8D31-F85D-4A12-83A7-9713C9EB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367F40-3FB7-4454-8A4A-0C61563B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52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EEF2C1-E81E-4647-A258-BEAE84E9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850D23-BB2D-42B1-80F1-9A7036BAB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89B954-EC86-4485-810D-2718F2107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21F09-57B9-4431-8E2D-17B39AD68799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9E053D-FDBE-4A61-B826-32DEC8FF5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E03AA-7A5C-4BE9-B272-F9EE83C41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39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utobiKonohamaru/JS_Full_Cour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FA14F-AC69-456C-979D-1704C45BF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780"/>
            <a:ext cx="9144000" cy="1074082"/>
          </a:xfrm>
        </p:spPr>
        <p:txBody>
          <a:bodyPr/>
          <a:lstStyle/>
          <a:p>
            <a:r>
              <a:rPr lang="es-ES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65B3D1-73BD-4E99-BF51-923D637B9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9415" y="1990055"/>
            <a:ext cx="9144000" cy="4090234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algn="just"/>
            <a:r>
              <a:rPr lang="es-ES" dirty="0"/>
              <a:t>Autor: Alain Pérez Acosta</a:t>
            </a:r>
          </a:p>
        </p:txBody>
      </p:sp>
    </p:spTree>
    <p:extLst>
      <p:ext uri="{BB962C8B-B14F-4D97-AF65-F5344CB8AC3E}">
        <p14:creationId xmlns:p14="http://schemas.microsoft.com/office/powerpoint/2010/main" val="2181954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s-ES" dirty="0"/>
              <a:t>Instalar OpenSSL</a:t>
            </a:r>
          </a:p>
          <a:p>
            <a:pPr algn="just">
              <a:buFontTx/>
              <a:buChar char="-"/>
            </a:pPr>
            <a:r>
              <a:rPr lang="es-ES" dirty="0"/>
              <a:t>Generar un par de claves privada/pública para acceder al repo: </a:t>
            </a:r>
            <a:r>
              <a:rPr lang="de-DE" dirty="0"/>
              <a:t>ssh-keygen -t rsa -b 4096 -C "your_email@example.com"</a:t>
            </a:r>
            <a:r>
              <a:rPr lang="es-ES" dirty="0"/>
              <a:t> </a:t>
            </a:r>
          </a:p>
          <a:p>
            <a:pPr algn="just">
              <a:buFontTx/>
              <a:buChar char="-"/>
            </a:pPr>
            <a:r>
              <a:rPr lang="es-ES" dirty="0"/>
              <a:t>Clonar el repositorio</a:t>
            </a:r>
          </a:p>
          <a:p>
            <a:pPr marL="0" indent="0" algn="just">
              <a:buNone/>
            </a:pPr>
            <a:r>
              <a:rPr lang="es-ES" dirty="0"/>
              <a:t> </a:t>
            </a:r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737EB8F7-F40D-48DC-B1D2-95375F6CE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43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variables e identificadores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2C352E-F554-46D6-B2DF-61D75FE5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Palabras reservadas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7AA660-EA6F-4F40-BC47-E865996AF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2793279"/>
            <a:ext cx="30670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1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9FF93C1-5D6E-49BD-BC3B-A6E66829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531" y="1982919"/>
            <a:ext cx="55626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2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CB05E1-DC70-4CA8-9945-0633B49B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827" y="1767964"/>
            <a:ext cx="3720617" cy="3506914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52D389A-66E9-40B5-939A-8F240B7D8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8375"/>
            <a:ext cx="10515600" cy="5585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Más de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luego</a:t>
            </a:r>
            <a:r>
              <a:rPr lang="en-US" dirty="0"/>
              <a:t>, que </a:t>
            </a:r>
            <a:r>
              <a:rPr lang="en-US" dirty="0" err="1"/>
              <a:t>tiene</a:t>
            </a:r>
            <a:r>
              <a:rPr lang="en-US" dirty="0"/>
              <a:t> chicha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7085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52D389A-66E9-40B5-939A-8F240B7D8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88"/>
            <a:ext cx="10515600" cy="4411744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Los valores primitivos en realidad no son tan </a:t>
            </a:r>
            <a:r>
              <a:rPr lang="en-US" dirty="0"/>
              <a:t>“</a:t>
            </a:r>
            <a:r>
              <a:rPr lang="en-US" dirty="0" err="1"/>
              <a:t>primitivos</a:t>
            </a:r>
            <a:r>
              <a:rPr lang="en-US" dirty="0"/>
              <a:t>”</a:t>
            </a:r>
            <a:r>
              <a:rPr lang="es-ES" dirty="0"/>
              <a:t>: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n = "Alain"</a:t>
            </a:r>
          </a:p>
          <a:p>
            <a:pPr marL="0" indent="0" algn="just">
              <a:buNone/>
            </a:pPr>
            <a:r>
              <a:rPr lang="es-ES" dirty="0"/>
              <a:t>console.log(n) 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n.length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console.log(123=== "123")</a:t>
            </a:r>
          </a:p>
          <a:p>
            <a:pPr marL="0" indent="0" algn="just">
              <a:buNone/>
            </a:pPr>
            <a:r>
              <a:rPr lang="es-ES" dirty="0"/>
              <a:t>console.log((123).</a:t>
            </a:r>
            <a:r>
              <a:rPr lang="es-ES" dirty="0" err="1"/>
              <a:t>toString</a:t>
            </a:r>
            <a:r>
              <a:rPr lang="es-ES" dirty="0"/>
              <a:t>())</a:t>
            </a:r>
          </a:p>
          <a:p>
            <a:pPr marL="0" indent="0" algn="just">
              <a:buNone/>
            </a:pPr>
            <a:r>
              <a:rPr lang="es-ES" dirty="0"/>
              <a:t>console.log((123).</a:t>
            </a:r>
            <a:r>
              <a:rPr lang="es-ES" dirty="0" err="1"/>
              <a:t>toString</a:t>
            </a:r>
            <a:r>
              <a:rPr lang="es-ES" dirty="0"/>
              <a:t>() === "123")</a:t>
            </a:r>
          </a:p>
        </p:txBody>
      </p:sp>
    </p:spTree>
    <p:extLst>
      <p:ext uri="{BB962C8B-B14F-4D97-AF65-F5344CB8AC3E}">
        <p14:creationId xmlns:p14="http://schemas.microsoft.com/office/powerpoint/2010/main" val="363819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booleans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>
                <a:sym typeface="Wingdings" panose="05000000000000000000" pitchFamily="2" charset="2"/>
              </a:rPr>
              <a:t>Almacena valores </a:t>
            </a:r>
            <a:r>
              <a:rPr lang="es-ES" b="1" dirty="0">
                <a:sym typeface="Wingdings" panose="05000000000000000000" pitchFamily="2" charset="2"/>
              </a:rPr>
              <a:t>true/false</a:t>
            </a:r>
          </a:p>
          <a:p>
            <a:pPr algn="just"/>
            <a:r>
              <a:rPr lang="es-ES" dirty="0"/>
              <a:t>OJO: que </a:t>
            </a:r>
            <a:r>
              <a:rPr lang="es-ES" dirty="0" err="1"/>
              <a:t>tambi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booleans</a:t>
            </a:r>
            <a:r>
              <a:rPr lang="en-US" dirty="0"/>
              <a:t>, </a:t>
            </a:r>
            <a:r>
              <a:rPr lang="en-US" dirty="0" err="1"/>
              <a:t>aunque</a:t>
            </a:r>
            <a:r>
              <a:rPr lang="en-US" dirty="0"/>
              <a:t> no </a:t>
            </a:r>
            <a:r>
              <a:rPr lang="en-US" dirty="0" err="1"/>
              <a:t>sean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booleans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s-ES" dirty="0"/>
              <a:t>:</a:t>
            </a:r>
          </a:p>
          <a:p>
            <a:pPr marL="0" indent="0" algn="just">
              <a:buNone/>
            </a:pPr>
            <a:r>
              <a:rPr lang="es-ES" dirty="0"/>
              <a:t>console.log(0 == false)</a:t>
            </a:r>
          </a:p>
          <a:p>
            <a:pPr marL="0" indent="0" algn="just">
              <a:buNone/>
            </a:pPr>
            <a:r>
              <a:rPr lang="es-ES" dirty="0"/>
              <a:t>console.log(0 === false)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Por tanto, otros tipos de datos se pueden convertir a </a:t>
            </a:r>
            <a:r>
              <a:rPr lang="es-ES" dirty="0" err="1"/>
              <a:t>boolean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764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booleans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81625FA-5FE7-450D-82AC-0204FB5B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09651"/>
          </a:xfrm>
        </p:spPr>
        <p:txBody>
          <a:bodyPr/>
          <a:lstStyle/>
          <a:p>
            <a:pPr algn="just"/>
            <a:r>
              <a:rPr lang="es-ES" dirty="0"/>
              <a:t>Hay 3 formas de convertir un valor a </a:t>
            </a:r>
            <a:r>
              <a:rPr lang="es-ES" dirty="0" err="1"/>
              <a:t>boolean</a:t>
            </a:r>
            <a:r>
              <a:rPr lang="es-ES" dirty="0"/>
              <a:t>: </a:t>
            </a:r>
            <a:r>
              <a:rPr lang="es-ES" i="1" dirty="0" err="1"/>
              <a:t>Boolean</a:t>
            </a:r>
            <a:r>
              <a:rPr lang="es-ES" i="1" dirty="0"/>
              <a:t>(valor),</a:t>
            </a:r>
            <a:r>
              <a:rPr lang="es-ES" dirty="0"/>
              <a:t>  </a:t>
            </a:r>
            <a:r>
              <a:rPr lang="es-ES" i="1" dirty="0"/>
              <a:t>valor ? true : false</a:t>
            </a:r>
            <a:r>
              <a:rPr lang="es-ES" dirty="0"/>
              <a:t> y </a:t>
            </a:r>
            <a:r>
              <a:rPr lang="es-ES" i="1" dirty="0"/>
              <a:t>!!valor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9707F6-140C-470D-B6E2-33F65BD7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1924050"/>
            <a:ext cx="32575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58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1CF7E6-BC30-4F2E-B257-F344560A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057" y="2263120"/>
            <a:ext cx="5629275" cy="1533525"/>
          </a:xfrm>
          <a:prstGeom prst="rect">
            <a:avLst/>
          </a:prstGeom>
        </p:spPr>
      </p:pic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4E8C6EA3-56D6-4FB4-944B-E64A7489B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09651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/>
              <a:t>OJO: todos los números en JS se almacenan como valores flotantes. A diferencia de otros lenguajes, JS no maneja un tipo para valores enteros.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749192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DF101E-2C27-4CB2-B4AE-DA0CD9689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873" y="1690688"/>
            <a:ext cx="6067425" cy="3114675"/>
          </a:xfrm>
          <a:prstGeom prst="rect">
            <a:avLst/>
          </a:prstGeom>
        </p:spPr>
      </p:pic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6CD08FE7-8CE7-49CD-A4A5-8CCD35BF7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1365"/>
            <a:ext cx="10515600" cy="1819373"/>
          </a:xfrm>
        </p:spPr>
        <p:txBody>
          <a:bodyPr/>
          <a:lstStyle/>
          <a:p>
            <a:pPr algn="just"/>
            <a:r>
              <a:rPr lang="es-ES" dirty="0"/>
              <a:t>Hay 2 formas de convertir un valor a </a:t>
            </a:r>
            <a:r>
              <a:rPr lang="es-ES" dirty="0" err="1"/>
              <a:t>number</a:t>
            </a:r>
            <a:r>
              <a:rPr lang="es-ES" dirty="0"/>
              <a:t>: </a:t>
            </a:r>
            <a:r>
              <a:rPr lang="es-ES" i="1" dirty="0" err="1"/>
              <a:t>Number</a:t>
            </a:r>
            <a:r>
              <a:rPr lang="es-ES" i="1" dirty="0"/>
              <a:t>(valor) </a:t>
            </a:r>
            <a:r>
              <a:rPr lang="es-ES" dirty="0"/>
              <a:t>y </a:t>
            </a:r>
            <a:r>
              <a:rPr lang="es-ES" i="1" dirty="0"/>
              <a:t>+valor</a:t>
            </a:r>
          </a:p>
          <a:p>
            <a:pPr algn="just"/>
            <a:r>
              <a:rPr lang="es-ES" dirty="0"/>
              <a:t>Los </a:t>
            </a:r>
            <a:r>
              <a:rPr lang="es-ES" dirty="0" err="1"/>
              <a:t>string</a:t>
            </a:r>
            <a:r>
              <a:rPr lang="es-ES" dirty="0"/>
              <a:t>, además, pueden usar 2 funciones: </a:t>
            </a:r>
            <a:r>
              <a:rPr lang="es-ES" dirty="0" err="1"/>
              <a:t>parseInt</a:t>
            </a:r>
            <a:r>
              <a:rPr lang="es-ES" dirty="0"/>
              <a:t>(valor) y </a:t>
            </a:r>
            <a:r>
              <a:rPr lang="es-ES" dirty="0" err="1"/>
              <a:t>parseFloat</a:t>
            </a:r>
            <a:r>
              <a:rPr lang="es-ES" dirty="0"/>
              <a:t>(valor). Es bastante ineficiente y puede llevar errores: </a:t>
            </a:r>
            <a:r>
              <a:rPr lang="es-ES" dirty="0" err="1"/>
              <a:t>parseFloat</a:t>
            </a:r>
            <a:r>
              <a:rPr lang="es-ES" dirty="0"/>
              <a:t>('123.45#') vs </a:t>
            </a:r>
            <a:r>
              <a:rPr lang="es-ES" dirty="0" err="1"/>
              <a:t>Number</a:t>
            </a:r>
            <a:r>
              <a:rPr lang="es-ES" dirty="0"/>
              <a:t>('123.45#')</a:t>
            </a:r>
          </a:p>
        </p:txBody>
      </p:sp>
    </p:spTree>
    <p:extLst>
      <p:ext uri="{BB962C8B-B14F-4D97-AF65-F5344CB8AC3E}">
        <p14:creationId xmlns:p14="http://schemas.microsoft.com/office/powerpoint/2010/main" val="3541679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19B38-1779-476F-BAD9-BC33B839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1DD3F9-EFE8-4B9F-835E-450E7299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especiales</a:t>
            </a:r>
            <a:r>
              <a:rPr lang="en-US" dirty="0"/>
              <a:t> para numbers</a:t>
            </a:r>
            <a:r>
              <a:rPr lang="es-ES" dirty="0"/>
              <a:t>: </a:t>
            </a:r>
            <a:r>
              <a:rPr lang="es-ES" i="1" dirty="0" err="1"/>
              <a:t>NaN</a:t>
            </a:r>
            <a:r>
              <a:rPr lang="es-ES" dirty="0"/>
              <a:t> e </a:t>
            </a:r>
            <a:r>
              <a:rPr lang="es-ES" i="1" dirty="0" err="1"/>
              <a:t>Infinity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NaN</a:t>
            </a:r>
            <a:r>
              <a:rPr lang="es-ES" dirty="0"/>
              <a:t> (</a:t>
            </a:r>
            <a:r>
              <a:rPr lang="es-ES" dirty="0" err="1"/>
              <a:t>Not</a:t>
            </a:r>
            <a:r>
              <a:rPr lang="es-ES" dirty="0"/>
              <a:t> a </a:t>
            </a:r>
            <a:r>
              <a:rPr lang="es-ES" dirty="0" err="1"/>
              <a:t>number</a:t>
            </a:r>
            <a:r>
              <a:rPr lang="es-ES" dirty="0"/>
              <a:t>) se usa cuando un valor no se puede representar como número. Por ejemplo: </a:t>
            </a:r>
            <a:r>
              <a:rPr lang="es-ES" dirty="0" err="1"/>
              <a:t>Number</a:t>
            </a:r>
            <a:r>
              <a:rPr lang="es-ES" dirty="0"/>
              <a:t>(</a:t>
            </a:r>
            <a:r>
              <a:rPr lang="en-US" dirty="0"/>
              <a:t>“</a:t>
            </a:r>
            <a:r>
              <a:rPr lang="en-US" dirty="0" err="1"/>
              <a:t>alain</a:t>
            </a:r>
            <a:r>
              <a:rPr lang="en-US" dirty="0"/>
              <a:t>”</a:t>
            </a:r>
            <a:r>
              <a:rPr lang="es-ES" dirty="0"/>
              <a:t>), </a:t>
            </a:r>
            <a:r>
              <a:rPr lang="es-ES" dirty="0" err="1"/>
              <a:t>Number</a:t>
            </a:r>
            <a:r>
              <a:rPr lang="es-ES" dirty="0"/>
              <a:t>(</a:t>
            </a:r>
            <a:r>
              <a:rPr lang="es-ES" dirty="0" err="1"/>
              <a:t>undefined</a:t>
            </a:r>
            <a:r>
              <a:rPr lang="es-ES" dirty="0"/>
              <a:t>)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Cuidado!!! </a:t>
            </a:r>
            <a:r>
              <a:rPr lang="es-ES" dirty="0" err="1"/>
              <a:t>Number</a:t>
            </a:r>
            <a:r>
              <a:rPr lang="es-ES" dirty="0"/>
              <a:t>(</a:t>
            </a:r>
            <a:r>
              <a:rPr lang="es-ES" dirty="0" err="1"/>
              <a:t>null</a:t>
            </a:r>
            <a:r>
              <a:rPr lang="es-ES" dirty="0"/>
              <a:t>) = 0. Por qué? Cosas de JS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765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13CD1-F218-4982-A997-8FAE89ED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curso 1/2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9CE884-22A9-4F09-83B5-889A8E6D7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/>
              <a:t>JavaScript básico: variables, identificadores, operadores, valores, estructuras de control, bucles, funciones, objetos, clases, herencia, </a:t>
            </a:r>
            <a:r>
              <a:rPr lang="es-ES" dirty="0" err="1"/>
              <a:t>arrays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JavaScript intermedio:  programación asíncrona (</a:t>
            </a:r>
            <a:r>
              <a:rPr lang="es-ES" dirty="0" err="1"/>
              <a:t>callbacks</a:t>
            </a:r>
            <a:r>
              <a:rPr lang="es-ES" dirty="0"/>
              <a:t>, </a:t>
            </a:r>
            <a:r>
              <a:rPr lang="es-ES" dirty="0" err="1"/>
              <a:t>promises</a:t>
            </a:r>
            <a:r>
              <a:rPr lang="es-ES" dirty="0"/>
              <a:t>, </a:t>
            </a:r>
            <a:r>
              <a:rPr lang="es-ES" dirty="0" err="1"/>
              <a:t>async</a:t>
            </a:r>
            <a:r>
              <a:rPr lang="es-ES" dirty="0"/>
              <a:t>/</a:t>
            </a:r>
            <a:r>
              <a:rPr lang="es-ES" dirty="0" err="1"/>
              <a:t>await</a:t>
            </a:r>
            <a:r>
              <a:rPr lang="es-ES" dirty="0"/>
              <a:t>).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JavaScript avanzado: </a:t>
            </a: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loop</a:t>
            </a:r>
            <a:r>
              <a:rPr lang="es-ES" dirty="0"/>
              <a:t>, modelo de memoria, </a:t>
            </a:r>
            <a:r>
              <a:rPr lang="es-ES" dirty="0" err="1"/>
              <a:t>hoisting</a:t>
            </a:r>
            <a:r>
              <a:rPr lang="es-ES" dirty="0"/>
              <a:t>, </a:t>
            </a:r>
            <a:r>
              <a:rPr lang="es-ES" dirty="0" err="1"/>
              <a:t>scopes</a:t>
            </a:r>
            <a:r>
              <a:rPr lang="es-ES" dirty="0"/>
              <a:t>.  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NodeJS</a:t>
            </a:r>
            <a:r>
              <a:rPr lang="es-ES" dirty="0"/>
              <a:t> vs Browser: diferencias entre cómo se ejecuta JS en un entorno y otro. </a:t>
            </a:r>
          </a:p>
        </p:txBody>
      </p:sp>
    </p:spTree>
    <p:extLst>
      <p:ext uri="{BB962C8B-B14F-4D97-AF65-F5344CB8AC3E}">
        <p14:creationId xmlns:p14="http://schemas.microsoft.com/office/powerpoint/2010/main" val="312800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19B38-1779-476F-BAD9-BC33B839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1DD3F9-EFE8-4B9F-835E-450E7299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i="1" dirty="0" err="1"/>
              <a:t>Infinity</a:t>
            </a:r>
            <a:r>
              <a:rPr lang="es-ES" dirty="0"/>
              <a:t> se usa para representar 2 problemas: el número es demasiado largo o se ha intentado dividir por 0.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Ejemplo: </a:t>
            </a:r>
          </a:p>
          <a:p>
            <a:pPr marL="0" indent="0" algn="just">
              <a:buNone/>
            </a:pPr>
            <a:r>
              <a:rPr lang="es-ES" dirty="0"/>
              <a:t>console.log(5/0)</a:t>
            </a:r>
          </a:p>
          <a:p>
            <a:pPr marL="0" indent="0" algn="just">
              <a:buNone/>
            </a:pPr>
            <a:r>
              <a:rPr lang="es-ES" dirty="0"/>
              <a:t>console.log(2 ** 1024)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486413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9EFE8-DF6C-41C6-9AB8-470C81B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CB93F-23B0-4A67-9A0C-540D03A4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7274"/>
          </a:xfrm>
        </p:spPr>
        <p:txBody>
          <a:bodyPr/>
          <a:lstStyle/>
          <a:p>
            <a:pPr algn="just"/>
            <a:r>
              <a:rPr lang="es-ES" dirty="0"/>
              <a:t>El tipo de datos </a:t>
            </a:r>
            <a:r>
              <a:rPr lang="es-ES" dirty="0" err="1"/>
              <a:t>string</a:t>
            </a:r>
            <a:r>
              <a:rPr lang="es-ES" dirty="0"/>
              <a:t> almacena cadenas de caracteres. Cada carácter está codificado en UTF-16.</a:t>
            </a:r>
          </a:p>
          <a:p>
            <a:pPr algn="just"/>
            <a:r>
              <a:rPr lang="es-ES" dirty="0"/>
              <a:t>Se pueden usar comillas dobles y simples para especificar el valor: 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n-US" dirty="0"/>
              <a:t>console.log('He said: "Hello"')</a:t>
            </a:r>
          </a:p>
          <a:p>
            <a:pPr marL="0" indent="0" algn="just">
              <a:buNone/>
            </a:pPr>
            <a:r>
              <a:rPr lang="en-US" dirty="0"/>
              <a:t>console.log("He said: 'Hello’”)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76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9EFE8-DF6C-41C6-9AB8-470C81B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CB93F-23B0-4A67-9A0C-540D03A4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OJO: console.log("He said: "Hello"") //ERROR. </a:t>
            </a:r>
            <a:endParaRPr lang="es-E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Tiene </a:t>
            </a:r>
            <a:r>
              <a:rPr lang="en-US" dirty="0" err="1"/>
              <a:t>sentido</a:t>
            </a:r>
            <a:r>
              <a:rPr lang="en-US" dirty="0"/>
              <a:t>: </a:t>
            </a:r>
            <a:r>
              <a:rPr lang="en-US" dirty="0" err="1"/>
              <a:t>cómo</a:t>
            </a:r>
            <a:r>
              <a:rPr lang="en-US" dirty="0"/>
              <a:t> sabe JS 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comienza</a:t>
            </a:r>
            <a:r>
              <a:rPr lang="en-US" dirty="0"/>
              <a:t> y </a:t>
            </a:r>
            <a:r>
              <a:rPr lang="en-US" dirty="0" err="1"/>
              <a:t>acaba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 la variable </a:t>
            </a:r>
            <a:r>
              <a:rPr lang="en-US" dirty="0" err="1"/>
              <a:t>cuando</a:t>
            </a:r>
            <a:r>
              <a:rPr lang="en-US" dirty="0"/>
              <a:t> hay </a:t>
            </a:r>
            <a:r>
              <a:rPr lang="en-US" dirty="0" err="1"/>
              <a:t>comillas</a:t>
            </a:r>
            <a:r>
              <a:rPr lang="en-US" dirty="0"/>
              <a:t> que </a:t>
            </a:r>
            <a:r>
              <a:rPr lang="en-US" dirty="0" err="1"/>
              <a:t>forman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del </a:t>
            </a:r>
            <a:r>
              <a:rPr lang="en-US" dirty="0" err="1"/>
              <a:t>propio</a:t>
            </a:r>
            <a:r>
              <a:rPr lang="en-US" dirty="0"/>
              <a:t> valor</a:t>
            </a:r>
            <a:r>
              <a:rPr lang="es-ES" dirty="0"/>
              <a:t>? Escapamos el valor 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console.log("He said: \"Hello\"")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tan </a:t>
            </a:r>
            <a:r>
              <a:rPr lang="en-US" dirty="0" err="1"/>
              <a:t>fea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 que </a:t>
            </a:r>
            <a:r>
              <a:rPr lang="en-US" dirty="0" err="1"/>
              <a:t>en</a:t>
            </a:r>
            <a:r>
              <a:rPr lang="en-US" dirty="0"/>
              <a:t> posteriors versions se </a:t>
            </a:r>
            <a:r>
              <a:rPr lang="en-US" dirty="0" err="1"/>
              <a:t>vieron</a:t>
            </a:r>
            <a:r>
              <a:rPr lang="en-US" dirty="0"/>
              <a:t> </a:t>
            </a:r>
            <a:r>
              <a:rPr lang="en-US" dirty="0" err="1"/>
              <a:t>obligados</a:t>
            </a:r>
            <a:r>
              <a:rPr lang="en-US" dirty="0"/>
              <a:t> a </a:t>
            </a:r>
            <a:r>
              <a:rPr lang="en-US" dirty="0" err="1"/>
              <a:t>buscar</a:t>
            </a:r>
            <a:r>
              <a:rPr lang="en-US" dirty="0"/>
              <a:t> algo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elegante</a:t>
            </a:r>
            <a:r>
              <a:rPr lang="en-US" dirty="0"/>
              <a:t>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4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9EFE8-DF6C-41C6-9AB8-470C81B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CB93F-23B0-4A67-9A0C-540D03A4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Literales al rescate!!!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n-US" dirty="0"/>
              <a:t>console.log(`He said "Hello"`)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s-ES" dirty="0"/>
              <a:t>Pero los literales no son a prueba de balas </a:t>
            </a:r>
            <a:r>
              <a:rPr lang="es-ES" dirty="0">
                <a:sym typeface="Wingdings" panose="05000000000000000000" pitchFamily="2" charset="2"/>
              </a:rPr>
              <a:t>. En algunas situaciones (por ejemplo al intentar hacer una consulta SQL dinámica) no funcionará ya que los motores SQL no tienen implementado este concepto. </a:t>
            </a: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12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B5E47-A16E-44E3-8ABE-CAA8101C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A29794-8E0D-42F4-9CD7-39B8E3D0B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Y 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interesa</a:t>
            </a:r>
            <a:r>
              <a:rPr lang="en-US" dirty="0"/>
              <a:t> tanto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asunto</a:t>
            </a:r>
            <a:r>
              <a:rPr lang="en-US" dirty="0"/>
              <a:t> de las </a:t>
            </a:r>
            <a:r>
              <a:rPr lang="en-US" dirty="0" err="1"/>
              <a:t>comillas</a:t>
            </a:r>
            <a:r>
              <a:rPr lang="en-US" dirty="0"/>
              <a:t> </a:t>
            </a:r>
            <a:r>
              <a:rPr lang="en-US" dirty="0" err="1"/>
              <a:t>dobles</a:t>
            </a:r>
            <a:r>
              <a:rPr lang="en-US" dirty="0"/>
              <a:t> o simples</a:t>
            </a:r>
            <a:r>
              <a:rPr lang="es-ES" dirty="0"/>
              <a:t>?</a:t>
            </a:r>
            <a:endParaRPr lang="en-US" dirty="0"/>
          </a:p>
          <a:p>
            <a:pPr marL="0" indent="0" algn="just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AF6508-F585-4635-AD82-58A1AADF5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66" y="2555351"/>
            <a:ext cx="105346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77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9B00B-531C-4D5E-A227-E2C07E81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1CC71B6-113B-4D68-93E1-3B5973D34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1344" y="1690688"/>
            <a:ext cx="6986413" cy="3353732"/>
          </a:xfrm>
        </p:spPr>
      </p:pic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4F284620-4751-4A09-9337-D699F5C994FF}"/>
              </a:ext>
            </a:extLst>
          </p:cNvPr>
          <p:cNvSpPr txBox="1">
            <a:spLocks/>
          </p:cNvSpPr>
          <p:nvPr/>
        </p:nvSpPr>
        <p:spPr>
          <a:xfrm>
            <a:off x="838200" y="5167311"/>
            <a:ext cx="10515600" cy="1009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Hay 3 formas de convertir a </a:t>
            </a:r>
            <a:r>
              <a:rPr lang="es-ES" dirty="0" err="1"/>
              <a:t>string</a:t>
            </a:r>
            <a:r>
              <a:rPr lang="es-ES" dirty="0"/>
              <a:t>: </a:t>
            </a:r>
            <a:r>
              <a:rPr lang="es-ES" i="1" dirty="0" err="1"/>
              <a:t>String</a:t>
            </a:r>
            <a:r>
              <a:rPr lang="es-ES" i="1" dirty="0"/>
              <a:t>(valor), </a:t>
            </a:r>
            <a:r>
              <a:rPr lang="es-ES" dirty="0"/>
              <a:t>‘’+</a:t>
            </a:r>
            <a:r>
              <a:rPr lang="es-ES" i="1" dirty="0"/>
              <a:t>valor </a:t>
            </a:r>
            <a:r>
              <a:rPr lang="es-ES" dirty="0"/>
              <a:t>y</a:t>
            </a:r>
            <a:r>
              <a:rPr lang="es-ES" i="1" dirty="0"/>
              <a:t> </a:t>
            </a:r>
            <a:r>
              <a:rPr lang="es-ES" i="1" dirty="0" err="1"/>
              <a:t>valor.toString</a:t>
            </a:r>
            <a:r>
              <a:rPr lang="es-ES" i="1" dirty="0"/>
              <a:t>()  </a:t>
            </a:r>
          </a:p>
        </p:txBody>
      </p:sp>
    </p:spTree>
    <p:extLst>
      <p:ext uri="{BB962C8B-B14F-4D97-AF65-F5344CB8AC3E}">
        <p14:creationId xmlns:p14="http://schemas.microsoft.com/office/powerpoint/2010/main" val="4216931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D460E-AD03-43C9-A58A-C50D68F5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0A731-07BD-49FF-B533-9F541620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OJO: las conversiones en JS no suelen ser reversibles </a:t>
            </a:r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booleanValue</a:t>
            </a:r>
            <a:r>
              <a:rPr lang="es-ES" dirty="0"/>
              <a:t> = false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booleanValue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convertedString</a:t>
            </a:r>
            <a:r>
              <a:rPr lang="es-ES" dirty="0"/>
              <a:t> = </a:t>
            </a:r>
            <a:r>
              <a:rPr lang="es-ES" dirty="0" err="1"/>
              <a:t>String</a:t>
            </a:r>
            <a:r>
              <a:rPr lang="es-ES" dirty="0"/>
              <a:t>(</a:t>
            </a:r>
            <a:r>
              <a:rPr lang="es-ES" dirty="0" err="1"/>
              <a:t>booleanValue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convertedString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backToBoolean</a:t>
            </a:r>
            <a:r>
              <a:rPr lang="es-ES" dirty="0"/>
              <a:t> = </a:t>
            </a:r>
            <a:r>
              <a:rPr lang="es-ES" dirty="0" err="1"/>
              <a:t>Boolean</a:t>
            </a:r>
            <a:r>
              <a:rPr lang="es-ES" dirty="0"/>
              <a:t>(</a:t>
            </a:r>
            <a:r>
              <a:rPr lang="es-ES" dirty="0" err="1"/>
              <a:t>convertedString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backToBoolean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0460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E3840-0B9B-4479-9992-45EBD3F6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55C73-0D2B-42AC-B382-C2AF9E426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Los </a:t>
            </a:r>
            <a:r>
              <a:rPr lang="es-ES" dirty="0" err="1"/>
              <a:t>string</a:t>
            </a:r>
            <a:r>
              <a:rPr lang="es-ES" dirty="0"/>
              <a:t> son TODO un mundo así que los seguiremos viendo más adelante</a:t>
            </a:r>
          </a:p>
        </p:txBody>
      </p:sp>
    </p:spTree>
    <p:extLst>
      <p:ext uri="{BB962C8B-B14F-4D97-AF65-F5344CB8AC3E}">
        <p14:creationId xmlns:p14="http://schemas.microsoft.com/office/powerpoint/2010/main" val="283589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aritméticos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algn="just"/>
            <a:r>
              <a:rPr lang="es-ES" dirty="0"/>
              <a:t>Suma (+), Resta (-), Multiplicación: (*), División: (/), Resto de la división: (%), Exponenciación: (**), Asignación: (=)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176098-480B-41DA-9C72-D491D056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900" y="4339128"/>
            <a:ext cx="7458075" cy="174307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D84FAA5-8162-42BD-8FBB-2417EB6D5BEC}"/>
              </a:ext>
            </a:extLst>
          </p:cNvPr>
          <p:cNvSpPr txBox="1">
            <a:spLocks/>
          </p:cNvSpPr>
          <p:nvPr/>
        </p:nvSpPr>
        <p:spPr>
          <a:xfrm>
            <a:off x="905759" y="3079554"/>
            <a:ext cx="10515600" cy="785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Precedencia</a:t>
            </a:r>
          </a:p>
        </p:txBody>
      </p:sp>
    </p:spTree>
    <p:extLst>
      <p:ext uri="{BB962C8B-B14F-4D97-AF65-F5344CB8AC3E}">
        <p14:creationId xmlns:p14="http://schemas.microsoft.com/office/powerpoint/2010/main" val="1662725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aritméticos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OJO</a:t>
            </a:r>
            <a:r>
              <a:rPr lang="es-ES" dirty="0"/>
              <a:t>: En JS, no todo es lo que parece </a:t>
            </a:r>
            <a:r>
              <a:rPr lang="es-ES" dirty="0">
                <a:sym typeface="Wingdings" panose="05000000000000000000" pitchFamily="2" charset="2"/>
              </a:rPr>
              <a:t></a:t>
            </a:r>
          </a:p>
          <a:p>
            <a:pPr algn="just"/>
            <a:endParaRPr lang="es-ES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s-ES" dirty="0">
                <a:sym typeface="Wingdings" panose="05000000000000000000" pitchFamily="2" charset="2"/>
              </a:rPr>
              <a:t>Ver el resultado de:  4 + </a:t>
            </a:r>
            <a:r>
              <a:rPr lang="en-US" dirty="0">
                <a:sym typeface="Wingdings" panose="05000000000000000000" pitchFamily="2" charset="2"/>
              </a:rPr>
              <a:t>“</a:t>
            </a:r>
            <a:r>
              <a:rPr lang="en-US" dirty="0" err="1">
                <a:sym typeface="Wingdings" panose="05000000000000000000" pitchFamily="2" charset="2"/>
              </a:rPr>
              <a:t>hola</a:t>
            </a:r>
            <a:r>
              <a:rPr lang="en-US" dirty="0">
                <a:sym typeface="Wingdings" panose="05000000000000000000" pitchFamily="2" charset="2"/>
              </a:rPr>
              <a:t>”, -5 % 2</a:t>
            </a:r>
            <a:endParaRPr lang="es-ES" dirty="0">
              <a:sym typeface="Wingdings" panose="05000000000000000000" pitchFamily="2" charset="2"/>
            </a:endParaRPr>
          </a:p>
          <a:p>
            <a:pPr algn="just"/>
            <a:endParaRPr lang="es-ES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083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B087B-56EF-45BE-84C0-196F9324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curso 2/2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E542F-3692-43D2-B8CA-0EF6E85B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60"/>
            <a:ext cx="10515600" cy="4351338"/>
          </a:xfrm>
        </p:spPr>
        <p:txBody>
          <a:bodyPr/>
          <a:lstStyle/>
          <a:p>
            <a:endParaRPr lang="es-ES" dirty="0"/>
          </a:p>
          <a:p>
            <a:r>
              <a:rPr lang="es-ES" dirty="0" err="1"/>
              <a:t>NodeJS</a:t>
            </a:r>
            <a:r>
              <a:rPr lang="es-ES" dirty="0"/>
              <a:t> básico: </a:t>
            </a:r>
            <a:r>
              <a:rPr lang="es-ES" dirty="0" err="1"/>
              <a:t>npm</a:t>
            </a:r>
            <a:r>
              <a:rPr lang="es-ES" dirty="0"/>
              <a:t>, paquetes propios (os, </a:t>
            </a:r>
            <a:r>
              <a:rPr lang="es-ES" dirty="0" err="1"/>
              <a:t>path</a:t>
            </a:r>
            <a:r>
              <a:rPr lang="es-ES" dirty="0"/>
              <a:t>, </a:t>
            </a:r>
            <a:r>
              <a:rPr lang="es-ES" dirty="0" err="1"/>
              <a:t>events</a:t>
            </a:r>
            <a:r>
              <a:rPr lang="es-ES" dirty="0"/>
              <a:t>, </a:t>
            </a:r>
            <a:r>
              <a:rPr lang="es-ES" dirty="0" err="1"/>
              <a:t>fs</a:t>
            </a:r>
            <a:r>
              <a:rPr lang="es-ES" dirty="0"/>
              <a:t>).</a:t>
            </a:r>
          </a:p>
          <a:p>
            <a:pPr marL="0" indent="0" algn="just">
              <a:buNone/>
            </a:pPr>
            <a:endParaRPr lang="es-ES" dirty="0"/>
          </a:p>
          <a:p>
            <a:r>
              <a:rPr lang="es-ES" dirty="0" err="1"/>
              <a:t>NodeJS</a:t>
            </a:r>
            <a:r>
              <a:rPr lang="es-ES" dirty="0"/>
              <a:t> avanzado: http, </a:t>
            </a:r>
            <a:r>
              <a:rPr lang="es-ES" dirty="0" err="1"/>
              <a:t>express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TypeScript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613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44EA6-5BF2-46BD-A492-7FFACBD9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de comparación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3D39E1-76B1-4450-817E-DE366D62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1866900"/>
            <a:ext cx="4400550" cy="1562100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4080092-1AF0-43B0-AA78-6AB9AC4B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5563"/>
            <a:ext cx="10515600" cy="2321400"/>
          </a:xfrm>
        </p:spPr>
        <p:txBody>
          <a:bodyPr/>
          <a:lstStyle/>
          <a:p>
            <a:pPr algn="just"/>
            <a:r>
              <a:rPr lang="es-ES" dirty="0">
                <a:sym typeface="Wingdings" panose="05000000000000000000" pitchFamily="2" charset="2"/>
              </a:rPr>
              <a:t>Además tenemos operadores de igualdad/desigualdad: =, !=, ==, !==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Estos operadores se usan en expresiones que devuelven valores booleanos. </a:t>
            </a:r>
          </a:p>
        </p:txBody>
      </p:sp>
    </p:spTree>
    <p:extLst>
      <p:ext uri="{BB962C8B-B14F-4D97-AF65-F5344CB8AC3E}">
        <p14:creationId xmlns:p14="http://schemas.microsoft.com/office/powerpoint/2010/main" val="3324844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2990B-711D-454E-91B3-CC8607A1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condicionales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9BE079-4A83-4C7A-A89A-98CEF3E4D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84" y="2432066"/>
            <a:ext cx="4010025" cy="2295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072796E-24A4-4C35-9962-5312F54E6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62" y="1989153"/>
            <a:ext cx="46386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50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2990B-711D-454E-91B3-CC8607A1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condicionales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D63B2F-AB55-44EC-8BF3-706489934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220" y="1301831"/>
            <a:ext cx="40100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38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E89F4-7D9D-4858-8A17-13E834BB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bucles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47658F-CA1E-40CF-A1D8-2A29A15B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323" y="2538952"/>
            <a:ext cx="3848100" cy="2590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448E82-FD80-4D26-925E-646D7FA99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829" y="2538952"/>
            <a:ext cx="34194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60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E89F4-7D9D-4858-8A17-13E834BB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bucles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2B5968-85F9-498F-AD48-F522CBDE5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972" y="2264544"/>
            <a:ext cx="64389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6E647-6D77-4827-BED9-28590F2B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238560-A173-4A76-927D-05075BAAF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1- Dados 2 </a:t>
            </a:r>
            <a:r>
              <a:rPr lang="en-US" dirty="0" err="1"/>
              <a:t>valores</a:t>
            </a:r>
            <a:r>
              <a:rPr lang="en-US" dirty="0"/>
              <a:t>, </a:t>
            </a:r>
            <a:r>
              <a:rPr lang="en-US" dirty="0" err="1"/>
              <a:t>digamos</a:t>
            </a:r>
            <a:r>
              <a:rPr lang="en-US" dirty="0"/>
              <a:t> a y b, </a:t>
            </a:r>
            <a:r>
              <a:rPr lang="en-US" dirty="0" err="1"/>
              <a:t>mostrar</a:t>
            </a:r>
            <a:r>
              <a:rPr lang="en-US" dirty="0"/>
              <a:t> por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son </a:t>
            </a:r>
            <a:r>
              <a:rPr lang="en-US" dirty="0" err="1"/>
              <a:t>iguales</a:t>
            </a:r>
            <a:r>
              <a:rPr lang="en-US" dirty="0"/>
              <a:t> y del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2- Dados 2 </a:t>
            </a:r>
            <a:r>
              <a:rPr lang="en-US" dirty="0" err="1"/>
              <a:t>números</a:t>
            </a:r>
            <a:r>
              <a:rPr lang="en-US" dirty="0"/>
              <a:t>, a y b, </a:t>
            </a:r>
            <a:r>
              <a:rPr lang="en-US" dirty="0" err="1"/>
              <a:t>calcular</a:t>
            </a:r>
            <a:r>
              <a:rPr lang="en-US" dirty="0"/>
              <a:t> y </a:t>
            </a:r>
            <a:r>
              <a:rPr lang="en-US" dirty="0" err="1"/>
              <a:t>mostrar</a:t>
            </a:r>
            <a:r>
              <a:rPr lang="en-US" dirty="0"/>
              <a:t> por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porcentaje</a:t>
            </a:r>
            <a:r>
              <a:rPr lang="en-US" dirty="0"/>
              <a:t> que </a:t>
            </a:r>
            <a:r>
              <a:rPr lang="en-US" dirty="0" err="1"/>
              <a:t>representa</a:t>
            </a:r>
            <a:r>
              <a:rPr lang="en-US" dirty="0"/>
              <a:t> b de a.</a:t>
            </a:r>
          </a:p>
          <a:p>
            <a:pPr marL="0" indent="0" algn="just">
              <a:buNone/>
            </a:pPr>
            <a:r>
              <a:rPr lang="en-US" dirty="0"/>
              <a:t>3- Dado un </a:t>
            </a:r>
            <a:r>
              <a:rPr lang="en-US" dirty="0" err="1"/>
              <a:t>número</a:t>
            </a:r>
            <a:r>
              <a:rPr lang="en-US" dirty="0"/>
              <a:t>, </a:t>
            </a:r>
            <a:r>
              <a:rPr lang="en-US" dirty="0" err="1"/>
              <a:t>mostrar</a:t>
            </a:r>
            <a:r>
              <a:rPr lang="en-US" dirty="0"/>
              <a:t> por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es par. </a:t>
            </a:r>
          </a:p>
          <a:p>
            <a:pPr marL="0" indent="0" algn="just">
              <a:buNone/>
            </a:pPr>
            <a:r>
              <a:rPr lang="en-US" dirty="0"/>
              <a:t>4- Dados 2 </a:t>
            </a:r>
            <a:r>
              <a:rPr lang="en-US" dirty="0" err="1"/>
              <a:t>números</a:t>
            </a:r>
            <a:r>
              <a:rPr lang="en-US" dirty="0"/>
              <a:t>, a y b, </a:t>
            </a:r>
            <a:r>
              <a:rPr lang="en-US" dirty="0" err="1"/>
              <a:t>si</a:t>
            </a:r>
            <a:r>
              <a:rPr lang="en-US" dirty="0"/>
              <a:t> a es </a:t>
            </a:r>
            <a:r>
              <a:rPr lang="en-US" dirty="0" err="1"/>
              <a:t>menor</a:t>
            </a:r>
            <a:r>
              <a:rPr lang="en-US" dirty="0"/>
              <a:t> que b,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de la </a:t>
            </a:r>
            <a:r>
              <a:rPr lang="en-US" dirty="0" err="1"/>
              <a:t>división</a:t>
            </a:r>
            <a:r>
              <a:rPr lang="en-US" dirty="0"/>
              <a:t> de a entre b (</a:t>
            </a:r>
            <a:r>
              <a:rPr lang="en-US" dirty="0" err="1"/>
              <a:t>chequear</a:t>
            </a:r>
            <a:r>
              <a:rPr lang="en-US" dirty="0"/>
              <a:t> que b sea </a:t>
            </a:r>
            <a:r>
              <a:rPr lang="en-US" dirty="0" err="1"/>
              <a:t>distinto</a:t>
            </a:r>
            <a:r>
              <a:rPr lang="en-US" dirty="0"/>
              <a:t> de 0).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contrario</a:t>
            </a:r>
            <a:r>
              <a:rPr lang="en-US" dirty="0"/>
              <a:t> </a:t>
            </a:r>
            <a:r>
              <a:rPr lang="en-US" dirty="0" err="1"/>
              <a:t>mostrar</a:t>
            </a:r>
            <a:r>
              <a:rPr lang="en-US" dirty="0"/>
              <a:t> la </a:t>
            </a:r>
            <a:r>
              <a:rPr lang="en-US" dirty="0" err="1"/>
              <a:t>multiplicación</a:t>
            </a:r>
            <a:r>
              <a:rPr lang="en-US" dirty="0"/>
              <a:t> de ambos </a:t>
            </a:r>
            <a:r>
              <a:rPr lang="en-US" dirty="0" err="1"/>
              <a:t>números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5- </a:t>
            </a:r>
            <a:r>
              <a:rPr lang="en-US" dirty="0" err="1"/>
              <a:t>Imprimir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números</a:t>
            </a:r>
            <a:r>
              <a:rPr lang="en-US" dirty="0"/>
              <a:t> pares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cero hasta </a:t>
            </a:r>
            <a:r>
              <a:rPr lang="en-US" dirty="0" err="1"/>
              <a:t>el</a:t>
            </a:r>
            <a:r>
              <a:rPr lang="en-US" dirty="0"/>
              <a:t> 10.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7455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575FC-942C-4E4B-9D8B-3056DDA6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44D30-00D2-4030-8F81-01DE14908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6- </a:t>
            </a:r>
            <a:r>
              <a:rPr lang="en-US" dirty="0" err="1"/>
              <a:t>Guardar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una variable un </a:t>
            </a:r>
            <a:r>
              <a:rPr lang="en-US" dirty="0" err="1"/>
              <a:t>nombre</a:t>
            </a:r>
            <a:r>
              <a:rPr lang="en-US" dirty="0"/>
              <a:t>. </a:t>
            </a:r>
            <a:r>
              <a:rPr lang="en-US" dirty="0" err="1"/>
              <a:t>Mostrar</a:t>
            </a:r>
            <a:r>
              <a:rPr lang="en-US" dirty="0"/>
              <a:t> por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: Hola “variable”.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7- Dados 2 </a:t>
            </a:r>
            <a:r>
              <a:rPr lang="en-US" dirty="0" err="1"/>
              <a:t>números</a:t>
            </a:r>
            <a:r>
              <a:rPr lang="en-US" dirty="0"/>
              <a:t>, a y b, </a:t>
            </a:r>
            <a:r>
              <a:rPr lang="en-US" dirty="0" err="1"/>
              <a:t>implementar</a:t>
            </a:r>
            <a:r>
              <a:rPr lang="en-US" dirty="0"/>
              <a:t> una </a:t>
            </a:r>
            <a:r>
              <a:rPr lang="en-US" dirty="0" err="1"/>
              <a:t>calculadora</a:t>
            </a:r>
            <a:r>
              <a:rPr lang="en-US" dirty="0"/>
              <a:t> que </a:t>
            </a:r>
            <a:r>
              <a:rPr lang="en-US" dirty="0" err="1"/>
              <a:t>muestre</a:t>
            </a:r>
            <a:r>
              <a:rPr lang="en-US" dirty="0"/>
              <a:t> por </a:t>
            </a:r>
            <a:r>
              <a:rPr lang="en-US" dirty="0" err="1"/>
              <a:t>pantalla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. Por </a:t>
            </a:r>
            <a:r>
              <a:rPr lang="en-US" dirty="0" err="1"/>
              <a:t>ejemplo</a:t>
            </a:r>
            <a:r>
              <a:rPr lang="es-ES" dirty="0"/>
              <a:t>: </a:t>
            </a:r>
            <a:r>
              <a:rPr lang="en-US" dirty="0"/>
              <a:t>El </a:t>
            </a:r>
            <a:r>
              <a:rPr lang="en-US" dirty="0" err="1"/>
              <a:t>resultado</a:t>
            </a:r>
            <a:r>
              <a:rPr lang="en-US" dirty="0"/>
              <a:t> de la </a:t>
            </a:r>
            <a:r>
              <a:rPr lang="en-US" dirty="0" err="1"/>
              <a:t>suma</a:t>
            </a:r>
            <a:r>
              <a:rPr lang="en-US" dirty="0"/>
              <a:t> es</a:t>
            </a:r>
            <a:r>
              <a:rPr lang="es-ES" dirty="0"/>
              <a:t>:</a:t>
            </a:r>
            <a:r>
              <a:rPr lang="en-US" dirty="0"/>
              <a:t> y a </a:t>
            </a:r>
            <a:r>
              <a:rPr lang="en-US" dirty="0" err="1"/>
              <a:t>continuación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 la </a:t>
            </a:r>
            <a:r>
              <a:rPr lang="en-US" dirty="0" err="1"/>
              <a:t>suma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00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38C32-754A-4A8C-B276-92249F0B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FDDABC-650A-4A7A-BE14-B43B2364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Todos los objeto en JS son mapas o diccionarios.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Un diccionario es una estructura de datos que almacena la información en forma de </a:t>
            </a:r>
            <a:r>
              <a:rPr lang="en-US" dirty="0"/>
              <a:t>&lt;clave&gt;&lt;valor&gt;. </a:t>
            </a:r>
            <a:r>
              <a:rPr lang="es-ES" dirty="0"/>
              <a:t>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Por ejemplo: “nombre”: </a:t>
            </a:r>
            <a:r>
              <a:rPr lang="en-US" dirty="0"/>
              <a:t>“Alain”</a:t>
            </a:r>
            <a:r>
              <a:rPr lang="es-ES" dirty="0"/>
              <a:t>; </a:t>
            </a:r>
            <a:r>
              <a:rPr lang="en-US" dirty="0"/>
              <a:t>“</a:t>
            </a:r>
            <a:r>
              <a:rPr lang="en-US" dirty="0" err="1"/>
              <a:t>edad</a:t>
            </a:r>
            <a:r>
              <a:rPr lang="en-US" dirty="0"/>
              <a:t>”</a:t>
            </a:r>
            <a:r>
              <a:rPr lang="es-ES" dirty="0"/>
              <a:t>: 33</a:t>
            </a:r>
          </a:p>
        </p:txBody>
      </p:sp>
    </p:spTree>
    <p:extLst>
      <p:ext uri="{BB962C8B-B14F-4D97-AF65-F5344CB8AC3E}">
        <p14:creationId xmlns:p14="http://schemas.microsoft.com/office/powerpoint/2010/main" val="2233516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BDE77-AB2E-4278-9629-8FCE7815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6963A5-3228-43D5-BE3E-79C5C5F9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Los objetos literales en JS permiten crear instancias de objetos directas.</a:t>
            </a:r>
          </a:p>
          <a:p>
            <a:pPr algn="just"/>
            <a:r>
              <a:rPr lang="es-ES" dirty="0"/>
              <a:t>Por ejemplo:</a:t>
            </a:r>
          </a:p>
          <a:p>
            <a:pPr algn="just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457B2C-B79F-4150-BB5D-A24D71826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3564461"/>
            <a:ext cx="63150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75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E50FA-5D89-45B3-B1E9-FA8823E8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A7CF2C-AE83-47DB-85A2-A4C99B91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Para acceder a las propiedades de un objeto se usa el operador </a:t>
            </a:r>
            <a:r>
              <a:rPr lang="en-US" dirty="0"/>
              <a:t>“.”.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s-ES" dirty="0"/>
              <a:t>: console.log(jane.name) //</a:t>
            </a:r>
            <a:r>
              <a:rPr lang="en-US" dirty="0"/>
              <a:t>”Jane”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console.log</a:t>
            </a:r>
            <a:r>
              <a:rPr lang="es-ES" dirty="0"/>
              <a:t>(</a:t>
            </a:r>
            <a:r>
              <a:rPr lang="es-ES" dirty="0" err="1"/>
              <a:t>jane.edad</a:t>
            </a:r>
            <a:r>
              <a:rPr lang="es-ES" dirty="0"/>
              <a:t>) //</a:t>
            </a:r>
            <a:r>
              <a:rPr lang="es-ES" dirty="0" err="1"/>
              <a:t>undefined</a:t>
            </a:r>
            <a:endParaRPr lang="en-U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010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B087B-56EF-45BE-84C0-196F9324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E542F-3692-43D2-B8CA-0EF6E85B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60"/>
            <a:ext cx="10515600" cy="2680387"/>
          </a:xfrm>
        </p:spPr>
        <p:txBody>
          <a:bodyPr/>
          <a:lstStyle/>
          <a:p>
            <a:pPr algn="just"/>
            <a:endParaRPr lang="es-ES" dirty="0"/>
          </a:p>
          <a:p>
            <a:pPr algn="just"/>
            <a:r>
              <a:rPr lang="es-ES" dirty="0" err="1"/>
              <a:t>Speaking</a:t>
            </a:r>
            <a:r>
              <a:rPr lang="es-ES" dirty="0"/>
              <a:t> JavaScript: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in-depth</a:t>
            </a:r>
            <a:r>
              <a:rPr lang="es-ES" dirty="0"/>
              <a:t> guide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programmers</a:t>
            </a:r>
            <a:endParaRPr lang="es-ES" dirty="0"/>
          </a:p>
          <a:p>
            <a:pPr algn="just"/>
            <a:r>
              <a:rPr lang="es-ES" dirty="0"/>
              <a:t>Pro Git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025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47F75-E25B-415E-9DB5-3FE9BB74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8972CC-F7CE-4185-8EF8-F731CB1E7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Otra forma de acceder a las propiedades de un objeto es mediante el operador </a:t>
            </a:r>
            <a:r>
              <a:rPr lang="en-US" dirty="0"/>
              <a:t>[].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s-ES" dirty="0"/>
              <a:t>: console.log(jane</a:t>
            </a:r>
            <a:r>
              <a:rPr lang="en-US" dirty="0"/>
              <a:t>[“name”]</a:t>
            </a:r>
            <a:r>
              <a:rPr lang="es-ES" dirty="0"/>
              <a:t>)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/>
              <a:t>Esta ha sido una breve introducción a los objetos en JS. Seguiremos profundizando más. </a:t>
            </a:r>
          </a:p>
        </p:txBody>
      </p:sp>
    </p:spTree>
    <p:extLst>
      <p:ext uri="{BB962C8B-B14F-4D97-AF65-F5344CB8AC3E}">
        <p14:creationId xmlns:p14="http://schemas.microsoft.com/office/powerpoint/2010/main" val="28194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436F4-4D62-4065-8DE1-E7E66E2A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06DDA8-B447-4EB6-825E-265DA0B0A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La estructura de datos más utilizada en JS.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En un array se almacena un conjunto de datos en la memoria, comenzando por la posición 0.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Para acceder a un elemento del array, se usa el identificador del mismo y entre corchetes la posición del elemento al que se quiere acceder. </a:t>
            </a:r>
          </a:p>
        </p:txBody>
      </p:sp>
    </p:spTree>
    <p:extLst>
      <p:ext uri="{BB962C8B-B14F-4D97-AF65-F5344CB8AC3E}">
        <p14:creationId xmlns:p14="http://schemas.microsoft.com/office/powerpoint/2010/main" val="4013998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1435C-F53B-4029-B3E5-5AFB238A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9DA4C6-ACF0-4EB2-8B15-A6BA4303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Ejemplo: </a:t>
            </a:r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F62B37D-A530-42DD-A9BE-A4397D97E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3033"/>
            <a:ext cx="41338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746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AAAE5-E033-4750-9397-DF02647E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14A4DA-26D9-41C1-A182-99EE0D3F5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lenguajes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tipados</a:t>
            </a:r>
            <a:r>
              <a:rPr lang="en-US" dirty="0"/>
              <a:t>, los </a:t>
            </a:r>
            <a:r>
              <a:rPr lang="en-US" dirty="0" err="1"/>
              <a:t>elementos</a:t>
            </a:r>
            <a:r>
              <a:rPr lang="en-US" dirty="0"/>
              <a:t> que se </a:t>
            </a:r>
            <a:r>
              <a:rPr lang="en-US" dirty="0" err="1"/>
              <a:t>almacenan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array </a:t>
            </a:r>
            <a:r>
              <a:rPr lang="en-US" dirty="0" err="1"/>
              <a:t>tienen</a:t>
            </a:r>
            <a:r>
              <a:rPr lang="en-US" dirty="0"/>
              <a:t> que ser del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JS, al ser un </a:t>
            </a:r>
            <a:r>
              <a:rPr lang="en-US" dirty="0" err="1"/>
              <a:t>lenguaje</a:t>
            </a:r>
            <a:r>
              <a:rPr lang="en-US" dirty="0"/>
              <a:t> no </a:t>
            </a:r>
            <a:r>
              <a:rPr lang="en-US" dirty="0" err="1"/>
              <a:t>tipado</a:t>
            </a:r>
            <a:r>
              <a:rPr lang="en-US" dirty="0"/>
              <a:t>, </a:t>
            </a:r>
            <a:r>
              <a:rPr lang="en-US" dirty="0" err="1"/>
              <a:t>pues</a:t>
            </a:r>
            <a:r>
              <a:rPr lang="en-US" dirty="0"/>
              <a:t> no </a:t>
            </a:r>
            <a:r>
              <a:rPr lang="en-US" dirty="0" err="1"/>
              <a:t>cumple</a:t>
            </a:r>
            <a:r>
              <a:rPr lang="en-US" dirty="0"/>
              <a:t> con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restricción</a:t>
            </a:r>
            <a:r>
              <a:rPr lang="en-US" dirty="0"/>
              <a:t>. 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BDBD3B-4D0E-4D51-B0F3-72A07DEB9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0" y="4450285"/>
            <a:ext cx="66198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5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50DEC-8A61-41FE-B289-3A71B56A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54159-A257-4EF9-8DC1-812BF31F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lenguajes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, los </a:t>
            </a:r>
            <a:r>
              <a:rPr lang="en-US" dirty="0" err="1"/>
              <a:t>elementos</a:t>
            </a:r>
            <a:r>
              <a:rPr lang="en-US" dirty="0"/>
              <a:t> de un array se </a:t>
            </a:r>
            <a:r>
              <a:rPr lang="en-US" dirty="0" err="1"/>
              <a:t>almacenen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posiciones</a:t>
            </a:r>
            <a:r>
              <a:rPr lang="en-US" dirty="0"/>
              <a:t> </a:t>
            </a:r>
            <a:r>
              <a:rPr lang="en-US" dirty="0" err="1"/>
              <a:t>continuas</a:t>
            </a:r>
            <a:r>
              <a:rPr lang="en-US" dirty="0"/>
              <a:t> de la </a:t>
            </a:r>
            <a:r>
              <a:rPr lang="en-US" dirty="0" err="1"/>
              <a:t>memoria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JavaScript, por ser JavaScript, no </a:t>
            </a:r>
            <a:r>
              <a:rPr lang="en-US" dirty="0" err="1"/>
              <a:t>cumple</a:t>
            </a:r>
            <a:r>
              <a:rPr lang="en-US" dirty="0"/>
              <a:t> con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restricción</a:t>
            </a:r>
            <a:r>
              <a:rPr lang="en-US" dirty="0"/>
              <a:t> </a:t>
            </a:r>
            <a:r>
              <a:rPr lang="es-ES" dirty="0">
                <a:sym typeface="Wingdings" panose="05000000000000000000" pitchFamily="2" charset="2"/>
              </a:rPr>
              <a:t>.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94090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492A9-B0B9-4DF2-8711-B7C2F3FE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AA2C347-9948-4C1E-8997-D034B306C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9011" y="1825625"/>
            <a:ext cx="4633977" cy="4351338"/>
          </a:xfrm>
        </p:spPr>
      </p:pic>
    </p:spTree>
    <p:extLst>
      <p:ext uri="{BB962C8B-B14F-4D97-AF65-F5344CB8AC3E}">
        <p14:creationId xmlns:p14="http://schemas.microsoft.com/office/powerpoint/2010/main" val="42781649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0C01E-C3ED-4382-A71F-C1B3AE14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B7447-E682-44CF-8327-46E000D06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elementos de un array pueden ser objetos también.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A4B268-81E3-4ADC-8E9F-CB38941AD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064" y="2491289"/>
            <a:ext cx="4293026" cy="419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169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62872-BF48-4BD2-80E0-774C284B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50BB22-2A2D-4218-97E7-395A2FC9E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Los </a:t>
            </a:r>
            <a:r>
              <a:rPr lang="es-ES" dirty="0" err="1"/>
              <a:t>arrays</a:t>
            </a:r>
            <a:r>
              <a:rPr lang="es-ES" dirty="0"/>
              <a:t> no dejan de ser objetos. Por tanto, tienen propiedades y funciones que se pueden invocar.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B69064-2817-47E7-A83A-84095DA6B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64" y="3019131"/>
            <a:ext cx="69723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6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72A79-79E5-49FC-AF96-3706E72E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practice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726AB0-08C3-411A-9256-221587AE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759"/>
            <a:ext cx="10515600" cy="435133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ES" dirty="0"/>
              <a:t>8- Dado un array de números, buscar el mayor. </a:t>
            </a:r>
          </a:p>
          <a:p>
            <a:pPr marL="0" indent="0" algn="just">
              <a:buNone/>
            </a:pPr>
            <a:r>
              <a:rPr lang="es-ES" dirty="0"/>
              <a:t>9- Dado un array de </a:t>
            </a:r>
            <a:r>
              <a:rPr lang="es-ES" dirty="0" err="1"/>
              <a:t>string</a:t>
            </a:r>
            <a:r>
              <a:rPr lang="es-ES" dirty="0"/>
              <a:t>, devolver si el array contiene este elemento: </a:t>
            </a:r>
            <a:r>
              <a:rPr lang="en-US" dirty="0"/>
              <a:t>“hello world”.</a:t>
            </a:r>
          </a:p>
          <a:p>
            <a:pPr marL="0" indent="0" algn="just">
              <a:buNone/>
            </a:pPr>
            <a:r>
              <a:rPr lang="en-US" dirty="0"/>
              <a:t>10- </a:t>
            </a:r>
            <a:r>
              <a:rPr lang="es-ES" dirty="0"/>
              <a:t>Dado un array de </a:t>
            </a:r>
            <a:r>
              <a:rPr lang="es-ES" dirty="0" err="1"/>
              <a:t>string</a:t>
            </a:r>
            <a:r>
              <a:rPr lang="es-ES" dirty="0"/>
              <a:t>, devolver la primera posición en el array que contiene este elemento: </a:t>
            </a:r>
            <a:r>
              <a:rPr lang="en-US" dirty="0"/>
              <a:t>“hello world”.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no </a:t>
            </a:r>
            <a:r>
              <a:rPr lang="en-US" dirty="0" err="1"/>
              <a:t>existir</a:t>
            </a:r>
            <a:r>
              <a:rPr lang="en-US" dirty="0"/>
              <a:t> </a:t>
            </a:r>
            <a:r>
              <a:rPr lang="en-US" dirty="0" err="1"/>
              <a:t>devolver</a:t>
            </a:r>
            <a:r>
              <a:rPr lang="en-US" dirty="0"/>
              <a:t> -1.</a:t>
            </a:r>
          </a:p>
          <a:p>
            <a:pPr marL="0" indent="0" algn="just">
              <a:buNone/>
            </a:pPr>
            <a:r>
              <a:rPr lang="en-US" dirty="0"/>
              <a:t>11- </a:t>
            </a:r>
            <a:r>
              <a:rPr lang="es-ES" dirty="0"/>
              <a:t>Dado un array de </a:t>
            </a:r>
            <a:r>
              <a:rPr lang="es-ES" dirty="0" err="1"/>
              <a:t>string</a:t>
            </a:r>
            <a:r>
              <a:rPr lang="es-ES" dirty="0"/>
              <a:t>, devolver la última posición en el array que contiene este elemento: </a:t>
            </a:r>
            <a:r>
              <a:rPr lang="en-US" dirty="0"/>
              <a:t>“hello world”.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no </a:t>
            </a:r>
            <a:r>
              <a:rPr lang="en-US" dirty="0" err="1"/>
              <a:t>existir</a:t>
            </a:r>
            <a:r>
              <a:rPr lang="en-US" dirty="0"/>
              <a:t> </a:t>
            </a:r>
            <a:r>
              <a:rPr lang="en-US" dirty="0" err="1"/>
              <a:t>devolver</a:t>
            </a:r>
            <a:r>
              <a:rPr lang="en-US" dirty="0"/>
              <a:t> -1.</a:t>
            </a:r>
          </a:p>
          <a:p>
            <a:pPr marL="0" indent="0" algn="just">
              <a:buNone/>
            </a:pPr>
            <a:r>
              <a:rPr lang="es-ES" dirty="0"/>
              <a:t>12- Dado un array de números, devolver true si todos los elementos son pares. False en caso contrario.</a:t>
            </a:r>
          </a:p>
        </p:txBody>
      </p:sp>
    </p:spTree>
    <p:extLst>
      <p:ext uri="{BB962C8B-B14F-4D97-AF65-F5344CB8AC3E}">
        <p14:creationId xmlns:p14="http://schemas.microsoft.com/office/powerpoint/2010/main" val="15336587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D2EFD-F303-41CF-9F11-50D48D20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practice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1A288A-6FDC-4FD8-B171-45EF3E82C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13- Dado un array de números, devolver un array con los números pares.</a:t>
            </a:r>
          </a:p>
          <a:p>
            <a:r>
              <a:rPr lang="es-ES" dirty="0"/>
              <a:t>14- Agregar un elemento en un array de números al final.</a:t>
            </a:r>
          </a:p>
          <a:p>
            <a:r>
              <a:rPr lang="es-ES" dirty="0"/>
              <a:t>15- Dados 2 </a:t>
            </a:r>
            <a:r>
              <a:rPr lang="es-ES" dirty="0" err="1"/>
              <a:t>arrays</a:t>
            </a:r>
            <a:r>
              <a:rPr lang="es-ES" dirty="0"/>
              <a:t> de números, devolver un array con la unión </a:t>
            </a:r>
            <a:r>
              <a:rPr lang="es-ES"/>
              <a:t>de los anteriores.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778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0A393-407B-440E-B731-B604A7E7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DEC23A-6199-4323-883A-15FC89F3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Git</a:t>
            </a:r>
          </a:p>
          <a:p>
            <a:pPr algn="just"/>
            <a:r>
              <a:rPr lang="es-ES" dirty="0" err="1"/>
              <a:t>NodeJS</a:t>
            </a:r>
            <a:endParaRPr lang="es-ES" dirty="0"/>
          </a:p>
          <a:p>
            <a:pPr algn="just"/>
            <a:r>
              <a:rPr lang="es-ES" dirty="0"/>
              <a:t>Visual Studio </a:t>
            </a:r>
            <a:r>
              <a:rPr lang="es-ES" dirty="0" err="1"/>
              <a:t>Code</a:t>
            </a:r>
            <a:endParaRPr lang="es-ES" dirty="0"/>
          </a:p>
          <a:p>
            <a:pPr algn="just"/>
            <a:r>
              <a:rPr lang="es-ES" dirty="0"/>
              <a:t>OpenSSL</a:t>
            </a:r>
          </a:p>
        </p:txBody>
      </p:sp>
    </p:spTree>
    <p:extLst>
      <p:ext uri="{BB962C8B-B14F-4D97-AF65-F5344CB8AC3E}">
        <p14:creationId xmlns:p14="http://schemas.microsoft.com/office/powerpoint/2010/main" val="12945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DBA540F-E5D2-42CE-8A81-93C90C9FE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" y="1789890"/>
            <a:ext cx="6369084" cy="439386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455584D-56E3-41D5-A497-A70CD52F8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797" y="1690688"/>
            <a:ext cx="4387721" cy="4629070"/>
          </a:xfrm>
          <a:prstGeom prst="rect">
            <a:avLst/>
          </a:prstGeom>
        </p:spPr>
      </p:pic>
      <p:pic>
        <p:nvPicPr>
          <p:cNvPr id="5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11A8FE93-BEF8-4BBD-8A60-F55C1284C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54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n-US" dirty="0"/>
              <a:t>git config --global user.name "John Doe“</a:t>
            </a:r>
          </a:p>
          <a:p>
            <a:pPr algn="just">
              <a:buFontTx/>
              <a:buChar char="-"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config</a:t>
            </a:r>
            <a:r>
              <a:rPr lang="es-ES" dirty="0"/>
              <a:t> --global </a:t>
            </a:r>
            <a:r>
              <a:rPr lang="es-ES" dirty="0" err="1"/>
              <a:t>user.email</a:t>
            </a:r>
            <a:r>
              <a:rPr lang="es-ES" dirty="0"/>
              <a:t> johndoe@example.com</a:t>
            </a:r>
          </a:p>
          <a:p>
            <a:pPr algn="just">
              <a:buFontTx/>
              <a:buChar char="-"/>
            </a:pPr>
            <a:endParaRPr lang="es-ES" dirty="0"/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8CF8CF15-86E0-4879-B7E1-E7F337401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08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Tx/>
              <a:buChar char="-"/>
            </a:pPr>
            <a:r>
              <a:rPr lang="es-ES" dirty="0"/>
              <a:t>Comandos básicos: </a:t>
            </a:r>
          </a:p>
          <a:p>
            <a:pPr algn="just"/>
            <a:r>
              <a:rPr lang="es-ES" dirty="0" err="1"/>
              <a:t>init</a:t>
            </a:r>
            <a:r>
              <a:rPr lang="es-ES" dirty="0"/>
              <a:t> </a:t>
            </a:r>
          </a:p>
          <a:p>
            <a:pPr algn="just"/>
            <a:r>
              <a:rPr lang="es-ES" dirty="0"/>
              <a:t>status</a:t>
            </a:r>
          </a:p>
          <a:p>
            <a:pPr algn="just"/>
            <a:r>
              <a:rPr lang="es-ES" dirty="0"/>
              <a:t>log</a:t>
            </a:r>
          </a:p>
          <a:p>
            <a:pPr algn="just"/>
            <a:r>
              <a:rPr lang="es-ES" dirty="0" err="1"/>
              <a:t>branch</a:t>
            </a:r>
            <a:endParaRPr lang="es-ES" dirty="0"/>
          </a:p>
          <a:p>
            <a:pPr algn="just"/>
            <a:r>
              <a:rPr lang="es-ES" dirty="0" err="1"/>
              <a:t>checkout</a:t>
            </a:r>
            <a:endParaRPr lang="es-ES" dirty="0"/>
          </a:p>
          <a:p>
            <a:pPr algn="just"/>
            <a:r>
              <a:rPr lang="es-ES" dirty="0" err="1"/>
              <a:t>commit</a:t>
            </a:r>
            <a:endParaRPr lang="es-ES" dirty="0"/>
          </a:p>
          <a:p>
            <a:pPr algn="just"/>
            <a:r>
              <a:rPr lang="es-ES" dirty="0"/>
              <a:t>clone</a:t>
            </a:r>
          </a:p>
          <a:p>
            <a:pPr algn="just"/>
            <a:r>
              <a:rPr lang="es-ES" dirty="0" err="1"/>
              <a:t>pull</a:t>
            </a:r>
            <a:endParaRPr lang="es-ES" dirty="0"/>
          </a:p>
          <a:p>
            <a:pPr algn="just"/>
            <a:r>
              <a:rPr lang="es-ES" dirty="0" err="1"/>
              <a:t>push</a:t>
            </a:r>
            <a:endParaRPr lang="es-ES" dirty="0"/>
          </a:p>
          <a:p>
            <a:pPr algn="just">
              <a:buFontTx/>
              <a:buChar char="-"/>
            </a:pPr>
            <a:endParaRPr lang="es-ES" dirty="0"/>
          </a:p>
          <a:p>
            <a:pPr algn="just">
              <a:buFontTx/>
              <a:buChar char="-"/>
            </a:pPr>
            <a:endParaRPr lang="es-ES" dirty="0"/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6F79F90B-4C42-45C1-ADA2-31A759CE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1-  Crear una cuenta en GitHub</a:t>
            </a:r>
          </a:p>
          <a:p>
            <a:pPr marL="0" indent="0">
              <a:buNone/>
            </a:pPr>
            <a:r>
              <a:rPr lang="es-ES" dirty="0"/>
              <a:t>2-  Clonar el repositorio: </a:t>
            </a:r>
            <a:r>
              <a:rPr lang="es-ES" dirty="0">
                <a:hlinkClick r:id="rId3"/>
              </a:rPr>
              <a:t>https://github.com/SarutobiKonohamaru/JS_Full_Course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7116D283-84A2-4E56-8890-3AA5648A2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805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1690</Words>
  <Application>Microsoft Office PowerPoint</Application>
  <PresentationFormat>Panorámica</PresentationFormat>
  <Paragraphs>222</Paragraphs>
  <Slides>49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Tema de Office</vt:lpstr>
      <vt:lpstr>JavaScript</vt:lpstr>
      <vt:lpstr>Estructura del curso 1/2</vt:lpstr>
      <vt:lpstr>Estructura del curso 2/2 </vt:lpstr>
      <vt:lpstr>Bibliografía</vt:lpstr>
      <vt:lpstr>Requisitos</vt:lpstr>
      <vt:lpstr>Trabajando con</vt:lpstr>
      <vt:lpstr>Trabajando con</vt:lpstr>
      <vt:lpstr>Trabajando con</vt:lpstr>
      <vt:lpstr>Trabajando con</vt:lpstr>
      <vt:lpstr>Trabajando con</vt:lpstr>
      <vt:lpstr>JavaScript básico: variables e identificadores </vt:lpstr>
      <vt:lpstr>JavaScript básico: valores</vt:lpstr>
      <vt:lpstr>JavaScript básico: valores</vt:lpstr>
      <vt:lpstr>JavaScript básico: valores</vt:lpstr>
      <vt:lpstr>JavaScript básico: booleans</vt:lpstr>
      <vt:lpstr>JavaScript básico: booleans</vt:lpstr>
      <vt:lpstr>JavaScript básico: numbers</vt:lpstr>
      <vt:lpstr>JavaScript básico: numbers</vt:lpstr>
      <vt:lpstr>JavaScript básico: numbers</vt:lpstr>
      <vt:lpstr>JavaScript básico: numbers</vt:lpstr>
      <vt:lpstr>JavaScript básico: strings</vt:lpstr>
      <vt:lpstr>JavaScript básico: strings</vt:lpstr>
      <vt:lpstr>JavaScript básico: strings</vt:lpstr>
      <vt:lpstr>JavaScript básico: strings</vt:lpstr>
      <vt:lpstr>JavaScript básico: strings</vt:lpstr>
      <vt:lpstr>JavaScript básico: strings</vt:lpstr>
      <vt:lpstr>JavaScript básico: strings</vt:lpstr>
      <vt:lpstr>JavaScript básico: operadores aritméticos</vt:lpstr>
      <vt:lpstr>JavaScript básico: operadores aritméticos</vt:lpstr>
      <vt:lpstr>JavaScript básico: operadores de comparación</vt:lpstr>
      <vt:lpstr>JavaScript básico: condicionales</vt:lpstr>
      <vt:lpstr>JavaScript básico: condicionales</vt:lpstr>
      <vt:lpstr>JavaScript básico: bucles</vt:lpstr>
      <vt:lpstr>JavaScript básico: bucles</vt:lpstr>
      <vt:lpstr>Time to practice </vt:lpstr>
      <vt:lpstr>Time to practice </vt:lpstr>
      <vt:lpstr>JavaScript básico: objetos</vt:lpstr>
      <vt:lpstr>JavaScript básico: objetos</vt:lpstr>
      <vt:lpstr>JavaScript básico: objetos</vt:lpstr>
      <vt:lpstr>JavaScript básico: objetos</vt:lpstr>
      <vt:lpstr>JavaScript básico: arrays</vt:lpstr>
      <vt:lpstr>JavaScript básico: arrays</vt:lpstr>
      <vt:lpstr>JavaScript básico: arrays</vt:lpstr>
      <vt:lpstr>JavaScript básico: arrays</vt:lpstr>
      <vt:lpstr>JavaScript básico: arrays</vt:lpstr>
      <vt:lpstr>JavaScript básico: arrays</vt:lpstr>
      <vt:lpstr>JavaScript básico: arrays</vt:lpstr>
      <vt:lpstr>Time to practice</vt:lpstr>
      <vt:lpstr>Time to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Alain Pérez Acosta</dc:creator>
  <cp:lastModifiedBy>Alain Pérez Acosta</cp:lastModifiedBy>
  <cp:revision>208</cp:revision>
  <dcterms:created xsi:type="dcterms:W3CDTF">2022-04-09T19:04:27Z</dcterms:created>
  <dcterms:modified xsi:type="dcterms:W3CDTF">2022-04-27T15:16:32Z</dcterms:modified>
</cp:coreProperties>
</file>