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79" r:id="rId5"/>
    <p:sldId id="262" r:id="rId6"/>
    <p:sldId id="263" r:id="rId7"/>
    <p:sldId id="266" r:id="rId8"/>
    <p:sldId id="265" r:id="rId9"/>
    <p:sldId id="259" r:id="rId10"/>
    <p:sldId id="260" r:id="rId11"/>
    <p:sldId id="267" r:id="rId12"/>
    <p:sldId id="269" r:id="rId13"/>
    <p:sldId id="270" r:id="rId14"/>
    <p:sldId id="274" r:id="rId15"/>
    <p:sldId id="277" r:id="rId16"/>
    <p:sldId id="276" r:id="rId17"/>
    <p:sldId id="275" r:id="rId18"/>
    <p:sldId id="278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72" r:id="rId29"/>
    <p:sldId id="271" r:id="rId30"/>
    <p:sldId id="273" r:id="rId31"/>
    <p:sldId id="289" r:id="rId32"/>
    <p:sldId id="292" r:id="rId33"/>
    <p:sldId id="290" r:id="rId34"/>
    <p:sldId id="291" r:id="rId35"/>
    <p:sldId id="293" r:id="rId36"/>
    <p:sldId id="294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D7-01AD-4413-ACF1-CA5C284ABF1D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0914-A388-4757-8442-86BD77315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8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3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D51A-D7C6-4AF5-AE78-199BB0A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55BD4-4923-4416-ADEB-0D9A79E9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3F5D8-731B-41B9-9041-C5FC967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88D1F-91B2-4210-8081-483AF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35F0-4C9C-4026-BA2C-813099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259-23EB-423E-8F2E-AAA28E8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22AD5-D526-4C06-9BF3-F9E41039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307-2224-4B50-9BC7-ADDF6FC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AE6AB-8698-4AC6-8485-EE2791D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DB0EC-468A-4ECB-A403-2D76259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3C108-BFCC-49D6-B158-B00A9621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C8094-B70D-40A7-875F-59C0F0AF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84FA4-0DE8-43CA-AD48-CDE0505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A7BA-62A9-45E2-9DC1-91DA16B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D98D-2DD7-49AB-8BF6-7EFF5C5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A633-8ED8-466C-B972-B0F1CBC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574EE-2BB1-4CA7-A304-2470711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02261-59CF-45CF-961D-ECA2FD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34DC-DA8F-4480-9DC9-E288FBF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294D8-05FA-4548-8E57-8198BEB5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335-75A4-4077-890E-5129CCC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ED245-B5EB-4685-9946-B7A6D95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F99E-24C0-4259-A561-E980BD39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FF007-A104-4309-94B5-6128672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6C80E-65A5-4D75-BAF3-C8BAA6F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1952-41A5-4A70-968B-1F6C3E5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1D2A5-B338-41F5-8E1F-2D6B2AF5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0224D-3C71-4ADB-84C6-1FBAA86E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01630-B14B-43F7-9CB3-C6303A0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721F8-3599-4AAF-9285-C4A3C8A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CE6A-2063-49CD-9C6C-BC1C02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195D-92E3-4895-889F-532E8C7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B0F2-8AD0-41FD-A575-8813E03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900D2-B13B-4EF7-A9E7-3C3E42F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52A95-2F7E-4826-927C-D01BD2EE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847B4-12B5-4759-83D2-70D92C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7D633-687C-4FBC-881F-E112269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F85CD-BEE3-40AD-8F0D-AB1B5F8A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A4EBC-7DD6-4E99-A864-8096F48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509-9416-4CE4-A57B-51ED5E6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BDD510-7881-455A-8CD8-BD5084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F8D2F-01DD-434B-936D-A526FFA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A1E16-7141-417A-812B-2BA5A49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60C-74AB-441E-B0E8-E764315D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F4F9-693D-46F7-8DEA-461679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9861-2942-473A-A25F-669ACF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DC20-D540-42F5-8E24-82DF1C6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FF4DA-110A-46EA-9AAC-1E23C01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4EB93-0966-47B5-9D48-A35BC71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4B150-B689-44A7-84A6-9CD039C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4E45B-7496-4161-A711-479DDB6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DA025-ACD8-4E7D-BD40-002DA61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890E-996D-4415-BC57-A093F15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09FC2-DA82-44F1-BC30-068AA31A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720FF-633E-4B42-B335-BD4A9C2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EF113-1AA3-48AC-85B0-1823648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F8D31-F85D-4A12-83A7-9713C9E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7F40-3FB7-4454-8A4A-0C61563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EF2C1-E81E-4647-A258-BEAE84E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50D23-BB2D-42B1-80F1-9A7036BA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9B954-EC86-4485-810D-2718F210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F09-57B9-4431-8E2D-17B39AD68799}" type="datetimeFigureOut">
              <a:rPr lang="es-ES" smtClean="0"/>
              <a:t>13/04/2022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053D-FDBE-4A61-B826-32DEC8FF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E03AA-7A5C-4BE9-B272-F9EE83C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utobiKonohamaru/JS_Full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A14F-AC69-456C-979D-1704C45B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780"/>
            <a:ext cx="9144000" cy="1074082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B3D1-73BD-4E99-BF51-923D637B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1990055"/>
            <a:ext cx="9144000" cy="409023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Autor: Alain Pérez Acosta</a:t>
            </a:r>
          </a:p>
        </p:txBody>
      </p:sp>
    </p:spTree>
    <p:extLst>
      <p:ext uri="{BB962C8B-B14F-4D97-AF65-F5344CB8AC3E}">
        <p14:creationId xmlns:p14="http://schemas.microsoft.com/office/powerpoint/2010/main" val="2181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dirty="0"/>
              <a:t>Instalar OpenSSL</a:t>
            </a:r>
          </a:p>
          <a:p>
            <a:pPr algn="just">
              <a:buFontTx/>
              <a:buChar char="-"/>
            </a:pPr>
            <a:r>
              <a:rPr lang="es-ES" dirty="0"/>
              <a:t>Generar un par de claves privada/pública para acceder al repo: </a:t>
            </a:r>
            <a:r>
              <a:rPr lang="de-DE" dirty="0"/>
              <a:t>ssh-keygen -t rsa -b 4096 -C "your_email@example.com"</a:t>
            </a:r>
            <a:r>
              <a:rPr lang="es-ES" dirty="0"/>
              <a:t> </a:t>
            </a:r>
          </a:p>
          <a:p>
            <a:pPr algn="just">
              <a:buFontTx/>
              <a:buChar char="-"/>
            </a:pPr>
            <a:r>
              <a:rPr lang="es-ES" dirty="0"/>
              <a:t>Clonar el repositorio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37EB8F7-F40D-48DC-B1D2-95375F6C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variables e identificadores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AA660-EA6F-4F40-BC47-E865996A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793279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FF93C1-5D6E-49BD-BC3B-A6E6682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31" y="1982919"/>
            <a:ext cx="5562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05E1-DC70-4CA8-9945-0633B49B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27" y="1767964"/>
            <a:ext cx="3720617" cy="35069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375"/>
            <a:ext cx="10515600" cy="558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Más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, que </a:t>
            </a:r>
            <a:r>
              <a:rPr lang="en-US" dirty="0" err="1"/>
              <a:t>tiene</a:t>
            </a:r>
            <a:r>
              <a:rPr lang="en-US" dirty="0"/>
              <a:t> chicha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08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4117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Los valores primitivos en realidad no son tan </a:t>
            </a:r>
            <a:r>
              <a:rPr lang="en-US" dirty="0"/>
              <a:t>“</a:t>
            </a:r>
            <a:r>
              <a:rPr lang="en-US" dirty="0" err="1"/>
              <a:t>primitivos</a:t>
            </a:r>
            <a:r>
              <a:rPr lang="en-US" dirty="0"/>
              <a:t>”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n = "Alain"</a:t>
            </a:r>
          </a:p>
          <a:p>
            <a:pPr marL="0" indent="0" algn="just">
              <a:buNone/>
            </a:pPr>
            <a:r>
              <a:rPr lang="es-ES" dirty="0"/>
              <a:t>console.log(n) 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n.length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console.log(123=== "123")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 === "123")</a:t>
            </a:r>
          </a:p>
        </p:txBody>
      </p:sp>
    </p:spTree>
    <p:extLst>
      <p:ext uri="{BB962C8B-B14F-4D97-AF65-F5344CB8AC3E}">
        <p14:creationId xmlns:p14="http://schemas.microsoft.com/office/powerpoint/2010/main" val="3638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Almacena valores </a:t>
            </a:r>
            <a:r>
              <a:rPr lang="es-ES" b="1" dirty="0">
                <a:sym typeface="Wingdings" panose="05000000000000000000" pitchFamily="2" charset="2"/>
              </a:rPr>
              <a:t>true/false</a:t>
            </a:r>
          </a:p>
          <a:p>
            <a:pPr algn="just"/>
            <a:r>
              <a:rPr lang="es-ES" dirty="0"/>
              <a:t>OJO: que </a:t>
            </a:r>
            <a:r>
              <a:rPr lang="es-ES" dirty="0" err="1"/>
              <a:t>tambi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dirty="0"/>
              <a:t>console.log(0 == false)</a:t>
            </a:r>
          </a:p>
          <a:p>
            <a:pPr marL="0" indent="0" algn="just">
              <a:buNone/>
            </a:pPr>
            <a:r>
              <a:rPr lang="es-ES" dirty="0"/>
              <a:t>console.log(0 === false)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tanto, otros tipos de datos se pueden convertir a </a:t>
            </a:r>
            <a:r>
              <a:rPr lang="es-ES" dirty="0" err="1"/>
              <a:t>boolean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1625FA-5FE7-450D-82AC-0204FB5B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algn="just"/>
            <a:r>
              <a:rPr lang="es-ES" dirty="0"/>
              <a:t>Hay 3 formas de convertir un valor a </a:t>
            </a:r>
            <a:r>
              <a:rPr lang="es-ES" dirty="0" err="1"/>
              <a:t>boolean</a:t>
            </a:r>
            <a:r>
              <a:rPr lang="es-ES" dirty="0"/>
              <a:t>: </a:t>
            </a:r>
            <a:r>
              <a:rPr lang="es-ES" i="1" dirty="0" err="1"/>
              <a:t>Boolean</a:t>
            </a:r>
            <a:r>
              <a:rPr lang="es-ES" i="1" dirty="0"/>
              <a:t>(valor),</a:t>
            </a:r>
            <a:r>
              <a:rPr lang="es-ES" dirty="0"/>
              <a:t>  </a:t>
            </a:r>
            <a:r>
              <a:rPr lang="es-ES" i="1" dirty="0"/>
              <a:t>valor ? true : false</a:t>
            </a:r>
            <a:r>
              <a:rPr lang="es-ES" dirty="0"/>
              <a:t> y </a:t>
            </a:r>
            <a:r>
              <a:rPr lang="es-ES" i="1" dirty="0"/>
              <a:t>!!valor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9707F6-140C-470D-B6E2-33F65BD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4050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CF7E6-BC30-4F2E-B257-F344560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57" y="2263120"/>
            <a:ext cx="5629275" cy="1533525"/>
          </a:xfrm>
          <a:prstGeom prst="rect">
            <a:avLst/>
          </a:prstGeom>
        </p:spPr>
      </p:pic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4E8C6EA3-56D6-4FB4-944B-E64A7489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OJO: todos los números en JS se almacenan como valores flotantes. A diferencia de otros lenguajes, JS no maneja un tipo para valores enteros.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4919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F101E-2C27-4CB2-B4AE-DA0CD96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73" y="1690688"/>
            <a:ext cx="6067425" cy="3114675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CD08FE7-8CE7-49CD-A4A5-8CCD35B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365"/>
            <a:ext cx="10515600" cy="1819373"/>
          </a:xfrm>
        </p:spPr>
        <p:txBody>
          <a:bodyPr/>
          <a:lstStyle/>
          <a:p>
            <a:pPr algn="just"/>
            <a:r>
              <a:rPr lang="es-ES" dirty="0"/>
              <a:t>Hay 2 formas de convertir un valor a </a:t>
            </a:r>
            <a:r>
              <a:rPr lang="es-ES" dirty="0" err="1"/>
              <a:t>number</a:t>
            </a:r>
            <a:r>
              <a:rPr lang="es-ES" dirty="0"/>
              <a:t>: </a:t>
            </a:r>
            <a:r>
              <a:rPr lang="es-ES" i="1" dirty="0" err="1"/>
              <a:t>Number</a:t>
            </a:r>
            <a:r>
              <a:rPr lang="es-ES" i="1" dirty="0"/>
              <a:t>(valor) </a:t>
            </a:r>
            <a:r>
              <a:rPr lang="es-ES" dirty="0"/>
              <a:t>y </a:t>
            </a:r>
            <a:r>
              <a:rPr lang="es-ES" i="1" dirty="0"/>
              <a:t>+valor</a:t>
            </a:r>
          </a:p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, además, pueden usar 2 funciones: </a:t>
            </a:r>
            <a:r>
              <a:rPr lang="es-ES" dirty="0" err="1"/>
              <a:t>parseInt</a:t>
            </a:r>
            <a:r>
              <a:rPr lang="es-ES" dirty="0"/>
              <a:t>(valor) y </a:t>
            </a:r>
            <a:r>
              <a:rPr lang="es-ES" dirty="0" err="1"/>
              <a:t>parseFloat</a:t>
            </a:r>
            <a:r>
              <a:rPr lang="es-ES" dirty="0"/>
              <a:t>(valor). Es bastante ineficiente y puede llevar errores: </a:t>
            </a:r>
            <a:r>
              <a:rPr lang="es-ES" dirty="0" err="1"/>
              <a:t>parseFloat</a:t>
            </a:r>
            <a:r>
              <a:rPr lang="es-ES" dirty="0"/>
              <a:t>('123.45#') vs </a:t>
            </a:r>
            <a:r>
              <a:rPr lang="es-ES" dirty="0" err="1"/>
              <a:t>Number</a:t>
            </a:r>
            <a:r>
              <a:rPr lang="es-ES" dirty="0"/>
              <a:t>('123.45#')</a:t>
            </a:r>
          </a:p>
        </p:txBody>
      </p:sp>
    </p:spTree>
    <p:extLst>
      <p:ext uri="{BB962C8B-B14F-4D97-AF65-F5344CB8AC3E}">
        <p14:creationId xmlns:p14="http://schemas.microsoft.com/office/powerpoint/2010/main" val="354167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numbers</a:t>
            </a:r>
            <a:r>
              <a:rPr lang="es-ES" dirty="0"/>
              <a:t>: </a:t>
            </a:r>
            <a:r>
              <a:rPr lang="es-ES" i="1" dirty="0" err="1"/>
              <a:t>NaN</a:t>
            </a:r>
            <a:r>
              <a:rPr lang="es-ES" dirty="0"/>
              <a:t> e </a:t>
            </a:r>
            <a:r>
              <a:rPr lang="es-ES" i="1" dirty="0" err="1"/>
              <a:t>Infinity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NaN</a:t>
            </a:r>
            <a:r>
              <a:rPr lang="es-ES" dirty="0"/>
              <a:t> (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) se usa cuando un valor no se puede representar como número. Por ejemplo: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n-US" dirty="0"/>
              <a:t>“</a:t>
            </a:r>
            <a:r>
              <a:rPr lang="en-US" dirty="0" err="1"/>
              <a:t>alain</a:t>
            </a:r>
            <a:r>
              <a:rPr lang="en-US" dirty="0"/>
              <a:t>”</a:t>
            </a:r>
            <a:r>
              <a:rPr lang="es-ES" dirty="0"/>
              <a:t>),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undefined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Cuidado!!!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 = 0. Por qué? Cosas de JS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3CD1-F218-4982-A997-8FAE89E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E884-22A9-4F09-83B5-889A8E6D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JavaScript básico: variables, identificadores, operadores, valores, estructuras de control, bucles, funciones, objetos, clases, herencia,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intermedio:  programación asíncrona (</a:t>
            </a:r>
            <a:r>
              <a:rPr lang="es-ES" dirty="0" err="1"/>
              <a:t>callbacks</a:t>
            </a:r>
            <a:r>
              <a:rPr lang="es-ES" dirty="0"/>
              <a:t>, </a:t>
            </a:r>
            <a:r>
              <a:rPr lang="es-ES" dirty="0" err="1"/>
              <a:t>promises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avanzado: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, modelo de memoria, </a:t>
            </a:r>
            <a:r>
              <a:rPr lang="es-ES" dirty="0" err="1"/>
              <a:t>hoisting</a:t>
            </a:r>
            <a:r>
              <a:rPr lang="es-ES" dirty="0"/>
              <a:t>, </a:t>
            </a:r>
            <a:r>
              <a:rPr lang="es-ES" dirty="0" err="1"/>
              <a:t>scopes</a:t>
            </a:r>
            <a:r>
              <a:rPr lang="es-ES" dirty="0"/>
              <a:t>. 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NodeJS</a:t>
            </a:r>
            <a:r>
              <a:rPr lang="es-ES" dirty="0"/>
              <a:t> vs Browser: diferencias entre cómo se ejecuta JS en un entorno y otro. </a:t>
            </a:r>
          </a:p>
        </p:txBody>
      </p:sp>
    </p:spTree>
    <p:extLst>
      <p:ext uri="{BB962C8B-B14F-4D97-AF65-F5344CB8AC3E}">
        <p14:creationId xmlns:p14="http://schemas.microsoft.com/office/powerpoint/2010/main" val="31280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i="1" dirty="0" err="1"/>
              <a:t>Infinity</a:t>
            </a:r>
            <a:r>
              <a:rPr lang="es-ES" dirty="0"/>
              <a:t> se usa para representar 2 problemas: el número es demasiado largo o se ha intentado dividir por 0.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Ejemplo: </a:t>
            </a:r>
          </a:p>
          <a:p>
            <a:pPr marL="0" indent="0" algn="just">
              <a:buNone/>
            </a:pPr>
            <a:r>
              <a:rPr lang="es-ES" dirty="0"/>
              <a:t>console.log(5/0)</a:t>
            </a:r>
          </a:p>
          <a:p>
            <a:pPr marL="0" indent="0" algn="just">
              <a:buNone/>
            </a:pPr>
            <a:r>
              <a:rPr lang="es-ES" dirty="0"/>
              <a:t>console.log(2 ** 1024)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48641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274"/>
          </a:xfrm>
        </p:spPr>
        <p:txBody>
          <a:bodyPr/>
          <a:lstStyle/>
          <a:p>
            <a:pPr algn="just"/>
            <a:r>
              <a:rPr lang="es-ES" dirty="0"/>
              <a:t>El tipo de datos </a:t>
            </a:r>
            <a:r>
              <a:rPr lang="es-ES" dirty="0" err="1"/>
              <a:t>string</a:t>
            </a:r>
            <a:r>
              <a:rPr lang="es-ES" dirty="0"/>
              <a:t> almacena cadenas de caracteres. Cada carácter está codificado en UTF-16.</a:t>
            </a:r>
          </a:p>
          <a:p>
            <a:pPr algn="just"/>
            <a:r>
              <a:rPr lang="es-ES" dirty="0"/>
              <a:t>Se pueden usar comillas dobles y simples para especificar el valor: 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console.log('He said: "Hello"')</a:t>
            </a:r>
          </a:p>
          <a:p>
            <a:pPr marL="0" indent="0" algn="just">
              <a:buNone/>
            </a:pPr>
            <a:r>
              <a:rPr lang="en-US" dirty="0"/>
              <a:t>console.log("He said: 'Hello’”)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OJO: console.log("He said: "Hello"") //ERROR. </a:t>
            </a:r>
            <a:endParaRPr lang="es-E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Tiene </a:t>
            </a:r>
            <a:r>
              <a:rPr lang="en-US" dirty="0" err="1"/>
              <a:t>sentido</a:t>
            </a:r>
            <a:r>
              <a:rPr lang="en-US" dirty="0"/>
              <a:t>: </a:t>
            </a:r>
            <a:r>
              <a:rPr lang="en-US" dirty="0" err="1"/>
              <a:t>cómo</a:t>
            </a:r>
            <a:r>
              <a:rPr lang="en-US" dirty="0"/>
              <a:t> sabe JS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y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variable </a:t>
            </a:r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comillas</a:t>
            </a:r>
            <a:r>
              <a:rPr lang="en-US" dirty="0"/>
              <a:t> que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propio</a:t>
            </a:r>
            <a:r>
              <a:rPr lang="en-US" dirty="0"/>
              <a:t> valor</a:t>
            </a:r>
            <a:r>
              <a:rPr lang="es-ES" dirty="0"/>
              <a:t>? Escapamos el valor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console.log("He said: \"Hello\"")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tan </a:t>
            </a:r>
            <a:r>
              <a:rPr lang="en-US" dirty="0" err="1"/>
              <a:t>fea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posteriors versions se </a:t>
            </a:r>
            <a:r>
              <a:rPr lang="en-US" dirty="0" err="1"/>
              <a:t>vieron</a:t>
            </a:r>
            <a:r>
              <a:rPr lang="en-US" dirty="0"/>
              <a:t> </a:t>
            </a:r>
            <a:r>
              <a:rPr lang="en-US" dirty="0" err="1"/>
              <a:t>obligados</a:t>
            </a:r>
            <a:r>
              <a:rPr lang="en-US" dirty="0"/>
              <a:t> a </a:t>
            </a:r>
            <a:r>
              <a:rPr lang="en-US" dirty="0" err="1"/>
              <a:t>buscar</a:t>
            </a:r>
            <a:r>
              <a:rPr lang="en-US" dirty="0"/>
              <a:t> algo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elegante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Literales al rescate!!!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console.log(`He said "Hello"`)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ES" dirty="0"/>
              <a:t>Pero los literales no son a prueba de balas </a:t>
            </a:r>
            <a:r>
              <a:rPr lang="es-ES" dirty="0">
                <a:sym typeface="Wingdings" panose="05000000000000000000" pitchFamily="2" charset="2"/>
              </a:rPr>
              <a:t>. En algunas situaciones (por ejemplo al intentar hacer una consulta SQL dinámica) no funcionará ya que los motores SQL no tienen implementado este concepto. 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5E47-A16E-44E3-8ABE-CAA8101C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29794-8E0D-42F4-9CD7-39B8E3D0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Y 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interesa</a:t>
            </a:r>
            <a:r>
              <a:rPr lang="en-US" dirty="0"/>
              <a:t> tanto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asunto</a:t>
            </a:r>
            <a:r>
              <a:rPr lang="en-US" dirty="0"/>
              <a:t> de las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o simples</a:t>
            </a:r>
            <a:r>
              <a:rPr lang="es-ES" dirty="0"/>
              <a:t>?</a:t>
            </a:r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F6508-F585-4635-AD82-58A1AAD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6" y="2555351"/>
            <a:ext cx="10534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B00B-531C-4D5E-A227-E2C07E81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CC71B6-113B-4D68-93E1-3B5973D3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344" y="1690688"/>
            <a:ext cx="6986413" cy="3353732"/>
          </a:xfr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F284620-4751-4A09-9337-D699F5C994FF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Hay 3 formas de convertir a </a:t>
            </a:r>
            <a:r>
              <a:rPr lang="es-ES" dirty="0" err="1"/>
              <a:t>string</a:t>
            </a:r>
            <a:r>
              <a:rPr lang="es-ES" dirty="0"/>
              <a:t>: </a:t>
            </a:r>
            <a:r>
              <a:rPr lang="es-ES" i="1" dirty="0" err="1"/>
              <a:t>String</a:t>
            </a:r>
            <a:r>
              <a:rPr lang="es-ES" i="1" dirty="0"/>
              <a:t>(valor), </a:t>
            </a:r>
            <a:r>
              <a:rPr lang="es-ES" dirty="0"/>
              <a:t>‘’+</a:t>
            </a:r>
            <a:r>
              <a:rPr lang="es-ES" i="1" dirty="0"/>
              <a:t>valor </a:t>
            </a:r>
            <a:r>
              <a:rPr lang="es-ES" dirty="0"/>
              <a:t>y</a:t>
            </a:r>
            <a:r>
              <a:rPr lang="es-ES" i="1" dirty="0"/>
              <a:t> </a:t>
            </a:r>
            <a:r>
              <a:rPr lang="es-ES" i="1" dirty="0" err="1"/>
              <a:t>valor.toString</a:t>
            </a:r>
            <a:r>
              <a:rPr lang="es-ES" i="1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421693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D460E-AD03-43C9-A58A-C50D68F5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0A731-07BD-49FF-B533-9F54162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OJO: las conversiones en JS no suelen ser reversibles 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booleanValue</a:t>
            </a:r>
            <a:r>
              <a:rPr lang="es-ES" dirty="0"/>
              <a:t> = false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convertedString</a:t>
            </a:r>
            <a:r>
              <a:rPr lang="es-ES" dirty="0"/>
              <a:t> = </a:t>
            </a:r>
            <a:r>
              <a:rPr lang="es-ES" dirty="0" err="1"/>
              <a:t>String</a:t>
            </a:r>
            <a:r>
              <a:rPr lang="es-ES" dirty="0"/>
              <a:t>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backToBoolean</a:t>
            </a:r>
            <a:r>
              <a:rPr lang="es-ES" dirty="0"/>
              <a:t> = </a:t>
            </a:r>
            <a:r>
              <a:rPr lang="es-ES" dirty="0" err="1"/>
              <a:t>Boolean</a:t>
            </a:r>
            <a:r>
              <a:rPr lang="es-ES" dirty="0"/>
              <a:t>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backToBoolean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46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3840-0B9B-4479-9992-45EBD3F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5C73-0D2B-42AC-B382-C2AF9E42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 son TODO un mundo así que los seguiremos viendo más adelante</a:t>
            </a:r>
          </a:p>
        </p:txBody>
      </p:sp>
    </p:spTree>
    <p:extLst>
      <p:ext uri="{BB962C8B-B14F-4D97-AF65-F5344CB8AC3E}">
        <p14:creationId xmlns:p14="http://schemas.microsoft.com/office/powerpoint/2010/main" val="28358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s-ES" dirty="0"/>
              <a:t>Suma (+), Resta (-), Multiplicación: (*), División: (/), Resto de la división: (%), Exponenciación: (**), Asignación: (=)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176098-480B-41DA-9C72-D491D05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0" y="4339128"/>
            <a:ext cx="7458075" cy="174307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84FAA5-8162-42BD-8FBB-2417EB6D5BEC}"/>
              </a:ext>
            </a:extLst>
          </p:cNvPr>
          <p:cNvSpPr txBox="1">
            <a:spLocks/>
          </p:cNvSpPr>
          <p:nvPr/>
        </p:nvSpPr>
        <p:spPr>
          <a:xfrm>
            <a:off x="905759" y="3079554"/>
            <a:ext cx="10515600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166272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OJO</a:t>
            </a:r>
            <a:r>
              <a:rPr lang="es-ES" dirty="0"/>
              <a:t>: En JS, no todo es lo que parece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dirty="0">
                <a:sym typeface="Wingdings" panose="05000000000000000000" pitchFamily="2" charset="2"/>
              </a:rPr>
              <a:t>Ver el resultado de:  4 +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hola</a:t>
            </a:r>
            <a:r>
              <a:rPr lang="en-US" dirty="0">
                <a:sym typeface="Wingdings" panose="05000000000000000000" pitchFamily="2" charset="2"/>
              </a:rPr>
              <a:t>”, -5 % 2</a:t>
            </a:r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2/2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básico: </a:t>
            </a:r>
            <a:r>
              <a:rPr lang="es-ES" dirty="0" err="1"/>
              <a:t>npm</a:t>
            </a:r>
            <a:r>
              <a:rPr lang="es-ES" dirty="0"/>
              <a:t>, paquetes propios (os, </a:t>
            </a:r>
            <a:r>
              <a:rPr lang="es-ES" dirty="0" err="1"/>
              <a:t>path</a:t>
            </a:r>
            <a:r>
              <a:rPr lang="es-ES" dirty="0"/>
              <a:t>, </a:t>
            </a:r>
            <a:r>
              <a:rPr lang="es-ES" dirty="0" err="1"/>
              <a:t>events</a:t>
            </a:r>
            <a:r>
              <a:rPr lang="es-ES" dirty="0"/>
              <a:t>, </a:t>
            </a:r>
            <a:r>
              <a:rPr lang="es-ES" dirty="0" err="1"/>
              <a:t>fs</a:t>
            </a:r>
            <a:r>
              <a:rPr lang="es-ES" dirty="0"/>
              <a:t>).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avanzado: http, </a:t>
            </a:r>
            <a:r>
              <a:rPr lang="es-ES" dirty="0" err="1"/>
              <a:t>express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13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EA6-5BF2-46BD-A492-7FFACBD9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de 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D39E1-76B1-4450-817E-DE366D6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66900"/>
            <a:ext cx="4400550" cy="15621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080092-1AF0-43B0-AA78-6AB9AC4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563"/>
            <a:ext cx="10515600" cy="2321400"/>
          </a:xfrm>
        </p:spPr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Además tenemos operadores de igualdad/desigualdad: =, !=, ==, !==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Estos operadores se usan en expresiones que devuelven valores booleanos. </a:t>
            </a:r>
          </a:p>
        </p:txBody>
      </p:sp>
    </p:spTree>
    <p:extLst>
      <p:ext uri="{BB962C8B-B14F-4D97-AF65-F5344CB8AC3E}">
        <p14:creationId xmlns:p14="http://schemas.microsoft.com/office/powerpoint/2010/main" val="332484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BE079-4A83-4C7A-A89A-98CEF3E4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" y="2432066"/>
            <a:ext cx="4010025" cy="2295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72796E-24A4-4C35-9962-5312F54E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1989153"/>
            <a:ext cx="4638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5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D63B2F-AB55-44EC-8BF3-70648993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20" y="1301831"/>
            <a:ext cx="4010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47658F-CA1E-40CF-A1D8-2A29A15B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23" y="2538952"/>
            <a:ext cx="3848100" cy="259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48E82-FD80-4D26-925E-646D7FA9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29" y="2538952"/>
            <a:ext cx="3419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0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2B5968-85F9-498F-AD48-F522CBDE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72" y="2264544"/>
            <a:ext cx="6438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E647-6D77-4827-BED9-28590F2B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38560-A173-4A76-927D-05075BAA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1- Dados 2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digamos</a:t>
            </a:r>
            <a:r>
              <a:rPr lang="en-US" dirty="0"/>
              <a:t> a y b,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 </a:t>
            </a:r>
            <a:r>
              <a:rPr lang="en-US" dirty="0" err="1"/>
              <a:t>iguales</a:t>
            </a:r>
            <a:r>
              <a:rPr lang="en-US" dirty="0"/>
              <a:t> y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2-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calcular</a:t>
            </a:r>
            <a:r>
              <a:rPr lang="en-US" dirty="0"/>
              <a:t> y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b de a.</a:t>
            </a:r>
          </a:p>
          <a:p>
            <a:pPr marL="0" indent="0" algn="just">
              <a:buNone/>
            </a:pPr>
            <a:r>
              <a:rPr lang="en-US" dirty="0"/>
              <a:t>3- Dado un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par. </a:t>
            </a:r>
          </a:p>
          <a:p>
            <a:pPr marL="0" indent="0" algn="just">
              <a:buNone/>
            </a:pPr>
            <a:r>
              <a:rPr lang="en-US" dirty="0"/>
              <a:t>4-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si</a:t>
            </a:r>
            <a:r>
              <a:rPr lang="en-US" dirty="0"/>
              <a:t> a es </a:t>
            </a:r>
            <a:r>
              <a:rPr lang="en-US" dirty="0" err="1"/>
              <a:t>menor</a:t>
            </a:r>
            <a:r>
              <a:rPr lang="en-US" dirty="0"/>
              <a:t> que b,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división</a:t>
            </a:r>
            <a:r>
              <a:rPr lang="en-US" dirty="0"/>
              <a:t> de a entre b (</a:t>
            </a:r>
            <a:r>
              <a:rPr lang="en-US" dirty="0" err="1"/>
              <a:t>chequear</a:t>
            </a:r>
            <a:r>
              <a:rPr lang="en-US" dirty="0"/>
              <a:t> que b sea </a:t>
            </a:r>
            <a:r>
              <a:rPr lang="en-US" dirty="0" err="1"/>
              <a:t>distinto</a:t>
            </a:r>
            <a:r>
              <a:rPr lang="en-US" dirty="0"/>
              <a:t> de 0).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multiplicación</a:t>
            </a:r>
            <a:r>
              <a:rPr lang="en-US" dirty="0"/>
              <a:t> de ambos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5- 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números</a:t>
            </a:r>
            <a:r>
              <a:rPr lang="en-US" dirty="0"/>
              <a:t> pares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cero hasta </a:t>
            </a:r>
            <a:r>
              <a:rPr lang="en-US" dirty="0" err="1"/>
              <a:t>el</a:t>
            </a:r>
            <a:r>
              <a:rPr lang="en-US" dirty="0"/>
              <a:t> 10.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455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575FC-942C-4E4B-9D8B-3056DDA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44D30-00D2-4030-8F81-01DE1490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6-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variable un </a:t>
            </a:r>
            <a:r>
              <a:rPr lang="en-US" dirty="0" err="1"/>
              <a:t>nombre</a:t>
            </a:r>
            <a:r>
              <a:rPr lang="en-US" dirty="0"/>
              <a:t>.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: Hola “variable”.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7-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implementar</a:t>
            </a:r>
            <a:r>
              <a:rPr lang="en-US" dirty="0"/>
              <a:t> una </a:t>
            </a:r>
            <a:r>
              <a:rPr lang="en-US" dirty="0" err="1"/>
              <a:t>calculadora</a:t>
            </a:r>
            <a:r>
              <a:rPr lang="en-US" dirty="0"/>
              <a:t> que </a:t>
            </a:r>
            <a:r>
              <a:rPr lang="en-US" dirty="0" err="1"/>
              <a:t>muestre</a:t>
            </a:r>
            <a:r>
              <a:rPr lang="en-US" dirty="0"/>
              <a:t> por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s-ES" dirty="0"/>
              <a:t>: </a:t>
            </a: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suma</a:t>
            </a:r>
            <a:r>
              <a:rPr lang="en-US" dirty="0"/>
              <a:t> es</a:t>
            </a:r>
            <a:r>
              <a:rPr lang="es-ES" dirty="0"/>
              <a:t>:</a:t>
            </a:r>
            <a:r>
              <a:rPr lang="en-US" dirty="0"/>
              <a:t> y 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</a:t>
            </a:r>
            <a:r>
              <a:rPr lang="en-US" dirty="0" err="1"/>
              <a:t>suma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0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2680387"/>
          </a:xfrm>
        </p:spPr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Speaking</a:t>
            </a:r>
            <a:r>
              <a:rPr lang="es-ES" dirty="0"/>
              <a:t> JavaScript: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in-depth</a:t>
            </a:r>
            <a:r>
              <a:rPr lang="es-ES" dirty="0"/>
              <a:t> guide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programmers</a:t>
            </a:r>
            <a:endParaRPr lang="es-ES" dirty="0"/>
          </a:p>
          <a:p>
            <a:pPr algn="just"/>
            <a:r>
              <a:rPr lang="es-ES" dirty="0"/>
              <a:t>Pro Git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02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A393-407B-440E-B731-B604A7E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EC23A-6199-4323-883A-15FC89F3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Git</a:t>
            </a:r>
          </a:p>
          <a:p>
            <a:pPr algn="just"/>
            <a:r>
              <a:rPr lang="es-ES" dirty="0" err="1"/>
              <a:t>NodeJS</a:t>
            </a:r>
            <a:endParaRPr lang="es-ES" dirty="0"/>
          </a:p>
          <a:p>
            <a:pPr algn="just"/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pPr algn="just"/>
            <a:r>
              <a:rPr lang="es-ES" dirty="0"/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12945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A540F-E5D2-42CE-8A81-93C90C9F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" y="1789890"/>
            <a:ext cx="6369084" cy="43938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5584D-56E3-41D5-A497-A70CD52F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97" y="1690688"/>
            <a:ext cx="4387721" cy="4629070"/>
          </a:xfrm>
          <a:prstGeom prst="rect">
            <a:avLst/>
          </a:prstGeom>
        </p:spPr>
      </p:pic>
      <p:pic>
        <p:nvPicPr>
          <p:cNvPr id="5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11A8FE93-BEF8-4BBD-8A60-F55C1284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git config --global user.name "John Doe“</a:t>
            </a:r>
          </a:p>
          <a:p>
            <a:pPr algn="just">
              <a:buFontTx/>
              <a:buChar char="-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johndoe@example.com</a:t>
            </a:r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8CF8CF15-86E0-4879-B7E1-E7F33740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s-ES" dirty="0"/>
              <a:t>Comandos básicos: </a:t>
            </a:r>
          </a:p>
          <a:p>
            <a:pPr algn="just"/>
            <a:r>
              <a:rPr lang="es-ES" dirty="0" err="1"/>
              <a:t>init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status</a:t>
            </a:r>
          </a:p>
          <a:p>
            <a:pPr algn="just"/>
            <a:r>
              <a:rPr lang="es-ES" dirty="0"/>
              <a:t>log</a:t>
            </a:r>
          </a:p>
          <a:p>
            <a:pPr algn="just"/>
            <a:r>
              <a:rPr lang="es-ES" dirty="0" err="1"/>
              <a:t>branch</a:t>
            </a:r>
            <a:endParaRPr lang="es-ES" dirty="0"/>
          </a:p>
          <a:p>
            <a:pPr algn="just"/>
            <a:r>
              <a:rPr lang="es-ES" dirty="0" err="1"/>
              <a:t>checkout</a:t>
            </a:r>
            <a:endParaRPr lang="es-ES" dirty="0"/>
          </a:p>
          <a:p>
            <a:pPr algn="just"/>
            <a:r>
              <a:rPr lang="es-ES" dirty="0" err="1"/>
              <a:t>commit</a:t>
            </a:r>
            <a:endParaRPr lang="es-ES" dirty="0"/>
          </a:p>
          <a:p>
            <a:pPr algn="just"/>
            <a:r>
              <a:rPr lang="es-ES" dirty="0"/>
              <a:t>clone</a:t>
            </a:r>
          </a:p>
          <a:p>
            <a:pPr algn="just"/>
            <a:r>
              <a:rPr lang="es-ES" dirty="0" err="1"/>
              <a:t>pull</a:t>
            </a:r>
            <a:endParaRPr lang="es-ES" dirty="0"/>
          </a:p>
          <a:p>
            <a:pPr algn="just"/>
            <a:r>
              <a:rPr lang="es-ES" dirty="0" err="1"/>
              <a:t>push</a:t>
            </a:r>
            <a:endParaRPr lang="es-ES" dirty="0"/>
          </a:p>
          <a:p>
            <a:pPr algn="just">
              <a:buFontTx/>
              <a:buChar char="-"/>
            </a:pPr>
            <a:endParaRPr lang="es-ES" dirty="0"/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6F79F90B-4C42-45C1-ADA2-31A759C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1-  Crear una cuenta en GitHub</a:t>
            </a:r>
          </a:p>
          <a:p>
            <a:pPr marL="0" indent="0">
              <a:buNone/>
            </a:pPr>
            <a:r>
              <a:rPr lang="es-ES" dirty="0"/>
              <a:t>2-  Clonar el repositorio: </a:t>
            </a:r>
            <a:r>
              <a:rPr lang="es-ES" dirty="0">
                <a:hlinkClick r:id="rId3"/>
              </a:rPr>
              <a:t>https://github.com/SarutobiKonohamaru/JS_Full_Course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116D283-84A2-4E56-8890-3AA564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05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1184</Words>
  <Application>Microsoft Office PowerPoint</Application>
  <PresentationFormat>Panorámica</PresentationFormat>
  <Paragraphs>169</Paragraphs>
  <Slides>36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JavaScript</vt:lpstr>
      <vt:lpstr>Estructura del curso 1/2</vt:lpstr>
      <vt:lpstr>Estructura del curso 2/2 </vt:lpstr>
      <vt:lpstr>Bibliografía</vt:lpstr>
      <vt:lpstr>Requisitos</vt:lpstr>
      <vt:lpstr>Trabajando con</vt:lpstr>
      <vt:lpstr>Trabajando con</vt:lpstr>
      <vt:lpstr>Trabajando con</vt:lpstr>
      <vt:lpstr>Trabajando con</vt:lpstr>
      <vt:lpstr>Trabajando con</vt:lpstr>
      <vt:lpstr>JavaScript básico: variables e identificadores </vt:lpstr>
      <vt:lpstr>JavaScript básico: valores</vt:lpstr>
      <vt:lpstr>JavaScript básico: valores</vt:lpstr>
      <vt:lpstr>JavaScript básico: valores</vt:lpstr>
      <vt:lpstr>JavaScript básico: booleans</vt:lpstr>
      <vt:lpstr>JavaScript básico: booleans</vt:lpstr>
      <vt:lpstr>JavaScript básico: numbers</vt:lpstr>
      <vt:lpstr>JavaScript básico: numbers</vt:lpstr>
      <vt:lpstr>JavaScript básico: numbers</vt:lpstr>
      <vt:lpstr>JavaScript básico: numbers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operadores aritméticos</vt:lpstr>
      <vt:lpstr>JavaScript básico: operadores aritméticos</vt:lpstr>
      <vt:lpstr>JavaScript básico: operadores de comparación</vt:lpstr>
      <vt:lpstr>JavaScript básico: condicionales</vt:lpstr>
      <vt:lpstr>JavaScript básico: condicionales</vt:lpstr>
      <vt:lpstr>JavaScript básico: bucles</vt:lpstr>
      <vt:lpstr>JavaScript básico: bucles</vt:lpstr>
      <vt:lpstr>Time to practice </vt:lpstr>
      <vt:lpstr>Time to practice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Alain Pérez Acosta</dc:creator>
  <cp:lastModifiedBy>Alain Pérez Acosta</cp:lastModifiedBy>
  <cp:revision>156</cp:revision>
  <dcterms:created xsi:type="dcterms:W3CDTF">2022-04-09T19:04:27Z</dcterms:created>
  <dcterms:modified xsi:type="dcterms:W3CDTF">2022-04-13T15:26:36Z</dcterms:modified>
</cp:coreProperties>
</file>