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8" r:id="rId2"/>
  </p:sldMasterIdLst>
  <p:notesMasterIdLst>
    <p:notesMasterId r:id="rId24"/>
  </p:notesMasterIdLst>
  <p:sldIdLst>
    <p:sldId id="256" r:id="rId3"/>
    <p:sldId id="294" r:id="rId4"/>
    <p:sldId id="257" r:id="rId5"/>
    <p:sldId id="260" r:id="rId6"/>
    <p:sldId id="259" r:id="rId7"/>
    <p:sldId id="258" r:id="rId8"/>
    <p:sldId id="261" r:id="rId9"/>
    <p:sldId id="262" r:id="rId10"/>
    <p:sldId id="297" r:id="rId11"/>
    <p:sldId id="265" r:id="rId12"/>
    <p:sldId id="266" r:id="rId13"/>
    <p:sldId id="263" r:id="rId14"/>
    <p:sldId id="299" r:id="rId15"/>
    <p:sldId id="302" r:id="rId16"/>
    <p:sldId id="271" r:id="rId17"/>
    <p:sldId id="267" r:id="rId18"/>
    <p:sldId id="296" r:id="rId19"/>
    <p:sldId id="298" r:id="rId20"/>
    <p:sldId id="300" r:id="rId21"/>
    <p:sldId id="275" r:id="rId22"/>
    <p:sldId id="276" r:id="rId23"/>
  </p:sldIdLst>
  <p:sldSz cx="9144000" cy="5143500" type="screen16x9"/>
  <p:notesSz cx="6858000" cy="9144000"/>
  <p:embeddedFontLst>
    <p:embeddedFont>
      <p:font typeface="Impact" panose="020B0806030902050204" pitchFamily="34" charset="0"/>
      <p:regular r:id="rId25"/>
    </p:embeddedFont>
    <p:embeddedFont>
      <p:font typeface="Roboto Light" panose="020B0604020202020204" charset="0"/>
      <p:regular r:id="rId26"/>
      <p:bold r:id="rId27"/>
      <p:italic r:id="rId28"/>
      <p:boldItalic r:id="rId29"/>
    </p:embeddedFont>
    <p:embeddedFont>
      <p:font typeface="PT Serif" panose="020B0604020202020204" charset="0"/>
      <p:regular r:id="rId30"/>
      <p:bold r:id="rId31"/>
      <p:italic r:id="rId32"/>
      <p:boldItalic r:id="rId33"/>
    </p:embeddedFont>
    <p:embeddedFont>
      <p:font typeface="Proxima Nova Semibold" panose="020B0604020202020204" charset="0"/>
      <p:regular r:id="rId34"/>
      <p:bold r:id="rId35"/>
      <p:boldItalic r:id="rId36"/>
    </p:embeddedFont>
    <p:embeddedFont>
      <p:font typeface="Didact Gothic" panose="020B0604020202020204" charset="0"/>
      <p:regular r:id="rId37"/>
    </p:embeddedFont>
    <p:embeddedFont>
      <p:font typeface="Roboto Mono Thin" panose="020B0604020202020204" charset="0"/>
      <p:regular r:id="rId38"/>
      <p:bold r:id="rId39"/>
      <p:italic r:id="rId40"/>
      <p:boldItalic r:id="rId41"/>
    </p:embeddedFont>
    <p:embeddedFont>
      <p:font typeface="Roboto Black" pitchFamily="2" charset="0"/>
      <p:regular r:id="rId42"/>
      <p:bold r:id="rId43"/>
      <p:boldItalic r:id="rId44"/>
    </p:embeddedFont>
    <p:embeddedFont>
      <p:font typeface="Bree Serif" panose="020B0604020202020204" charset="0"/>
      <p:regular r:id="rId45"/>
    </p:embeddedFont>
    <p:embeddedFont>
      <p:font typeface="Open Sans" panose="020B0604020202020204" charset="0"/>
      <p:regular r:id="rId46"/>
      <p:bold r:id="rId47"/>
      <p:italic r:id="rId48"/>
      <p:boldItalic r:id="rId49"/>
    </p:embeddedFont>
    <p:embeddedFont>
      <p:font typeface="Proxima Nova"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CF7"/>
    <a:srgbClr val="66FF33"/>
    <a:srgbClr val="66FF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4C789D-8A13-4947-9AD1-5D7B6D06AC47}">
  <a:tblStyle styleId="{4E4C789D-8A13-4947-9AD1-5D7B6D06AC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font" Target="fonts/font26.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font" Target="fonts/font29.fntdata"/><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2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8.xml"/><Relationship Id="rId41" Type="http://schemas.openxmlformats.org/officeDocument/2006/relationships/font" Target="fonts/font17.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13448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6" name="Google Shape;76;p12"/>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7" name="Google Shape;77;p12"/>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8" name="Google Shape;78;p12"/>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3" name="Google Shape;103;p2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2mBx505Mq6zjd_Zat4inPAY9FJ0xlr7LS3KQdEq9RPQ/copy"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785767" y="1583762"/>
            <a:ext cx="3581208" cy="140428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dirty="0"/>
              <a:t>IOT</a:t>
            </a:r>
            <a:r>
              <a:rPr lang="en" sz="3200" dirty="0"/>
              <a:t> FUNDAMENTALS</a:t>
            </a:r>
            <a:endParaRPr dirty="0">
              <a:solidFill>
                <a:schemeClr val="accent1"/>
              </a:solidFill>
            </a:endParaRPr>
          </a:p>
        </p:txBody>
      </p:sp>
      <p:sp>
        <p:nvSpPr>
          <p:cNvPr id="110" name="Google Shape;110;p22"/>
          <p:cNvSpPr txBox="1">
            <a:spLocks noGrp="1"/>
          </p:cNvSpPr>
          <p:nvPr>
            <p:ph type="subTitle" idx="1"/>
          </p:nvPr>
        </p:nvSpPr>
        <p:spPr>
          <a:xfrm>
            <a:off x="5237375" y="3868254"/>
            <a:ext cx="3129600" cy="91949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accent1"/>
                </a:solidFill>
                <a:latin typeface="Proxima Nova" panose="020B0604020202020204" charset="0"/>
              </a:rPr>
              <a:t>J-COMPONENT REVIEW-2</a:t>
            </a:r>
          </a:p>
          <a:p>
            <a:pPr marL="0" lvl="0" indent="0" algn="l" rtl="0">
              <a:spcBef>
                <a:spcPts val="0"/>
              </a:spcBef>
              <a:spcAft>
                <a:spcPts val="0"/>
              </a:spcAft>
              <a:buNone/>
            </a:pPr>
            <a:r>
              <a:rPr lang="en-US" sz="1600" b="1" dirty="0">
                <a:solidFill>
                  <a:schemeClr val="accent1"/>
                </a:solidFill>
                <a:latin typeface="Proxima Nova" panose="020B0604020202020204" charset="0"/>
              </a:rPr>
              <a:t>          COURSE CODE: ECE3501</a:t>
            </a: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800" dirty="0"/>
              <a:t>PARAMETERS WITH CONTRIBUTION TO QUALITY</a:t>
            </a:r>
            <a:endParaRPr sz="2800" dirty="0"/>
          </a:p>
        </p:txBody>
      </p:sp>
      <p:sp>
        <p:nvSpPr>
          <p:cNvPr id="606" name="Google Shape;606;p31"/>
          <p:cNvSpPr txBox="1">
            <a:spLocks noGrp="1"/>
          </p:cNvSpPr>
          <p:nvPr>
            <p:ph type="title" idx="4294967295"/>
          </p:nvPr>
        </p:nvSpPr>
        <p:spPr>
          <a:xfrm>
            <a:off x="1053750" y="1547550"/>
            <a:ext cx="11769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rgbClr val="FFFFFF"/>
                </a:solidFill>
              </a:rPr>
              <a:t>40%</a:t>
            </a:r>
            <a:endParaRPr dirty="0">
              <a:solidFill>
                <a:srgbClr val="FFFFFF"/>
              </a:solidFill>
            </a:endParaRPr>
          </a:p>
        </p:txBody>
      </p:sp>
      <p:sp>
        <p:nvSpPr>
          <p:cNvPr id="607" name="Google Shape;607;p31"/>
          <p:cNvSpPr txBox="1">
            <a:spLocks noGrp="1"/>
          </p:cNvSpPr>
          <p:nvPr>
            <p:ph type="title" idx="4294967295"/>
          </p:nvPr>
        </p:nvSpPr>
        <p:spPr>
          <a:xfrm>
            <a:off x="1053750" y="3079638"/>
            <a:ext cx="11769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3</a:t>
            </a:r>
            <a:r>
              <a:rPr lang="es" dirty="0">
                <a:solidFill>
                  <a:srgbClr val="FFFFFF"/>
                </a:solidFill>
              </a:rPr>
              <a:t>0%</a:t>
            </a:r>
            <a:endParaRPr dirty="0">
              <a:solidFill>
                <a:srgbClr val="FFFFFF"/>
              </a:solidFill>
            </a:endParaRPr>
          </a:p>
        </p:txBody>
      </p:sp>
      <p:sp>
        <p:nvSpPr>
          <p:cNvPr id="608" name="Google Shape;608;p31"/>
          <p:cNvSpPr txBox="1">
            <a:spLocks noGrp="1"/>
          </p:cNvSpPr>
          <p:nvPr>
            <p:ph type="ctrTitle" idx="4294967295"/>
          </p:nvPr>
        </p:nvSpPr>
        <p:spPr>
          <a:xfrm>
            <a:off x="154650" y="3591100"/>
            <a:ext cx="20760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chemeClr val="accent1"/>
                </a:solidFill>
              </a:rPr>
              <a:t>ETHANOL TRACES</a:t>
            </a:r>
            <a:endParaRPr sz="1200" dirty="0">
              <a:solidFill>
                <a:schemeClr val="accent1"/>
              </a:solidFill>
            </a:endParaRPr>
          </a:p>
        </p:txBody>
      </p:sp>
      <p:sp>
        <p:nvSpPr>
          <p:cNvPr id="609" name="Google Shape;609;p31"/>
          <p:cNvSpPr txBox="1">
            <a:spLocks noGrp="1"/>
          </p:cNvSpPr>
          <p:nvPr>
            <p:ph type="title" idx="4294967295"/>
          </p:nvPr>
        </p:nvSpPr>
        <p:spPr>
          <a:xfrm>
            <a:off x="6824075" y="1547550"/>
            <a:ext cx="11769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FFFFFF"/>
                </a:solidFill>
              </a:rPr>
              <a:t>20%</a:t>
            </a:r>
            <a:endParaRPr dirty="0">
              <a:solidFill>
                <a:srgbClr val="FFFFFF"/>
              </a:solidFill>
            </a:endParaRPr>
          </a:p>
        </p:txBody>
      </p:sp>
      <p:sp>
        <p:nvSpPr>
          <p:cNvPr id="610" name="Google Shape;610;p31"/>
          <p:cNvSpPr txBox="1">
            <a:spLocks noGrp="1"/>
          </p:cNvSpPr>
          <p:nvPr>
            <p:ph type="ctrTitle" idx="4294967295"/>
          </p:nvPr>
        </p:nvSpPr>
        <p:spPr>
          <a:xfrm>
            <a:off x="6824075" y="2059013"/>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solidFill>
                  <a:schemeClr val="accent1"/>
                </a:solidFill>
              </a:rPr>
              <a:t>TEMPERATURE</a:t>
            </a:r>
            <a:endParaRPr sz="1200" dirty="0">
              <a:solidFill>
                <a:schemeClr val="accent1"/>
              </a:solidFill>
            </a:endParaRPr>
          </a:p>
        </p:txBody>
      </p:sp>
      <p:sp>
        <p:nvSpPr>
          <p:cNvPr id="611" name="Google Shape;611;p31"/>
          <p:cNvSpPr txBox="1">
            <a:spLocks noGrp="1"/>
          </p:cNvSpPr>
          <p:nvPr>
            <p:ph type="title" idx="4294967295"/>
          </p:nvPr>
        </p:nvSpPr>
        <p:spPr>
          <a:xfrm>
            <a:off x="6824075" y="3079638"/>
            <a:ext cx="11769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1</a:t>
            </a:r>
            <a:r>
              <a:rPr lang="es" dirty="0">
                <a:solidFill>
                  <a:srgbClr val="FFFFFF"/>
                </a:solidFill>
              </a:rPr>
              <a:t>0%</a:t>
            </a:r>
            <a:endParaRPr dirty="0">
              <a:solidFill>
                <a:srgbClr val="FFFFFF"/>
              </a:solidFill>
            </a:endParaRPr>
          </a:p>
        </p:txBody>
      </p:sp>
      <p:sp>
        <p:nvSpPr>
          <p:cNvPr id="612" name="Google Shape;612;p31"/>
          <p:cNvSpPr txBox="1">
            <a:spLocks noGrp="1"/>
          </p:cNvSpPr>
          <p:nvPr>
            <p:ph type="ctrTitle" idx="4294967295"/>
          </p:nvPr>
        </p:nvSpPr>
        <p:spPr>
          <a:xfrm>
            <a:off x="6824075" y="3591100"/>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solidFill>
                  <a:schemeClr val="accent1"/>
                </a:solidFill>
              </a:rPr>
              <a:t>HUMIDITY</a:t>
            </a:r>
            <a:endParaRPr sz="1200" dirty="0">
              <a:solidFill>
                <a:schemeClr val="accent1"/>
              </a:solidFill>
            </a:endParaRPr>
          </a:p>
        </p:txBody>
      </p:sp>
      <p:pic>
        <p:nvPicPr>
          <p:cNvPr id="613" name="Google Shape;613;p31" title="Gráfico">
            <a:hlinkClick r:id="rId3"/>
          </p:cNvPr>
          <p:cNvPicPr preferRelativeResize="0"/>
          <p:nvPr/>
        </p:nvPicPr>
        <p:blipFill>
          <a:blip r:embed="rId4">
            <a:alphaModFix/>
          </a:blip>
          <a:stretch>
            <a:fillRect/>
          </a:stretch>
        </p:blipFill>
        <p:spPr>
          <a:xfrm>
            <a:off x="2880250" y="1841700"/>
            <a:ext cx="3383499" cy="2092125"/>
          </a:xfrm>
          <a:prstGeom prst="rect">
            <a:avLst/>
          </a:prstGeom>
          <a:noFill/>
          <a:ln>
            <a:noFill/>
          </a:ln>
        </p:spPr>
      </p:pic>
      <p:cxnSp>
        <p:nvCxnSpPr>
          <p:cNvPr id="614" name="Google Shape;614;p31"/>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15" name="Google Shape;615;p31"/>
          <p:cNvSpPr txBox="1"/>
          <p:nvPr/>
        </p:nvSpPr>
        <p:spPr>
          <a:xfrm>
            <a:off x="900324" y="1973501"/>
            <a:ext cx="1419600" cy="83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chemeClr val="accent1"/>
                </a:solidFill>
                <a:latin typeface="Roboto Black"/>
                <a:ea typeface="Roboto Black"/>
                <a:cs typeface="Roboto Black"/>
                <a:sym typeface="Roboto Black"/>
              </a:rPr>
              <a:t>PH</a:t>
            </a:r>
            <a:endParaRPr sz="1200" dirty="0">
              <a:solidFill>
                <a:schemeClr val="accent1"/>
              </a:solidFill>
              <a:latin typeface="Roboto Black"/>
              <a:ea typeface="Roboto Black"/>
              <a:cs typeface="Roboto Black"/>
              <a:sym typeface="Roboto Black"/>
            </a:endParaRPr>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2"/>
          <p:cNvSpPr/>
          <p:nvPr/>
        </p:nvSpPr>
        <p:spPr>
          <a:xfrm>
            <a:off x="1614200" y="3251700"/>
            <a:ext cx="1581300" cy="19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3781350" y="2876850"/>
            <a:ext cx="1581300" cy="229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FFFF"/>
                </a:solidFill>
              </a:rPr>
              <a:t>OUR GOALS</a:t>
            </a:r>
            <a:endParaRPr>
              <a:solidFill>
                <a:srgbClr val="FFFFFF"/>
              </a:solidFill>
            </a:endParaRPr>
          </a:p>
        </p:txBody>
      </p:sp>
      <p:sp>
        <p:nvSpPr>
          <p:cNvPr id="623" name="Google Shape;623;p32"/>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rgbClr val="002060"/>
                </a:solidFill>
              </a:rPr>
              <a:t>Detection gas emission from food items even before the presence of any visible sign of spoilage</a:t>
            </a:r>
            <a:endParaRPr dirty="0">
              <a:solidFill>
                <a:srgbClr val="002060"/>
              </a:solidFill>
            </a:endParaRPr>
          </a:p>
        </p:txBody>
      </p:sp>
      <p:sp>
        <p:nvSpPr>
          <p:cNvPr id="624" name="Google Shape;624;p32"/>
          <p:cNvSpPr/>
          <p:nvPr/>
        </p:nvSpPr>
        <p:spPr>
          <a:xfrm>
            <a:off x="5948500" y="25554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txBox="1">
            <a:spLocks noGrp="1"/>
          </p:cNvSpPr>
          <p:nvPr>
            <p:ph type="subTitle" idx="2"/>
          </p:nvPr>
        </p:nvSpPr>
        <p:spPr>
          <a:xfrm>
            <a:off x="6041664" y="32355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rgbClr val="002060"/>
                </a:solidFill>
              </a:rPr>
              <a:t>Most of the health problems leading to illness or sometimes death is due to eating of unprepared or pink flesh of the animals which when rotted becomes noxious</a:t>
            </a:r>
            <a:r>
              <a:rPr lang="en-US" dirty="0"/>
              <a:t>.</a:t>
            </a:r>
            <a:endParaRPr dirty="0">
              <a:solidFill>
                <a:srgbClr val="0E2A47"/>
              </a:solidFill>
            </a:endParaRPr>
          </a:p>
        </p:txBody>
      </p:sp>
      <p:sp>
        <p:nvSpPr>
          <p:cNvPr id="626" name="Google Shape;626;p32"/>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002060"/>
                </a:solidFill>
              </a:rPr>
              <a:t>Today the health issue is one of the major reasons with effect the human life. The quality of food lies in its cleanliness and sustain for long time</a:t>
            </a:r>
            <a:r>
              <a:rPr lang="en-US" dirty="0"/>
              <a:t>. </a:t>
            </a:r>
            <a:endParaRPr dirty="0">
              <a:solidFill>
                <a:srgbClr val="0E2A47"/>
              </a:solidFill>
              <a:latin typeface="Roboto Light"/>
              <a:ea typeface="Roboto Light"/>
              <a:cs typeface="Roboto Light"/>
              <a:sym typeface="Roboto Light"/>
            </a:endParaRPr>
          </a:p>
        </p:txBody>
      </p:sp>
      <p:sp>
        <p:nvSpPr>
          <p:cNvPr id="627" name="Google Shape;627;p32"/>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0E2A47"/>
                </a:solidFill>
              </a:rPr>
              <a:t>SAFEFTY</a:t>
            </a:r>
            <a:endParaRPr dirty="0">
              <a:solidFill>
                <a:srgbClr val="0E2A47"/>
              </a:solidFill>
            </a:endParaRPr>
          </a:p>
        </p:txBody>
      </p:sp>
      <p:sp>
        <p:nvSpPr>
          <p:cNvPr id="628" name="Google Shape;628;p32"/>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0E2A47"/>
                </a:solidFill>
              </a:rPr>
              <a:t>HEALTHY-LIFE</a:t>
            </a:r>
            <a:endParaRPr dirty="0">
              <a:solidFill>
                <a:srgbClr val="0E2A47"/>
              </a:solidFill>
            </a:endParaRPr>
          </a:p>
        </p:txBody>
      </p:sp>
      <p:sp>
        <p:nvSpPr>
          <p:cNvPr id="629" name="Google Shape;629;p32"/>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0E2A47"/>
                </a:solidFill>
              </a:rPr>
              <a:t>QUALITY</a:t>
            </a:r>
            <a:endParaRPr dirty="0">
              <a:solidFill>
                <a:srgbClr val="0E2A47"/>
              </a:solidFill>
            </a:endParaRPr>
          </a:p>
        </p:txBody>
      </p:sp>
      <p:sp>
        <p:nvSpPr>
          <p:cNvPr id="630" name="Google Shape;630;p32"/>
          <p:cNvSpPr/>
          <p:nvPr/>
        </p:nvSpPr>
        <p:spPr>
          <a:xfrm>
            <a:off x="1938175" y="2110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105350" y="17485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6272525" y="14280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32"/>
          <p:cNvGrpSpPr/>
          <p:nvPr/>
        </p:nvGrpSpPr>
        <p:grpSpPr>
          <a:xfrm>
            <a:off x="4342178" y="1966607"/>
            <a:ext cx="459642" cy="459463"/>
            <a:chOff x="3671350" y="1353725"/>
            <a:chExt cx="1924800" cy="1924050"/>
          </a:xfrm>
        </p:grpSpPr>
        <p:sp>
          <p:nvSpPr>
            <p:cNvPr id="634" name="Google Shape;634;p32"/>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2"/>
          <p:cNvGrpSpPr/>
          <p:nvPr/>
        </p:nvGrpSpPr>
        <p:grpSpPr>
          <a:xfrm>
            <a:off x="6502888" y="1657346"/>
            <a:ext cx="472533" cy="473852"/>
            <a:chOff x="1869175" y="3274825"/>
            <a:chExt cx="1567275" cy="1571650"/>
          </a:xfrm>
        </p:grpSpPr>
        <p:sp>
          <p:nvSpPr>
            <p:cNvPr id="640" name="Google Shape;640;p32"/>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2"/>
          <p:cNvGrpSpPr/>
          <p:nvPr/>
        </p:nvGrpSpPr>
        <p:grpSpPr>
          <a:xfrm>
            <a:off x="2218390" y="2304852"/>
            <a:ext cx="372883" cy="543742"/>
            <a:chOff x="2070550" y="767325"/>
            <a:chExt cx="1106150" cy="1613000"/>
          </a:xfrm>
        </p:grpSpPr>
        <p:sp>
          <p:nvSpPr>
            <p:cNvPr id="644" name="Google Shape;644;p32"/>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7" name="Google Shape;647;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199" y="637927"/>
            <a:ext cx="8788409"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FFFFF"/>
                </a:solidFill>
              </a:rPr>
              <a:t>FUTURE WORK PLAN</a:t>
            </a:r>
            <a:endParaRPr dirty="0">
              <a:solidFill>
                <a:srgbClr val="FFFFFF"/>
              </a:solidFill>
            </a:endParaRPr>
          </a:p>
        </p:txBody>
      </p:sp>
      <p:sp>
        <p:nvSpPr>
          <p:cNvPr id="450"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7983117" y="3343406"/>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C</a:t>
            </a:r>
            <a:r>
              <a:rPr lang="en-IN" dirty="0">
                <a:solidFill>
                  <a:srgbClr val="0E2A47"/>
                </a:solidFill>
              </a:rPr>
              <a:t>ODE THE ARDUINO UNO</a:t>
            </a:r>
            <a:endParaRPr dirty="0">
              <a:solidFill>
                <a:srgbClr val="0E2A47"/>
              </a:solidFill>
            </a:endParaRPr>
          </a:p>
        </p:txBody>
      </p:sp>
      <p:sp>
        <p:nvSpPr>
          <p:cNvPr id="557" name="Google Shape;557;p29"/>
          <p:cNvSpPr txBox="1">
            <a:spLocks noGrp="1"/>
          </p:cNvSpPr>
          <p:nvPr>
            <p:ph type="ctrTitle" idx="2"/>
          </p:nvPr>
        </p:nvSpPr>
        <p:spPr>
          <a:xfrm>
            <a:off x="5393881" y="3474575"/>
            <a:ext cx="2198045"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  FINISHED CIRCUIT DESIGN</a:t>
            </a:r>
            <a:endParaRPr dirty="0">
              <a:solidFill>
                <a:srgbClr val="0E2A47"/>
              </a:solidFill>
            </a:endParaRPr>
          </a:p>
        </p:txBody>
      </p:sp>
      <p:sp>
        <p:nvSpPr>
          <p:cNvPr id="558" name="Google Shape;558;p29"/>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CALLIBER THE SENSORS</a:t>
            </a:r>
            <a:endParaRPr dirty="0">
              <a:solidFill>
                <a:srgbClr val="0E2A47"/>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635974-3517-4643-B1DD-74D22BAED813}"/>
              </a:ext>
            </a:extLst>
          </p:cNvPr>
          <p:cNvSpPr txBox="1"/>
          <p:nvPr/>
        </p:nvSpPr>
        <p:spPr>
          <a:xfrm>
            <a:off x="757989" y="360947"/>
            <a:ext cx="3856122" cy="4401205"/>
          </a:xfrm>
          <a:prstGeom prst="rect">
            <a:avLst/>
          </a:prstGeom>
          <a:noFill/>
        </p:spPr>
        <p:txBody>
          <a:bodyPr wrap="square" rtlCol="0">
            <a:spAutoFit/>
          </a:bodyPr>
          <a:lstStyle/>
          <a:p>
            <a:pPr algn="just"/>
            <a:endParaRPr lang="en-US" b="0" i="0" dirty="0">
              <a:solidFill>
                <a:schemeClr val="bg1"/>
              </a:solidFill>
              <a:effectLst/>
              <a:latin typeface="Arial" panose="020B0604020202020204" pitchFamily="34" charset="0"/>
            </a:endParaRPr>
          </a:p>
          <a:p>
            <a:pPr algn="just"/>
            <a:r>
              <a:rPr lang="en-US" b="0" i="0" dirty="0">
                <a:solidFill>
                  <a:schemeClr val="bg1"/>
                </a:solidFill>
                <a:effectLst/>
                <a:latin typeface="Arial" panose="020B0604020202020204" pitchFamily="34" charset="0"/>
              </a:rPr>
              <a:t>The data acquisition process consists of two stages: The calibration of the sensors and the actual acquisition stage. In the calibration stage, the mathematical model of the MQ gas sensors must be introduced. Each type of sensor has its own behavior, based on the measured gas, identified. For research purposes, a rapid prototype data acquisition interface was developed on a PC. In a future version, because of the widespread use of mobile phones and tablet PCs, the interface will be extended to Android devices. The data acquired from the temperature, humidity and pressure sensors are represented in graphics on the User Interface. The analyzed gas and the specific gas sensor type have to be selected in the interface.</a:t>
            </a:r>
          </a:p>
          <a:p>
            <a:r>
              <a:rPr lang="en-US" b="0" i="0" dirty="0">
                <a:solidFill>
                  <a:srgbClr val="222222"/>
                </a:solidFill>
                <a:effectLst/>
                <a:latin typeface="Arial" panose="020B0604020202020204" pitchFamily="34" charset="0"/>
              </a:rPr>
              <a:t/>
            </a:r>
            <a:br>
              <a:rPr lang="en-US" b="0" i="0" dirty="0">
                <a:solidFill>
                  <a:srgbClr val="222222"/>
                </a:solidFill>
                <a:effectLst/>
                <a:latin typeface="Arial" panose="020B0604020202020204" pitchFamily="34" charset="0"/>
              </a:rPr>
            </a:br>
            <a:endParaRPr lang="en-IN" dirty="0"/>
          </a:p>
        </p:txBody>
      </p:sp>
      <p:pic>
        <p:nvPicPr>
          <p:cNvPr id="4" name="Picture 4" descr="Symmetry 11 00374 g006 550">
            <a:extLst>
              <a:ext uri="{FF2B5EF4-FFF2-40B4-BE49-F238E27FC236}">
                <a16:creationId xmlns:a16="http://schemas.microsoft.com/office/drawing/2014/main" id="{4668014A-964A-4A7A-A6EE-025292BC3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5768" y="457200"/>
            <a:ext cx="3543300" cy="3856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6743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5811-6F53-4A90-9999-00F6175558D8}"/>
              </a:ext>
            </a:extLst>
          </p:cNvPr>
          <p:cNvSpPr>
            <a:spLocks noGrp="1"/>
          </p:cNvSpPr>
          <p:nvPr>
            <p:ph type="ctrTitle"/>
          </p:nvPr>
        </p:nvSpPr>
        <p:spPr/>
        <p:txBody>
          <a:bodyPr/>
          <a:lstStyle/>
          <a:p>
            <a:r>
              <a:rPr lang="en-US" sz="100" dirty="0">
                <a:solidFill>
                  <a:schemeClr val="tx1"/>
                </a:solidFill>
              </a:rPr>
              <a:t>a</a:t>
            </a:r>
            <a:endParaRPr lang="en-IN" sz="100" dirty="0">
              <a:solidFill>
                <a:schemeClr val="tx1"/>
              </a:solidFill>
            </a:endParaRPr>
          </a:p>
        </p:txBody>
      </p:sp>
      <p:pic>
        <p:nvPicPr>
          <p:cNvPr id="5" name="Picture 4">
            <a:extLst>
              <a:ext uri="{FF2B5EF4-FFF2-40B4-BE49-F238E27FC236}">
                <a16:creationId xmlns:a16="http://schemas.microsoft.com/office/drawing/2014/main" id="{6405FD6F-E735-4D6F-BA5D-3200A10BA552}"/>
              </a:ext>
            </a:extLst>
          </p:cNvPr>
          <p:cNvPicPr>
            <a:picLocks noChangeAspect="1"/>
          </p:cNvPicPr>
          <p:nvPr/>
        </p:nvPicPr>
        <p:blipFill rotWithShape="1">
          <a:blip r:embed="rId3"/>
          <a:srcRect l="28975" t="55270" r="51602" b="21826"/>
          <a:stretch/>
        </p:blipFill>
        <p:spPr>
          <a:xfrm>
            <a:off x="5930837" y="947850"/>
            <a:ext cx="3107655" cy="3217985"/>
          </a:xfrm>
          <a:prstGeom prst="rect">
            <a:avLst/>
          </a:prstGeom>
        </p:spPr>
      </p:pic>
      <p:sp>
        <p:nvSpPr>
          <p:cNvPr id="6" name="TextBox 5">
            <a:extLst>
              <a:ext uri="{FF2B5EF4-FFF2-40B4-BE49-F238E27FC236}">
                <a16:creationId xmlns:a16="http://schemas.microsoft.com/office/drawing/2014/main" id="{CFFF0A06-2162-489A-9063-9900CEF586C4}"/>
              </a:ext>
            </a:extLst>
          </p:cNvPr>
          <p:cNvSpPr txBox="1"/>
          <p:nvPr/>
        </p:nvSpPr>
        <p:spPr>
          <a:xfrm>
            <a:off x="709246" y="1400908"/>
            <a:ext cx="5023339" cy="2462213"/>
          </a:xfrm>
          <a:prstGeom prst="rect">
            <a:avLst/>
          </a:prstGeom>
          <a:noFill/>
        </p:spPr>
        <p:txBody>
          <a:bodyPr wrap="square" rtlCol="0">
            <a:spAutoFit/>
          </a:bodyPr>
          <a:lstStyle/>
          <a:p>
            <a:r>
              <a:rPr lang="en-US" dirty="0">
                <a:solidFill>
                  <a:schemeClr val="bg1"/>
                </a:solidFill>
              </a:rPr>
              <a:t>We have GSM to communicate with vendor and owner. We have EPS-8266</a:t>
            </a:r>
          </a:p>
          <a:p>
            <a:r>
              <a:rPr lang="en-US" dirty="0">
                <a:solidFill>
                  <a:schemeClr val="bg1"/>
                </a:solidFill>
              </a:rPr>
              <a:t>(wi-fi)module which is used to upload all measured data into the cloud. We use Thing speak cloud, which is freely available. Which will collect the sent data and plot the graph. We can take daily /weekly/monthly report for data analysis. We have LCD display, which displays the status of each sensor LDR Sensor - The LDR is used to sense the intensity of light. The sensor is connected to the A1 pin of the Arduino board. The sensor is connected in a potential divider circuit. </a:t>
            </a:r>
            <a:endParaRPr lang="en-IN" dirty="0">
              <a:solidFill>
                <a:schemeClr val="bg1"/>
              </a:solidFill>
            </a:endParaRPr>
          </a:p>
          <a:p>
            <a:endParaRPr lang="en-IN" dirty="0"/>
          </a:p>
        </p:txBody>
      </p:sp>
    </p:spTree>
    <p:extLst>
      <p:ext uri="{BB962C8B-B14F-4D97-AF65-F5344CB8AC3E}">
        <p14:creationId xmlns:p14="http://schemas.microsoft.com/office/powerpoint/2010/main" val="145998214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OUR TIMELINE</a:t>
            </a:r>
            <a:endParaRPr dirty="0"/>
          </a:p>
        </p:txBody>
      </p:sp>
      <p:sp>
        <p:nvSpPr>
          <p:cNvPr id="1004" name="Google Shape;1004;p37"/>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7"/>
          <p:cNvGrpSpPr/>
          <p:nvPr/>
        </p:nvGrpSpPr>
        <p:grpSpPr>
          <a:xfrm>
            <a:off x="2905736" y="2888729"/>
            <a:ext cx="235606" cy="294716"/>
            <a:chOff x="2905736" y="2888729"/>
            <a:chExt cx="235606" cy="294716"/>
          </a:xfrm>
        </p:grpSpPr>
        <p:sp>
          <p:nvSpPr>
            <p:cNvPr id="1013"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37"/>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txBox="1">
            <a:spLocks noGrp="1"/>
          </p:cNvSpPr>
          <p:nvPr>
            <p:ph type="subTitle" idx="4294967295"/>
          </p:nvPr>
        </p:nvSpPr>
        <p:spPr>
          <a:xfrm>
            <a:off x="2963999" y="4250341"/>
            <a:ext cx="2363504" cy="41074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b="1" dirty="0">
                <a:solidFill>
                  <a:srgbClr val="FFFFFF"/>
                </a:solidFill>
                <a:latin typeface="Roboto Black" pitchFamily="2" charset="0"/>
                <a:ea typeface="Roboto Black" pitchFamily="2" charset="0"/>
              </a:rPr>
              <a:t>REVIEW-1                                                 </a:t>
            </a:r>
            <a:r>
              <a:rPr lang="es" sz="1000" b="1" dirty="0">
                <a:latin typeface="Roboto Black" pitchFamily="2" charset="0"/>
                <a:ea typeface="Roboto Black" pitchFamily="2" charset="0"/>
              </a:rPr>
              <a:t>Study on components required</a:t>
            </a:r>
            <a:endParaRPr sz="1000" b="1" dirty="0">
              <a:solidFill>
                <a:srgbClr val="FFFFFF"/>
              </a:solidFill>
              <a:latin typeface="Roboto Black" pitchFamily="2" charset="0"/>
              <a:ea typeface="Roboto Black" pitchFamily="2" charset="0"/>
            </a:endParaRPr>
          </a:p>
        </p:txBody>
      </p:sp>
      <p:sp>
        <p:nvSpPr>
          <p:cNvPr id="1039" name="Google Shape;1039;p37"/>
          <p:cNvSpPr txBox="1">
            <a:spLocks noGrp="1"/>
          </p:cNvSpPr>
          <p:nvPr>
            <p:ph type="ctrTitle" idx="4294967295"/>
          </p:nvPr>
        </p:nvSpPr>
        <p:spPr>
          <a:xfrm>
            <a:off x="2684100" y="1551150"/>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1</a:t>
            </a:r>
            <a:endParaRPr sz="1000" dirty="0">
              <a:solidFill>
                <a:srgbClr val="FFFFFF"/>
              </a:solidFill>
            </a:endParaRPr>
          </a:p>
        </p:txBody>
      </p:sp>
      <p:sp>
        <p:nvSpPr>
          <p:cNvPr id="1040" name="Google Shape;1040;p37"/>
          <p:cNvSpPr txBox="1">
            <a:spLocks noGrp="1"/>
          </p:cNvSpPr>
          <p:nvPr>
            <p:ph type="ctrTitle" idx="4294967295"/>
          </p:nvPr>
        </p:nvSpPr>
        <p:spPr>
          <a:xfrm>
            <a:off x="3717525" y="4046700"/>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2</a:t>
            </a:r>
            <a:endParaRPr sz="1000" dirty="0">
              <a:solidFill>
                <a:srgbClr val="FFFFFF"/>
              </a:solidFill>
            </a:endParaRPr>
          </a:p>
        </p:txBody>
      </p:sp>
      <p:sp>
        <p:nvSpPr>
          <p:cNvPr id="1041" name="Google Shape;1041;p37"/>
          <p:cNvSpPr txBox="1">
            <a:spLocks noGrp="1"/>
          </p:cNvSpPr>
          <p:nvPr>
            <p:ph type="ctrTitle" idx="4294967295"/>
          </p:nvPr>
        </p:nvSpPr>
        <p:spPr>
          <a:xfrm>
            <a:off x="4741450" y="1551150"/>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3</a:t>
            </a:r>
            <a:endParaRPr sz="1000" dirty="0">
              <a:solidFill>
                <a:srgbClr val="FFFFFF"/>
              </a:solidFill>
            </a:endParaRPr>
          </a:p>
        </p:txBody>
      </p:sp>
      <p:sp>
        <p:nvSpPr>
          <p:cNvPr id="1042" name="Google Shape;1042;p37"/>
          <p:cNvSpPr txBox="1">
            <a:spLocks noGrp="1"/>
          </p:cNvSpPr>
          <p:nvPr>
            <p:ph type="ctrTitle" idx="4294967295"/>
          </p:nvPr>
        </p:nvSpPr>
        <p:spPr>
          <a:xfrm>
            <a:off x="5795036" y="4066539"/>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 4</a:t>
            </a:r>
            <a:endParaRPr sz="1000" dirty="0">
              <a:solidFill>
                <a:srgbClr val="FFFFFF"/>
              </a:solidFill>
            </a:endParaRPr>
          </a:p>
        </p:txBody>
      </p:sp>
      <p:sp>
        <p:nvSpPr>
          <p:cNvPr id="1043" name="Google Shape;1043;p37"/>
          <p:cNvSpPr txBox="1">
            <a:spLocks noGrp="1"/>
          </p:cNvSpPr>
          <p:nvPr>
            <p:ph type="subTitle" idx="4294967295"/>
          </p:nvPr>
        </p:nvSpPr>
        <p:spPr>
          <a:xfrm>
            <a:off x="4414725" y="1689550"/>
            <a:ext cx="13698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latin typeface="Roboto Black" pitchFamily="2" charset="0"/>
                <a:ea typeface="Roboto Black" pitchFamily="2" charset="0"/>
              </a:rPr>
              <a:t>REVIEW-</a:t>
            </a:r>
            <a:r>
              <a:rPr lang="es" sz="1000" dirty="0">
                <a:latin typeface="Roboto Black" pitchFamily="2" charset="0"/>
                <a:ea typeface="Roboto Black" pitchFamily="2" charset="0"/>
              </a:rPr>
              <a:t>2</a:t>
            </a:r>
            <a:endParaRPr sz="1000" dirty="0">
              <a:solidFill>
                <a:srgbClr val="FFFFFF"/>
              </a:solidFill>
              <a:latin typeface="Roboto Black" pitchFamily="2" charset="0"/>
              <a:ea typeface="Roboto Black" pitchFamily="2" charset="0"/>
            </a:endParaRPr>
          </a:p>
        </p:txBody>
      </p:sp>
      <p:sp>
        <p:nvSpPr>
          <p:cNvPr id="1044" name="Google Shape;1044;p37"/>
          <p:cNvSpPr txBox="1">
            <a:spLocks noGrp="1"/>
          </p:cNvSpPr>
          <p:nvPr>
            <p:ph type="subTitle" idx="4294967295"/>
          </p:nvPr>
        </p:nvSpPr>
        <p:spPr>
          <a:xfrm>
            <a:off x="5528200" y="4194600"/>
            <a:ext cx="12183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b="1" dirty="0">
                <a:latin typeface="Roboto Black" pitchFamily="2" charset="0"/>
                <a:ea typeface="Roboto Black" pitchFamily="2" charset="0"/>
              </a:rPr>
              <a:t>Progress review with completion of circuit</a:t>
            </a:r>
            <a:endParaRPr sz="1000" b="1" dirty="0">
              <a:solidFill>
                <a:srgbClr val="FFFFFF"/>
              </a:solidFill>
              <a:latin typeface="Roboto Black" pitchFamily="2" charset="0"/>
              <a:ea typeface="Roboto Black" pitchFamily="2" charset="0"/>
            </a:endParaRPr>
          </a:p>
        </p:txBody>
      </p:sp>
      <p:sp>
        <p:nvSpPr>
          <p:cNvPr id="1045" name="Google Shape;1045;p37"/>
          <p:cNvSpPr txBox="1">
            <a:spLocks noGrp="1"/>
          </p:cNvSpPr>
          <p:nvPr>
            <p:ph type="subTitle" idx="4294967295"/>
          </p:nvPr>
        </p:nvSpPr>
        <p:spPr>
          <a:xfrm>
            <a:off x="2103000" y="1689550"/>
            <a:ext cx="18594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latin typeface="Roboto Black" pitchFamily="2" charset="0"/>
                <a:ea typeface="Roboto Black" pitchFamily="2" charset="0"/>
              </a:rPr>
              <a:t>RESEARCHED PAPERS</a:t>
            </a:r>
            <a:endParaRPr sz="1000" dirty="0">
              <a:solidFill>
                <a:srgbClr val="FFFFFF"/>
              </a:solidFill>
              <a:latin typeface="Roboto Black" pitchFamily="2" charset="0"/>
              <a:ea typeface="Roboto Black" pitchFamily="2" charset="0"/>
            </a:endParaRPr>
          </a:p>
        </p:txBody>
      </p:sp>
      <p:sp>
        <p:nvSpPr>
          <p:cNvPr id="1046" name="Google Shape;1046;p37"/>
          <p:cNvSpPr txBox="1">
            <a:spLocks noGrp="1"/>
          </p:cNvSpPr>
          <p:nvPr>
            <p:ph type="ctrTitle" idx="4294967295"/>
          </p:nvPr>
        </p:nvSpPr>
        <p:spPr>
          <a:xfrm>
            <a:off x="1309675" y="2827625"/>
            <a:ext cx="885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solidFill>
                  <a:srgbClr val="FFFFFF"/>
                </a:solidFill>
              </a:rPr>
              <a:t>TITLE CHOSEN</a:t>
            </a:r>
            <a:endParaRPr sz="1000" dirty="0">
              <a:solidFill>
                <a:srgbClr val="FFFFFF"/>
              </a:solidFill>
            </a:endParaRPr>
          </a:p>
        </p:txBody>
      </p:sp>
      <p:sp>
        <p:nvSpPr>
          <p:cNvPr id="1047" name="Google Shape;1047;p37"/>
          <p:cNvSpPr txBox="1">
            <a:spLocks noGrp="1"/>
          </p:cNvSpPr>
          <p:nvPr>
            <p:ph type="ctrTitle" idx="4294967295"/>
          </p:nvPr>
        </p:nvSpPr>
        <p:spPr>
          <a:xfrm>
            <a:off x="6967550" y="2827625"/>
            <a:ext cx="8856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FFFFF"/>
                </a:solidFill>
              </a:rPr>
              <a:t>FINAL</a:t>
            </a:r>
            <a:endParaRPr sz="1000" dirty="0">
              <a:solidFill>
                <a:srgbClr val="FFFFFF"/>
              </a:solidFill>
            </a:endParaRPr>
          </a:p>
          <a:p>
            <a:pPr marL="0" lvl="0" indent="0" algn="l" rtl="0">
              <a:spcBef>
                <a:spcPts val="0"/>
              </a:spcBef>
              <a:spcAft>
                <a:spcPts val="0"/>
              </a:spcAft>
              <a:buNone/>
            </a:pPr>
            <a:r>
              <a:rPr lang="es" sz="1000" dirty="0">
                <a:solidFill>
                  <a:srgbClr val="FFFFFF"/>
                </a:solidFill>
              </a:rPr>
              <a:t>REVIEW</a:t>
            </a:r>
            <a:endParaRPr sz="1000" dirty="0">
              <a:solidFill>
                <a:srgbClr val="FFFFFF"/>
              </a:solidFill>
            </a:endParaRPr>
          </a:p>
        </p:txBody>
      </p:sp>
      <p:grpSp>
        <p:nvGrpSpPr>
          <p:cNvPr id="1048" name="Google Shape;1048;p37"/>
          <p:cNvGrpSpPr/>
          <p:nvPr/>
        </p:nvGrpSpPr>
        <p:grpSpPr>
          <a:xfrm>
            <a:off x="4985744" y="2902518"/>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37"/>
          <p:cNvGrpSpPr/>
          <p:nvPr/>
        </p:nvGrpSpPr>
        <p:grpSpPr>
          <a:xfrm>
            <a:off x="6035044" y="2913719"/>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7"/>
          <p:cNvGrpSpPr/>
          <p:nvPr/>
        </p:nvGrpSpPr>
        <p:grpSpPr>
          <a:xfrm>
            <a:off x="3979968" y="2921659"/>
            <a:ext cx="160902" cy="226360"/>
            <a:chOff x="2790850" y="955650"/>
            <a:chExt cx="1984000" cy="2791125"/>
          </a:xfrm>
        </p:grpSpPr>
        <p:sp>
          <p:nvSpPr>
            <p:cNvPr id="1059" name="Google Shape;1059;p37"/>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651"/>
        <p:cNvGrpSpPr/>
        <p:nvPr/>
      </p:nvGrpSpPr>
      <p:grpSpPr>
        <a:xfrm>
          <a:off x="0" y="0"/>
          <a:ext cx="0" cy="0"/>
          <a:chOff x="0" y="0"/>
          <a:chExt cx="0" cy="0"/>
        </a:xfrm>
      </p:grpSpPr>
      <p:sp>
        <p:nvSpPr>
          <p:cNvPr id="652" name="Google Shape;652;p33"/>
          <p:cNvSpPr txBox="1">
            <a:spLocks noGrp="1"/>
          </p:cNvSpPr>
          <p:nvPr>
            <p:ph type="ctrTitle" idx="7"/>
          </p:nvPr>
        </p:nvSpPr>
        <p:spPr>
          <a:xfrm>
            <a:off x="311700" y="644550"/>
            <a:ext cx="8520600" cy="908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PREDICTED RESULTS</a:t>
            </a:r>
            <a:endParaRPr dirty="0"/>
          </a:p>
        </p:txBody>
      </p:sp>
      <p:sp>
        <p:nvSpPr>
          <p:cNvPr id="653" name="Google Shape;653;p33"/>
          <p:cNvSpPr txBox="1">
            <a:spLocks noGrp="1"/>
          </p:cNvSpPr>
          <p:nvPr>
            <p:ph type="ctrTitle"/>
          </p:nvPr>
        </p:nvSpPr>
        <p:spPr>
          <a:xfrm>
            <a:off x="5842956" y="270668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00" dirty="0">
                <a:solidFill>
                  <a:schemeClr val="tx1"/>
                </a:solidFill>
              </a:rPr>
              <a:t>a</a:t>
            </a:r>
            <a:endParaRPr sz="100" dirty="0">
              <a:solidFill>
                <a:schemeClr val="tx1"/>
              </a:solidFill>
            </a:endParaRPr>
          </a:p>
        </p:txBody>
      </p:sp>
      <p:sp>
        <p:nvSpPr>
          <p:cNvPr id="654" name="Google Shape;654;p33"/>
          <p:cNvSpPr txBox="1">
            <a:spLocks noGrp="1"/>
          </p:cNvSpPr>
          <p:nvPr>
            <p:ph type="ctrTitle" idx="2"/>
          </p:nvPr>
        </p:nvSpPr>
        <p:spPr>
          <a:xfrm>
            <a:off x="5842956" y="417131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00" dirty="0">
                <a:solidFill>
                  <a:schemeClr val="tx1"/>
                </a:solidFill>
              </a:rPr>
              <a:t>a</a:t>
            </a:r>
            <a:endParaRPr sz="100" dirty="0">
              <a:solidFill>
                <a:schemeClr val="tx1"/>
              </a:solidFill>
            </a:endParaRPr>
          </a:p>
        </p:txBody>
      </p:sp>
      <p:sp>
        <p:nvSpPr>
          <p:cNvPr id="655" name="Google Shape;655;p33"/>
          <p:cNvSpPr txBox="1">
            <a:spLocks noGrp="1"/>
          </p:cNvSpPr>
          <p:nvPr>
            <p:ph type="ctrTitle" idx="3"/>
          </p:nvPr>
        </p:nvSpPr>
        <p:spPr>
          <a:xfrm>
            <a:off x="5842956" y="341861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00" dirty="0">
                <a:solidFill>
                  <a:schemeClr val="tx1"/>
                </a:solidFill>
              </a:rPr>
              <a:t>a</a:t>
            </a:r>
            <a:endParaRPr sz="100" dirty="0">
              <a:solidFill>
                <a:schemeClr val="tx1"/>
              </a:solidFill>
            </a:endParaRPr>
          </a:p>
        </p:txBody>
      </p:sp>
      <p:sp>
        <p:nvSpPr>
          <p:cNvPr id="656" name="Google Shape;656;p33"/>
          <p:cNvSpPr txBox="1">
            <a:spLocks noGrp="1"/>
          </p:cNvSpPr>
          <p:nvPr>
            <p:ph type="title" idx="4"/>
          </p:nvPr>
        </p:nvSpPr>
        <p:spPr>
          <a:xfrm>
            <a:off x="5842956" y="21589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00" dirty="0">
                <a:solidFill>
                  <a:schemeClr val="tx1"/>
                </a:solidFill>
              </a:rPr>
              <a:t>a</a:t>
            </a:r>
            <a:endParaRPr sz="100" dirty="0">
              <a:solidFill>
                <a:schemeClr val="tx1"/>
              </a:solidFill>
            </a:endParaRPr>
          </a:p>
        </p:txBody>
      </p:sp>
      <p:sp>
        <p:nvSpPr>
          <p:cNvPr id="657" name="Google Shape;657;p33"/>
          <p:cNvSpPr txBox="1">
            <a:spLocks noGrp="1"/>
          </p:cNvSpPr>
          <p:nvPr>
            <p:ph type="title" idx="5"/>
          </p:nvPr>
        </p:nvSpPr>
        <p:spPr>
          <a:xfrm>
            <a:off x="5842956" y="28995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00" dirty="0">
                <a:solidFill>
                  <a:schemeClr val="tx1"/>
                </a:solidFill>
              </a:rPr>
              <a:t>a</a:t>
            </a:r>
            <a:endParaRPr sz="100" dirty="0">
              <a:solidFill>
                <a:schemeClr val="tx1"/>
              </a:solidFill>
            </a:endParaRPr>
          </a:p>
        </p:txBody>
      </p:sp>
      <p:sp>
        <p:nvSpPr>
          <p:cNvPr id="658" name="Google Shape;658;p33"/>
          <p:cNvSpPr txBox="1">
            <a:spLocks noGrp="1"/>
          </p:cNvSpPr>
          <p:nvPr>
            <p:ph type="title" idx="6"/>
          </p:nvPr>
        </p:nvSpPr>
        <p:spPr>
          <a:xfrm>
            <a:off x="5842956" y="3614813"/>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00" dirty="0">
                <a:solidFill>
                  <a:schemeClr val="tx1"/>
                </a:solidFill>
              </a:rPr>
              <a:t>a</a:t>
            </a:r>
            <a:endParaRPr sz="100" dirty="0">
              <a:solidFill>
                <a:schemeClr val="tx1"/>
              </a:solidFill>
            </a:endParaRPr>
          </a:p>
        </p:txBody>
      </p:sp>
      <p:sp>
        <p:nvSpPr>
          <p:cNvPr id="659" name="Google Shape;659;p33"/>
          <p:cNvSpPr txBox="1">
            <a:spLocks noGrp="1"/>
          </p:cNvSpPr>
          <p:nvPr>
            <p:ph type="ctrTitle" idx="3"/>
          </p:nvPr>
        </p:nvSpPr>
        <p:spPr>
          <a:xfrm>
            <a:off x="1881923" y="1843717"/>
            <a:ext cx="2901600" cy="267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00" dirty="0">
                <a:solidFill>
                  <a:schemeClr val="tx1"/>
                </a:solidFill>
              </a:rPr>
              <a:t>a</a:t>
            </a:r>
            <a:endParaRPr sz="100" dirty="0">
              <a:solidFill>
                <a:schemeClr val="tx1"/>
              </a:solidFill>
            </a:endParaRPr>
          </a:p>
        </p:txBody>
      </p:sp>
      <p:cxnSp>
        <p:nvCxnSpPr>
          <p:cNvPr id="660" name="Google Shape;660;p33"/>
          <p:cNvCxnSpPr/>
          <p:nvPr/>
        </p:nvCxnSpPr>
        <p:spPr>
          <a:xfrm>
            <a:off x="227479" y="645124"/>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a:extLst>
              <a:ext uri="{FF2B5EF4-FFF2-40B4-BE49-F238E27FC236}">
                <a16:creationId xmlns:a16="http://schemas.microsoft.com/office/drawing/2014/main" id="{E77EE7F1-90C8-4B4D-8480-21F9F519488D}"/>
              </a:ext>
            </a:extLst>
          </p:cNvPr>
          <p:cNvPicPr>
            <a:picLocks noChangeAspect="1"/>
          </p:cNvPicPr>
          <p:nvPr/>
        </p:nvPicPr>
        <p:blipFill rotWithShape="1">
          <a:blip r:embed="rId3"/>
          <a:srcRect t="23182"/>
          <a:stretch/>
        </p:blipFill>
        <p:spPr>
          <a:xfrm>
            <a:off x="156411" y="836195"/>
            <a:ext cx="8909384" cy="4307303"/>
          </a:xfrm>
          <a:prstGeom prst="rect">
            <a:avLst/>
          </a:prstGeom>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E265-9362-4A66-B1DF-E574316DCD20}"/>
              </a:ext>
            </a:extLst>
          </p:cNvPr>
          <p:cNvSpPr>
            <a:spLocks noGrp="1"/>
          </p:cNvSpPr>
          <p:nvPr>
            <p:ph type="ctrTitle"/>
          </p:nvPr>
        </p:nvSpPr>
        <p:spPr>
          <a:xfrm>
            <a:off x="311700" y="644550"/>
            <a:ext cx="8520600" cy="435502"/>
          </a:xfrm>
        </p:spPr>
        <p:txBody>
          <a:bodyPr/>
          <a:lstStyle/>
          <a:p>
            <a:r>
              <a:rPr lang="en-US" dirty="0"/>
              <a:t>PERMISSIBLE LEVEL OF P</a:t>
            </a:r>
            <a:endParaRPr lang="en-IN" dirty="0"/>
          </a:p>
        </p:txBody>
      </p:sp>
      <p:sp>
        <p:nvSpPr>
          <p:cNvPr id="7" name="TextBox 6">
            <a:extLst>
              <a:ext uri="{FF2B5EF4-FFF2-40B4-BE49-F238E27FC236}">
                <a16:creationId xmlns:a16="http://schemas.microsoft.com/office/drawing/2014/main" id="{723FA8F4-81F2-486F-A2F0-7483061187FB}"/>
              </a:ext>
            </a:extLst>
          </p:cNvPr>
          <p:cNvSpPr txBox="1"/>
          <p:nvPr/>
        </p:nvSpPr>
        <p:spPr>
          <a:xfrm>
            <a:off x="6732104" y="644550"/>
            <a:ext cx="404192" cy="307777"/>
          </a:xfrm>
          <a:prstGeom prst="rect">
            <a:avLst/>
          </a:prstGeom>
          <a:noFill/>
        </p:spPr>
        <p:txBody>
          <a:bodyPr wrap="square" rtlCol="0">
            <a:spAutoFit/>
          </a:bodyPr>
          <a:lstStyle/>
          <a:p>
            <a:r>
              <a:rPr lang="en-US" b="1" dirty="0">
                <a:solidFill>
                  <a:schemeClr val="bg1"/>
                </a:solidFill>
              </a:rPr>
              <a:t>H</a:t>
            </a:r>
            <a:endParaRPr lang="en-IN" b="1" dirty="0">
              <a:solidFill>
                <a:schemeClr val="bg1"/>
              </a:solidFill>
            </a:endParaRPr>
          </a:p>
        </p:txBody>
      </p:sp>
      <p:graphicFrame>
        <p:nvGraphicFramePr>
          <p:cNvPr id="12" name="Table 11">
            <a:extLst>
              <a:ext uri="{FF2B5EF4-FFF2-40B4-BE49-F238E27FC236}">
                <a16:creationId xmlns:a16="http://schemas.microsoft.com/office/drawing/2014/main" id="{29017406-F815-4456-9323-4335B8D81EC6}"/>
              </a:ext>
            </a:extLst>
          </p:cNvPr>
          <p:cNvGraphicFramePr>
            <a:graphicFrameLocks noGrp="1"/>
          </p:cNvGraphicFramePr>
          <p:nvPr>
            <p:extLst>
              <p:ext uri="{D42A27DB-BD31-4B8C-83A1-F6EECF244321}">
                <p14:modId xmlns:p14="http://schemas.microsoft.com/office/powerpoint/2010/main" val="985653518"/>
              </p:ext>
            </p:extLst>
          </p:nvPr>
        </p:nvGraphicFramePr>
        <p:xfrm>
          <a:off x="636105" y="1133061"/>
          <a:ext cx="8008584" cy="3750366"/>
        </p:xfrm>
        <a:graphic>
          <a:graphicData uri="http://schemas.openxmlformats.org/drawingml/2006/table">
            <a:tbl>
              <a:tblPr>
                <a:tableStyleId>{4E4C789D-8A13-4947-9AD1-5D7B6D06AC47}</a:tableStyleId>
              </a:tblPr>
              <a:tblGrid>
                <a:gridCol w="1931149">
                  <a:extLst>
                    <a:ext uri="{9D8B030D-6E8A-4147-A177-3AD203B41FA5}">
                      <a16:colId xmlns:a16="http://schemas.microsoft.com/office/drawing/2014/main" val="3126252245"/>
                    </a:ext>
                  </a:extLst>
                </a:gridCol>
                <a:gridCol w="2527530">
                  <a:extLst>
                    <a:ext uri="{9D8B030D-6E8A-4147-A177-3AD203B41FA5}">
                      <a16:colId xmlns:a16="http://schemas.microsoft.com/office/drawing/2014/main" val="2664593857"/>
                    </a:ext>
                  </a:extLst>
                </a:gridCol>
                <a:gridCol w="1675555">
                  <a:extLst>
                    <a:ext uri="{9D8B030D-6E8A-4147-A177-3AD203B41FA5}">
                      <a16:colId xmlns:a16="http://schemas.microsoft.com/office/drawing/2014/main" val="1098642502"/>
                    </a:ext>
                  </a:extLst>
                </a:gridCol>
                <a:gridCol w="1874350">
                  <a:extLst>
                    <a:ext uri="{9D8B030D-6E8A-4147-A177-3AD203B41FA5}">
                      <a16:colId xmlns:a16="http://schemas.microsoft.com/office/drawing/2014/main" val="2469510430"/>
                    </a:ext>
                  </a:extLst>
                </a:gridCol>
              </a:tblGrid>
              <a:tr h="398868">
                <a:tc>
                  <a:txBody>
                    <a:bodyPr/>
                    <a:lstStyle/>
                    <a:p>
                      <a:pPr algn="ctr" fontAlgn="ctr"/>
                      <a:r>
                        <a:rPr lang="en-IN" sz="1100" b="1" u="none" strike="noStrike" dirty="0">
                          <a:solidFill>
                            <a:schemeClr val="accent1"/>
                          </a:solidFill>
                          <a:effectLst/>
                          <a:highlight>
                            <a:srgbClr val="000000"/>
                          </a:highlight>
                          <a:latin typeface="Proxima Nova" panose="020B0604020202020204" charset="0"/>
                        </a:rPr>
                        <a:t>Item</a:t>
                      </a:r>
                      <a:endParaRPr lang="en-IN" sz="1100" b="1" i="0" u="none" strike="noStrike" dirty="0">
                        <a:solidFill>
                          <a:schemeClr val="accent1"/>
                        </a:solidFill>
                        <a:effectLst/>
                        <a:highlight>
                          <a:srgbClr val="000000"/>
                        </a:highlight>
                        <a:latin typeface="Proxima Nova" panose="020B0604020202020204" charset="0"/>
                      </a:endParaRPr>
                    </a:p>
                  </a:txBody>
                  <a:tcPr marL="7300" marR="7300" marT="7300" marB="0" anchor="ctr"/>
                </a:tc>
                <a:tc>
                  <a:txBody>
                    <a:bodyPr/>
                    <a:lstStyle/>
                    <a:p>
                      <a:pPr algn="ctr" fontAlgn="ctr"/>
                      <a:r>
                        <a:rPr lang="en-IN" sz="1100" b="1" u="none" strike="noStrike" dirty="0">
                          <a:solidFill>
                            <a:schemeClr val="accent1"/>
                          </a:solidFill>
                          <a:effectLst/>
                          <a:highlight>
                            <a:srgbClr val="000000"/>
                          </a:highlight>
                          <a:latin typeface="Proxima Nova" panose="020B0604020202020204" charset="0"/>
                        </a:rPr>
                        <a:t>Approximate pH</a:t>
                      </a:r>
                      <a:endParaRPr lang="en-IN" sz="1100" b="1" i="0" u="none" strike="noStrike" dirty="0">
                        <a:solidFill>
                          <a:schemeClr val="accent1"/>
                        </a:solidFill>
                        <a:effectLst/>
                        <a:highlight>
                          <a:srgbClr val="000000"/>
                        </a:highlight>
                        <a:latin typeface="Proxima Nova" panose="020B0604020202020204" charset="0"/>
                      </a:endParaRPr>
                    </a:p>
                  </a:txBody>
                  <a:tcPr marL="7300" marR="7300" marT="7300" marB="0" anchor="ctr"/>
                </a:tc>
                <a:tc>
                  <a:txBody>
                    <a:bodyPr/>
                    <a:lstStyle/>
                    <a:p>
                      <a:pPr algn="ctr" fontAlgn="ctr"/>
                      <a:r>
                        <a:rPr lang="en-IN" sz="1100" b="1" u="none" strike="noStrike" dirty="0">
                          <a:solidFill>
                            <a:schemeClr val="accent1"/>
                          </a:solidFill>
                          <a:effectLst/>
                          <a:highlight>
                            <a:srgbClr val="000000"/>
                          </a:highlight>
                          <a:latin typeface="Proxima Nova" panose="020B0604020202020204" charset="0"/>
                        </a:rPr>
                        <a:t>Lower range</a:t>
                      </a:r>
                      <a:endParaRPr lang="en-IN" sz="1100" b="1" i="0" u="none" strike="noStrike" dirty="0">
                        <a:solidFill>
                          <a:schemeClr val="accent1"/>
                        </a:solidFill>
                        <a:effectLst/>
                        <a:highlight>
                          <a:srgbClr val="000000"/>
                        </a:highlight>
                        <a:latin typeface="Proxima Nova" panose="020B0604020202020204" charset="0"/>
                      </a:endParaRPr>
                    </a:p>
                  </a:txBody>
                  <a:tcPr marL="7300" marR="7300" marT="7300" marB="0" anchor="ctr"/>
                </a:tc>
                <a:tc>
                  <a:txBody>
                    <a:bodyPr/>
                    <a:lstStyle/>
                    <a:p>
                      <a:pPr algn="ctr" fontAlgn="ctr"/>
                      <a:r>
                        <a:rPr lang="en-IN" sz="1100" b="1" u="none" strike="noStrike" dirty="0">
                          <a:solidFill>
                            <a:schemeClr val="accent1"/>
                          </a:solidFill>
                          <a:effectLst/>
                          <a:highlight>
                            <a:srgbClr val="000000"/>
                          </a:highlight>
                          <a:latin typeface="Proxima Nova" panose="020B0604020202020204" charset="0"/>
                        </a:rPr>
                        <a:t>Upper range</a:t>
                      </a:r>
                      <a:endParaRPr lang="en-IN" sz="1100" b="1" i="0" u="none" strike="noStrike" dirty="0">
                        <a:solidFill>
                          <a:schemeClr val="accent1"/>
                        </a:solidFill>
                        <a:effectLst/>
                        <a:highlight>
                          <a:srgbClr val="000000"/>
                        </a:highlight>
                        <a:latin typeface="Proxima Nova" panose="020B0604020202020204" charset="0"/>
                      </a:endParaRPr>
                    </a:p>
                  </a:txBody>
                  <a:tcPr marL="7300" marR="7300" marT="7300" marB="0" anchor="ctr"/>
                </a:tc>
                <a:extLst>
                  <a:ext uri="{0D108BD9-81ED-4DB2-BD59-A6C34878D82A}">
                    <a16:rowId xmlns:a16="http://schemas.microsoft.com/office/drawing/2014/main" val="3679304723"/>
                  </a:ext>
                </a:extLst>
              </a:tr>
              <a:tr h="199435">
                <a:tc>
                  <a:txBody>
                    <a:bodyPr/>
                    <a:lstStyle/>
                    <a:p>
                      <a:pPr algn="ctr" fontAlgn="ctr"/>
                      <a:r>
                        <a:rPr lang="en-IN" sz="1100" u="none" strike="noStrike">
                          <a:solidFill>
                            <a:schemeClr val="accent1"/>
                          </a:solidFill>
                          <a:effectLst/>
                          <a:latin typeface="Proxima Nova" panose="020B0604020202020204" charset="0"/>
                        </a:rPr>
                        <a:t>Apple</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3.65</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dirty="0">
                          <a:solidFill>
                            <a:schemeClr val="accent1"/>
                          </a:solidFill>
                          <a:effectLst/>
                          <a:latin typeface="Proxima Nova" panose="020B0604020202020204" charset="0"/>
                        </a:rPr>
                        <a:t>3.3</a:t>
                      </a:r>
                      <a:endParaRPr lang="en-IN" sz="1100" b="0" i="0" u="none" strike="noStrike" dirty="0">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4</a:t>
                      </a:r>
                      <a:endParaRPr lang="en-IN" sz="1100" b="0" i="0" u="none" strike="noStrike">
                        <a:solidFill>
                          <a:schemeClr val="accent1"/>
                        </a:solidFill>
                        <a:effectLst/>
                        <a:latin typeface="Proxima Nova" panose="020B0604020202020204" charset="0"/>
                      </a:endParaRPr>
                    </a:p>
                  </a:txBody>
                  <a:tcPr marL="7300" marR="7300" marT="7300" marB="0" anchor="ctr"/>
                </a:tc>
                <a:extLst>
                  <a:ext uri="{0D108BD9-81ED-4DB2-BD59-A6C34878D82A}">
                    <a16:rowId xmlns:a16="http://schemas.microsoft.com/office/drawing/2014/main" val="2179414630"/>
                  </a:ext>
                </a:extLst>
              </a:tr>
              <a:tr h="199435">
                <a:tc>
                  <a:txBody>
                    <a:bodyPr/>
                    <a:lstStyle/>
                    <a:p>
                      <a:pPr algn="ctr" fontAlgn="ctr"/>
                      <a:r>
                        <a:rPr lang="en-IN" sz="1100" u="none" strike="noStrike">
                          <a:solidFill>
                            <a:schemeClr val="accent1"/>
                          </a:solidFill>
                          <a:effectLst/>
                          <a:latin typeface="Proxima Nova" panose="020B0604020202020204" charset="0"/>
                        </a:rPr>
                        <a:t>Avocados</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6.43</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6.27</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6.58</a:t>
                      </a:r>
                      <a:endParaRPr lang="en-IN" sz="1100" b="0" i="0" u="none" strike="noStrike">
                        <a:solidFill>
                          <a:schemeClr val="accent1"/>
                        </a:solidFill>
                        <a:effectLst/>
                        <a:latin typeface="Proxima Nova" panose="020B0604020202020204" charset="0"/>
                      </a:endParaRPr>
                    </a:p>
                  </a:txBody>
                  <a:tcPr marL="7300" marR="7300" marT="7300" marB="0" anchor="ctr"/>
                </a:tc>
                <a:extLst>
                  <a:ext uri="{0D108BD9-81ED-4DB2-BD59-A6C34878D82A}">
                    <a16:rowId xmlns:a16="http://schemas.microsoft.com/office/drawing/2014/main" val="2815023335"/>
                  </a:ext>
                </a:extLst>
              </a:tr>
              <a:tr h="199435">
                <a:tc>
                  <a:txBody>
                    <a:bodyPr/>
                    <a:lstStyle/>
                    <a:p>
                      <a:pPr algn="ctr" fontAlgn="ctr"/>
                      <a:r>
                        <a:rPr lang="en-IN" sz="1100" u="none" strike="noStrike" dirty="0">
                          <a:solidFill>
                            <a:schemeClr val="accent1"/>
                          </a:solidFill>
                          <a:effectLst/>
                          <a:latin typeface="Proxima Nova" panose="020B0604020202020204" charset="0"/>
                        </a:rPr>
                        <a:t>Bananas</a:t>
                      </a:r>
                      <a:endParaRPr lang="en-IN" sz="1100" b="0" i="0" u="none" strike="noStrike" dirty="0">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dirty="0">
                          <a:solidFill>
                            <a:schemeClr val="accent1"/>
                          </a:solidFill>
                          <a:effectLst/>
                          <a:latin typeface="Proxima Nova" panose="020B0604020202020204" charset="0"/>
                        </a:rPr>
                        <a:t>4.85</a:t>
                      </a:r>
                      <a:endParaRPr lang="en-IN" sz="1100" b="0" i="0" u="none" strike="noStrike" dirty="0">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4.5</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5.2</a:t>
                      </a:r>
                      <a:endParaRPr lang="en-IN" sz="1100" b="0" i="0" u="none" strike="noStrike">
                        <a:solidFill>
                          <a:schemeClr val="accent1"/>
                        </a:solidFill>
                        <a:effectLst/>
                        <a:latin typeface="Proxima Nova" panose="020B0604020202020204" charset="0"/>
                      </a:endParaRPr>
                    </a:p>
                  </a:txBody>
                  <a:tcPr marL="7300" marR="7300" marT="7300" marB="0" anchor="ctr"/>
                </a:tc>
                <a:extLst>
                  <a:ext uri="{0D108BD9-81ED-4DB2-BD59-A6C34878D82A}">
                    <a16:rowId xmlns:a16="http://schemas.microsoft.com/office/drawing/2014/main" val="4251379202"/>
                  </a:ext>
                </a:extLst>
              </a:tr>
              <a:tr h="359979">
                <a:tc>
                  <a:txBody>
                    <a:bodyPr/>
                    <a:lstStyle/>
                    <a:p>
                      <a:pPr algn="ctr" fontAlgn="ctr"/>
                      <a:r>
                        <a:rPr lang="en-IN" sz="1100" u="none" strike="noStrike">
                          <a:solidFill>
                            <a:schemeClr val="accent1"/>
                          </a:solidFill>
                          <a:effectLst/>
                          <a:latin typeface="Proxima Nova" panose="020B0604020202020204" charset="0"/>
                        </a:rPr>
                        <a:t>Bananas, red</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4.67</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4.58</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4.75</a:t>
                      </a:r>
                      <a:endParaRPr lang="en-IN" sz="1100" b="0" i="0" u="none" strike="noStrike">
                        <a:solidFill>
                          <a:schemeClr val="accent1"/>
                        </a:solidFill>
                        <a:effectLst/>
                        <a:latin typeface="Proxima Nova" panose="020B0604020202020204" charset="0"/>
                      </a:endParaRPr>
                    </a:p>
                  </a:txBody>
                  <a:tcPr marL="7300" marR="7300" marT="7300" marB="0" anchor="ctr"/>
                </a:tc>
                <a:extLst>
                  <a:ext uri="{0D108BD9-81ED-4DB2-BD59-A6C34878D82A}">
                    <a16:rowId xmlns:a16="http://schemas.microsoft.com/office/drawing/2014/main" val="3133310349"/>
                  </a:ext>
                </a:extLst>
              </a:tr>
              <a:tr h="398868">
                <a:tc>
                  <a:txBody>
                    <a:bodyPr/>
                    <a:lstStyle/>
                    <a:p>
                      <a:pPr algn="ctr" fontAlgn="ctr"/>
                      <a:r>
                        <a:rPr lang="en-IN" sz="1100" u="none" strike="noStrike">
                          <a:solidFill>
                            <a:schemeClr val="accent1"/>
                          </a:solidFill>
                          <a:effectLst/>
                          <a:latin typeface="Proxima Nova" panose="020B0604020202020204" charset="0"/>
                        </a:rPr>
                        <a:t>Beans, Kidney</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dirty="0">
                          <a:solidFill>
                            <a:schemeClr val="accent1"/>
                          </a:solidFill>
                          <a:effectLst/>
                          <a:latin typeface="Proxima Nova" panose="020B0604020202020204" charset="0"/>
                        </a:rPr>
                        <a:t>5.7</a:t>
                      </a:r>
                      <a:endParaRPr lang="en-IN" sz="1100" b="0" i="0" u="none" strike="noStrike" dirty="0">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dirty="0">
                          <a:solidFill>
                            <a:schemeClr val="accent1"/>
                          </a:solidFill>
                          <a:effectLst/>
                          <a:latin typeface="Proxima Nova" panose="020B0604020202020204" charset="0"/>
                        </a:rPr>
                        <a:t>5.4</a:t>
                      </a:r>
                      <a:endParaRPr lang="en-IN" sz="1100" b="0" i="0" u="none" strike="noStrike" dirty="0">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6</a:t>
                      </a:r>
                      <a:endParaRPr lang="en-IN" sz="1100" b="0" i="0" u="none" strike="noStrike">
                        <a:solidFill>
                          <a:schemeClr val="accent1"/>
                        </a:solidFill>
                        <a:effectLst/>
                        <a:latin typeface="Proxima Nova" panose="020B0604020202020204" charset="0"/>
                      </a:endParaRPr>
                    </a:p>
                  </a:txBody>
                  <a:tcPr marL="7300" marR="7300" marT="7300" marB="0" anchor="ctr"/>
                </a:tc>
                <a:extLst>
                  <a:ext uri="{0D108BD9-81ED-4DB2-BD59-A6C34878D82A}">
                    <a16:rowId xmlns:a16="http://schemas.microsoft.com/office/drawing/2014/main" val="3647672022"/>
                  </a:ext>
                </a:extLst>
              </a:tr>
              <a:tr h="199435">
                <a:tc>
                  <a:txBody>
                    <a:bodyPr/>
                    <a:lstStyle/>
                    <a:p>
                      <a:pPr algn="ctr" fontAlgn="ctr"/>
                      <a:r>
                        <a:rPr lang="en-IN" sz="1100" u="none" strike="noStrike">
                          <a:solidFill>
                            <a:schemeClr val="accent1"/>
                          </a:solidFill>
                          <a:effectLst/>
                          <a:latin typeface="Proxima Nova" panose="020B0604020202020204" charset="0"/>
                        </a:rPr>
                        <a:t>Cabbage</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6</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dirty="0">
                          <a:solidFill>
                            <a:schemeClr val="accent1"/>
                          </a:solidFill>
                          <a:effectLst/>
                          <a:latin typeface="Proxima Nova" panose="020B0604020202020204" charset="0"/>
                        </a:rPr>
                        <a:t>5.2</a:t>
                      </a:r>
                      <a:endParaRPr lang="en-IN" sz="1100" b="0" i="0" u="none" strike="noStrike" dirty="0">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6.8</a:t>
                      </a:r>
                      <a:endParaRPr lang="en-IN" sz="1100" b="0" i="0" u="none" strike="noStrike">
                        <a:solidFill>
                          <a:schemeClr val="accent1"/>
                        </a:solidFill>
                        <a:effectLst/>
                        <a:latin typeface="Proxima Nova" panose="020B0604020202020204" charset="0"/>
                      </a:endParaRPr>
                    </a:p>
                  </a:txBody>
                  <a:tcPr marL="7300" marR="7300" marT="7300" marB="0" anchor="ctr"/>
                </a:tc>
                <a:extLst>
                  <a:ext uri="{0D108BD9-81ED-4DB2-BD59-A6C34878D82A}">
                    <a16:rowId xmlns:a16="http://schemas.microsoft.com/office/drawing/2014/main" val="1948836525"/>
                  </a:ext>
                </a:extLst>
              </a:tr>
              <a:tr h="199435">
                <a:tc>
                  <a:txBody>
                    <a:bodyPr/>
                    <a:lstStyle/>
                    <a:p>
                      <a:pPr algn="ctr" fontAlgn="ctr"/>
                      <a:r>
                        <a:rPr lang="en-IN" sz="1100" u="none" strike="noStrike">
                          <a:solidFill>
                            <a:schemeClr val="accent1"/>
                          </a:solidFill>
                          <a:effectLst/>
                          <a:latin typeface="Proxima Nova" panose="020B0604020202020204" charset="0"/>
                        </a:rPr>
                        <a:t>Carrots</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6.14</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5.88</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6.4</a:t>
                      </a:r>
                      <a:endParaRPr lang="en-IN" sz="1100" b="0" i="0" u="none" strike="noStrike">
                        <a:solidFill>
                          <a:schemeClr val="accent1"/>
                        </a:solidFill>
                        <a:effectLst/>
                        <a:latin typeface="Proxima Nova" panose="020B0604020202020204" charset="0"/>
                      </a:endParaRPr>
                    </a:p>
                  </a:txBody>
                  <a:tcPr marL="7300" marR="7300" marT="7300" marB="0" anchor="ctr"/>
                </a:tc>
                <a:extLst>
                  <a:ext uri="{0D108BD9-81ED-4DB2-BD59-A6C34878D82A}">
                    <a16:rowId xmlns:a16="http://schemas.microsoft.com/office/drawing/2014/main" val="714644681"/>
                  </a:ext>
                </a:extLst>
              </a:tr>
              <a:tr h="398868">
                <a:tc>
                  <a:txBody>
                    <a:bodyPr/>
                    <a:lstStyle/>
                    <a:p>
                      <a:pPr algn="ctr" fontAlgn="ctr"/>
                      <a:r>
                        <a:rPr lang="en-IN" sz="1100" u="none" strike="noStrike">
                          <a:solidFill>
                            <a:schemeClr val="accent1"/>
                          </a:solidFill>
                          <a:effectLst/>
                          <a:latin typeface="Proxima Nova" panose="020B0604020202020204" charset="0"/>
                        </a:rPr>
                        <a:t>Carrots, canned</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dirty="0">
                          <a:solidFill>
                            <a:schemeClr val="accent1"/>
                          </a:solidFill>
                          <a:effectLst/>
                          <a:latin typeface="Proxima Nova" panose="020B0604020202020204" charset="0"/>
                        </a:rPr>
                        <a:t>5.2</a:t>
                      </a:r>
                      <a:endParaRPr lang="en-IN" sz="1100" b="0" i="0" u="none" strike="noStrike" dirty="0">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dirty="0">
                          <a:solidFill>
                            <a:schemeClr val="accent1"/>
                          </a:solidFill>
                          <a:effectLst/>
                          <a:latin typeface="Proxima Nova" panose="020B0604020202020204" charset="0"/>
                        </a:rPr>
                        <a:t>5.18</a:t>
                      </a:r>
                      <a:endParaRPr lang="en-IN" sz="1100" b="0" i="0" u="none" strike="noStrike" dirty="0">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5.22</a:t>
                      </a:r>
                      <a:endParaRPr lang="en-IN" sz="1100" b="0" i="0" u="none" strike="noStrike">
                        <a:solidFill>
                          <a:schemeClr val="accent1"/>
                        </a:solidFill>
                        <a:effectLst/>
                        <a:latin typeface="Proxima Nova" panose="020B0604020202020204" charset="0"/>
                      </a:endParaRPr>
                    </a:p>
                  </a:txBody>
                  <a:tcPr marL="7300" marR="7300" marT="7300" marB="0" anchor="ctr"/>
                </a:tc>
                <a:extLst>
                  <a:ext uri="{0D108BD9-81ED-4DB2-BD59-A6C34878D82A}">
                    <a16:rowId xmlns:a16="http://schemas.microsoft.com/office/drawing/2014/main" val="1401113352"/>
                  </a:ext>
                </a:extLst>
              </a:tr>
              <a:tr h="398868">
                <a:tc>
                  <a:txBody>
                    <a:bodyPr/>
                    <a:lstStyle/>
                    <a:p>
                      <a:pPr algn="ctr" fontAlgn="ctr"/>
                      <a:r>
                        <a:rPr lang="en-IN" sz="1100" u="none" strike="noStrike">
                          <a:solidFill>
                            <a:schemeClr val="accent1"/>
                          </a:solidFill>
                          <a:effectLst/>
                          <a:latin typeface="Proxima Nova" panose="020B0604020202020204" charset="0"/>
                        </a:rPr>
                        <a:t>Grapes,      Lady Finger</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3.55</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dirty="0">
                          <a:solidFill>
                            <a:schemeClr val="accent1"/>
                          </a:solidFill>
                          <a:effectLst/>
                          <a:latin typeface="Proxima Nova" panose="020B0604020202020204" charset="0"/>
                        </a:rPr>
                        <a:t>3.51</a:t>
                      </a:r>
                      <a:endParaRPr lang="en-IN" sz="1100" b="0" i="0" u="none" strike="noStrike" dirty="0">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3.58</a:t>
                      </a:r>
                      <a:endParaRPr lang="en-IN" sz="1100" b="0" i="0" u="none" strike="noStrike">
                        <a:solidFill>
                          <a:schemeClr val="accent1"/>
                        </a:solidFill>
                        <a:effectLst/>
                        <a:latin typeface="Proxima Nova" panose="020B0604020202020204" charset="0"/>
                      </a:endParaRPr>
                    </a:p>
                  </a:txBody>
                  <a:tcPr marL="7300" marR="7300" marT="7300" marB="0" anchor="ctr"/>
                </a:tc>
                <a:extLst>
                  <a:ext uri="{0D108BD9-81ED-4DB2-BD59-A6C34878D82A}">
                    <a16:rowId xmlns:a16="http://schemas.microsoft.com/office/drawing/2014/main" val="4231583555"/>
                  </a:ext>
                </a:extLst>
              </a:tr>
              <a:tr h="199435">
                <a:tc>
                  <a:txBody>
                    <a:bodyPr/>
                    <a:lstStyle/>
                    <a:p>
                      <a:pPr algn="ctr" fontAlgn="ctr"/>
                      <a:r>
                        <a:rPr lang="en-IN" sz="1100" u="none" strike="noStrike" dirty="0">
                          <a:solidFill>
                            <a:schemeClr val="accent1"/>
                          </a:solidFill>
                          <a:effectLst/>
                          <a:latin typeface="Proxima Nova" panose="020B0604020202020204" charset="0"/>
                        </a:rPr>
                        <a:t>Onion</a:t>
                      </a:r>
                      <a:endParaRPr lang="en-IN" sz="1100" b="0" i="0" u="none" strike="noStrike" dirty="0">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5.8</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4.8</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dirty="0">
                          <a:solidFill>
                            <a:schemeClr val="accent1"/>
                          </a:solidFill>
                          <a:effectLst/>
                          <a:latin typeface="Proxima Nova" panose="020B0604020202020204" charset="0"/>
                        </a:rPr>
                        <a:t>6.8</a:t>
                      </a:r>
                      <a:endParaRPr lang="en-IN" sz="1100" b="0" i="0" u="none" strike="noStrike" dirty="0">
                        <a:solidFill>
                          <a:schemeClr val="accent1"/>
                        </a:solidFill>
                        <a:effectLst/>
                        <a:latin typeface="Proxima Nova" panose="020B0604020202020204" charset="0"/>
                      </a:endParaRPr>
                    </a:p>
                  </a:txBody>
                  <a:tcPr marL="7300" marR="7300" marT="7300" marB="0" anchor="ctr"/>
                </a:tc>
                <a:extLst>
                  <a:ext uri="{0D108BD9-81ED-4DB2-BD59-A6C34878D82A}">
                    <a16:rowId xmlns:a16="http://schemas.microsoft.com/office/drawing/2014/main" val="750821558"/>
                  </a:ext>
                </a:extLst>
              </a:tr>
              <a:tr h="199435">
                <a:tc>
                  <a:txBody>
                    <a:bodyPr/>
                    <a:lstStyle/>
                    <a:p>
                      <a:pPr algn="ctr" fontAlgn="ctr"/>
                      <a:r>
                        <a:rPr lang="en-IN" sz="1100" u="none" strike="noStrike">
                          <a:solidFill>
                            <a:schemeClr val="accent1"/>
                          </a:solidFill>
                          <a:effectLst/>
                          <a:latin typeface="Proxima Nova" panose="020B0604020202020204" charset="0"/>
                        </a:rPr>
                        <a:t>Potatoes</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5.65</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dirty="0">
                          <a:solidFill>
                            <a:schemeClr val="accent1"/>
                          </a:solidFill>
                          <a:effectLst/>
                          <a:latin typeface="Proxima Nova" panose="020B0604020202020204" charset="0"/>
                        </a:rPr>
                        <a:t>5.4</a:t>
                      </a:r>
                      <a:endParaRPr lang="en-IN" sz="1100" b="0" i="0" u="none" strike="noStrike" dirty="0">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5.9</a:t>
                      </a:r>
                      <a:endParaRPr lang="en-IN" sz="1100" b="0" i="0" u="none" strike="noStrike">
                        <a:solidFill>
                          <a:schemeClr val="accent1"/>
                        </a:solidFill>
                        <a:effectLst/>
                        <a:latin typeface="Proxima Nova" panose="020B0604020202020204" charset="0"/>
                      </a:endParaRPr>
                    </a:p>
                  </a:txBody>
                  <a:tcPr marL="7300" marR="7300" marT="7300" marB="0" anchor="ctr"/>
                </a:tc>
                <a:extLst>
                  <a:ext uri="{0D108BD9-81ED-4DB2-BD59-A6C34878D82A}">
                    <a16:rowId xmlns:a16="http://schemas.microsoft.com/office/drawing/2014/main" val="3217457249"/>
                  </a:ext>
                </a:extLst>
              </a:tr>
              <a:tr h="199435">
                <a:tc>
                  <a:txBody>
                    <a:bodyPr/>
                    <a:lstStyle/>
                    <a:p>
                      <a:pPr algn="ctr" fontAlgn="ctr"/>
                      <a:r>
                        <a:rPr lang="en-IN" sz="1100" u="none" strike="noStrike">
                          <a:solidFill>
                            <a:schemeClr val="accent1"/>
                          </a:solidFill>
                          <a:effectLst/>
                          <a:latin typeface="Proxima Nova" panose="020B0604020202020204" charset="0"/>
                        </a:rPr>
                        <a:t>Tomatoes</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4.6</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dirty="0">
                          <a:solidFill>
                            <a:schemeClr val="accent1"/>
                          </a:solidFill>
                          <a:effectLst/>
                          <a:latin typeface="Proxima Nova" panose="020B0604020202020204" charset="0"/>
                        </a:rPr>
                        <a:t>4.3</a:t>
                      </a:r>
                      <a:endParaRPr lang="en-IN" sz="1100" b="0" i="0" u="none" strike="noStrike" dirty="0">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dirty="0">
                          <a:solidFill>
                            <a:schemeClr val="accent1"/>
                          </a:solidFill>
                          <a:effectLst/>
                          <a:latin typeface="Proxima Nova" panose="020B0604020202020204" charset="0"/>
                        </a:rPr>
                        <a:t>4.9</a:t>
                      </a:r>
                      <a:endParaRPr lang="en-IN" sz="1100" b="0" i="0" u="none" strike="noStrike" dirty="0">
                        <a:solidFill>
                          <a:schemeClr val="accent1"/>
                        </a:solidFill>
                        <a:effectLst/>
                        <a:latin typeface="Proxima Nova" panose="020B0604020202020204" charset="0"/>
                      </a:endParaRPr>
                    </a:p>
                  </a:txBody>
                  <a:tcPr marL="7300" marR="7300" marT="7300" marB="0" anchor="ctr"/>
                </a:tc>
                <a:extLst>
                  <a:ext uri="{0D108BD9-81ED-4DB2-BD59-A6C34878D82A}">
                    <a16:rowId xmlns:a16="http://schemas.microsoft.com/office/drawing/2014/main" val="3629005430"/>
                  </a:ext>
                </a:extLst>
              </a:tr>
              <a:tr h="199435">
                <a:tc>
                  <a:txBody>
                    <a:bodyPr/>
                    <a:lstStyle/>
                    <a:p>
                      <a:pPr algn="ctr" fontAlgn="ctr"/>
                      <a:r>
                        <a:rPr lang="en-IN" sz="1100" u="none" strike="noStrike">
                          <a:solidFill>
                            <a:schemeClr val="accent1"/>
                          </a:solidFill>
                          <a:effectLst/>
                          <a:latin typeface="Proxima Nova" panose="020B0604020202020204" charset="0"/>
                        </a:rPr>
                        <a:t>Whole milk</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a:solidFill>
                            <a:schemeClr val="accent1"/>
                          </a:solidFill>
                          <a:effectLst/>
                          <a:latin typeface="Proxima Nova" panose="020B0604020202020204" charset="0"/>
                        </a:rPr>
                        <a:t>6.65</a:t>
                      </a:r>
                      <a:endParaRPr lang="en-IN" sz="1100" b="0" i="0" u="none" strike="noStrike">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dirty="0">
                          <a:solidFill>
                            <a:schemeClr val="accent1"/>
                          </a:solidFill>
                          <a:effectLst/>
                          <a:latin typeface="Proxima Nova" panose="020B0604020202020204" charset="0"/>
                        </a:rPr>
                        <a:t>6.4</a:t>
                      </a:r>
                      <a:endParaRPr lang="en-IN" sz="1100" b="0" i="0" u="none" strike="noStrike" dirty="0">
                        <a:solidFill>
                          <a:schemeClr val="accent1"/>
                        </a:solidFill>
                        <a:effectLst/>
                        <a:latin typeface="Proxima Nova" panose="020B0604020202020204" charset="0"/>
                      </a:endParaRPr>
                    </a:p>
                  </a:txBody>
                  <a:tcPr marL="7300" marR="7300" marT="7300" marB="0" anchor="ctr"/>
                </a:tc>
                <a:tc>
                  <a:txBody>
                    <a:bodyPr/>
                    <a:lstStyle/>
                    <a:p>
                      <a:pPr algn="ctr" fontAlgn="ctr"/>
                      <a:r>
                        <a:rPr lang="en-IN" sz="1100" u="none" strike="noStrike" dirty="0">
                          <a:solidFill>
                            <a:schemeClr val="accent1"/>
                          </a:solidFill>
                          <a:effectLst/>
                          <a:latin typeface="Proxima Nova" panose="020B0604020202020204" charset="0"/>
                        </a:rPr>
                        <a:t>6.9</a:t>
                      </a:r>
                      <a:endParaRPr lang="en-IN" sz="1100" b="0" i="0" u="none" strike="noStrike" dirty="0">
                        <a:solidFill>
                          <a:schemeClr val="accent1"/>
                        </a:solidFill>
                        <a:effectLst/>
                        <a:latin typeface="Proxima Nova" panose="020B0604020202020204" charset="0"/>
                      </a:endParaRPr>
                    </a:p>
                  </a:txBody>
                  <a:tcPr marL="7300" marR="7300" marT="7300" marB="0" anchor="ctr"/>
                </a:tc>
                <a:extLst>
                  <a:ext uri="{0D108BD9-81ED-4DB2-BD59-A6C34878D82A}">
                    <a16:rowId xmlns:a16="http://schemas.microsoft.com/office/drawing/2014/main" val="2977582708"/>
                  </a:ext>
                </a:extLst>
              </a:tr>
            </a:tbl>
          </a:graphicData>
        </a:graphic>
      </p:graphicFrame>
    </p:spTree>
    <p:extLst>
      <p:ext uri="{BB962C8B-B14F-4D97-AF65-F5344CB8AC3E}">
        <p14:creationId xmlns:p14="http://schemas.microsoft.com/office/powerpoint/2010/main" val="3476542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C8B7-839E-4D79-AD48-6ED74950FF22}"/>
              </a:ext>
            </a:extLst>
          </p:cNvPr>
          <p:cNvSpPr>
            <a:spLocks noGrp="1"/>
          </p:cNvSpPr>
          <p:nvPr>
            <p:ph type="ctrTitle"/>
          </p:nvPr>
        </p:nvSpPr>
        <p:spPr>
          <a:xfrm>
            <a:off x="311700" y="644550"/>
            <a:ext cx="8520600" cy="191645"/>
          </a:xfrm>
        </p:spPr>
        <p:txBody>
          <a:bodyPr/>
          <a:lstStyle/>
          <a:p>
            <a:r>
              <a:rPr lang="en-US" dirty="0"/>
              <a:t>Variation in vacuum container</a:t>
            </a:r>
            <a:endParaRPr lang="en-IN" dirty="0"/>
          </a:p>
        </p:txBody>
      </p:sp>
      <p:sp>
        <p:nvSpPr>
          <p:cNvPr id="3" name="TextBox 2">
            <a:extLst>
              <a:ext uri="{FF2B5EF4-FFF2-40B4-BE49-F238E27FC236}">
                <a16:creationId xmlns:a16="http://schemas.microsoft.com/office/drawing/2014/main" id="{8F73D127-432E-4F63-A87D-65BF1C698091}"/>
              </a:ext>
            </a:extLst>
          </p:cNvPr>
          <p:cNvSpPr txBox="1"/>
          <p:nvPr/>
        </p:nvSpPr>
        <p:spPr>
          <a:xfrm>
            <a:off x="932447" y="4174958"/>
            <a:ext cx="2773279" cy="461665"/>
          </a:xfrm>
          <a:prstGeom prst="rect">
            <a:avLst/>
          </a:prstGeom>
          <a:noFill/>
        </p:spPr>
        <p:txBody>
          <a:bodyPr wrap="square" rtlCol="0">
            <a:spAutoFit/>
          </a:bodyPr>
          <a:lstStyle/>
          <a:p>
            <a:r>
              <a:rPr lang="en-US" sz="1200" b="0" i="0" dirty="0">
                <a:solidFill>
                  <a:schemeClr val="accent1"/>
                </a:solidFill>
                <a:effectLst/>
                <a:latin typeface="Arial" panose="020B0604020202020204" pitchFamily="34" charset="0"/>
              </a:rPr>
              <a:t>Variation of the MQ5 gas sensor’s output voltage in vacuum</a:t>
            </a:r>
            <a:endParaRPr lang="en-IN" sz="1200" dirty="0">
              <a:solidFill>
                <a:schemeClr val="accent1"/>
              </a:solidFill>
            </a:endParaRPr>
          </a:p>
        </p:txBody>
      </p:sp>
      <p:pic>
        <p:nvPicPr>
          <p:cNvPr id="1030" name="Picture 6" descr="Symmetry 11 00374 g010 550">
            <a:extLst>
              <a:ext uri="{FF2B5EF4-FFF2-40B4-BE49-F238E27FC236}">
                <a16:creationId xmlns:a16="http://schemas.microsoft.com/office/drawing/2014/main" id="{C999C51B-EEAD-401B-9F80-BFB89A27E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534" y="912471"/>
            <a:ext cx="2862429" cy="35392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753DE8-087F-484E-8DD6-A9B65D1D03CD}"/>
              </a:ext>
            </a:extLst>
          </p:cNvPr>
          <p:cNvSpPr txBox="1"/>
          <p:nvPr/>
        </p:nvSpPr>
        <p:spPr>
          <a:xfrm>
            <a:off x="5865395" y="4614111"/>
            <a:ext cx="2502568" cy="461665"/>
          </a:xfrm>
          <a:prstGeom prst="rect">
            <a:avLst/>
          </a:prstGeom>
          <a:noFill/>
        </p:spPr>
        <p:txBody>
          <a:bodyPr wrap="square" rtlCol="0">
            <a:spAutoFit/>
          </a:bodyPr>
          <a:lstStyle/>
          <a:p>
            <a:r>
              <a:rPr lang="en-US" sz="1200" b="0" i="0" dirty="0">
                <a:solidFill>
                  <a:schemeClr val="accent1"/>
                </a:solidFill>
                <a:effectLst/>
                <a:latin typeface="Arial" panose="020B0604020202020204" pitchFamily="34" charset="0"/>
              </a:rPr>
              <a:t>Humidity and pressure in the empty vacuum container.</a:t>
            </a:r>
            <a:endParaRPr lang="en-IN" sz="1200" dirty="0">
              <a:solidFill>
                <a:schemeClr val="accent1"/>
              </a:solidFill>
            </a:endParaRPr>
          </a:p>
        </p:txBody>
      </p:sp>
      <p:pic>
        <p:nvPicPr>
          <p:cNvPr id="1034" name="Picture 10" descr="Symmetry 11 00374 g011 550">
            <a:extLst>
              <a:ext uri="{FF2B5EF4-FFF2-40B4-BE49-F238E27FC236}">
                <a16:creationId xmlns:a16="http://schemas.microsoft.com/office/drawing/2014/main" id="{633817C1-6911-4554-9A70-EF3E94BB7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85" y="1803985"/>
            <a:ext cx="3467602" cy="196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599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EC4382-1929-44FD-A216-52762A1B2533}"/>
              </a:ext>
            </a:extLst>
          </p:cNvPr>
          <p:cNvPicPr>
            <a:picLocks noChangeAspect="1"/>
          </p:cNvPicPr>
          <p:nvPr/>
        </p:nvPicPr>
        <p:blipFill rotWithShape="1">
          <a:blip r:embed="rId2"/>
          <a:srcRect l="18882" t="26784" r="22698" b="41052"/>
          <a:stretch/>
        </p:blipFill>
        <p:spPr>
          <a:xfrm>
            <a:off x="649777" y="2398735"/>
            <a:ext cx="3633537" cy="1654342"/>
          </a:xfrm>
          <a:prstGeom prst="rect">
            <a:avLst/>
          </a:prstGeom>
        </p:spPr>
      </p:pic>
      <p:sp>
        <p:nvSpPr>
          <p:cNvPr id="4" name="TextBox 3">
            <a:extLst>
              <a:ext uri="{FF2B5EF4-FFF2-40B4-BE49-F238E27FC236}">
                <a16:creationId xmlns:a16="http://schemas.microsoft.com/office/drawing/2014/main" id="{C2906DE2-29C5-4BB8-9C0B-A10C649D39B4}"/>
              </a:ext>
            </a:extLst>
          </p:cNvPr>
          <p:cNvSpPr txBox="1"/>
          <p:nvPr/>
        </p:nvSpPr>
        <p:spPr>
          <a:xfrm>
            <a:off x="1579909" y="703847"/>
            <a:ext cx="3706297" cy="1477328"/>
          </a:xfrm>
          <a:prstGeom prst="rect">
            <a:avLst/>
          </a:prstGeom>
          <a:noFill/>
        </p:spPr>
        <p:txBody>
          <a:bodyPr wrap="square" rtlCol="0">
            <a:spAutoFit/>
          </a:bodyPr>
          <a:lstStyle/>
          <a:p>
            <a:endParaRPr lang="en-US" sz="1800" b="1" dirty="0">
              <a:solidFill>
                <a:schemeClr val="bg1"/>
              </a:solidFill>
              <a:latin typeface="Proxima Nova" panose="020B0604020202020204" charset="0"/>
            </a:endParaRPr>
          </a:p>
          <a:p>
            <a:endParaRPr lang="en-US" sz="1800" b="1" dirty="0">
              <a:solidFill>
                <a:schemeClr val="bg1"/>
              </a:solidFill>
              <a:latin typeface="Proxima Nova" panose="020B0604020202020204" charset="0"/>
            </a:endParaRPr>
          </a:p>
          <a:p>
            <a:r>
              <a:rPr lang="en-US" sz="1800" b="1" dirty="0">
                <a:solidFill>
                  <a:schemeClr val="bg1"/>
                </a:solidFill>
                <a:latin typeface="Proxima Nova" panose="020B0604020202020204" charset="0"/>
              </a:rPr>
              <a:t>               </a:t>
            </a:r>
          </a:p>
          <a:p>
            <a:endParaRPr lang="en-US" sz="1800" b="1" dirty="0">
              <a:solidFill>
                <a:schemeClr val="bg1"/>
              </a:solidFill>
              <a:latin typeface="Proxima Nova" panose="020B0604020202020204" charset="0"/>
            </a:endParaRPr>
          </a:p>
          <a:p>
            <a:r>
              <a:rPr lang="en-US" sz="1800" b="1" dirty="0">
                <a:solidFill>
                  <a:schemeClr val="bg1"/>
                </a:solidFill>
                <a:latin typeface="Proxima Nova" panose="020B0604020202020204" charset="0"/>
              </a:rPr>
              <a:t>Node red flow </a:t>
            </a:r>
            <a:endParaRPr lang="en-IN" sz="1800" b="1" dirty="0">
              <a:solidFill>
                <a:schemeClr val="bg1"/>
              </a:solidFill>
              <a:latin typeface="Proxima Nova" panose="020B0604020202020204" charset="0"/>
            </a:endParaRPr>
          </a:p>
        </p:txBody>
      </p:sp>
    </p:spTree>
    <p:extLst>
      <p:ext uri="{BB962C8B-B14F-4D97-AF65-F5344CB8AC3E}">
        <p14:creationId xmlns:p14="http://schemas.microsoft.com/office/powerpoint/2010/main" val="129372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F65E-51CB-43E8-B0AC-07A8F40DC152}"/>
              </a:ext>
            </a:extLst>
          </p:cNvPr>
          <p:cNvSpPr>
            <a:spLocks noGrp="1"/>
          </p:cNvSpPr>
          <p:nvPr>
            <p:ph type="ctrTitle"/>
          </p:nvPr>
        </p:nvSpPr>
        <p:spPr>
          <a:xfrm>
            <a:off x="715618" y="1424610"/>
            <a:ext cx="7533860" cy="265042"/>
          </a:xfrm>
          <a:effectLst>
            <a:innerShdw blurRad="63500" dist="50800" dir="13500000">
              <a:prstClr val="black">
                <a:alpha val="50000"/>
              </a:prstClr>
            </a:innerShdw>
          </a:effectLst>
        </p:spPr>
        <p:txBody>
          <a:bodyPr/>
          <a:lstStyle/>
          <a:p>
            <a:pPr algn="l"/>
            <a:r>
              <a:rPr lang="en-US" sz="3200" b="1" dirty="0">
                <a:latin typeface="Open Sans" panose="020B0606030504020204" pitchFamily="34" charset="0"/>
                <a:ea typeface="Open Sans" panose="020B0606030504020204" pitchFamily="34" charset="0"/>
                <a:cs typeface="Open Sans" panose="020B0606030504020204" pitchFamily="34" charset="0"/>
              </a:rPr>
              <a:t>     </a:t>
            </a:r>
            <a:r>
              <a:rPr lang="en-US" sz="3200" b="1" dirty="0">
                <a:ln w="22225">
                  <a:solidFill>
                    <a:schemeClr val="accent3">
                      <a:lumMod val="75000"/>
                    </a:schemeClr>
                  </a:solidFill>
                  <a:prstDash val="solid"/>
                </a:ln>
                <a:solidFill>
                  <a:schemeClr val="accent4"/>
                </a:solidFill>
                <a:effectLst>
                  <a:glow rad="228600">
                    <a:schemeClr val="accent2">
                      <a:satMod val="175000"/>
                      <a:alpha val="40000"/>
                    </a:schemeClr>
                  </a:glow>
                </a:effectLst>
                <a:latin typeface="Open Sans" panose="020B0606030504020204" pitchFamily="34" charset="0"/>
                <a:ea typeface="Open Sans" panose="020B0606030504020204" pitchFamily="34" charset="0"/>
                <a:cs typeface="Open Sans" panose="020B0606030504020204" pitchFamily="34" charset="0"/>
              </a:rPr>
              <a:t>Food quality monitoring system</a:t>
            </a:r>
            <a:r>
              <a:rPr lang="en-US" sz="3200" b="1" dirty="0">
                <a:latin typeface="Open Sans" panose="020B0606030504020204" pitchFamily="34" charset="0"/>
                <a:ea typeface="Open Sans" panose="020B0606030504020204" pitchFamily="34" charset="0"/>
                <a:cs typeface="Open Sans" panose="020B0606030504020204" pitchFamily="34" charset="0"/>
              </a:rPr>
              <a:t/>
            </a:r>
            <a:br>
              <a:rPr lang="en-US" sz="3200" b="1" dirty="0">
                <a:latin typeface="Open Sans" panose="020B0606030504020204" pitchFamily="34" charset="0"/>
                <a:ea typeface="Open Sans" panose="020B0606030504020204" pitchFamily="34" charset="0"/>
                <a:cs typeface="Open Sans" panose="020B0606030504020204" pitchFamily="34" charset="0"/>
              </a:rPr>
            </a:br>
            <a:endParaRPr lang="en-IN" dirty="0"/>
          </a:p>
        </p:txBody>
      </p:sp>
      <p:sp>
        <p:nvSpPr>
          <p:cNvPr id="3" name="Subtitle 2">
            <a:extLst>
              <a:ext uri="{FF2B5EF4-FFF2-40B4-BE49-F238E27FC236}">
                <a16:creationId xmlns:a16="http://schemas.microsoft.com/office/drawing/2014/main" id="{F356FE20-4082-4F20-A475-F4641DE67808}"/>
              </a:ext>
            </a:extLst>
          </p:cNvPr>
          <p:cNvSpPr>
            <a:spLocks noGrp="1"/>
          </p:cNvSpPr>
          <p:nvPr>
            <p:ph type="subTitle" idx="1"/>
          </p:nvPr>
        </p:nvSpPr>
        <p:spPr>
          <a:xfrm>
            <a:off x="3164296" y="3776867"/>
            <a:ext cx="3129600" cy="518103"/>
          </a:xfrm>
        </p:spPr>
        <p:txBody>
          <a:bodyPr/>
          <a:lstStyle/>
          <a:p>
            <a:pPr marL="0" lvl="0" indent="0" algn="l" rtl="0">
              <a:spcBef>
                <a:spcPts val="0"/>
              </a:spcBef>
              <a:spcAft>
                <a:spcPts val="0"/>
              </a:spcAft>
              <a:buNone/>
            </a:pPr>
            <a:r>
              <a:rPr lang="en-US" sz="1600" b="1" dirty="0" smtClean="0">
                <a:solidFill>
                  <a:schemeClr val="accent1"/>
                </a:solidFill>
                <a:latin typeface="Proxima Nova" panose="020B0604020202020204" charset="0"/>
              </a:rPr>
              <a:t>Sarvagha K</a:t>
            </a:r>
            <a:r>
              <a:rPr lang="en-US" sz="1600" b="1" dirty="0" smtClean="0">
                <a:solidFill>
                  <a:schemeClr val="accent1"/>
                </a:solidFill>
                <a:latin typeface="Proxima Nova" panose="020B0604020202020204" charset="0"/>
              </a:rPr>
              <a:t>  - 19MIS0182</a:t>
            </a:r>
            <a:endParaRPr lang="en-US" sz="1600" b="1" dirty="0">
              <a:solidFill>
                <a:schemeClr val="accent1"/>
              </a:solidFill>
              <a:latin typeface="Proxima Nova" panose="020B0604020202020204" charset="0"/>
            </a:endParaRPr>
          </a:p>
          <a:p>
            <a:endParaRPr lang="en-IN" dirty="0"/>
          </a:p>
        </p:txBody>
      </p:sp>
      <p:pic>
        <p:nvPicPr>
          <p:cNvPr id="4" name="Picture 3">
            <a:extLst>
              <a:ext uri="{FF2B5EF4-FFF2-40B4-BE49-F238E27FC236}">
                <a16:creationId xmlns:a16="http://schemas.microsoft.com/office/drawing/2014/main" id="{AE9CB0AE-5291-4580-8B38-B8E6870E51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1199" y="1689652"/>
            <a:ext cx="3622697" cy="1822173"/>
          </a:xfrm>
          <a:prstGeom prst="rect">
            <a:avLst/>
          </a:prstGeom>
        </p:spPr>
      </p:pic>
    </p:spTree>
    <p:extLst>
      <p:ext uri="{BB962C8B-B14F-4D97-AF65-F5344CB8AC3E}">
        <p14:creationId xmlns:p14="http://schemas.microsoft.com/office/powerpoint/2010/main" val="1924992680"/>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CONCLUSION:</a:t>
            </a:r>
            <a:endParaRPr dirty="0"/>
          </a:p>
        </p:txBody>
      </p:sp>
      <p:sp>
        <p:nvSpPr>
          <p:cNvPr id="1282" name="Google Shape;1282;p41"/>
          <p:cNvSpPr txBox="1">
            <a:spLocks noGrp="1"/>
          </p:cNvSpPr>
          <p:nvPr>
            <p:ph type="body" idx="1"/>
          </p:nvPr>
        </p:nvSpPr>
        <p:spPr>
          <a:xfrm>
            <a:off x="99391" y="1623391"/>
            <a:ext cx="6400799" cy="3962009"/>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r>
              <a:rPr lang="en-US" sz="1100" dirty="0">
                <a:latin typeface="Proxima Nova" panose="020B0604020202020204" charset="0"/>
              </a:rPr>
              <a:t>                   The aging population is a phenomenon occurring not only in India, but also on the other countries. Also, according to the World Health Organization, from a medical point of view, age is associated with many diseases for which there are no effective treatments. However, the same study, showing that the aging population is associated with the increase in the prevalence of the diseases and specific related symptoms, indicates that all these could be delayed by the adoption Symmetry of a healthy lifestyle. In this context, our study contributes to increase the quality of life, through the use of intelligent sensor networks to warn the aged individuals when a food expires, or when certain properties of the food packaging are altered. In this article, we presented a portable system for monitoring vacuum packed foods.</a:t>
            </a:r>
          </a:p>
          <a:p>
            <a:pPr marL="0" lvl="0" indent="0" algn="l" rtl="0">
              <a:lnSpc>
                <a:spcPct val="100000"/>
              </a:lnSpc>
              <a:spcBef>
                <a:spcPts val="300"/>
              </a:spcBef>
              <a:spcAft>
                <a:spcPts val="0"/>
              </a:spcAft>
              <a:buClr>
                <a:schemeClr val="dk1"/>
              </a:buClr>
              <a:buSzPts val="1100"/>
              <a:buFont typeface="Arial"/>
              <a:buNone/>
            </a:pPr>
            <a:r>
              <a:rPr lang="en-US" sz="1100" dirty="0">
                <a:latin typeface="Proxima Nova" panose="020B0604020202020204" charset="0"/>
              </a:rPr>
              <a:t>                    The Internet of Things facilitates a numerous benefits to the society and from our project we can provide and prove the strength of IoT using the Thing speak API that is capable to contribute the services for the purpose of building vast number of IoT applications and help to implement them on the public platform. This Design Provide an Moderate and less expensive way of Sensing and Monitoring system in the field of Domestic and as well industrial standards to implement the IoT</a:t>
            </a:r>
            <a:r>
              <a:rPr lang="en-US" sz="600" dirty="0">
                <a:latin typeface="Proxima Nova" panose="020B0604020202020204" charset="0"/>
              </a:rPr>
              <a:t> .</a:t>
            </a:r>
            <a:endParaRPr sz="1100" dirty="0">
              <a:solidFill>
                <a:schemeClr val="dk1"/>
              </a:solidFill>
              <a:latin typeface="Proxima Nova" panose="020B0604020202020204" charset="0"/>
            </a:endParaRPr>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REFERENCE:</a:t>
            </a:r>
            <a:endParaRPr dirty="0"/>
          </a:p>
        </p:txBody>
      </p:sp>
      <p:sp>
        <p:nvSpPr>
          <p:cNvPr id="1288" name="Google Shape;1288;p42"/>
          <p:cNvSpPr txBox="1">
            <a:spLocks noGrp="1"/>
          </p:cNvSpPr>
          <p:nvPr>
            <p:ph type="body" idx="1"/>
          </p:nvPr>
        </p:nvSpPr>
        <p:spPr>
          <a:xfrm>
            <a:off x="810000" y="1251150"/>
            <a:ext cx="5630557" cy="3795800"/>
          </a:xfrm>
          <a:prstGeom prst="rect">
            <a:avLst/>
          </a:prstGeom>
          <a:noFill/>
        </p:spPr>
        <p:txBody>
          <a:bodyPr spcFirstLastPara="1" wrap="square" lIns="91425" tIns="91425" rIns="91425" bIns="91425" anchor="t" anchorCtr="0">
            <a:noAutofit/>
          </a:bodyPr>
          <a:lstStyle/>
          <a:p>
            <a:r>
              <a:rPr lang="en-IN" sz="1200" dirty="0" err="1">
                <a:solidFill>
                  <a:schemeClr val="accent2"/>
                </a:solidFill>
                <a:latin typeface="Proxima Nova" panose="020B0604020202020204" charset="0"/>
              </a:rPr>
              <a:t>Ee</a:t>
            </a:r>
            <a:r>
              <a:rPr lang="en-IN" sz="1200" dirty="0">
                <a:solidFill>
                  <a:schemeClr val="accent2"/>
                </a:solidFill>
                <a:latin typeface="Proxima Nova" panose="020B0604020202020204" charset="0"/>
              </a:rPr>
              <a:t> Lim Tan, Wen Ni Ng, </a:t>
            </a:r>
            <a:r>
              <a:rPr lang="en-IN" sz="1200" dirty="0" err="1">
                <a:solidFill>
                  <a:schemeClr val="accent2"/>
                </a:solidFill>
                <a:latin typeface="Proxima Nova" panose="020B0604020202020204" charset="0"/>
              </a:rPr>
              <a:t>Ranyuan</a:t>
            </a:r>
            <a:r>
              <a:rPr lang="en-IN" sz="1200" dirty="0">
                <a:solidFill>
                  <a:schemeClr val="accent2"/>
                </a:solidFill>
                <a:latin typeface="Proxima Nova" panose="020B0604020202020204" charset="0"/>
              </a:rPr>
              <a:t> Shao, Brandon D. </a:t>
            </a:r>
            <a:r>
              <a:rPr lang="en-IN" sz="1200" dirty="0" err="1">
                <a:solidFill>
                  <a:schemeClr val="accent2"/>
                </a:solidFill>
                <a:latin typeface="Proxima Nova" panose="020B0604020202020204" charset="0"/>
              </a:rPr>
              <a:t>Pereles</a:t>
            </a:r>
            <a:r>
              <a:rPr lang="en-IN" sz="1200" dirty="0">
                <a:solidFill>
                  <a:schemeClr val="accent2"/>
                </a:solidFill>
                <a:latin typeface="Proxima Nova" panose="020B0604020202020204" charset="0"/>
              </a:rPr>
              <a:t> and </a:t>
            </a:r>
            <a:r>
              <a:rPr lang="en-IN" sz="1200" dirty="0" err="1">
                <a:solidFill>
                  <a:schemeClr val="accent2"/>
                </a:solidFill>
                <a:latin typeface="Proxima Nova" panose="020B0604020202020204" charset="0"/>
              </a:rPr>
              <a:t>Keat</a:t>
            </a:r>
            <a:r>
              <a:rPr lang="en-IN" sz="1200" dirty="0">
                <a:solidFill>
                  <a:schemeClr val="accent2"/>
                </a:solidFill>
                <a:latin typeface="Proxima Nova" panose="020B0604020202020204" charset="0"/>
              </a:rPr>
              <a:t> Ghee Ong,” A </a:t>
            </a:r>
            <a:r>
              <a:rPr lang="en-IN" sz="1200" dirty="0" err="1">
                <a:solidFill>
                  <a:schemeClr val="accent2"/>
                </a:solidFill>
                <a:latin typeface="Proxima Nova" panose="020B0604020202020204" charset="0"/>
              </a:rPr>
              <a:t>Wireless,Passive</a:t>
            </a:r>
            <a:r>
              <a:rPr lang="en-IN" sz="1200" dirty="0">
                <a:solidFill>
                  <a:schemeClr val="accent2"/>
                </a:solidFill>
                <a:latin typeface="Proxima Nova" panose="020B0604020202020204" charset="0"/>
              </a:rPr>
              <a:t> Sensor for Quantifying  Packaged Food Quality”, Full Research Paper</a:t>
            </a:r>
          </a:p>
          <a:p>
            <a:r>
              <a:rPr lang="en-IN" sz="1200" dirty="0">
                <a:latin typeface="Proxima Nova" panose="020B0604020202020204" charset="0"/>
              </a:rPr>
              <a:t>An Intelligent IoT-Based Food Quality Monitoring Approach Using Low-Cost Sensors </a:t>
            </a:r>
            <a:r>
              <a:rPr lang="en-IN" sz="1200" dirty="0" err="1">
                <a:latin typeface="Proxima Nova" panose="020B0604020202020204" charset="0"/>
              </a:rPr>
              <a:t>Alexandru</a:t>
            </a:r>
            <a:r>
              <a:rPr lang="en-IN" sz="1200" dirty="0">
                <a:latin typeface="Proxima Nova" panose="020B0604020202020204" charset="0"/>
              </a:rPr>
              <a:t> Popa 1 , Mihaela </a:t>
            </a:r>
            <a:r>
              <a:rPr lang="en-IN" sz="1200" dirty="0" err="1">
                <a:latin typeface="Proxima Nova" panose="020B0604020202020204" charset="0"/>
              </a:rPr>
              <a:t>Hnatiuc</a:t>
            </a:r>
            <a:r>
              <a:rPr lang="en-IN" sz="1200" dirty="0">
                <a:latin typeface="Proxima Nova" panose="020B0604020202020204" charset="0"/>
              </a:rPr>
              <a:t> 2 , </a:t>
            </a:r>
            <a:r>
              <a:rPr lang="en-IN" sz="1200" dirty="0" err="1">
                <a:latin typeface="Proxima Nova" panose="020B0604020202020204" charset="0"/>
              </a:rPr>
              <a:t>Mirel</a:t>
            </a:r>
            <a:r>
              <a:rPr lang="en-IN" sz="1200" dirty="0">
                <a:latin typeface="Proxima Nova" panose="020B0604020202020204" charset="0"/>
              </a:rPr>
              <a:t> </a:t>
            </a:r>
            <a:r>
              <a:rPr lang="en-IN" sz="1200" dirty="0" err="1">
                <a:latin typeface="Proxima Nova" panose="020B0604020202020204" charset="0"/>
              </a:rPr>
              <a:t>Paun</a:t>
            </a:r>
            <a:r>
              <a:rPr lang="en-IN" sz="1200" dirty="0">
                <a:latin typeface="Proxima Nova" panose="020B0604020202020204" charset="0"/>
              </a:rPr>
              <a:t> 2 , </a:t>
            </a:r>
            <a:r>
              <a:rPr lang="en-IN" sz="1200" dirty="0" err="1">
                <a:latin typeface="Proxima Nova" panose="020B0604020202020204" charset="0"/>
              </a:rPr>
              <a:t>Oana</a:t>
            </a:r>
            <a:r>
              <a:rPr lang="en-IN" sz="1200" dirty="0">
                <a:latin typeface="Proxima Nova" panose="020B0604020202020204" charset="0"/>
              </a:rPr>
              <a:t> </a:t>
            </a:r>
            <a:r>
              <a:rPr lang="en-IN" sz="1200" dirty="0" err="1">
                <a:latin typeface="Proxima Nova" panose="020B0604020202020204" charset="0"/>
              </a:rPr>
              <a:t>Geman</a:t>
            </a:r>
            <a:r>
              <a:rPr lang="en-IN" sz="1200" dirty="0">
                <a:latin typeface="Proxima Nova" panose="020B0604020202020204" charset="0"/>
              </a:rPr>
              <a:t> 3 , D. Jude Hemanth 4 , Daniel </a:t>
            </a:r>
            <a:r>
              <a:rPr lang="en-IN" sz="1200" dirty="0" err="1">
                <a:latin typeface="Proxima Nova" panose="020B0604020202020204" charset="0"/>
              </a:rPr>
              <a:t>Dorcea</a:t>
            </a:r>
            <a:r>
              <a:rPr lang="en-IN" sz="1200" dirty="0">
                <a:latin typeface="Proxima Nova" panose="020B0604020202020204" charset="0"/>
              </a:rPr>
              <a:t> 2 , Le Hoang Son 5,6,* and Simona Ghita </a:t>
            </a:r>
          </a:p>
          <a:p>
            <a:r>
              <a:rPr lang="en-IN" sz="1200" dirty="0">
                <a:latin typeface="Proxima Nova" panose="020B0604020202020204" charset="0"/>
              </a:rPr>
              <a:t>Ki-</a:t>
            </a:r>
            <a:r>
              <a:rPr lang="en-IN" sz="1200" dirty="0" err="1">
                <a:latin typeface="Proxima Nova" panose="020B0604020202020204" charset="0"/>
              </a:rPr>
              <a:t>hwan</a:t>
            </a:r>
            <a:r>
              <a:rPr lang="en-IN" sz="1200" dirty="0">
                <a:latin typeface="Proxima Nova" panose="020B0604020202020204" charset="0"/>
              </a:rPr>
              <a:t> </a:t>
            </a:r>
            <a:r>
              <a:rPr lang="en-IN" sz="1200" dirty="0" err="1">
                <a:latin typeface="Proxima Nova" panose="020B0604020202020204" charset="0"/>
              </a:rPr>
              <a:t>Eom</a:t>
            </a:r>
            <a:r>
              <a:rPr lang="en-IN" sz="1200" dirty="0">
                <a:latin typeface="Proxima Nova" panose="020B0604020202020204" charset="0"/>
              </a:rPr>
              <a:t>, Chang Won Lee, </a:t>
            </a:r>
            <a:r>
              <a:rPr lang="en-IN" sz="1200" dirty="0" err="1">
                <a:latin typeface="Proxima Nova" panose="020B0604020202020204" charset="0"/>
              </a:rPr>
              <a:t>Nghia</a:t>
            </a:r>
            <a:r>
              <a:rPr lang="en-IN" sz="1200" dirty="0">
                <a:latin typeface="Proxima Nova" panose="020B0604020202020204" charset="0"/>
              </a:rPr>
              <a:t> Truong Van, Kyung Kwon Jung, </a:t>
            </a:r>
            <a:r>
              <a:rPr lang="en-IN" sz="1200" dirty="0" err="1">
                <a:latin typeface="Proxima Nova" panose="020B0604020202020204" charset="0"/>
              </a:rPr>
              <a:t>Joo</a:t>
            </a:r>
            <a:r>
              <a:rPr lang="en-IN" sz="1200" dirty="0">
                <a:latin typeface="Proxima Nova" panose="020B0604020202020204" charset="0"/>
              </a:rPr>
              <a:t> </a:t>
            </a:r>
            <a:r>
              <a:rPr lang="en-IN" sz="1200" dirty="0" err="1">
                <a:latin typeface="Proxima Nova" panose="020B0604020202020204" charset="0"/>
              </a:rPr>
              <a:t>Woong</a:t>
            </a:r>
            <a:r>
              <a:rPr lang="en-IN" sz="1200" dirty="0">
                <a:latin typeface="Proxima Nova" panose="020B0604020202020204" charset="0"/>
              </a:rPr>
              <a:t> Kim And Woo Seung Choi “Food Poisoning Prevention Monitoring System Based On The Smart RFID Tag System” </a:t>
            </a:r>
          </a:p>
          <a:p>
            <a:r>
              <a:rPr lang="en-US" sz="1200" dirty="0">
                <a:latin typeface="Proxima Nova" panose="020B0604020202020204" charset="0"/>
              </a:rPr>
              <a:t>FOOD SAFETY AND STANDARDS (FOOD PRODUCTS STANDARDS AND FOOD ADDITIVES) REGULATIONS, 2011MINISTRY OF HEALTH AND FAMILY WELFARE (Food Safety and Standards Authority of India)</a:t>
            </a:r>
          </a:p>
          <a:p>
            <a:r>
              <a:rPr lang="en-US" sz="1200" dirty="0" err="1">
                <a:latin typeface="Proxima Nova" panose="020B0604020202020204" charset="0"/>
              </a:rPr>
              <a:t>Dr.M.S.Saravanan</a:t>
            </a:r>
            <a:r>
              <a:rPr lang="en-US" sz="1200" dirty="0">
                <a:latin typeface="Proxima Nova" panose="020B0604020202020204" charset="0"/>
              </a:rPr>
              <a:t>, </a:t>
            </a:r>
            <a:r>
              <a:rPr lang="en-US" sz="1200" dirty="0" err="1">
                <a:latin typeface="Proxima Nova" panose="020B0604020202020204" charset="0"/>
              </a:rPr>
              <a:t>Jeyanta</a:t>
            </a:r>
            <a:r>
              <a:rPr lang="en-US" sz="1200" dirty="0">
                <a:latin typeface="Proxima Nova" panose="020B0604020202020204" charset="0"/>
              </a:rPr>
              <a:t> Kumar Singh, </a:t>
            </a:r>
            <a:r>
              <a:rPr lang="en-US" sz="1200" dirty="0" err="1">
                <a:latin typeface="Proxima Nova" panose="020B0604020202020204" charset="0"/>
              </a:rPr>
              <a:t>N.Thirumoorthy</a:t>
            </a:r>
            <a:r>
              <a:rPr lang="en-US" sz="1200" dirty="0">
                <a:latin typeface="Proxima Nova" panose="020B0604020202020204" charset="0"/>
              </a:rPr>
              <a:t> “RFID Sensors for Food Safety Centre by Identifying the Physical Factors that Affecting the Food”.</a:t>
            </a:r>
            <a:endParaRPr lang="en-IN" sz="500" dirty="0">
              <a:solidFill>
                <a:schemeClr val="accent2"/>
              </a:solidFill>
              <a:latin typeface="Proxima Nova" panose="020B0604020202020204" charset="0"/>
            </a:endParaRP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59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dirty="0">
                <a:latin typeface="Proxima Nova" panose="020B0604020202020204" charset="0"/>
              </a:rPr>
              <a:t>CONTENTS</a:t>
            </a:r>
            <a:endParaRPr b="1" dirty="0">
              <a:latin typeface="Proxima Nova" panose="020B0604020202020204" charset="0"/>
            </a:endParaRPr>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00" dirty="0">
                <a:solidFill>
                  <a:schemeClr val="tx1"/>
                </a:solidFill>
              </a:rPr>
              <a:t>a</a:t>
            </a:r>
            <a:endParaRPr sz="100" dirty="0">
              <a:solidFill>
                <a:schemeClr val="tx1"/>
              </a:solidFill>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00" dirty="0">
                <a:solidFill>
                  <a:schemeClr val="tx1"/>
                </a:solidFill>
              </a:rPr>
              <a:t>a</a:t>
            </a:r>
            <a:endParaRPr sz="100" dirty="0">
              <a:solidFill>
                <a:schemeClr val="tx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00" dirty="0">
                <a:solidFill>
                  <a:schemeClr val="tx1"/>
                </a:solidFill>
              </a:rPr>
              <a:t>a</a:t>
            </a:r>
            <a:endParaRPr sz="100" dirty="0">
              <a:solidFill>
                <a:schemeClr val="tx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00" dirty="0">
                <a:solidFill>
                  <a:schemeClr val="tx1">
                    <a:lumMod val="95000"/>
                    <a:lumOff val="5000"/>
                  </a:schemeClr>
                </a:solidFill>
              </a:rPr>
              <a:t>a</a:t>
            </a:r>
            <a:endParaRPr sz="100" dirty="0">
              <a:solidFill>
                <a:schemeClr val="tx1">
                  <a:lumMod val="95000"/>
                  <a:lumOff val="5000"/>
                </a:schemeClr>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100" dirty="0">
                <a:solidFill>
                  <a:schemeClr val="tx1"/>
                </a:solidFill>
              </a:rPr>
              <a:t>a</a:t>
            </a:r>
            <a:endParaRPr sz="100" dirty="0">
              <a:solidFill>
                <a:schemeClr val="tx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100" dirty="0">
                <a:solidFill>
                  <a:schemeClr val="tx1">
                    <a:lumMod val="95000"/>
                    <a:lumOff val="5000"/>
                  </a:schemeClr>
                </a:solidFill>
              </a:rPr>
              <a:t>a</a:t>
            </a:r>
            <a:endParaRPr sz="100" dirty="0">
              <a:solidFill>
                <a:schemeClr val="tx1">
                  <a:lumMod val="95000"/>
                  <a:lumOff val="5000"/>
                </a:schemeClr>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43488" y="2017801"/>
            <a:ext cx="2076000" cy="44283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400" b="1" dirty="0">
                <a:solidFill>
                  <a:schemeClr val="bg1"/>
                </a:solidFill>
                <a:latin typeface="Proxima Nova" panose="020B0604020202020204" charset="0"/>
              </a:rPr>
              <a:t>Objectives of Project</a:t>
            </a:r>
            <a:endParaRPr sz="1400" b="1" dirty="0">
              <a:solidFill>
                <a:schemeClr val="bg1"/>
              </a:solidFill>
              <a:latin typeface="Proxima Nova" panose="020B0604020202020204" charset="0"/>
            </a:endParaRPr>
          </a:p>
        </p:txBody>
      </p:sp>
      <p:sp>
        <p:nvSpPr>
          <p:cNvPr id="232" name="Google Shape;232;p23"/>
          <p:cNvSpPr txBox="1">
            <a:spLocks noGrp="1"/>
          </p:cNvSpPr>
          <p:nvPr>
            <p:ph type="ctrTitle" idx="17"/>
          </p:nvPr>
        </p:nvSpPr>
        <p:spPr>
          <a:xfrm>
            <a:off x="311700" y="2974962"/>
            <a:ext cx="2407788" cy="37676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sz="1400" b="1" i="0" dirty="0">
                <a:solidFill>
                  <a:schemeClr val="bg1"/>
                </a:solidFill>
                <a:effectLst/>
                <a:latin typeface="Proxima Nova" panose="020B0604020202020204" charset="0"/>
              </a:rPr>
              <a:t>3 Layer IoT Architecture </a:t>
            </a:r>
            <a:endParaRPr sz="1400" b="1" dirty="0">
              <a:solidFill>
                <a:schemeClr val="bg1"/>
              </a:solidFill>
              <a:latin typeface="Proxima Nova" panose="020B0604020202020204" charset="0"/>
            </a:endParaRPr>
          </a:p>
        </p:txBody>
      </p:sp>
      <p:sp>
        <p:nvSpPr>
          <p:cNvPr id="233" name="Google Shape;233;p23"/>
          <p:cNvSpPr txBox="1">
            <a:spLocks noGrp="1"/>
          </p:cNvSpPr>
          <p:nvPr>
            <p:ph type="ctrTitle" idx="18"/>
          </p:nvPr>
        </p:nvSpPr>
        <p:spPr>
          <a:xfrm>
            <a:off x="450534" y="3863900"/>
            <a:ext cx="2268954" cy="574050"/>
          </a:xfrm>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1"/>
              </a:buClr>
              <a:buSzPts val="1100"/>
              <a:buFont typeface="Arial"/>
              <a:buNone/>
            </a:pPr>
            <a:r>
              <a:rPr lang="es" sz="1400" b="1" dirty="0">
                <a:solidFill>
                  <a:schemeClr val="bg1"/>
                </a:solidFill>
                <a:latin typeface="Proxima Nova" panose="020B0604020202020204" charset="0"/>
              </a:rPr>
              <a:t>Implementation of techniques/Flowchart</a:t>
            </a:r>
            <a:endParaRPr sz="1400" b="1" dirty="0">
              <a:solidFill>
                <a:schemeClr val="bg1"/>
              </a:solidFill>
              <a:latin typeface="Proxima Nova" panose="020B0604020202020204" charset="0"/>
            </a:endParaRPr>
          </a:p>
        </p:txBody>
      </p:sp>
      <p:sp>
        <p:nvSpPr>
          <p:cNvPr id="234" name="Google Shape;234;p23"/>
          <p:cNvSpPr txBox="1">
            <a:spLocks noGrp="1"/>
          </p:cNvSpPr>
          <p:nvPr>
            <p:ph type="ctrTitle" idx="19"/>
          </p:nvPr>
        </p:nvSpPr>
        <p:spPr>
          <a:xfrm>
            <a:off x="6424512" y="2050762"/>
            <a:ext cx="2407787" cy="4098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400" b="1" dirty="0">
                <a:solidFill>
                  <a:schemeClr val="bg1"/>
                </a:solidFill>
                <a:latin typeface="Proxima Nova" panose="020B0604020202020204" charset="0"/>
              </a:rPr>
              <a:t>Results and progress</a:t>
            </a:r>
            <a:endParaRPr sz="1400" b="1" dirty="0">
              <a:solidFill>
                <a:schemeClr val="bg1"/>
              </a:solidFill>
              <a:latin typeface="Proxima Nova" panose="020B0604020202020204" charset="0"/>
            </a:endParaRPr>
          </a:p>
        </p:txBody>
      </p:sp>
      <p:sp>
        <p:nvSpPr>
          <p:cNvPr id="235" name="Google Shape;235;p23"/>
          <p:cNvSpPr txBox="1">
            <a:spLocks noGrp="1"/>
          </p:cNvSpPr>
          <p:nvPr>
            <p:ph type="ctrTitle" idx="20"/>
          </p:nvPr>
        </p:nvSpPr>
        <p:spPr>
          <a:xfrm>
            <a:off x="6317925" y="3092420"/>
            <a:ext cx="2182588" cy="2389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400" b="1" dirty="0">
                <a:solidFill>
                  <a:schemeClr val="bg1"/>
                </a:solidFill>
                <a:latin typeface="Proxima Nova" panose="020B0604020202020204" charset="0"/>
              </a:rPr>
              <a:t>Future work plan</a:t>
            </a:r>
            <a:endParaRPr sz="1400" b="1" dirty="0">
              <a:solidFill>
                <a:schemeClr val="bg1"/>
              </a:solidFill>
              <a:latin typeface="Proxima Nova" panose="020B0604020202020204" charset="0"/>
            </a:endParaRPr>
          </a:p>
        </p:txBody>
      </p:sp>
      <p:sp>
        <p:nvSpPr>
          <p:cNvPr id="236" name="Google Shape;236;p23"/>
          <p:cNvSpPr txBox="1">
            <a:spLocks noGrp="1"/>
          </p:cNvSpPr>
          <p:nvPr>
            <p:ph type="ctrTitle" idx="21"/>
          </p:nvPr>
        </p:nvSpPr>
        <p:spPr>
          <a:xfrm>
            <a:off x="6424513" y="3776128"/>
            <a:ext cx="2076000" cy="6065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400" b="1" dirty="0">
                <a:solidFill>
                  <a:schemeClr val="bg1"/>
                </a:solidFill>
                <a:latin typeface="Proxima Nova" panose="020B0604020202020204" charset="0"/>
              </a:rPr>
              <a:t>Conclusion and resources</a:t>
            </a:r>
            <a:r>
              <a:rPr lang="es" sz="1400" dirty="0">
                <a:solidFill>
                  <a:schemeClr val="bg1"/>
                </a:solidFill>
                <a:latin typeface="Proxima Nova" panose="020B0604020202020204" charset="0"/>
              </a:rPr>
              <a:t> </a:t>
            </a:r>
            <a:endParaRPr sz="1400" dirty="0">
              <a:solidFill>
                <a:schemeClr val="bg1"/>
              </a:solidFill>
              <a:latin typeface="Proxima Nova" panose="020B0604020202020204" charset="0"/>
            </a:endParaRPr>
          </a:p>
        </p:txBody>
      </p:sp>
      <p:sp>
        <p:nvSpPr>
          <p:cNvPr id="237" name="Google Shape;237;p23"/>
          <p:cNvSpPr/>
          <p:nvPr/>
        </p:nvSpPr>
        <p:spPr>
          <a:xfrm>
            <a:off x="3575560" y="2032105"/>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nvGrpSpPr>
          <p:cNvPr id="238" name="Google Shape;238;p23"/>
          <p:cNvGrpSpPr/>
          <p:nvPr/>
        </p:nvGrpSpPr>
        <p:grpSpPr>
          <a:xfrm>
            <a:off x="3626297" y="3836401"/>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126238" y="3006467"/>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42" name="Google Shape;287;p25">
            <a:extLst>
              <a:ext uri="{FF2B5EF4-FFF2-40B4-BE49-F238E27FC236}">
                <a16:creationId xmlns:a16="http://schemas.microsoft.com/office/drawing/2014/main" id="{D3CC8E2C-E18C-4B28-9193-DE41C1AED165}"/>
              </a:ext>
            </a:extLst>
          </p:cNvPr>
          <p:cNvGrpSpPr/>
          <p:nvPr/>
        </p:nvGrpSpPr>
        <p:grpSpPr>
          <a:xfrm>
            <a:off x="5139527" y="2089348"/>
            <a:ext cx="428916" cy="371287"/>
            <a:chOff x="12618250" y="628300"/>
            <a:chExt cx="5236725" cy="4370775"/>
          </a:xfrm>
        </p:grpSpPr>
        <p:sp>
          <p:nvSpPr>
            <p:cNvPr id="43" name="Google Shape;288;p25">
              <a:extLst>
                <a:ext uri="{FF2B5EF4-FFF2-40B4-BE49-F238E27FC236}">
                  <a16:creationId xmlns:a16="http://schemas.microsoft.com/office/drawing/2014/main" id="{6A457A1C-977F-447C-8CDF-58C5EC14F092}"/>
                </a:ext>
              </a:extLst>
            </p:cNvPr>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9;p25">
              <a:extLst>
                <a:ext uri="{FF2B5EF4-FFF2-40B4-BE49-F238E27FC236}">
                  <a16:creationId xmlns:a16="http://schemas.microsoft.com/office/drawing/2014/main" id="{45045063-42CE-408B-9D70-F86E122601D8}"/>
                </a:ext>
              </a:extLst>
            </p:cNvPr>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5158;p50">
            <a:extLst>
              <a:ext uri="{FF2B5EF4-FFF2-40B4-BE49-F238E27FC236}">
                <a16:creationId xmlns:a16="http://schemas.microsoft.com/office/drawing/2014/main" id="{505F5CAB-E6D0-41C9-AFC3-EE8D53BC0DB7}"/>
              </a:ext>
            </a:extLst>
          </p:cNvPr>
          <p:cNvGrpSpPr/>
          <p:nvPr/>
        </p:nvGrpSpPr>
        <p:grpSpPr>
          <a:xfrm>
            <a:off x="2659340" y="679525"/>
            <a:ext cx="804565" cy="492519"/>
            <a:chOff x="7636443" y="1204988"/>
            <a:chExt cx="804565" cy="677795"/>
          </a:xfrm>
        </p:grpSpPr>
        <p:grpSp>
          <p:nvGrpSpPr>
            <p:cNvPr id="46" name="Google Shape;5159;p50">
              <a:extLst>
                <a:ext uri="{FF2B5EF4-FFF2-40B4-BE49-F238E27FC236}">
                  <a16:creationId xmlns:a16="http://schemas.microsoft.com/office/drawing/2014/main" id="{D95477E0-D328-4531-8CFC-B41E3343B4F9}"/>
                </a:ext>
              </a:extLst>
            </p:cNvPr>
            <p:cNvGrpSpPr/>
            <p:nvPr/>
          </p:nvGrpSpPr>
          <p:grpSpPr>
            <a:xfrm>
              <a:off x="7636443" y="1509705"/>
              <a:ext cx="804565" cy="373078"/>
              <a:chOff x="7636443" y="1509705"/>
              <a:chExt cx="804565" cy="373078"/>
            </a:xfrm>
          </p:grpSpPr>
          <p:sp>
            <p:nvSpPr>
              <p:cNvPr id="56" name="Google Shape;5160;p50">
                <a:extLst>
                  <a:ext uri="{FF2B5EF4-FFF2-40B4-BE49-F238E27FC236}">
                    <a16:creationId xmlns:a16="http://schemas.microsoft.com/office/drawing/2014/main" id="{864F7AE1-057A-487F-9979-626141097837}"/>
                  </a:ext>
                </a:extLst>
              </p:cNvPr>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161;p50">
                <a:extLst>
                  <a:ext uri="{FF2B5EF4-FFF2-40B4-BE49-F238E27FC236}">
                    <a16:creationId xmlns:a16="http://schemas.microsoft.com/office/drawing/2014/main" id="{3639248B-39B1-41B2-A47A-5DCE55DD396B}"/>
                  </a:ext>
                </a:extLst>
              </p:cNvPr>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5162;p50">
              <a:extLst>
                <a:ext uri="{FF2B5EF4-FFF2-40B4-BE49-F238E27FC236}">
                  <a16:creationId xmlns:a16="http://schemas.microsoft.com/office/drawing/2014/main" id="{780F5CBC-3228-4CAE-AEA2-93B2F9F4E4BC}"/>
                </a:ext>
              </a:extLst>
            </p:cNvPr>
            <p:cNvGrpSpPr/>
            <p:nvPr/>
          </p:nvGrpSpPr>
          <p:grpSpPr>
            <a:xfrm>
              <a:off x="7636443" y="1408133"/>
              <a:ext cx="804565" cy="373078"/>
              <a:chOff x="7636443" y="1408133"/>
              <a:chExt cx="804565" cy="373078"/>
            </a:xfrm>
          </p:grpSpPr>
          <p:sp>
            <p:nvSpPr>
              <p:cNvPr id="54" name="Google Shape;5163;p50">
                <a:extLst>
                  <a:ext uri="{FF2B5EF4-FFF2-40B4-BE49-F238E27FC236}">
                    <a16:creationId xmlns:a16="http://schemas.microsoft.com/office/drawing/2014/main" id="{83C69BFD-35BD-4D0B-99CD-97BA5D31429D}"/>
                  </a:ext>
                </a:extLst>
              </p:cNvPr>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64;p50">
                <a:extLst>
                  <a:ext uri="{FF2B5EF4-FFF2-40B4-BE49-F238E27FC236}">
                    <a16:creationId xmlns:a16="http://schemas.microsoft.com/office/drawing/2014/main" id="{3629C21B-A1C7-49C3-A054-4E0C549F54C4}"/>
                  </a:ext>
                </a:extLst>
              </p:cNvPr>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5165;p50">
              <a:extLst>
                <a:ext uri="{FF2B5EF4-FFF2-40B4-BE49-F238E27FC236}">
                  <a16:creationId xmlns:a16="http://schemas.microsoft.com/office/drawing/2014/main" id="{49ECAD55-AE1B-42D9-A14A-2456E1E4ABDB}"/>
                </a:ext>
              </a:extLst>
            </p:cNvPr>
            <p:cNvGrpSpPr/>
            <p:nvPr/>
          </p:nvGrpSpPr>
          <p:grpSpPr>
            <a:xfrm>
              <a:off x="7636443" y="1306560"/>
              <a:ext cx="804565" cy="373078"/>
              <a:chOff x="7636443" y="1306560"/>
              <a:chExt cx="804565" cy="373078"/>
            </a:xfrm>
          </p:grpSpPr>
          <p:sp>
            <p:nvSpPr>
              <p:cNvPr id="52" name="Google Shape;5166;p50">
                <a:extLst>
                  <a:ext uri="{FF2B5EF4-FFF2-40B4-BE49-F238E27FC236}">
                    <a16:creationId xmlns:a16="http://schemas.microsoft.com/office/drawing/2014/main" id="{2450C812-5BE1-482C-A420-C0F511741C0C}"/>
                  </a:ext>
                </a:extLst>
              </p:cNvPr>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67;p50">
                <a:extLst>
                  <a:ext uri="{FF2B5EF4-FFF2-40B4-BE49-F238E27FC236}">
                    <a16:creationId xmlns:a16="http://schemas.microsoft.com/office/drawing/2014/main" id="{BA3E4C6D-2B3D-478B-9476-63257D66CA45}"/>
                  </a:ext>
                </a:extLst>
              </p:cNvPr>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5168;p50">
              <a:extLst>
                <a:ext uri="{FF2B5EF4-FFF2-40B4-BE49-F238E27FC236}">
                  <a16:creationId xmlns:a16="http://schemas.microsoft.com/office/drawing/2014/main" id="{FD69E479-043D-4D11-901E-77C944969B54}"/>
                </a:ext>
              </a:extLst>
            </p:cNvPr>
            <p:cNvGrpSpPr/>
            <p:nvPr/>
          </p:nvGrpSpPr>
          <p:grpSpPr>
            <a:xfrm>
              <a:off x="7636443" y="1204988"/>
              <a:ext cx="804565" cy="373078"/>
              <a:chOff x="7636443" y="1204988"/>
              <a:chExt cx="804565" cy="373078"/>
            </a:xfrm>
          </p:grpSpPr>
          <p:sp>
            <p:nvSpPr>
              <p:cNvPr id="50" name="Google Shape;5169;p50">
                <a:extLst>
                  <a:ext uri="{FF2B5EF4-FFF2-40B4-BE49-F238E27FC236}">
                    <a16:creationId xmlns:a16="http://schemas.microsoft.com/office/drawing/2014/main" id="{B2EB01DC-7480-456B-A620-05DDCD0F9D21}"/>
                  </a:ext>
                </a:extLst>
              </p:cNvPr>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70;p50">
                <a:extLst>
                  <a:ext uri="{FF2B5EF4-FFF2-40B4-BE49-F238E27FC236}">
                    <a16:creationId xmlns:a16="http://schemas.microsoft.com/office/drawing/2014/main" id="{3A376942-421B-44DC-8728-94A6994B52D7}"/>
                  </a:ext>
                </a:extLst>
              </p:cNvPr>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572000" y="728870"/>
            <a:ext cx="3852100" cy="7523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600" dirty="0"/>
              <a:t>OBJECTIVES:</a:t>
            </a:r>
            <a:endParaRPr dirty="0">
              <a:solidFill>
                <a:srgbClr val="FFFFFF"/>
              </a:solidFill>
            </a:endParaRPr>
          </a:p>
        </p:txBody>
      </p:sp>
      <p:sp>
        <p:nvSpPr>
          <p:cNvPr id="297" name="Google Shape;297;p26"/>
          <p:cNvSpPr txBox="1">
            <a:spLocks noGrp="1"/>
          </p:cNvSpPr>
          <p:nvPr>
            <p:ph type="subTitle" idx="1"/>
          </p:nvPr>
        </p:nvSpPr>
        <p:spPr>
          <a:xfrm>
            <a:off x="4533281" y="1590261"/>
            <a:ext cx="3817919" cy="257661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bg1"/>
              </a:buClr>
              <a:buSzPts val="1100"/>
              <a:buFont typeface="Arial" panose="020B0604020202020204" pitchFamily="34" charset="0"/>
              <a:buChar char="•"/>
            </a:pPr>
            <a:r>
              <a:rPr lang="en-US" sz="1400" dirty="0">
                <a:latin typeface="Proxima Nova" panose="020B0604020202020204" charset="0"/>
              </a:rPr>
              <a:t>Utilizing IoT in the food supply chain (FSC) enhances the quality of life by tracing and tracking the food condition and live sharing the obtained data with the consumers or the FSC supervisors.</a:t>
            </a:r>
          </a:p>
          <a:p>
            <a:pPr marL="0" lvl="0" indent="0" algn="l" rtl="0">
              <a:spcBef>
                <a:spcPts val="0"/>
              </a:spcBef>
              <a:spcAft>
                <a:spcPts val="0"/>
              </a:spcAft>
              <a:buClr>
                <a:schemeClr val="bg1"/>
              </a:buClr>
              <a:buSzPts val="1100"/>
            </a:pPr>
            <a:endParaRPr lang="en-US" sz="1400" dirty="0">
              <a:latin typeface="Proxima Nova" panose="020B0604020202020204" charset="0"/>
            </a:endParaRPr>
          </a:p>
          <a:p>
            <a:pPr marL="285750" lvl="0" indent="-285750" algn="l" rtl="0">
              <a:spcBef>
                <a:spcPts val="0"/>
              </a:spcBef>
              <a:spcAft>
                <a:spcPts val="0"/>
              </a:spcAft>
              <a:buClr>
                <a:schemeClr val="bg1"/>
              </a:buClr>
              <a:buSzPts val="1100"/>
              <a:buFont typeface="Arial" panose="020B0604020202020204" pitchFamily="34" charset="0"/>
              <a:buChar char="•"/>
            </a:pPr>
            <a:r>
              <a:rPr lang="en-US" sz="1400" dirty="0">
                <a:latin typeface="Proxima Nova" panose="020B0604020202020204" charset="0"/>
              </a:rPr>
              <a:t>To ensure food safety it should be monitored at every stage of supply chain. It serves the purpose of preventive consumer health protection by maintaining the required standard ambient conditions needed to preserve the quality of food</a:t>
            </a:r>
          </a:p>
        </p:txBody>
      </p:sp>
      <p:cxnSp>
        <p:nvCxnSpPr>
          <p:cNvPr id="298" name="Google Shape;298;p26"/>
          <p:cNvCxnSpPr/>
          <p:nvPr/>
        </p:nvCxnSpPr>
        <p:spPr>
          <a:xfrm>
            <a:off x="4634794" y="1380778"/>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i="0" dirty="0">
                <a:solidFill>
                  <a:schemeClr val="accent1"/>
                </a:solidFill>
                <a:effectLst/>
                <a:latin typeface="+mn-lt"/>
              </a:rPr>
              <a:t>3 Layer IoT Architecture</a:t>
            </a:r>
            <a:r>
              <a:rPr lang="es" dirty="0">
                <a:solidFill>
                  <a:schemeClr val="accent1"/>
                </a:solidFill>
                <a:latin typeface="+mn-lt"/>
              </a:rPr>
              <a:t> </a:t>
            </a:r>
            <a:endParaRPr dirty="0">
              <a:solidFill>
                <a:schemeClr val="accent1"/>
              </a:solidFill>
              <a:latin typeface="+mn-lt"/>
            </a:endParaRPr>
          </a:p>
        </p:txBody>
      </p:sp>
      <p:sp>
        <p:nvSpPr>
          <p:cNvPr id="276" name="Google Shape;276;p25"/>
          <p:cNvSpPr txBox="1">
            <a:spLocks noGrp="1"/>
          </p:cNvSpPr>
          <p:nvPr>
            <p:ph type="subTitle" idx="1"/>
          </p:nvPr>
        </p:nvSpPr>
        <p:spPr>
          <a:xfrm>
            <a:off x="642731" y="3470750"/>
            <a:ext cx="2159900" cy="1028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Roboto Black" pitchFamily="2" charset="0"/>
                <a:ea typeface="Roboto Black" pitchFamily="2" charset="0"/>
              </a:rPr>
              <a:t>Devices include </a:t>
            </a:r>
            <a:r>
              <a:rPr lang="en-US" sz="1100" b="1" dirty="0">
                <a:latin typeface="Roboto Black" pitchFamily="2" charset="0"/>
                <a:ea typeface="Roboto Black" pitchFamily="2" charset="0"/>
              </a:rPr>
              <a:t>DHT11 ,MQ6 </a:t>
            </a:r>
            <a:r>
              <a:rPr lang="en-US" sz="1100" b="1">
                <a:latin typeface="Roboto Black" pitchFamily="2" charset="0"/>
                <a:ea typeface="Roboto Black" pitchFamily="2" charset="0"/>
              </a:rPr>
              <a:t>and </a:t>
            </a:r>
            <a:r>
              <a:rPr lang="en-IN" b="1">
                <a:latin typeface="Roboto Black" pitchFamily="2" charset="0"/>
                <a:ea typeface="Roboto Black" pitchFamily="2" charset="0"/>
              </a:rPr>
              <a:t>pH </a:t>
            </a:r>
            <a:r>
              <a:rPr lang="en-IN" b="1" dirty="0">
                <a:latin typeface="Roboto Black" pitchFamily="2" charset="0"/>
                <a:ea typeface="Roboto Black" pitchFamily="2" charset="0"/>
              </a:rPr>
              <a:t>Sensor-SEN0161.</a:t>
            </a:r>
          </a:p>
          <a:p>
            <a:pPr marL="0" lvl="0" indent="0" algn="ctr" rtl="0">
              <a:spcBef>
                <a:spcPts val="0"/>
              </a:spcBef>
              <a:spcAft>
                <a:spcPts val="0"/>
              </a:spcAft>
              <a:buNone/>
            </a:pPr>
            <a:endParaRPr b="1" dirty="0">
              <a:latin typeface="Roboto Black" pitchFamily="2" charset="0"/>
              <a:ea typeface="Roboto Black" pitchFamily="2" charset="0"/>
            </a:endParaRPr>
          </a:p>
        </p:txBody>
      </p:sp>
      <p:sp>
        <p:nvSpPr>
          <p:cNvPr id="277" name="Google Shape;277;p25"/>
          <p:cNvSpPr txBox="1">
            <a:spLocks noGrp="1"/>
          </p:cNvSpPr>
          <p:nvPr>
            <p:ph type="subTitle" idx="2"/>
          </p:nvPr>
        </p:nvSpPr>
        <p:spPr>
          <a:xfrm>
            <a:off x="6434656" y="3470750"/>
            <a:ext cx="1889400" cy="9554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Roboto Black" pitchFamily="2" charset="0"/>
                <a:ea typeface="Roboto Black" pitchFamily="2" charset="0"/>
                <a:cs typeface="Lexend Deca" panose="020B0604020202020204" charset="0"/>
              </a:rPr>
              <a:t>LCD panel will show the output from the sensor which alerts the consumer Along with the statistics</a:t>
            </a:r>
            <a:endParaRPr b="1" dirty="0">
              <a:latin typeface="Roboto Black" pitchFamily="2" charset="0"/>
              <a:ea typeface="Roboto Black" pitchFamily="2" charset="0"/>
              <a:cs typeface="Lexend Deca" panose="020B0604020202020204" charset="0"/>
            </a:endParaRPr>
          </a:p>
        </p:txBody>
      </p:sp>
      <p:sp>
        <p:nvSpPr>
          <p:cNvPr id="278" name="Google Shape;278;p25"/>
          <p:cNvSpPr txBox="1">
            <a:spLocks noGrp="1"/>
          </p:cNvSpPr>
          <p:nvPr>
            <p:ph type="subTitle" idx="3"/>
          </p:nvPr>
        </p:nvSpPr>
        <p:spPr>
          <a:xfrm>
            <a:off x="3633931" y="3470750"/>
            <a:ext cx="1889400" cy="10808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bg1"/>
                </a:solidFill>
                <a:latin typeface="Roboto Black" pitchFamily="2" charset="0"/>
                <a:ea typeface="Roboto Black" pitchFamily="2" charset="0"/>
                <a:cs typeface="Lexend Deca" panose="020B0604020202020204" charset="0"/>
              </a:rPr>
              <a:t>D</a:t>
            </a:r>
            <a:r>
              <a:rPr lang="en-US" b="1" i="0" dirty="0">
                <a:solidFill>
                  <a:schemeClr val="bg1"/>
                </a:solidFill>
                <a:effectLst/>
                <a:latin typeface="Roboto Black" pitchFamily="2" charset="0"/>
                <a:ea typeface="Roboto Black" pitchFamily="2" charset="0"/>
                <a:cs typeface="Lexend Deca" panose="020B0604020202020204" charset="0"/>
              </a:rPr>
              <a:t>evices are connected to the internet directly or to the gateway</a:t>
            </a:r>
            <a:r>
              <a:rPr lang="en-US" b="1" i="0" dirty="0">
                <a:solidFill>
                  <a:srgbClr val="212121"/>
                </a:solidFill>
                <a:effectLst/>
                <a:latin typeface="Roboto Black" pitchFamily="2" charset="0"/>
                <a:ea typeface="Roboto Black" pitchFamily="2" charset="0"/>
                <a:cs typeface="Lexend Deca" panose="020B0604020202020204" charset="0"/>
              </a:rPr>
              <a:t>,</a:t>
            </a:r>
            <a:r>
              <a:rPr lang="en-IN" b="1" dirty="0">
                <a:latin typeface="Roboto Black" pitchFamily="2" charset="0"/>
                <a:ea typeface="Roboto Black" pitchFamily="2" charset="0"/>
                <a:cs typeface="Lexend Deca" panose="020B0604020202020204" charset="0"/>
              </a:rPr>
              <a:t> Wi-Fi ESP 8266  which uploads data to cloud server</a:t>
            </a:r>
            <a:endParaRPr b="1" dirty="0">
              <a:latin typeface="Roboto Black" pitchFamily="2" charset="0"/>
              <a:ea typeface="Roboto Black" pitchFamily="2" charset="0"/>
              <a:cs typeface="Lexend Deca" panose="020B0604020202020204" charset="0"/>
            </a:endParaRPr>
          </a:p>
        </p:txBody>
      </p:sp>
      <p:sp>
        <p:nvSpPr>
          <p:cNvPr id="279" name="Google Shape;279;p2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DEVICE LAYER</a:t>
            </a:r>
            <a:endParaRPr dirty="0"/>
          </a:p>
        </p:txBody>
      </p:sp>
      <p:sp>
        <p:nvSpPr>
          <p:cNvPr id="280" name="Google Shape;280;p2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APPLICATION LAYER</a:t>
            </a:r>
            <a:endParaRPr dirty="0"/>
          </a:p>
        </p:txBody>
      </p:sp>
      <p:sp>
        <p:nvSpPr>
          <p:cNvPr id="281" name="Google Shape;281;p2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NETWORK LAYER</a:t>
            </a:r>
            <a:endParaRPr dirty="0"/>
          </a:p>
        </p:txBody>
      </p:sp>
      <p:sp>
        <p:nvSpPr>
          <p:cNvPr id="282" name="Google Shape;282;p25"/>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5"/>
          <p:cNvGrpSpPr/>
          <p:nvPr/>
        </p:nvGrpSpPr>
        <p:grpSpPr>
          <a:xfrm>
            <a:off x="4081142" y="2083606"/>
            <a:ext cx="994978"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5"/>
          <p:cNvGrpSpPr/>
          <p:nvPr/>
        </p:nvGrpSpPr>
        <p:grpSpPr>
          <a:xfrm>
            <a:off x="6877940" y="2077049"/>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505752" y="679572"/>
            <a:ext cx="3918348" cy="6920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3000" dirty="0"/>
          </a:p>
        </p:txBody>
      </p:sp>
      <p:sp>
        <p:nvSpPr>
          <p:cNvPr id="263" name="Google Shape;263;p24"/>
          <p:cNvSpPr txBox="1">
            <a:spLocks noGrp="1"/>
          </p:cNvSpPr>
          <p:nvPr>
            <p:ph type="subTitle" idx="1"/>
          </p:nvPr>
        </p:nvSpPr>
        <p:spPr>
          <a:xfrm>
            <a:off x="4505752" y="1484243"/>
            <a:ext cx="3845448" cy="2682632"/>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Clr>
                <a:schemeClr val="bg1"/>
              </a:buClr>
              <a:buSzPts val="1100"/>
              <a:buFont typeface="Arial" panose="020B0604020202020204" pitchFamily="34" charset="0"/>
              <a:buChar char="•"/>
            </a:pPr>
            <a:endParaRPr sz="1200" dirty="0"/>
          </a:p>
        </p:txBody>
      </p:sp>
      <p:grpSp>
        <p:nvGrpSpPr>
          <p:cNvPr id="265" name="Google Shape;265;p24"/>
          <p:cNvGrpSpPr/>
          <p:nvPr/>
        </p:nvGrpSpPr>
        <p:grpSpPr>
          <a:xfrm>
            <a:off x="947810" y="1081846"/>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672929" y="2746374"/>
            <a:ext cx="2891906" cy="6925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FLOWCHART</a:t>
            </a:r>
            <a:endParaRPr dirty="0">
              <a:solidFill>
                <a:srgbClr val="48FFD5"/>
              </a:solidFill>
              <a:latin typeface="Impact"/>
              <a:ea typeface="Impact"/>
              <a:cs typeface="Impact"/>
              <a:sym typeface="Impact"/>
            </a:endParaRPr>
          </a:p>
        </p:txBody>
      </p:sp>
      <p:pic>
        <p:nvPicPr>
          <p:cNvPr id="11" name="Content Placeholder 3">
            <a:extLst>
              <a:ext uri="{FF2B5EF4-FFF2-40B4-BE49-F238E27FC236}">
                <a16:creationId xmlns:a16="http://schemas.microsoft.com/office/drawing/2014/main" id="{420E58F6-5A4C-4411-9D75-B2B8B406D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7386" y="347352"/>
            <a:ext cx="4596161" cy="44915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749775" y="1594525"/>
            <a:ext cx="3530400" cy="1940100"/>
          </a:xfrm>
          <a:prstGeom prst="rect">
            <a:avLst/>
          </a:prstGeom>
        </p:spPr>
        <p:txBody>
          <a:bodyPr spcFirstLastPara="1" wrap="square" lIns="91425" tIns="91425" rIns="91425" bIns="91425" anchor="b" anchorCtr="0">
            <a:noAutofit/>
          </a:bodyPr>
          <a:lstStyle/>
          <a:p>
            <a:pPr fontAlgn="base"/>
            <a:r>
              <a:rPr lang="en-US" b="1" i="0" dirty="0">
                <a:solidFill>
                  <a:srgbClr val="000000"/>
                </a:solidFill>
                <a:effectLst/>
                <a:latin typeface="PT Serif" panose="020A0603040505020204" pitchFamily="18" charset="0"/>
              </a:rPr>
              <a:t/>
            </a:r>
            <a:br>
              <a:rPr lang="en-US" b="1" i="0" dirty="0">
                <a:solidFill>
                  <a:srgbClr val="000000"/>
                </a:solidFill>
                <a:effectLst/>
                <a:latin typeface="PT Serif" panose="020A0603040505020204" pitchFamily="18" charset="0"/>
              </a:rPr>
            </a:br>
            <a:endParaRPr b="1" dirty="0"/>
          </a:p>
        </p:txBody>
      </p:sp>
      <p:sp>
        <p:nvSpPr>
          <p:cNvPr id="395" name="Google Shape;395;p27"/>
          <p:cNvSpPr txBox="1">
            <a:spLocks noGrp="1"/>
          </p:cNvSpPr>
          <p:nvPr>
            <p:ph type="subTitle" idx="1"/>
          </p:nvPr>
        </p:nvSpPr>
        <p:spPr>
          <a:xfrm>
            <a:off x="2749775" y="1552409"/>
            <a:ext cx="3656364" cy="1272679"/>
          </a:xfrm>
          <a:prstGeom prst="rect">
            <a:avLst/>
          </a:prstGeom>
        </p:spPr>
        <p:txBody>
          <a:bodyPr spcFirstLastPara="1" wrap="square" lIns="91425" tIns="91425" rIns="91425" bIns="91425" anchor="t" anchorCtr="0">
            <a:noAutofit/>
          </a:bodyPr>
          <a:lstStyle/>
          <a:p>
            <a:pPr marL="0" indent="0"/>
            <a:r>
              <a:rPr lang="en-US" sz="1600" b="1" i="0" dirty="0">
                <a:solidFill>
                  <a:srgbClr val="002060"/>
                </a:solidFill>
                <a:effectLst/>
                <a:latin typeface="PT Serif" panose="020A0603040505020204" pitchFamily="18" charset="0"/>
              </a:rPr>
              <a:t>Eat clean</a:t>
            </a:r>
            <a:br>
              <a:rPr lang="en-US" sz="1600" b="1" i="0" dirty="0">
                <a:solidFill>
                  <a:srgbClr val="002060"/>
                </a:solidFill>
                <a:effectLst/>
                <a:latin typeface="PT Serif" panose="020A0603040505020204" pitchFamily="18" charset="0"/>
              </a:rPr>
            </a:br>
            <a:r>
              <a:rPr lang="en-US" sz="1600" b="1" i="0" dirty="0">
                <a:solidFill>
                  <a:srgbClr val="002060"/>
                </a:solidFill>
                <a:effectLst/>
                <a:latin typeface="PT Serif" panose="020A0603040505020204" pitchFamily="18" charset="0"/>
              </a:rPr>
              <a:t>It’s all about quality, not quantity</a:t>
            </a:r>
          </a:p>
          <a:p>
            <a:pPr marL="0" indent="0"/>
            <a:endParaRPr lang="en-US" b="1" dirty="0">
              <a:solidFill>
                <a:srgbClr val="002060"/>
              </a:solidFill>
              <a:latin typeface="PT Serif" panose="020A0603040505020204" pitchFamily="18" charset="0"/>
            </a:endParaRPr>
          </a:p>
          <a:p>
            <a:pPr marL="0" indent="0"/>
            <a:r>
              <a:rPr lang="es" sz="2000" b="1" dirty="0">
                <a:solidFill>
                  <a:srgbClr val="002060"/>
                </a:solidFill>
              </a:rPr>
              <a:t>“</a:t>
            </a:r>
            <a:r>
              <a:rPr lang="en-US" sz="2000" b="1" i="0" dirty="0">
                <a:solidFill>
                  <a:srgbClr val="002060"/>
                </a:solidFill>
                <a:effectLst/>
                <a:latin typeface="PT Serif" panose="020B0604020202020204" pitchFamily="18" charset="0"/>
              </a:rPr>
              <a:t>Let your food be your medicine, and your medicine be your food</a:t>
            </a:r>
            <a:r>
              <a:rPr lang="es" sz="2000" b="1" dirty="0">
                <a:solidFill>
                  <a:srgbClr val="002060"/>
                </a:solidFill>
              </a:rPr>
              <a:t>.” </a:t>
            </a:r>
          </a:p>
          <a:p>
            <a:pPr marL="0" indent="0"/>
            <a:r>
              <a:rPr lang="es" sz="2000" b="1" dirty="0">
                <a:solidFill>
                  <a:srgbClr val="002060"/>
                </a:solidFill>
              </a:rPr>
              <a:t>- </a:t>
            </a:r>
            <a:r>
              <a:rPr lang="en-IN" sz="2000" b="1" i="0" dirty="0">
                <a:solidFill>
                  <a:srgbClr val="002060"/>
                </a:solidFill>
                <a:effectLst/>
                <a:latin typeface="PT Serif" panose="020A0603040505020204" pitchFamily="18" charset="0"/>
              </a:rPr>
              <a:t>Hippocrates</a:t>
            </a:r>
            <a:endParaRPr sz="2000" b="1" dirty="0">
              <a:solidFill>
                <a:srgbClr val="002060"/>
              </a:solidFill>
            </a:endParaRPr>
          </a:p>
        </p:txBody>
      </p:sp>
    </p:spTree>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1336225" y="3364010"/>
            <a:ext cx="2326500" cy="399066"/>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582088"/>
            <a:ext cx="2326500" cy="600186"/>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832622"/>
            <a:ext cx="2326500" cy="450566"/>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112643" y="922896"/>
            <a:ext cx="7686546" cy="8433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IMPLEMENTATION:</a:t>
            </a:r>
            <a:br>
              <a:rPr lang="es" dirty="0">
                <a:solidFill>
                  <a:srgbClr val="FFFFFF"/>
                </a:solidFill>
              </a:rPr>
            </a:br>
            <a:endParaRPr dirty="0">
              <a:solidFill>
                <a:srgbClr val="FFFFFF"/>
              </a:solidFill>
            </a:endParaRPr>
          </a:p>
        </p:txBody>
      </p:sp>
      <p:sp>
        <p:nvSpPr>
          <p:cNvPr id="404" name="Google Shape;404;p28"/>
          <p:cNvSpPr txBox="1">
            <a:spLocks noGrp="1"/>
          </p:cNvSpPr>
          <p:nvPr>
            <p:ph type="ctrTitle"/>
          </p:nvPr>
        </p:nvSpPr>
        <p:spPr>
          <a:xfrm>
            <a:off x="1397441" y="2087898"/>
            <a:ext cx="2236490" cy="2263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TEMPERATURE,HUMIDITY,</a:t>
            </a:r>
            <a:br>
              <a:rPr lang="es" dirty="0">
                <a:solidFill>
                  <a:schemeClr val="dk1"/>
                </a:solidFill>
              </a:rPr>
            </a:br>
            <a:r>
              <a:rPr lang="es" dirty="0">
                <a:solidFill>
                  <a:schemeClr val="dk1"/>
                </a:solidFill>
              </a:rPr>
              <a:t>PH AND TRACES OF CH4</a:t>
            </a:r>
            <a:endParaRPr dirty="0">
              <a:solidFill>
                <a:schemeClr val="dk1"/>
              </a:solidFill>
            </a:endParaRPr>
          </a:p>
        </p:txBody>
      </p:sp>
      <p:sp>
        <p:nvSpPr>
          <p:cNvPr id="405" name="Google Shape;405;p28"/>
          <p:cNvSpPr txBox="1">
            <a:spLocks noGrp="1"/>
          </p:cNvSpPr>
          <p:nvPr>
            <p:ph type="ctrTitle" idx="2"/>
          </p:nvPr>
        </p:nvSpPr>
        <p:spPr>
          <a:xfrm>
            <a:off x="1372187" y="3490585"/>
            <a:ext cx="1993865" cy="3481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APPLICATION WITH DATA OUTPUT</a:t>
            </a:r>
            <a:endParaRPr dirty="0">
              <a:solidFill>
                <a:schemeClr val="dk1"/>
              </a:solidFill>
            </a:endParaRPr>
          </a:p>
        </p:txBody>
      </p:sp>
      <p:sp>
        <p:nvSpPr>
          <p:cNvPr id="406" name="Google Shape;406;p28"/>
          <p:cNvSpPr txBox="1">
            <a:spLocks noGrp="1"/>
          </p:cNvSpPr>
          <p:nvPr>
            <p:ph type="ctrTitle" idx="3"/>
          </p:nvPr>
        </p:nvSpPr>
        <p:spPr>
          <a:xfrm>
            <a:off x="1397441" y="2499994"/>
            <a:ext cx="2236490" cy="7153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ARDUINO UNO ESPWIFIMODULE,THINKSPEAK IOT ANALYSTICS</a:t>
            </a:r>
            <a:endParaRPr dirty="0">
              <a:solidFill>
                <a:schemeClr val="dk1"/>
              </a:solidFill>
            </a:endParaRPr>
          </a:p>
        </p:txBody>
      </p:sp>
      <p:cxnSp>
        <p:nvCxnSpPr>
          <p:cNvPr id="407" name="Google Shape;407;p28"/>
          <p:cNvCxnSpPr/>
          <p:nvPr/>
        </p:nvCxnSpPr>
        <p:spPr>
          <a:xfrm>
            <a:off x="185531"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712182"/>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B062-B5BD-4FBC-9803-0DB0089824D4}"/>
              </a:ext>
            </a:extLst>
          </p:cNvPr>
          <p:cNvSpPr>
            <a:spLocks noGrp="1"/>
          </p:cNvSpPr>
          <p:nvPr>
            <p:ph type="ctrTitle"/>
          </p:nvPr>
        </p:nvSpPr>
        <p:spPr>
          <a:xfrm>
            <a:off x="311700" y="644550"/>
            <a:ext cx="8520600" cy="1330024"/>
          </a:xfrm>
        </p:spPr>
        <p:txBody>
          <a:bodyPr/>
          <a:lstStyle/>
          <a:p>
            <a:r>
              <a:rPr lang="en-US" sz="3200" b="1" dirty="0">
                <a:solidFill>
                  <a:schemeClr val="bg1"/>
                </a:solidFill>
                <a:latin typeface="Proxima Nova" panose="020B0604020202020204" charset="0"/>
              </a:rPr>
              <a:t>METHODOLOGY:</a:t>
            </a:r>
            <a:r>
              <a:rPr lang="en-US" sz="3200" b="1" dirty="0">
                <a:solidFill>
                  <a:srgbClr val="09ECF7"/>
                </a:solidFill>
                <a:latin typeface="Proxima Nova" panose="020B0604020202020204" charset="0"/>
              </a:rPr>
              <a:t/>
            </a:r>
            <a:br>
              <a:rPr lang="en-US" sz="3200" b="1" dirty="0">
                <a:solidFill>
                  <a:srgbClr val="09ECF7"/>
                </a:solidFill>
                <a:latin typeface="Proxima Nova" panose="020B0604020202020204" charset="0"/>
              </a:rPr>
            </a:br>
            <a:endParaRPr lang="en-IN" dirty="0"/>
          </a:p>
        </p:txBody>
      </p:sp>
      <p:sp>
        <p:nvSpPr>
          <p:cNvPr id="3" name="TextBox 2">
            <a:extLst>
              <a:ext uri="{FF2B5EF4-FFF2-40B4-BE49-F238E27FC236}">
                <a16:creationId xmlns:a16="http://schemas.microsoft.com/office/drawing/2014/main" id="{871997AE-CA96-4420-B221-5773C7BE0E79}"/>
              </a:ext>
            </a:extLst>
          </p:cNvPr>
          <p:cNvSpPr txBox="1"/>
          <p:nvPr/>
        </p:nvSpPr>
        <p:spPr>
          <a:xfrm>
            <a:off x="1106557" y="1596887"/>
            <a:ext cx="6864626" cy="3323987"/>
          </a:xfrm>
          <a:prstGeom prst="rect">
            <a:avLst/>
          </a:prstGeom>
          <a:noFill/>
        </p:spPr>
        <p:txBody>
          <a:bodyPr wrap="square" rtlCol="0">
            <a:spAutoFit/>
          </a:bodyPr>
          <a:lstStyle/>
          <a:p>
            <a:r>
              <a:rPr lang="en-US" dirty="0">
                <a:solidFill>
                  <a:schemeClr val="accent1"/>
                </a:solidFill>
                <a:latin typeface="Proxima Nova" panose="020B0604020202020204" charset="0"/>
              </a:rPr>
              <a:t>We have wireless sensor unit to monitor the critical environmental parameters like temperature, humidity, light, moisture etc. </a:t>
            </a:r>
          </a:p>
          <a:p>
            <a:endParaRPr lang="en-US" dirty="0">
              <a:solidFill>
                <a:schemeClr val="accent1"/>
              </a:solidFill>
              <a:latin typeface="Proxima Nova" panose="020B0604020202020204" charset="0"/>
            </a:endParaRPr>
          </a:p>
          <a:p>
            <a:pPr marL="285750" indent="-285750">
              <a:buClr>
                <a:schemeClr val="bg1"/>
              </a:buClr>
              <a:buFont typeface="Arial" panose="020B0604020202020204" pitchFamily="34" charset="0"/>
              <a:buChar char="•"/>
            </a:pPr>
            <a:r>
              <a:rPr lang="en-US" b="1" dirty="0">
                <a:solidFill>
                  <a:schemeClr val="accent1"/>
                </a:solidFill>
                <a:latin typeface="Proxima Nova" panose="020B0604020202020204" charset="0"/>
              </a:rPr>
              <a:t>DHT-11 sensor </a:t>
            </a:r>
            <a:r>
              <a:rPr lang="en-US" dirty="0">
                <a:solidFill>
                  <a:schemeClr val="accent1"/>
                </a:solidFill>
                <a:latin typeface="Proxima Nova" panose="020B0604020202020204" charset="0"/>
              </a:rPr>
              <a:t>which will senses the humidity and temperature and give it to the Arduino. </a:t>
            </a:r>
          </a:p>
          <a:p>
            <a:pPr marL="285750" indent="-285750">
              <a:buClr>
                <a:schemeClr val="bg1"/>
              </a:buClr>
              <a:buFont typeface="Arial" panose="020B0604020202020204" pitchFamily="34" charset="0"/>
              <a:buChar char="•"/>
            </a:pPr>
            <a:r>
              <a:rPr lang="en-US" dirty="0">
                <a:solidFill>
                  <a:schemeClr val="accent1"/>
                </a:solidFill>
                <a:latin typeface="Proxima Nova" panose="020B0604020202020204" charset="0"/>
              </a:rPr>
              <a:t>Arduino will convert this analog value into digital value compared threshold value. </a:t>
            </a:r>
          </a:p>
          <a:p>
            <a:r>
              <a:rPr lang="en-US" dirty="0">
                <a:solidFill>
                  <a:schemeClr val="accent1"/>
                </a:solidFill>
                <a:latin typeface="Proxima Nova" panose="020B0604020202020204" charset="0"/>
              </a:rPr>
              <a:t>      If the parameter above or below the threshold value then actuators will turn on and      </a:t>
            </a:r>
          </a:p>
          <a:p>
            <a:r>
              <a:rPr lang="en-US" dirty="0">
                <a:solidFill>
                  <a:schemeClr val="accent1"/>
                </a:solidFill>
                <a:latin typeface="Proxima Nova" panose="020B0604020202020204" charset="0"/>
              </a:rPr>
              <a:t>      control the temperature. Alarm will be on to turn on. </a:t>
            </a:r>
          </a:p>
          <a:p>
            <a:pPr marL="285750" indent="-285750">
              <a:buClr>
                <a:schemeClr val="bg1"/>
              </a:buClr>
              <a:buFont typeface="Arial" panose="020B0604020202020204" pitchFamily="34" charset="0"/>
              <a:buChar char="•"/>
            </a:pPr>
            <a:r>
              <a:rPr lang="en-US" dirty="0">
                <a:solidFill>
                  <a:schemeClr val="accent1"/>
                </a:solidFill>
                <a:latin typeface="Proxima Nova" panose="020B0604020202020204" charset="0"/>
              </a:rPr>
              <a:t>We have </a:t>
            </a:r>
            <a:r>
              <a:rPr lang="en-US" sz="1400" b="1" dirty="0">
                <a:solidFill>
                  <a:schemeClr val="accent1"/>
                </a:solidFill>
                <a:latin typeface="Proxima Nova" panose="020B0604020202020204" charset="0"/>
              </a:rPr>
              <a:t>MQ3 sensor </a:t>
            </a:r>
            <a:r>
              <a:rPr lang="en-US" sz="1400" dirty="0">
                <a:solidFill>
                  <a:schemeClr val="accent1"/>
                </a:solidFill>
                <a:latin typeface="Proxima Nova" panose="020B0604020202020204" charset="0"/>
              </a:rPr>
              <a:t>detects the emission of ethanol type of gases. If the food/fruits get spoiled, they emit the ethanol type of gases. The MQ3 sensor detects the concentration of such gases and output an analog voltage proportional to the concentration of the gas </a:t>
            </a:r>
            <a:r>
              <a:rPr lang="en-US" dirty="0">
                <a:solidFill>
                  <a:schemeClr val="accent1"/>
                </a:solidFill>
                <a:latin typeface="Proxima Nova" panose="020B0604020202020204" charset="0"/>
              </a:rPr>
              <a:t>and also will send message to owner. </a:t>
            </a:r>
          </a:p>
          <a:p>
            <a:pPr marL="285750" indent="-285750">
              <a:buClr>
                <a:schemeClr val="bg1"/>
              </a:buClr>
              <a:buFont typeface="Arial" panose="020B0604020202020204" pitchFamily="34" charset="0"/>
              <a:buChar char="•"/>
            </a:pPr>
            <a:r>
              <a:rPr lang="en-US" dirty="0">
                <a:solidFill>
                  <a:schemeClr val="accent1"/>
                </a:solidFill>
                <a:latin typeface="Proxima Nova" panose="020B0604020202020204" charset="0"/>
              </a:rPr>
              <a:t>We have </a:t>
            </a:r>
            <a:r>
              <a:rPr lang="en-US" b="1" dirty="0">
                <a:solidFill>
                  <a:schemeClr val="accent1"/>
                </a:solidFill>
                <a:latin typeface="Proxima Nova" panose="020B0604020202020204" charset="0"/>
              </a:rPr>
              <a:t>IR sensor </a:t>
            </a:r>
            <a:r>
              <a:rPr lang="en-US" dirty="0">
                <a:solidFill>
                  <a:schemeClr val="accent1"/>
                </a:solidFill>
                <a:latin typeface="Proxima Nova" panose="020B0604020202020204" charset="0"/>
              </a:rPr>
              <a:t>unit, which is used to monitor the stock</a:t>
            </a:r>
            <a:r>
              <a:rPr lang="en-US" dirty="0">
                <a:solidFill>
                  <a:schemeClr val="bg1"/>
                </a:solidFill>
                <a:latin typeface="Proxima Nova" panose="020B0604020202020204" charset="0"/>
              </a:rPr>
              <a:t>.</a:t>
            </a:r>
          </a:p>
          <a:p>
            <a:endParaRPr lang="en-IN" dirty="0"/>
          </a:p>
        </p:txBody>
      </p:sp>
    </p:spTree>
    <p:extLst>
      <p:ext uri="{BB962C8B-B14F-4D97-AF65-F5344CB8AC3E}">
        <p14:creationId xmlns:p14="http://schemas.microsoft.com/office/powerpoint/2010/main" val="281585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TotalTime>
  <Words>1246</Words>
  <Application>Microsoft Office PowerPoint</Application>
  <PresentationFormat>On-screen Show (16:9)</PresentationFormat>
  <Paragraphs>175</Paragraphs>
  <Slides>21</Slides>
  <Notes>15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21</vt:i4>
      </vt:variant>
    </vt:vector>
  </HeadingPairs>
  <TitlesOfParts>
    <vt:vector size="35" baseType="lpstr">
      <vt:lpstr>Impact</vt:lpstr>
      <vt:lpstr>Roboto Light</vt:lpstr>
      <vt:lpstr>PT Serif</vt:lpstr>
      <vt:lpstr>Arial</vt:lpstr>
      <vt:lpstr>Proxima Nova Semibold</vt:lpstr>
      <vt:lpstr>Didact Gothic</vt:lpstr>
      <vt:lpstr>Lexend Deca</vt:lpstr>
      <vt:lpstr>Roboto Mono Thin</vt:lpstr>
      <vt:lpstr>Roboto Black</vt:lpstr>
      <vt:lpstr>Bree Serif</vt:lpstr>
      <vt:lpstr>Open Sans</vt:lpstr>
      <vt:lpstr>Proxima Nova</vt:lpstr>
      <vt:lpstr>WEB PROPOSAL</vt:lpstr>
      <vt:lpstr>Slidesgo Final Pages</vt:lpstr>
      <vt:lpstr>IOT FUNDAMENTALS</vt:lpstr>
      <vt:lpstr>     Food quality monitoring system </vt:lpstr>
      <vt:lpstr>CONTENTS</vt:lpstr>
      <vt:lpstr>OBJECTIVES:</vt:lpstr>
      <vt:lpstr>3 Layer IoT Architecture </vt:lpstr>
      <vt:lpstr>PowerPoint Presentation</vt:lpstr>
      <vt:lpstr> </vt:lpstr>
      <vt:lpstr>IMPLEMENTATION: </vt:lpstr>
      <vt:lpstr>METHODOLOGY: </vt:lpstr>
      <vt:lpstr>PARAMETERS WITH CONTRIBUTION TO QUALITY</vt:lpstr>
      <vt:lpstr>OUR GOALS</vt:lpstr>
      <vt:lpstr>FUTURE WORK PLAN</vt:lpstr>
      <vt:lpstr>PowerPoint Presentation</vt:lpstr>
      <vt:lpstr>a</vt:lpstr>
      <vt:lpstr>OUR TIMELINE</vt:lpstr>
      <vt:lpstr>PREDICTED RESULTS</vt:lpstr>
      <vt:lpstr>PERMISSIBLE LEVEL OF P</vt:lpstr>
      <vt:lpstr>Variation in vacuum container</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FUNDAMENTALS</dc:title>
  <dc:creator>dell</dc:creator>
  <cp:lastModifiedBy>sarvagha kumar</cp:lastModifiedBy>
  <cp:revision>11</cp:revision>
  <dcterms:modified xsi:type="dcterms:W3CDTF">2023-07-14T19:43:12Z</dcterms:modified>
</cp:coreProperties>
</file>