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60" r:id="rId3"/>
    <p:sldId id="264" r:id="rId4"/>
    <p:sldId id="261" r:id="rId5"/>
    <p:sldId id="257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61538-46B0-4E92-8C49-576819ED0D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33E73A9-3A34-4602-B17B-1B0A1FB1D47B}">
      <dgm:prSet phldrT="[Text]" custT="1"/>
      <dgm:spPr/>
      <dgm:t>
        <a:bodyPr/>
        <a:lstStyle/>
        <a:p>
          <a:r>
            <a:rPr lang="en-US" sz="2000" dirty="0" smtClean="0"/>
            <a:t>Infrared camera and </a:t>
          </a:r>
        </a:p>
        <a:p>
          <a:r>
            <a:rPr lang="en-US" sz="2000" dirty="0" smtClean="0"/>
            <a:t>Ultrasonic sensor</a:t>
          </a:r>
          <a:endParaRPr lang="en-US" sz="2000" dirty="0"/>
        </a:p>
      </dgm:t>
    </dgm:pt>
    <dgm:pt modelId="{61D80DF1-0D3C-403B-8108-BAA76B5E7DBD}" type="parTrans" cxnId="{5B2F1A46-4403-45B5-9E65-84E828ECBC82}">
      <dgm:prSet/>
      <dgm:spPr/>
      <dgm:t>
        <a:bodyPr/>
        <a:lstStyle/>
        <a:p>
          <a:endParaRPr lang="en-US"/>
        </a:p>
      </dgm:t>
    </dgm:pt>
    <dgm:pt modelId="{5964D7BF-0E4B-4B2D-BED9-101D13AFBC8F}" type="sibTrans" cxnId="{5B2F1A46-4403-45B5-9E65-84E828ECBC82}">
      <dgm:prSet/>
      <dgm:spPr/>
      <dgm:t>
        <a:bodyPr/>
        <a:lstStyle/>
        <a:p>
          <a:endParaRPr lang="en-US"/>
        </a:p>
      </dgm:t>
    </dgm:pt>
    <dgm:pt modelId="{37208A59-3AAA-4928-AF58-ADD95DBC1642}">
      <dgm:prSet phldrT="[Text]" custT="1"/>
      <dgm:spPr/>
      <dgm:t>
        <a:bodyPr/>
        <a:lstStyle/>
        <a:p>
          <a:r>
            <a:rPr lang="en-US" sz="1800" dirty="0" smtClean="0"/>
            <a:t>Image processing and distance measurement in Raspberry Pi</a:t>
          </a:r>
          <a:endParaRPr lang="en-US" sz="1800" dirty="0"/>
        </a:p>
      </dgm:t>
    </dgm:pt>
    <dgm:pt modelId="{23018827-5689-4F06-B500-EC265D14E41F}" type="parTrans" cxnId="{B8CEB1C4-BAFF-4D8B-BC23-1A558B68070F}">
      <dgm:prSet/>
      <dgm:spPr/>
      <dgm:t>
        <a:bodyPr/>
        <a:lstStyle/>
        <a:p>
          <a:endParaRPr lang="en-US"/>
        </a:p>
      </dgm:t>
    </dgm:pt>
    <dgm:pt modelId="{8CEE6039-9A98-4156-A722-2CA3C3E9C01A}" type="sibTrans" cxnId="{B8CEB1C4-BAFF-4D8B-BC23-1A558B68070F}">
      <dgm:prSet/>
      <dgm:spPr/>
      <dgm:t>
        <a:bodyPr/>
        <a:lstStyle/>
        <a:p>
          <a:endParaRPr lang="en-US"/>
        </a:p>
      </dgm:t>
    </dgm:pt>
    <dgm:pt modelId="{76ED7420-712F-4B31-A0F3-3CFF5CC06E08}">
      <dgm:prSet phldrT="[Text]" custT="1"/>
      <dgm:spPr/>
      <dgm:t>
        <a:bodyPr/>
        <a:lstStyle/>
        <a:p>
          <a:r>
            <a:rPr lang="en-US" sz="2000" dirty="0" smtClean="0"/>
            <a:t>Showing mirror image of heat signature in 11” LCD display </a:t>
          </a:r>
          <a:endParaRPr lang="en-US" sz="2000" dirty="0"/>
        </a:p>
      </dgm:t>
    </dgm:pt>
    <dgm:pt modelId="{7EF4292A-C86D-46C7-B8D0-C25DF9E1EA6B}" type="parTrans" cxnId="{482380EB-140B-478F-8FF5-5FCA3401A2B1}">
      <dgm:prSet/>
      <dgm:spPr/>
      <dgm:t>
        <a:bodyPr/>
        <a:lstStyle/>
        <a:p>
          <a:endParaRPr lang="en-US"/>
        </a:p>
      </dgm:t>
    </dgm:pt>
    <dgm:pt modelId="{BBF1163C-7DF1-4781-927B-07E789C1EDFB}" type="sibTrans" cxnId="{482380EB-140B-478F-8FF5-5FCA3401A2B1}">
      <dgm:prSet/>
      <dgm:spPr/>
      <dgm:t>
        <a:bodyPr/>
        <a:lstStyle/>
        <a:p>
          <a:endParaRPr lang="en-US"/>
        </a:p>
      </dgm:t>
    </dgm:pt>
    <dgm:pt modelId="{2D99EF91-421F-4D8C-82C8-DF2D6431958C}" type="pres">
      <dgm:prSet presAssocID="{B0261538-46B0-4E92-8C49-576819ED0DC5}" presName="Name0" presStyleCnt="0">
        <dgm:presLayoutVars>
          <dgm:dir/>
          <dgm:resizeHandles val="exact"/>
        </dgm:presLayoutVars>
      </dgm:prSet>
      <dgm:spPr/>
    </dgm:pt>
    <dgm:pt modelId="{344A2AD5-3276-474D-B0A7-B23770AE8C7C}" type="pres">
      <dgm:prSet presAssocID="{033E73A9-3A34-4602-B17B-1B0A1FB1D47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25632-988D-4AA6-856F-C8C5D3E20A60}" type="pres">
      <dgm:prSet presAssocID="{5964D7BF-0E4B-4B2D-BED9-101D13AFBC8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79C6CFE-9B7A-4BD6-83F8-03BBF719FAF0}" type="pres">
      <dgm:prSet presAssocID="{5964D7BF-0E4B-4B2D-BED9-101D13AFBC8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6C6C2B2-BDAE-484B-87FA-7F0E65A595AC}" type="pres">
      <dgm:prSet presAssocID="{37208A59-3AAA-4928-AF58-ADD95DBC164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79430-2533-4986-821D-CC922A28AB55}" type="pres">
      <dgm:prSet presAssocID="{8CEE6039-9A98-4156-A722-2CA3C3E9C01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88425EA-ECF9-46CD-B012-575EE00AFCCA}" type="pres">
      <dgm:prSet presAssocID="{8CEE6039-9A98-4156-A722-2CA3C3E9C01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8119CDF-89F5-4A32-9C42-2AEAF6E4BC9E}" type="pres">
      <dgm:prSet presAssocID="{76ED7420-712F-4B31-A0F3-3CFF5CC06E0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ABDE7E-5B1F-44DA-BD99-0D587B9233B1}" type="presOf" srcId="{37208A59-3AAA-4928-AF58-ADD95DBC1642}" destId="{E6C6C2B2-BDAE-484B-87FA-7F0E65A595AC}" srcOrd="0" destOrd="0" presId="urn:microsoft.com/office/officeart/2005/8/layout/process1"/>
    <dgm:cxn modelId="{A7BAA5EF-7DD4-4D64-AAA9-893E22A8F66C}" type="presOf" srcId="{5964D7BF-0E4B-4B2D-BED9-101D13AFBC8F}" destId="{F79C6CFE-9B7A-4BD6-83F8-03BBF719FAF0}" srcOrd="1" destOrd="0" presId="urn:microsoft.com/office/officeart/2005/8/layout/process1"/>
    <dgm:cxn modelId="{B8CEB1C4-BAFF-4D8B-BC23-1A558B68070F}" srcId="{B0261538-46B0-4E92-8C49-576819ED0DC5}" destId="{37208A59-3AAA-4928-AF58-ADD95DBC1642}" srcOrd="1" destOrd="0" parTransId="{23018827-5689-4F06-B500-EC265D14E41F}" sibTransId="{8CEE6039-9A98-4156-A722-2CA3C3E9C01A}"/>
    <dgm:cxn modelId="{DC044787-9397-4C48-AC62-BCC1467CE2F1}" type="presOf" srcId="{033E73A9-3A34-4602-B17B-1B0A1FB1D47B}" destId="{344A2AD5-3276-474D-B0A7-B23770AE8C7C}" srcOrd="0" destOrd="0" presId="urn:microsoft.com/office/officeart/2005/8/layout/process1"/>
    <dgm:cxn modelId="{482380EB-140B-478F-8FF5-5FCA3401A2B1}" srcId="{B0261538-46B0-4E92-8C49-576819ED0DC5}" destId="{76ED7420-712F-4B31-A0F3-3CFF5CC06E08}" srcOrd="2" destOrd="0" parTransId="{7EF4292A-C86D-46C7-B8D0-C25DF9E1EA6B}" sibTransId="{BBF1163C-7DF1-4781-927B-07E789C1EDFB}"/>
    <dgm:cxn modelId="{42415546-8450-4107-85F4-66A9DD46E73C}" type="presOf" srcId="{5964D7BF-0E4B-4B2D-BED9-101D13AFBC8F}" destId="{3FB25632-988D-4AA6-856F-C8C5D3E20A60}" srcOrd="0" destOrd="0" presId="urn:microsoft.com/office/officeart/2005/8/layout/process1"/>
    <dgm:cxn modelId="{542690E8-1FFE-4EB3-85D5-493C06AE9946}" type="presOf" srcId="{B0261538-46B0-4E92-8C49-576819ED0DC5}" destId="{2D99EF91-421F-4D8C-82C8-DF2D6431958C}" srcOrd="0" destOrd="0" presId="urn:microsoft.com/office/officeart/2005/8/layout/process1"/>
    <dgm:cxn modelId="{CCAA4584-D9F3-47FF-B842-42167E6BA571}" type="presOf" srcId="{8CEE6039-9A98-4156-A722-2CA3C3E9C01A}" destId="{888425EA-ECF9-46CD-B012-575EE00AFCCA}" srcOrd="1" destOrd="0" presId="urn:microsoft.com/office/officeart/2005/8/layout/process1"/>
    <dgm:cxn modelId="{0AEC457E-0F27-4F1D-9B09-99A84D4EB307}" type="presOf" srcId="{76ED7420-712F-4B31-A0F3-3CFF5CC06E08}" destId="{68119CDF-89F5-4A32-9C42-2AEAF6E4BC9E}" srcOrd="0" destOrd="0" presId="urn:microsoft.com/office/officeart/2005/8/layout/process1"/>
    <dgm:cxn modelId="{549B7036-A951-43E5-B25E-0E7C766758A0}" type="presOf" srcId="{8CEE6039-9A98-4156-A722-2CA3C3E9C01A}" destId="{EF979430-2533-4986-821D-CC922A28AB55}" srcOrd="0" destOrd="0" presId="urn:microsoft.com/office/officeart/2005/8/layout/process1"/>
    <dgm:cxn modelId="{5B2F1A46-4403-45B5-9E65-84E828ECBC82}" srcId="{B0261538-46B0-4E92-8C49-576819ED0DC5}" destId="{033E73A9-3A34-4602-B17B-1B0A1FB1D47B}" srcOrd="0" destOrd="0" parTransId="{61D80DF1-0D3C-403B-8108-BAA76B5E7DBD}" sibTransId="{5964D7BF-0E4B-4B2D-BED9-101D13AFBC8F}"/>
    <dgm:cxn modelId="{2F9229CD-FC78-4192-930F-678D9357D20F}" type="presParOf" srcId="{2D99EF91-421F-4D8C-82C8-DF2D6431958C}" destId="{344A2AD5-3276-474D-B0A7-B23770AE8C7C}" srcOrd="0" destOrd="0" presId="urn:microsoft.com/office/officeart/2005/8/layout/process1"/>
    <dgm:cxn modelId="{81C9F5D9-5F73-4F76-9436-6FA8DA115A55}" type="presParOf" srcId="{2D99EF91-421F-4D8C-82C8-DF2D6431958C}" destId="{3FB25632-988D-4AA6-856F-C8C5D3E20A60}" srcOrd="1" destOrd="0" presId="urn:microsoft.com/office/officeart/2005/8/layout/process1"/>
    <dgm:cxn modelId="{06EB92CF-8F4A-4DBC-8B01-5385E92CF0BD}" type="presParOf" srcId="{3FB25632-988D-4AA6-856F-C8C5D3E20A60}" destId="{F79C6CFE-9B7A-4BD6-83F8-03BBF719FAF0}" srcOrd="0" destOrd="0" presId="urn:microsoft.com/office/officeart/2005/8/layout/process1"/>
    <dgm:cxn modelId="{8524B61E-6600-4529-B9CD-99E5BC6A9F71}" type="presParOf" srcId="{2D99EF91-421F-4D8C-82C8-DF2D6431958C}" destId="{E6C6C2B2-BDAE-484B-87FA-7F0E65A595AC}" srcOrd="2" destOrd="0" presId="urn:microsoft.com/office/officeart/2005/8/layout/process1"/>
    <dgm:cxn modelId="{77A5778D-471D-473F-B1E8-8E7CBF574223}" type="presParOf" srcId="{2D99EF91-421F-4D8C-82C8-DF2D6431958C}" destId="{EF979430-2533-4986-821D-CC922A28AB55}" srcOrd="3" destOrd="0" presId="urn:microsoft.com/office/officeart/2005/8/layout/process1"/>
    <dgm:cxn modelId="{BEDE7F3A-6578-4CB0-BCF2-780000FB4CCD}" type="presParOf" srcId="{EF979430-2533-4986-821D-CC922A28AB55}" destId="{888425EA-ECF9-46CD-B012-575EE00AFCCA}" srcOrd="0" destOrd="0" presId="urn:microsoft.com/office/officeart/2005/8/layout/process1"/>
    <dgm:cxn modelId="{8A04ADC9-64E1-48A0-A225-AE44D1A0649D}" type="presParOf" srcId="{2D99EF91-421F-4D8C-82C8-DF2D6431958C}" destId="{68119CDF-89F5-4A32-9C42-2AEAF6E4BC9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A2AD5-3276-474D-B0A7-B23770AE8C7C}">
      <dsp:nvSpPr>
        <dsp:cNvPr id="0" name=""/>
        <dsp:cNvSpPr/>
      </dsp:nvSpPr>
      <dsp:spPr>
        <a:xfrm>
          <a:off x="7630" y="2025122"/>
          <a:ext cx="2280703" cy="1368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Infrared camera and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Ultrasonic sensor</a:t>
          </a:r>
          <a:endParaRPr lang="en-US" sz="2000" kern="1200" dirty="0"/>
        </a:p>
      </dsp:txBody>
      <dsp:txXfrm>
        <a:off x="47710" y="2065202"/>
        <a:ext cx="2200543" cy="1288261"/>
      </dsp:txXfrm>
    </dsp:sp>
    <dsp:sp modelId="{3FB25632-988D-4AA6-856F-C8C5D3E20A60}">
      <dsp:nvSpPr>
        <dsp:cNvPr id="0" name=""/>
        <dsp:cNvSpPr/>
      </dsp:nvSpPr>
      <dsp:spPr>
        <a:xfrm>
          <a:off x="2516404" y="2426526"/>
          <a:ext cx="483509" cy="565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516404" y="2539649"/>
        <a:ext cx="338456" cy="339368"/>
      </dsp:txXfrm>
    </dsp:sp>
    <dsp:sp modelId="{E6C6C2B2-BDAE-484B-87FA-7F0E65A595AC}">
      <dsp:nvSpPr>
        <dsp:cNvPr id="0" name=""/>
        <dsp:cNvSpPr/>
      </dsp:nvSpPr>
      <dsp:spPr>
        <a:xfrm>
          <a:off x="3200614" y="2025122"/>
          <a:ext cx="2280703" cy="1368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Image processing and distance measurement in Raspberry Pi</a:t>
          </a:r>
          <a:endParaRPr lang="en-US" sz="1800" kern="1200" dirty="0"/>
        </a:p>
      </dsp:txBody>
      <dsp:txXfrm>
        <a:off x="3240694" y="2065202"/>
        <a:ext cx="2200543" cy="1288261"/>
      </dsp:txXfrm>
    </dsp:sp>
    <dsp:sp modelId="{EF979430-2533-4986-821D-CC922A28AB55}">
      <dsp:nvSpPr>
        <dsp:cNvPr id="0" name=""/>
        <dsp:cNvSpPr/>
      </dsp:nvSpPr>
      <dsp:spPr>
        <a:xfrm>
          <a:off x="5709388" y="2426526"/>
          <a:ext cx="483509" cy="565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709388" y="2539649"/>
        <a:ext cx="338456" cy="339368"/>
      </dsp:txXfrm>
    </dsp:sp>
    <dsp:sp modelId="{68119CDF-89F5-4A32-9C42-2AEAF6E4BC9E}">
      <dsp:nvSpPr>
        <dsp:cNvPr id="0" name=""/>
        <dsp:cNvSpPr/>
      </dsp:nvSpPr>
      <dsp:spPr>
        <a:xfrm>
          <a:off x="6393599" y="2025122"/>
          <a:ext cx="2280703" cy="1368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Showing mirror image of heat signature in 11” LCD display </a:t>
          </a:r>
          <a:endParaRPr lang="en-US" sz="2000" kern="1200" dirty="0"/>
        </a:p>
      </dsp:txBody>
      <dsp:txXfrm>
        <a:off x="6433679" y="2065202"/>
        <a:ext cx="2200543" cy="1288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B6C6B-844D-453F-8480-D4FF657191CA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AC48-80AF-4F86-9FAC-A735174F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2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60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59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27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3"/>
            <a:ext cx="12191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68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92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752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5408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707263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640459" y="1803400"/>
            <a:ext cx="2674400" cy="4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377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631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774067" y="5875067"/>
            <a:ext cx="8181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875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202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381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185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733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82219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472838" y="1055892"/>
            <a:ext cx="5706319" cy="123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7200" dirty="0" smtClean="0"/>
              <a:t>Hello World!</a:t>
            </a:r>
            <a:endParaRPr sz="72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472839" y="3069395"/>
            <a:ext cx="5706319" cy="26021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 smtClean="0"/>
              <a:t>We are team </a:t>
            </a:r>
            <a:r>
              <a:rPr lang="en-US" b="1" dirty="0" err="1" smtClean="0"/>
              <a:t>Brute_force</a:t>
            </a:r>
            <a:r>
              <a:rPr lang="en-US" b="1" dirty="0" smtClean="0"/>
              <a:t>. </a:t>
            </a:r>
            <a:r>
              <a:rPr lang="en-US" dirty="0" smtClean="0"/>
              <a:t>Striving to turn ideas into reality by converting coffee into code.</a:t>
            </a:r>
            <a:endParaRPr dirty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361" y="1674893"/>
            <a:ext cx="4826644" cy="3846232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9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Costing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53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Future Scope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367" y="1988128"/>
            <a:ext cx="10642078" cy="4215600"/>
          </a:xfrm>
        </p:spPr>
        <p:txBody>
          <a:bodyPr/>
          <a:lstStyle/>
          <a:p>
            <a:pPr marL="101598" indent="0">
              <a:buNone/>
            </a:pPr>
            <a:r>
              <a:rPr lang="en-US" dirty="0"/>
              <a:t>The technology created will JUST display the image of the object in front of </a:t>
            </a:r>
            <a:r>
              <a:rPr lang="en-US" dirty="0" smtClean="0"/>
              <a:t>the vehicle </a:t>
            </a:r>
            <a:r>
              <a:rPr lang="en-US" dirty="0"/>
              <a:t>on the HUD directly in front of the driver.</a:t>
            </a:r>
          </a:p>
          <a:p>
            <a:pPr marL="101598" indent="0">
              <a:buNone/>
            </a:pPr>
            <a:r>
              <a:rPr lang="en-US" dirty="0"/>
              <a:t>But as the technology gets advanced in the future, the HUD will actually show</a:t>
            </a:r>
          </a:p>
          <a:p>
            <a:pPr marL="101598" indent="0">
              <a:buNone/>
            </a:pPr>
            <a:r>
              <a:rPr lang="en-US" dirty="0"/>
              <a:t>the driver, where exactly is the object in front by means of Augmented Reality</a:t>
            </a:r>
          </a:p>
          <a:p>
            <a:pPr marL="101598" indent="0">
              <a:buNone/>
            </a:pPr>
            <a:r>
              <a:rPr lang="en-US" dirty="0"/>
              <a:t>which will enhance the experience.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5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Conclusion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067" y="2246745"/>
            <a:ext cx="11002297" cy="4215600"/>
          </a:xfrm>
        </p:spPr>
        <p:txBody>
          <a:bodyPr/>
          <a:lstStyle/>
          <a:p>
            <a:pPr marL="101598" indent="0">
              <a:buNone/>
            </a:pPr>
            <a:r>
              <a:rPr lang="en-US" dirty="0"/>
              <a:t>In conclusion, this technology will make the driver aware of his surroundings so</a:t>
            </a:r>
          </a:p>
          <a:p>
            <a:pPr marL="101598" indent="0">
              <a:buNone/>
            </a:pPr>
            <a:r>
              <a:rPr lang="en-US" dirty="0"/>
              <a:t>that he can drive at a safe distance in foggy conditions.</a:t>
            </a:r>
          </a:p>
          <a:p>
            <a:pPr marL="101598" indent="0">
              <a:buNone/>
            </a:pPr>
            <a:r>
              <a:rPr lang="en-US" dirty="0"/>
              <a:t>This will have widespread applications and according to statistics will</a:t>
            </a:r>
          </a:p>
          <a:p>
            <a:pPr marL="101598" indent="0">
              <a:buNone/>
            </a:pPr>
            <a:r>
              <a:rPr lang="en-US" dirty="0"/>
              <a:t>significantly plummet the number of deaths by fog induced pile-up on</a:t>
            </a:r>
          </a:p>
          <a:p>
            <a:pPr marL="101598" indent="0">
              <a:buNone/>
            </a:pPr>
            <a:r>
              <a:rPr lang="en-US" dirty="0"/>
              <a:t>highways.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6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635184" y="2117535"/>
            <a:ext cx="11002297" cy="421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598"/>
            <a:r>
              <a:rPr lang="en-US" sz="7200" kern="0" dirty="0">
                <a:solidFill>
                  <a:schemeClr val="bg1"/>
                </a:solidFill>
              </a:rPr>
              <a:t>c</a:t>
            </a:r>
            <a:r>
              <a:rPr lang="en-US" sz="7200" kern="0" dirty="0" smtClean="0">
                <a:solidFill>
                  <a:schemeClr val="bg1"/>
                </a:solidFill>
              </a:rPr>
              <a:t>out&lt;&lt;“Thank you”;</a:t>
            </a:r>
          </a:p>
          <a:p>
            <a:pPr marL="101598"/>
            <a:r>
              <a:rPr lang="en-US" sz="7200" kern="0" dirty="0" smtClean="0">
                <a:solidFill>
                  <a:schemeClr val="bg1"/>
                </a:solidFill>
              </a:rPr>
              <a:t>exit(1);</a:t>
            </a:r>
            <a:endParaRPr lang="en-IN" sz="72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89814" y="1200608"/>
            <a:ext cx="571933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48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48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48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48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48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48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48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48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48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kern="0" dirty="0" smtClean="0"/>
              <a:t>Problem Statement</a:t>
            </a:r>
            <a:endParaRPr lang="en-IN" kern="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18482" y="3359724"/>
            <a:ext cx="6390662" cy="14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01598" indent="0" algn="ctr"/>
            <a:r>
              <a:rPr lang="en-US" sz="3200" kern="0" dirty="0">
                <a:solidFill>
                  <a:schemeClr val="bg1"/>
                </a:solidFill>
              </a:rPr>
              <a:t>Automation &amp; </a:t>
            </a:r>
            <a:r>
              <a:rPr lang="en-US" sz="3200" kern="0" dirty="0" smtClean="0">
                <a:solidFill>
                  <a:schemeClr val="bg1"/>
                </a:solidFill>
              </a:rPr>
              <a:t>Space:</a:t>
            </a:r>
          </a:p>
          <a:p>
            <a:pPr marL="101598" indent="0" algn="ctr"/>
            <a:r>
              <a:rPr lang="en-IN" b="1" dirty="0"/>
              <a:t>Open Innovation</a:t>
            </a:r>
            <a:endParaRPr lang="en-US" sz="3200" kern="0" dirty="0" smtClean="0">
              <a:solidFill>
                <a:schemeClr val="bg1"/>
              </a:solidFill>
            </a:endParaRPr>
          </a:p>
          <a:p>
            <a:pPr marL="101598" indent="0" algn="ctr"/>
            <a:endParaRPr lang="en-US" sz="3200" kern="0" dirty="0">
              <a:solidFill>
                <a:schemeClr val="bg1"/>
              </a:solidFill>
            </a:endParaRPr>
          </a:p>
          <a:p>
            <a:pPr marL="101598" indent="0" algn="ctr"/>
            <a:endParaRPr lang="en-IN" sz="3200" kern="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8106" y="1284789"/>
            <a:ext cx="203714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LeftDown">
                <a:rot lat="595436" lon="2697733" rev="21547573"/>
              </a:camera>
              <a:lightRig rig="threePt" dir="t"/>
            </a:scene3d>
          </a:bodyPr>
          <a:lstStyle/>
          <a:p>
            <a:pPr algn="ctr"/>
            <a:r>
              <a:rPr lang="en-US" sz="19900" b="0" cap="none" spc="0" dirty="0" smtClean="0">
                <a:ln w="0"/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en-US" sz="19900" b="0" cap="none" spc="0" dirty="0">
              <a:ln w="0"/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12800" dirty="0" smtClean="0"/>
              <a:t>38,700</a:t>
            </a:r>
            <a:endParaRPr sz="12800" dirty="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 smtClean="0"/>
              <a:t>Each year this many vehicle crashes </a:t>
            </a:r>
            <a:r>
              <a:rPr lang="en-US" dirty="0" smtClean="0"/>
              <a:t>due </a:t>
            </a:r>
            <a:r>
              <a:rPr lang="en-US" dirty="0" smtClean="0"/>
              <a:t>to dense thick fog</a:t>
            </a:r>
            <a:endParaRPr dirty="0"/>
          </a:p>
        </p:txBody>
      </p:sp>
      <p:sp>
        <p:nvSpPr>
          <p:cNvPr id="256" name="Google Shape;256;p2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06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Overview</a:t>
            </a:r>
            <a:endParaRPr lang="en-IN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96275" y="1687652"/>
            <a:ext cx="11542770" cy="437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uli"/>
              <a:buNone/>
              <a:defRPr sz="2400" b="0" i="0" u="none" strike="noStrike" cap="none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01598" indent="0"/>
            <a:r>
              <a:rPr lang="en-US" kern="0" dirty="0">
                <a:solidFill>
                  <a:schemeClr val="bg1"/>
                </a:solidFill>
              </a:rPr>
              <a:t>As the climate conditions worsen across the globe and the tandem between the</a:t>
            </a:r>
          </a:p>
          <a:p>
            <a:pPr marL="101598" indent="0"/>
            <a:r>
              <a:rPr lang="en-US" kern="0" dirty="0">
                <a:solidFill>
                  <a:schemeClr val="bg1"/>
                </a:solidFill>
              </a:rPr>
              <a:t>weather and its impact get destabilized, the consequences are immense for the</a:t>
            </a:r>
          </a:p>
          <a:p>
            <a:pPr marL="101598" indent="0"/>
            <a:r>
              <a:rPr lang="en-US" kern="0" dirty="0">
                <a:solidFill>
                  <a:schemeClr val="bg1"/>
                </a:solidFill>
              </a:rPr>
              <a:t>human race.</a:t>
            </a:r>
          </a:p>
          <a:p>
            <a:pPr marL="101598" indent="0"/>
            <a:r>
              <a:rPr lang="en-US" kern="0" dirty="0">
                <a:solidFill>
                  <a:schemeClr val="bg1"/>
                </a:solidFill>
              </a:rPr>
              <a:t>Fog on highways is the means to an end, the end being an accident so deadly</a:t>
            </a:r>
          </a:p>
          <a:p>
            <a:pPr marL="101598" indent="0"/>
            <a:r>
              <a:rPr lang="en-US" kern="0" dirty="0">
                <a:solidFill>
                  <a:schemeClr val="bg1"/>
                </a:solidFill>
              </a:rPr>
              <a:t>that it can even cost a human life.</a:t>
            </a:r>
          </a:p>
          <a:p>
            <a:pPr marL="101598" indent="0"/>
            <a:r>
              <a:rPr lang="en-US" kern="0" dirty="0">
                <a:solidFill>
                  <a:schemeClr val="bg1"/>
                </a:solidFill>
              </a:rPr>
              <a:t>Each year, over 38,700 vehicle crashes occur in fog. Over 600 people are killed</a:t>
            </a:r>
          </a:p>
          <a:p>
            <a:pPr marL="101598" indent="0"/>
            <a:r>
              <a:rPr lang="en-US" kern="0" dirty="0">
                <a:solidFill>
                  <a:schemeClr val="bg1"/>
                </a:solidFill>
              </a:rPr>
              <a:t>and more than 16,300 people are injured in these crashes annually.</a:t>
            </a:r>
          </a:p>
          <a:p>
            <a:pPr marL="101598" indent="0"/>
            <a:r>
              <a:rPr lang="en-US" kern="0" dirty="0">
                <a:solidFill>
                  <a:schemeClr val="bg1"/>
                </a:solidFill>
              </a:rPr>
              <a:t>And human life is too precious to lose, especially that big a number. Enter</a:t>
            </a:r>
          </a:p>
          <a:p>
            <a:pPr marL="101598" indent="0"/>
            <a:r>
              <a:rPr lang="en-US" kern="0" dirty="0">
                <a:solidFill>
                  <a:schemeClr val="bg1"/>
                </a:solidFill>
              </a:rPr>
              <a:t>Optic-</a:t>
            </a:r>
            <a:r>
              <a:rPr lang="en-US" kern="0" dirty="0" err="1">
                <a:solidFill>
                  <a:schemeClr val="bg1"/>
                </a:solidFill>
              </a:rPr>
              <a:t>mistic</a:t>
            </a:r>
            <a:r>
              <a:rPr lang="en-US" kern="0" dirty="0">
                <a:solidFill>
                  <a:schemeClr val="bg1"/>
                </a:solidFill>
              </a:rPr>
              <a:t>, a technology with the capability of revolutionizing driving</a:t>
            </a:r>
          </a:p>
          <a:p>
            <a:pPr marL="101598" indent="0"/>
            <a:r>
              <a:rPr lang="en-US" kern="0" dirty="0">
                <a:solidFill>
                  <a:schemeClr val="bg1"/>
                </a:solidFill>
              </a:rPr>
              <a:t>systems, to drive a car safely in foggy conditions.</a:t>
            </a:r>
            <a:endParaRPr lang="en-IN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78691" y="2255331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ptic-Mistic</a:t>
            </a:r>
            <a:endParaRPr dirty="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419" y="504432"/>
            <a:ext cx="883333" cy="96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5027" y="1179481"/>
            <a:ext cx="642767" cy="70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5590" y="5379435"/>
            <a:ext cx="781553" cy="91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05866" y="4832586"/>
            <a:ext cx="429133" cy="5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52791" y="5010510"/>
            <a:ext cx="429133" cy="5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5;p17"/>
          <p:cNvSpPr txBox="1">
            <a:spLocks/>
          </p:cNvSpPr>
          <p:nvPr/>
        </p:nvSpPr>
        <p:spPr>
          <a:xfrm>
            <a:off x="378691" y="3731514"/>
            <a:ext cx="4978400" cy="4435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1219170"/>
            <a:r>
              <a:rPr lang="en-US" sz="1867" kern="0" dirty="0">
                <a:solidFill>
                  <a:srgbClr val="FFFFFF"/>
                </a:solidFill>
              </a:rPr>
              <a:t>Beyond the fog lies clarity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852" b="67315" l="19000" r="79300">
                        <a14:foregroundMark x1="41500" y1="44259" x2="41400" y2="47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64" t="21772" r="15124" b="27427"/>
          <a:stretch/>
        </p:blipFill>
        <p:spPr>
          <a:xfrm>
            <a:off x="7525637" y="2081563"/>
            <a:ext cx="3180946" cy="2499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9946" b="90366" l="21984" r="76585">
                        <a14:foregroundMark x1="55930" y1="39891" x2="56544" y2="47083"/>
                      </a14:backgroundRemoval>
                    </a14:imgEffect>
                  </a14:imgLayer>
                </a14:imgProps>
              </a:ext>
            </a:extLst>
          </a:blip>
          <a:srcRect l="21942" t="19860" r="23236" b="9452"/>
          <a:stretch/>
        </p:blipFill>
        <p:spPr>
          <a:xfrm>
            <a:off x="226232" y="2708475"/>
            <a:ext cx="839300" cy="8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792" y="1932709"/>
            <a:ext cx="8007225" cy="4215600"/>
          </a:xfrm>
        </p:spPr>
        <p:txBody>
          <a:bodyPr/>
          <a:lstStyle/>
          <a:p>
            <a:r>
              <a:rPr lang="en-US" dirty="0"/>
              <a:t>On December 24,2018 8 people, including seven from the </a:t>
            </a:r>
            <a:r>
              <a:rPr lang="en-US" dirty="0" smtClean="0"/>
              <a:t>same family, were </a:t>
            </a:r>
            <a:r>
              <a:rPr lang="en-US" dirty="0"/>
              <a:t>killed in a highway pile-up due to </a:t>
            </a:r>
            <a:r>
              <a:rPr lang="en-US" dirty="0" smtClean="0"/>
              <a:t>thick </a:t>
            </a:r>
            <a:r>
              <a:rPr lang="en-US" dirty="0"/>
              <a:t>fog </a:t>
            </a:r>
            <a:r>
              <a:rPr lang="en-US" dirty="0" smtClean="0"/>
              <a:t>In Jhajjar, Haryana.</a:t>
            </a:r>
          </a:p>
          <a:p>
            <a:r>
              <a:rPr lang="en-US" dirty="0"/>
              <a:t>Five days later, on December 20,2018, 7 people were killed and 4 </a:t>
            </a:r>
            <a:r>
              <a:rPr lang="en-US" dirty="0" smtClean="0"/>
              <a:t>injured when </a:t>
            </a:r>
            <a:r>
              <a:rPr lang="en-US" dirty="0"/>
              <a:t>a vehicle rammed into two due to heavy fog on the </a:t>
            </a:r>
            <a:r>
              <a:rPr lang="en-US" dirty="0" smtClean="0"/>
              <a:t>Ambala Chandigarh </a:t>
            </a:r>
            <a:r>
              <a:rPr lang="en-US" dirty="0"/>
              <a:t>national highway</a:t>
            </a:r>
            <a:r>
              <a:rPr lang="en-US" dirty="0" smtClean="0"/>
              <a:t>.</a:t>
            </a:r>
          </a:p>
          <a:p>
            <a:pPr marL="101598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10159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>
                <a:solidFill>
                  <a:schemeClr val="bg1"/>
                </a:solidFill>
              </a:rPr>
              <a:t>is just the tip of the iceberg. So why not invent a technology to </a:t>
            </a:r>
            <a:r>
              <a:rPr lang="en-US" dirty="0" smtClean="0">
                <a:solidFill>
                  <a:schemeClr val="bg1"/>
                </a:solidFill>
              </a:rPr>
              <a:t>prevent that</a:t>
            </a:r>
            <a:r>
              <a:rPr lang="en-US" dirty="0">
                <a:solidFill>
                  <a:schemeClr val="bg1"/>
                </a:solidFill>
              </a:rPr>
              <a:t>? Which we just did.</a:t>
            </a:r>
            <a:endParaRPr lang="en-IN" dirty="0">
              <a:solidFill>
                <a:schemeClr val="bg1"/>
              </a:solidFill>
            </a:endParaRPr>
          </a:p>
          <a:p>
            <a:pPr marL="101598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2104" y="252393"/>
            <a:ext cx="10835341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5500" kern="0" dirty="0" smtClean="0"/>
              <a:t>Why we chose this problem ?</a:t>
            </a:r>
            <a:endParaRPr lang="en-IN" sz="5500" kern="0" dirty="0"/>
          </a:p>
        </p:txBody>
      </p:sp>
      <p:pic>
        <p:nvPicPr>
          <p:cNvPr id="6" name="Google Shape;82;p15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27" y="2240394"/>
            <a:ext cx="4082473" cy="3247939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0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832" y="1481182"/>
            <a:ext cx="5532699" cy="4963160"/>
          </a:xfrm>
        </p:spPr>
        <p:txBody>
          <a:bodyPr/>
          <a:lstStyle/>
          <a:p>
            <a:pPr marL="101598" indent="0">
              <a:buNone/>
            </a:pPr>
            <a:r>
              <a:rPr lang="en-US" dirty="0"/>
              <a:t>We designed a technology with the capability of revolutionizing </a:t>
            </a:r>
            <a:r>
              <a:rPr lang="en-US" dirty="0" smtClean="0"/>
              <a:t>driving systems</a:t>
            </a:r>
            <a:r>
              <a:rPr lang="en-US" dirty="0"/>
              <a:t>, by providing IR technology coupled with sensor-based systems, </a:t>
            </a:r>
            <a:r>
              <a:rPr lang="en-US" dirty="0" smtClean="0"/>
              <a:t>to provide </a:t>
            </a:r>
            <a:r>
              <a:rPr lang="en-US" dirty="0"/>
              <a:t>an environment in order to drive a car safely in foggy conditions.</a:t>
            </a:r>
          </a:p>
          <a:p>
            <a:pPr marL="101598" indent="0">
              <a:buNone/>
            </a:pPr>
            <a:r>
              <a:rPr lang="en-US" dirty="0"/>
              <a:t>The distance between the object and the vehicle is provided to the driver </a:t>
            </a:r>
            <a:r>
              <a:rPr lang="en-US" dirty="0" smtClean="0"/>
              <a:t>so he </a:t>
            </a:r>
            <a:r>
              <a:rPr lang="en-US" dirty="0"/>
              <a:t>can drive safely</a:t>
            </a:r>
            <a:r>
              <a:rPr lang="en-US" dirty="0" smtClean="0"/>
              <a:t>. Also it distance is less than the threshold amount it will automatically engage the brakes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2104" y="252393"/>
            <a:ext cx="10835341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5500" kern="0" dirty="0" smtClean="0"/>
              <a:t>Our Intervention</a:t>
            </a:r>
            <a:endParaRPr lang="en-IN" sz="55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51" y="1942295"/>
            <a:ext cx="6033123" cy="33936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>
            <a:off x="6991109" y="2338086"/>
            <a:ext cx="81023" cy="1273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>
            <a:off x="7859216" y="3283352"/>
            <a:ext cx="914395" cy="574876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Working</a:t>
            </a:r>
            <a:endParaRPr lang="en-I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066" y="1803399"/>
            <a:ext cx="11020769" cy="4772891"/>
          </a:xfrm>
        </p:spPr>
        <p:txBody>
          <a:bodyPr/>
          <a:lstStyle/>
          <a:p>
            <a:r>
              <a:rPr lang="en-US" dirty="0"/>
              <a:t>We installed an IR camera, which detects the heat signatures if the </a:t>
            </a:r>
            <a:r>
              <a:rPr lang="en-US" dirty="0" smtClean="0"/>
              <a:t>object in </a:t>
            </a:r>
            <a:r>
              <a:rPr lang="en-US" dirty="0"/>
              <a:t>front.</a:t>
            </a:r>
          </a:p>
          <a:p>
            <a:r>
              <a:rPr lang="en-US" dirty="0" smtClean="0"/>
              <a:t>Next</a:t>
            </a:r>
            <a:r>
              <a:rPr lang="en-US" dirty="0"/>
              <a:t>, we even added an Ultrasonic ranging sensor which calculates </a:t>
            </a:r>
            <a:r>
              <a:rPr lang="en-US" dirty="0" smtClean="0"/>
              <a:t>the distance </a:t>
            </a:r>
            <a:r>
              <a:rPr lang="en-US" dirty="0"/>
              <a:t>between our vehicle and the object </a:t>
            </a:r>
            <a:r>
              <a:rPr lang="en-US" dirty="0" smtClean="0"/>
              <a:t>in front.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information is then given to the driver by means of a HUD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Head-up Display or the HUD provides users the collected data </a:t>
            </a:r>
            <a:r>
              <a:rPr lang="en-US" dirty="0" smtClean="0"/>
              <a:t>by the </a:t>
            </a:r>
            <a:r>
              <a:rPr lang="en-US" dirty="0"/>
              <a:t>means of a transparent display, the windscreen, so that they do </a:t>
            </a:r>
            <a:r>
              <a:rPr lang="en-US" dirty="0" smtClean="0"/>
              <a:t>not have </a:t>
            </a:r>
            <a:r>
              <a:rPr lang="en-US" dirty="0"/>
              <a:t>to look away while driving, thus ensuring concentration and safety.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48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Working Continued</a:t>
            </a:r>
            <a:endParaRPr lang="en-IN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055"/>
            <a:ext cx="12192000" cy="5919238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60696969"/>
              </p:ext>
            </p:extLst>
          </p:nvPr>
        </p:nvGraphicFramePr>
        <p:xfrm>
          <a:off x="1713469" y="0"/>
          <a:ext cx="868193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926636" y="6580936"/>
            <a:ext cx="2265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*all the visuals are made by us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37760" y="3796936"/>
            <a:ext cx="2316480" cy="6792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024846" y="3938674"/>
            <a:ext cx="222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Pneumatic actuator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982789" y="3431177"/>
            <a:ext cx="261257" cy="28738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3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595</Words>
  <Application>Microsoft Office PowerPoint</Application>
  <PresentationFormat>Widescreen</PresentationFormat>
  <Paragraphs>66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Lexend Deca</vt:lpstr>
      <vt:lpstr>Muli</vt:lpstr>
      <vt:lpstr>Aliena template</vt:lpstr>
      <vt:lpstr>Hello World!</vt:lpstr>
      <vt:lpstr>PowerPoint Presentation</vt:lpstr>
      <vt:lpstr>38,700</vt:lpstr>
      <vt:lpstr>Overview</vt:lpstr>
      <vt:lpstr>   ptic-Mistic</vt:lpstr>
      <vt:lpstr>PowerPoint Presentation</vt:lpstr>
      <vt:lpstr>PowerPoint Presentation</vt:lpstr>
      <vt:lpstr>Working</vt:lpstr>
      <vt:lpstr>Working Continued</vt:lpstr>
      <vt:lpstr>Costing</vt:lpstr>
      <vt:lpstr>Future Scope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Optic-Mistic</dc:title>
  <dc:creator>Aryan Gupta</dc:creator>
  <cp:lastModifiedBy>Aryan Gupta</cp:lastModifiedBy>
  <cp:revision>19</cp:revision>
  <dcterms:created xsi:type="dcterms:W3CDTF">2021-02-27T11:02:50Z</dcterms:created>
  <dcterms:modified xsi:type="dcterms:W3CDTF">2021-03-07T05:12:48Z</dcterms:modified>
</cp:coreProperties>
</file>