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77" r:id="rId9"/>
    <p:sldId id="278" r:id="rId10"/>
    <p:sldId id="279"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12" autoAdjust="0"/>
    <p:restoredTop sz="94660"/>
  </p:normalViewPr>
  <p:slideViewPr>
    <p:cSldViewPr>
      <p:cViewPr varScale="1">
        <p:scale>
          <a:sx n="68" d="100"/>
          <a:sy n="68" d="100"/>
        </p:scale>
        <p:origin x="-146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10/9/2023</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dirty="0"/>
          </a:p>
        </p:txBody>
      </p:sp>
    </p:spTree>
  </p:cSld>
  <p:clrMapOvr>
    <a:masterClrMapping/>
  </p:clrMapOvr>
  <p:transition advTm="4000">
    <p:cu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dirty="0">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10/9/2023</a:t>
            </a:fld>
            <a:endParaRPr lang="en-US" dirty="0"/>
          </a:p>
        </p:txBody>
      </p:sp>
      <p:sp>
        <p:nvSpPr>
          <p:cNvPr id="11" name="Footer Placeholder 4"/>
          <p:cNvSpPr>
            <a:spLocks noGrp="1"/>
          </p:cNvSpPr>
          <p:nvPr>
            <p:ph type="ftr" sz="quarter" idx="11"/>
          </p:nvPr>
        </p:nvSpPr>
        <p:spPr/>
        <p:txBody>
          <a:bodyPr/>
          <a:lstStyle>
            <a:lvl1pPr>
              <a:defRPr/>
            </a:lvl1pPr>
          </a:lstStyle>
          <a:p>
            <a:endParaRPr lang="en-US" dirty="0"/>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dirty="0"/>
          </a:p>
        </p:txBody>
      </p:sp>
    </p:spTree>
  </p:cSld>
  <p:clrMapOvr>
    <a:masterClrMapping/>
  </p:clrMapOvr>
  <p:transition advTm="4000">
    <p:cu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10/9/2023</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dirty="0"/>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10/9/2023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dirty="0"/>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dirty="0">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dirty="0">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dirty="0">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iming>
    <p:tnLst>
      <p:par>
        <p:cTn id="1" dur="indefinite" restart="never" nodeType="tmRoot"/>
      </p:par>
    </p:tnLst>
  </p:timing>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smtClean="0">
                <a:solidFill>
                  <a:srgbClr val="FF0000"/>
                </a:solidFill>
                <a:latin typeface="Arial Black" pitchFamily="34" charset="0"/>
              </a:rPr>
              <a:t>Front End Engineering-I Project</a:t>
            </a:r>
            <a:endParaRPr lang="en-US" sz="3600" dirty="0">
              <a:solidFill>
                <a:srgbClr val="FF0000"/>
              </a:solidFill>
              <a:latin typeface="Arial Black" pitchFamily="34" charset="0"/>
            </a:endParaRP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smtClean="0">
                <a:latin typeface="Times New Roman" pitchFamily="18" charset="0"/>
                <a:cs typeface="Times New Roman" pitchFamily="18" charset="0"/>
              </a:rPr>
              <a:t>:</a:t>
            </a:r>
          </a:p>
          <a:p>
            <a:endParaRPr lang="en-US" dirty="0" smtClean="0"/>
          </a:p>
          <a:p>
            <a:endParaRPr lang="en-US" dirty="0"/>
          </a:p>
        </p:txBody>
      </p:sp>
      <p:sp>
        <p:nvSpPr>
          <p:cNvPr id="6" name="TextBox 5">
            <a:extLst>
              <a:ext uri="{FF2B5EF4-FFF2-40B4-BE49-F238E27FC236}">
                <a16:creationId xmlns:a16="http://schemas.microsoft.com/office/drawing/2014/main" xmlns="" id="{39596CC0-0544-9FD2-7AFD-B23ECB7AE8F4}"/>
              </a:ext>
            </a:extLst>
          </p:cNvPr>
          <p:cNvSpPr txBox="1"/>
          <p:nvPr/>
        </p:nvSpPr>
        <p:spPr>
          <a:xfrm>
            <a:off x="2195736" y="2852936"/>
            <a:ext cx="5112568" cy="2185214"/>
          </a:xfrm>
          <a:prstGeom prst="rect">
            <a:avLst/>
          </a:prstGeom>
          <a:solidFill>
            <a:schemeClr val="accent6">
              <a:lumMod val="60000"/>
              <a:lumOff val="40000"/>
            </a:schemeClr>
          </a:solidFill>
        </p:spPr>
        <p:txBody>
          <a:bodyPr wrap="square" rtlCol="0">
            <a:spAutoFit/>
          </a:bodyPr>
          <a:lstStyle/>
          <a:p>
            <a:r>
              <a:rPr lang="en-US" sz="2000" dirty="0"/>
              <a:t>Team </a:t>
            </a:r>
            <a:r>
              <a:rPr lang="en-US" sz="2000" dirty="0" smtClean="0"/>
              <a:t>Details</a:t>
            </a:r>
            <a:r>
              <a:rPr lang="en-US" sz="2000" dirty="0" smtClean="0"/>
              <a:t>:</a:t>
            </a:r>
          </a:p>
          <a:p>
            <a:r>
              <a:rPr lang="en-US" sz="2000" dirty="0" smtClean="0"/>
              <a:t> </a:t>
            </a:r>
            <a:r>
              <a:rPr lang="en-US" sz="2000" dirty="0" smtClean="0"/>
              <a:t>S</a:t>
            </a:r>
            <a:r>
              <a:rPr lang="en-US" sz="2000" dirty="0" smtClean="0"/>
              <a:t>arvagya</a:t>
            </a:r>
            <a:r>
              <a:rPr lang="en-US" sz="2000" dirty="0" smtClean="0"/>
              <a:t> </a:t>
            </a:r>
            <a:r>
              <a:rPr lang="en-US" sz="2000" dirty="0" smtClean="0"/>
              <a:t>S</a:t>
            </a:r>
            <a:r>
              <a:rPr lang="en-US" sz="2000" dirty="0" smtClean="0"/>
              <a:t>harma</a:t>
            </a:r>
          </a:p>
          <a:p>
            <a:r>
              <a:rPr lang="en-US" sz="2000" dirty="0" smtClean="0"/>
              <a:t>Sawan</a:t>
            </a:r>
            <a:r>
              <a:rPr lang="en-US" sz="2000" dirty="0" smtClean="0"/>
              <a:t> </a:t>
            </a:r>
            <a:r>
              <a:rPr lang="en-US" sz="2000" dirty="0" smtClean="0"/>
              <a:t>Nagpal</a:t>
            </a:r>
            <a:endParaRPr lang="en-US" sz="2000" dirty="0" smtClean="0"/>
          </a:p>
          <a:p>
            <a:r>
              <a:rPr lang="en-US" sz="2000" dirty="0" smtClean="0"/>
              <a:t>Sehajpreet</a:t>
            </a:r>
            <a:r>
              <a:rPr lang="en-US" sz="2000" dirty="0" smtClean="0"/>
              <a:t> </a:t>
            </a:r>
            <a:r>
              <a:rPr lang="en-US" sz="2000" dirty="0" smtClean="0"/>
              <a:t>Kaur</a:t>
            </a:r>
            <a:endParaRPr lang="en-US" sz="2000" dirty="0" smtClean="0"/>
          </a:p>
          <a:p>
            <a:endParaRPr lang="en-US" dirty="0">
              <a:solidFill>
                <a:schemeClr val="bg1"/>
              </a:solidFill>
            </a:endParaRPr>
          </a:p>
          <a:p>
            <a:r>
              <a:rPr lang="en-US" sz="2000" dirty="0" smtClean="0">
                <a:latin typeface="Times New Roman" pitchFamily="18" charset="0"/>
                <a:cs typeface="Times New Roman" pitchFamily="18" charset="0"/>
              </a:rPr>
              <a:t>Faculty Coordinator</a:t>
            </a:r>
            <a:r>
              <a:rPr lang="en-US" sz="2000" dirty="0" smtClean="0">
                <a:latin typeface="Times New Roman" pitchFamily="18" charset="0"/>
                <a:cs typeface="Times New Roman" pitchFamily="18" charset="0"/>
              </a:rPr>
              <a:t>: Dr. </a:t>
            </a:r>
            <a:r>
              <a:rPr lang="en-US" sz="2000" dirty="0" smtClean="0">
                <a:latin typeface="Times New Roman" pitchFamily="18" charset="0"/>
                <a:cs typeface="Times New Roman" pitchFamily="18" charset="0"/>
              </a:rPr>
              <a:t>Shanky</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Goyal</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smtClean="0">
                <a:solidFill>
                  <a:srgbClr val="FF0000"/>
                </a:solidFill>
                <a:latin typeface="Times New Roman" pitchFamily="18" charset="0"/>
                <a:cs typeface="Times New Roman" pitchFamily="18" charset="0"/>
              </a:rPr>
              <a:t>Chitkara</a:t>
            </a:r>
            <a:r>
              <a:rPr lang="en-US" sz="2000" b="1" dirty="0" smtClean="0">
                <a:solidFill>
                  <a:srgbClr val="FF0000"/>
                </a:solidFill>
                <a:latin typeface="Times New Roman" pitchFamily="18" charset="0"/>
                <a:cs typeface="Times New Roman" pitchFamily="18" charset="0"/>
              </a:rPr>
              <a:t> University Institute of Engineering and Technology, </a:t>
            </a:r>
          </a:p>
          <a:p>
            <a:pPr algn="ctr"/>
            <a:r>
              <a:rPr lang="en-US" sz="2000" b="1" dirty="0" smtClean="0">
                <a:solidFill>
                  <a:srgbClr val="FF0000"/>
                </a:solidFill>
                <a:latin typeface="Times New Roman" pitchFamily="18" charset="0"/>
                <a:cs typeface="Times New Roman" pitchFamily="18" charset="0"/>
              </a:rPr>
              <a:t>Chitkara</a:t>
            </a:r>
            <a:r>
              <a:rPr lang="en-US" sz="2000" b="1" dirty="0" smtClean="0">
                <a:solidFill>
                  <a:srgbClr val="FF0000"/>
                </a:solidFill>
                <a:latin typeface="Times New Roman" pitchFamily="18" charset="0"/>
                <a:cs typeface="Times New Roman" pitchFamily="18" charset="0"/>
              </a:rPr>
              <a:t> University, Punjab</a:t>
            </a:r>
            <a:endParaRPr lang="en-US" sz="2000" b="1" dirty="0">
              <a:solidFill>
                <a:srgbClr val="FF0000"/>
              </a:solidFill>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References/Links used</a:t>
            </a:r>
          </a:p>
        </p:txBody>
      </p:sp>
      <p:sp>
        <p:nvSpPr>
          <p:cNvPr id="3" name="Rectangle 2"/>
          <p:cNvSpPr/>
          <p:nvPr/>
        </p:nvSpPr>
        <p:spPr>
          <a:xfrm>
            <a:off x="395536" y="1196752"/>
            <a:ext cx="8136904" cy="1077218"/>
          </a:xfrm>
          <a:prstGeom prst="rect">
            <a:avLst/>
          </a:prstGeom>
        </p:spPr>
        <p:txBody>
          <a:bodyPr wrap="square">
            <a:spAutoFit/>
          </a:bodyPr>
          <a:lstStyle/>
          <a:p>
            <a:pPr>
              <a:buFont typeface="Arial" pitchFamily="34" charset="0"/>
              <a:buChar char="•"/>
            </a:pPr>
            <a:endParaRPr lang="en-US" sz="3200" dirty="0" smtClean="0">
              <a:latin typeface="Times New Roman" pitchFamily="18" charset="0"/>
              <a:cs typeface="Times New Roman" pitchFamily="18" charset="0"/>
            </a:endParaRPr>
          </a:p>
          <a:p>
            <a:r>
              <a:rPr lang="en-US" sz="3200" dirty="0" smtClean="0">
                <a:latin typeface="Times New Roman" pitchFamily="18" charset="0"/>
                <a:cs typeface="Times New Roman" pitchFamily="18" charset="0"/>
              </a:rPr>
              <a:t>  </a:t>
            </a:r>
            <a:endParaRPr lang="en-US" sz="3200" dirty="0" smtClean="0">
              <a:latin typeface="Times New Roman" pitchFamily="18" charset="0"/>
              <a:cs typeface="Times New Roman" pitchFamily="18" charset="0"/>
            </a:endParaRPr>
          </a:p>
        </p:txBody>
      </p:sp>
      <p:sp>
        <p:nvSpPr>
          <p:cNvPr id="5" name="TextBox 4"/>
          <p:cNvSpPr txBox="1"/>
          <p:nvPr/>
        </p:nvSpPr>
        <p:spPr>
          <a:xfrm>
            <a:off x="214282" y="1285860"/>
            <a:ext cx="2612831" cy="2554545"/>
          </a:xfrm>
          <a:prstGeom prst="rect">
            <a:avLst/>
          </a:prstGeom>
          <a:noFill/>
        </p:spPr>
        <p:txBody>
          <a:bodyPr wrap="none" rtlCol="0">
            <a:spAutoFit/>
          </a:bodyPr>
          <a:lstStyle/>
          <a:p>
            <a:pPr>
              <a:buFont typeface="Arial" pitchFamily="34" charset="0"/>
              <a:buChar char="•"/>
            </a:pPr>
            <a:r>
              <a:rPr lang="en-US" sz="3200" dirty="0" smtClean="0"/>
              <a:t> inscouts.com</a:t>
            </a:r>
          </a:p>
          <a:p>
            <a:pPr>
              <a:buFont typeface="Arial" pitchFamily="34" charset="0"/>
              <a:buChar char="•"/>
            </a:pPr>
            <a:r>
              <a:rPr lang="en-US" sz="3200" dirty="0" smtClean="0"/>
              <a:t> </a:t>
            </a:r>
            <a:r>
              <a:rPr lang="en-US" sz="3200" dirty="0" smtClean="0"/>
              <a:t>github.com</a:t>
            </a:r>
          </a:p>
          <a:p>
            <a:pPr>
              <a:buFont typeface="Arial" pitchFamily="34" charset="0"/>
              <a:buChar char="•"/>
            </a:pPr>
            <a:r>
              <a:rPr lang="en-US" sz="3200" smtClean="0"/>
              <a:t>Google fonts</a:t>
            </a:r>
            <a:endParaRPr lang="en-US" sz="3200" dirty="0" smtClean="0"/>
          </a:p>
          <a:p>
            <a:pPr>
              <a:buFont typeface="Arial" pitchFamily="34" charset="0"/>
              <a:buChar char="•"/>
            </a:pPr>
            <a:r>
              <a:rPr lang="en-US" sz="3200" dirty="0" smtClean="0"/>
              <a:t>klipfolio.com</a:t>
            </a:r>
          </a:p>
          <a:p>
            <a:endParaRPr lang="en-US" sz="3200" dirty="0"/>
          </a:p>
        </p:txBody>
      </p:sp>
      <p:sp>
        <p:nvSpPr>
          <p:cNvPr id="6" name="Rectangle 5"/>
          <p:cNvSpPr/>
          <p:nvPr/>
        </p:nvSpPr>
        <p:spPr>
          <a:xfrm>
            <a:off x="3607248" y="3244334"/>
            <a:ext cx="184731" cy="369332"/>
          </a:xfrm>
          <a:prstGeom prst="rect">
            <a:avLst/>
          </a:prstGeom>
        </p:spPr>
        <p:txBody>
          <a:bodyPr wrap="none">
            <a:spAutoFit/>
          </a:bodyPr>
          <a:lstStyle/>
          <a:p>
            <a:endParaRPr lang="en-US" dirty="0"/>
          </a:p>
        </p:txBody>
      </p:sp>
    </p:spTree>
  </p:cSld>
  <p:clrMapOvr>
    <a:masterClrMapping/>
  </p:clrMapOvr>
  <p:transition advTm="4000">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4401205"/>
          </a:xfrm>
          <a:prstGeom prst="rect">
            <a:avLst/>
          </a:prstGeom>
          <a:noFill/>
        </p:spPr>
        <p:txBody>
          <a:bodyPr wrap="square" rtlCol="0">
            <a:spAutoFit/>
          </a:bodyPr>
          <a:lstStyle/>
          <a:p>
            <a:pPr>
              <a:buFont typeface="Arial" pitchFamily="34" charset="0"/>
              <a:buChar char="•"/>
            </a:pPr>
            <a:r>
              <a:rPr lang="en-US" sz="2800" dirty="0" smtClean="0">
                <a:latin typeface="Times New Roman" pitchFamily="18" charset="0"/>
                <a:cs typeface="Times New Roman" pitchFamily="18" charset="0"/>
              </a:rPr>
              <a:t>Introduction</a:t>
            </a:r>
          </a:p>
          <a:p>
            <a:pPr>
              <a:buFont typeface="Arial" pitchFamily="34" charset="0"/>
              <a:buChar char="•"/>
            </a:pPr>
            <a:r>
              <a:rPr lang="en-US" sz="2800" dirty="0" smtClean="0">
                <a:latin typeface="Times New Roman" pitchFamily="18" charset="0"/>
                <a:cs typeface="Times New Roman" pitchFamily="18" charset="0"/>
              </a:rPr>
              <a:t>Problem Statement</a:t>
            </a:r>
          </a:p>
          <a:p>
            <a:pPr>
              <a:buFont typeface="Arial" pitchFamily="34" charset="0"/>
              <a:buChar char="•"/>
            </a:pPr>
            <a:r>
              <a:rPr lang="en-US" sz="2800" dirty="0" smtClean="0">
                <a:latin typeface="Times New Roman" pitchFamily="18" charset="0"/>
                <a:cs typeface="Times New Roman" pitchFamily="18" charset="0"/>
              </a:rPr>
              <a:t>Technical Details</a:t>
            </a:r>
          </a:p>
          <a:p>
            <a:pPr>
              <a:buFont typeface="Arial" pitchFamily="34" charset="0"/>
              <a:buChar char="•"/>
            </a:pPr>
            <a:r>
              <a:rPr lang="en-US" sz="2800" dirty="0" smtClean="0">
                <a:latin typeface="Times New Roman" pitchFamily="18" charset="0"/>
                <a:cs typeface="Times New Roman" pitchFamily="18" charset="0"/>
              </a:rPr>
              <a:t>Key Features </a:t>
            </a:r>
          </a:p>
          <a:p>
            <a:pPr>
              <a:buFont typeface="Arial" pitchFamily="34" charset="0"/>
              <a:buChar char="•"/>
            </a:pPr>
            <a:r>
              <a:rPr lang="en-US" sz="2800" dirty="0" smtClean="0">
                <a:latin typeface="Times New Roman" pitchFamily="18" charset="0"/>
                <a:cs typeface="Times New Roman" pitchFamily="18" charset="0"/>
              </a:rPr>
              <a:t>Project Highlights</a:t>
            </a:r>
          </a:p>
          <a:p>
            <a:pPr>
              <a:buFont typeface="Arial" pitchFamily="34" charset="0"/>
              <a:buChar char="•"/>
            </a:pPr>
            <a:r>
              <a:rPr lang="en-US" sz="2800" dirty="0" smtClean="0">
                <a:latin typeface="Times New Roman" pitchFamily="18" charset="0"/>
                <a:cs typeface="Times New Roman" pitchFamily="18" charset="0"/>
              </a:rPr>
              <a:t>Bonus Feature(optional)</a:t>
            </a:r>
          </a:p>
          <a:p>
            <a:pPr>
              <a:buFont typeface="Arial" pitchFamily="34" charset="0"/>
              <a:buChar char="•"/>
            </a:pPr>
            <a:r>
              <a:rPr lang="en-US" sz="2800" dirty="0" smtClean="0">
                <a:latin typeface="Times New Roman" pitchFamily="18" charset="0"/>
                <a:cs typeface="Times New Roman" pitchFamily="18" charset="0"/>
              </a:rPr>
              <a:t>Conclusion</a:t>
            </a:r>
          </a:p>
          <a:p>
            <a:pPr>
              <a:buFont typeface="Arial" pitchFamily="34" charset="0"/>
              <a:buChar char="•"/>
            </a:pPr>
            <a:r>
              <a:rPr lang="en-US" sz="2800" dirty="0" smtClean="0">
                <a:latin typeface="Times New Roman" pitchFamily="18" charset="0"/>
                <a:cs typeface="Times New Roman" pitchFamily="18" charset="0"/>
              </a:rPr>
              <a:t>References/Links used</a:t>
            </a:r>
          </a:p>
          <a:p>
            <a:pPr>
              <a:buFont typeface="Arial" pitchFamily="34" charset="0"/>
              <a:buChar char="•"/>
            </a:pPr>
            <a:endParaRPr lang="en-US" sz="2800" dirty="0" smtClean="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Introduction</a:t>
            </a:r>
          </a:p>
        </p:txBody>
      </p:sp>
      <p:sp>
        <p:nvSpPr>
          <p:cNvPr id="3" name="Rectangle 2"/>
          <p:cNvSpPr/>
          <p:nvPr/>
        </p:nvSpPr>
        <p:spPr>
          <a:xfrm>
            <a:off x="395536" y="1196752"/>
            <a:ext cx="8136904" cy="4031873"/>
          </a:xfrm>
          <a:prstGeom prst="rect">
            <a:avLst/>
          </a:prstGeom>
        </p:spPr>
        <p:txBody>
          <a:bodyPr wrap="square">
            <a:spAutoFit/>
          </a:bodyPr>
          <a:lstStyle/>
          <a:p>
            <a:pPr>
              <a:buFont typeface="Arial" pitchFamily="34" charset="0"/>
              <a:buChar char="•"/>
            </a:pPr>
            <a:r>
              <a:rPr lang="en-US" sz="3200" dirty="0" smtClean="0">
                <a:latin typeface="Times New Roman" pitchFamily="18" charset="0"/>
                <a:cs typeface="Times New Roman" pitchFamily="18" charset="0"/>
              </a:rPr>
              <a:t> TITLE </a:t>
            </a:r>
            <a:r>
              <a:rPr lang="en-US" sz="3200" dirty="0" smtClean="0">
                <a:latin typeface="Times New Roman" pitchFamily="18" charset="0"/>
                <a:cs typeface="Times New Roman" pitchFamily="18" charset="0"/>
              </a:rPr>
              <a:t>- Social Media Dashboard</a:t>
            </a:r>
          </a:p>
          <a:p>
            <a:pPr>
              <a:buFont typeface="Arial" pitchFamily="34" charset="0"/>
              <a:buChar char="•"/>
            </a:pPr>
            <a:r>
              <a:rPr lang="en-US" sz="3200" dirty="0" smtClean="0">
                <a:latin typeface="Times New Roman" pitchFamily="18" charset="0"/>
                <a:cs typeface="Times New Roman" pitchFamily="18" charset="0"/>
              </a:rPr>
              <a:t> TEAM  </a:t>
            </a:r>
            <a:r>
              <a:rPr lang="en-US" sz="3200" dirty="0" smtClean="0">
                <a:latin typeface="Times New Roman" pitchFamily="18" charset="0"/>
                <a:cs typeface="Times New Roman" pitchFamily="18" charset="0"/>
              </a:rPr>
              <a:t>MEMBERS-</a:t>
            </a:r>
          </a:p>
          <a:p>
            <a:r>
              <a:rPr lang="en-US" sz="3200" dirty="0" smtClean="0">
                <a:latin typeface="Times New Roman" pitchFamily="18" charset="0"/>
                <a:cs typeface="Times New Roman" pitchFamily="18" charset="0"/>
              </a:rPr>
              <a:t>1. </a:t>
            </a:r>
            <a:r>
              <a:rPr lang="en-US" sz="3200" dirty="0" smtClean="0">
                <a:latin typeface="Times New Roman" pitchFamily="18" charset="0"/>
                <a:cs typeface="Times New Roman" pitchFamily="18" charset="0"/>
              </a:rPr>
              <a:t>Sarvagya</a:t>
            </a:r>
            <a:r>
              <a:rPr lang="en-US" sz="3200" dirty="0" smtClean="0">
                <a:latin typeface="Times New Roman" pitchFamily="18" charset="0"/>
                <a:cs typeface="Times New Roman" pitchFamily="18" charset="0"/>
              </a:rPr>
              <a:t>  Sharma</a:t>
            </a:r>
          </a:p>
          <a:p>
            <a:r>
              <a:rPr lang="en-US" sz="3200" dirty="0" smtClean="0">
                <a:latin typeface="Times New Roman" pitchFamily="18" charset="0"/>
                <a:cs typeface="Times New Roman" pitchFamily="18" charset="0"/>
              </a:rPr>
              <a:t>2. </a:t>
            </a:r>
            <a:r>
              <a:rPr lang="en-US" sz="3200" dirty="0" smtClean="0">
                <a:latin typeface="Times New Roman" pitchFamily="18" charset="0"/>
                <a:cs typeface="Times New Roman" pitchFamily="18" charset="0"/>
              </a:rPr>
              <a:t>Sawan</a:t>
            </a:r>
            <a:r>
              <a:rPr lang="en-US" sz="32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Nagpal</a:t>
            </a:r>
            <a:endParaRPr lang="en-US" sz="3200" dirty="0" smtClean="0">
              <a:latin typeface="Times New Roman" pitchFamily="18" charset="0"/>
              <a:cs typeface="Times New Roman" pitchFamily="18" charset="0"/>
            </a:endParaRPr>
          </a:p>
          <a:p>
            <a:r>
              <a:rPr lang="en-US" sz="3200" dirty="0" smtClean="0">
                <a:latin typeface="Times New Roman" pitchFamily="18" charset="0"/>
                <a:cs typeface="Times New Roman" pitchFamily="18" charset="0"/>
              </a:rPr>
              <a:t>3. </a:t>
            </a:r>
            <a:r>
              <a:rPr lang="en-US" sz="3200" dirty="0" smtClean="0">
                <a:latin typeface="Times New Roman" pitchFamily="18" charset="0"/>
                <a:cs typeface="Times New Roman" pitchFamily="18" charset="0"/>
              </a:rPr>
              <a:t>Sehajpreet</a:t>
            </a:r>
            <a:r>
              <a:rPr lang="en-US" sz="32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Kaur</a:t>
            </a:r>
            <a:endParaRPr lang="en-US" sz="3200" dirty="0" smtClean="0">
              <a:latin typeface="Times New Roman" pitchFamily="18" charset="0"/>
              <a:cs typeface="Times New Roman" pitchFamily="18" charset="0"/>
            </a:endParaRPr>
          </a:p>
          <a:p>
            <a:pPr>
              <a:buFont typeface="Arial" pitchFamily="34" charset="0"/>
              <a:buChar char="•"/>
            </a:pPr>
            <a:r>
              <a:rPr lang="en-US" sz="3200" dirty="0" smtClean="0">
                <a:latin typeface="Times New Roman" pitchFamily="18" charset="0"/>
                <a:cs typeface="Times New Roman" pitchFamily="18" charset="0"/>
              </a:rPr>
              <a:t> OBJECTIVE – Create a dashboard that aggregates data from different social media platforms.</a:t>
            </a:r>
            <a:endParaRPr lang="en-US" sz="3200" dirty="0" smtClean="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Problem Statement</a:t>
            </a:r>
          </a:p>
        </p:txBody>
      </p:sp>
      <p:sp>
        <p:nvSpPr>
          <p:cNvPr id="3" name="Rectangle 2"/>
          <p:cNvSpPr/>
          <p:nvPr/>
        </p:nvSpPr>
        <p:spPr>
          <a:xfrm>
            <a:off x="395536" y="1196752"/>
            <a:ext cx="8136904" cy="3539430"/>
          </a:xfrm>
          <a:prstGeom prst="rect">
            <a:avLst/>
          </a:prstGeom>
        </p:spPr>
        <p:txBody>
          <a:bodyPr wrap="square">
            <a:spAutoFit/>
          </a:bodyPr>
          <a:lstStyle/>
          <a:p>
            <a:r>
              <a:rPr lang="en-US" sz="3200" dirty="0" smtClean="0"/>
              <a:t>As social media has been penetrated our lives, analysis of data becomes essential in order to allow people to make well informed decisions. Hence, the collection of data to perform analysis for better management decision thinking </a:t>
            </a:r>
            <a:r>
              <a:rPr lang="en-US" sz="3200" dirty="0" smtClean="0"/>
              <a:t>needs to be </a:t>
            </a:r>
            <a:r>
              <a:rPr lang="en-US" sz="3200" dirty="0" smtClean="0"/>
              <a:t>displayed on a </a:t>
            </a:r>
            <a:r>
              <a:rPr lang="en-US" sz="3200" dirty="0" smtClean="0"/>
              <a:t>dashboard for the ease of decision making.</a:t>
            </a:r>
            <a:endParaRPr lang="en-US" sz="3200" dirty="0" smtClean="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Technical Details</a:t>
            </a:r>
          </a:p>
        </p:txBody>
      </p:sp>
      <p:sp>
        <p:nvSpPr>
          <p:cNvPr id="5" name="TextBox 4"/>
          <p:cNvSpPr txBox="1"/>
          <p:nvPr/>
        </p:nvSpPr>
        <p:spPr>
          <a:xfrm>
            <a:off x="357158" y="1428736"/>
            <a:ext cx="8215338" cy="2062103"/>
          </a:xfrm>
          <a:prstGeom prst="rect">
            <a:avLst/>
          </a:prstGeom>
          <a:noFill/>
        </p:spPr>
        <p:txBody>
          <a:bodyPr wrap="square" rtlCol="0">
            <a:spAutoFit/>
          </a:bodyPr>
          <a:lstStyle/>
          <a:p>
            <a:pPr>
              <a:buFont typeface="Arial" pitchFamily="34" charset="0"/>
              <a:buChar char="•"/>
            </a:pPr>
            <a:r>
              <a:rPr lang="en-US" sz="3200" dirty="0" smtClean="0"/>
              <a:t>HTML has been used for the basic layout.</a:t>
            </a:r>
          </a:p>
          <a:p>
            <a:pPr>
              <a:buFont typeface="Arial" pitchFamily="34" charset="0"/>
              <a:buChar char="•"/>
            </a:pPr>
            <a:endParaRPr lang="en-US" sz="3200" dirty="0" smtClean="0"/>
          </a:p>
          <a:p>
            <a:pPr>
              <a:buFont typeface="Arial" pitchFamily="34" charset="0"/>
              <a:buChar char="•"/>
            </a:pPr>
            <a:endParaRPr lang="en-US" sz="3200" dirty="0" smtClean="0"/>
          </a:p>
          <a:p>
            <a:pPr>
              <a:buFont typeface="Arial" pitchFamily="34" charset="0"/>
              <a:buChar char="•"/>
            </a:pPr>
            <a:r>
              <a:rPr lang="en-US" sz="3200" dirty="0" smtClean="0"/>
              <a:t>CSS is used for making it visually appealing</a:t>
            </a:r>
            <a:endParaRPr lang="en-US" sz="3200" dirty="0"/>
          </a:p>
        </p:txBody>
      </p:sp>
    </p:spTree>
  </p:cSld>
  <p:clrMapOvr>
    <a:masterClrMapping/>
  </p:clrMapOvr>
  <p:transition advTm="4000">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Key Features</a:t>
            </a:r>
          </a:p>
        </p:txBody>
      </p:sp>
      <p:sp>
        <p:nvSpPr>
          <p:cNvPr id="6" name="TextBox 5"/>
          <p:cNvSpPr txBox="1"/>
          <p:nvPr/>
        </p:nvSpPr>
        <p:spPr>
          <a:xfrm>
            <a:off x="214282" y="1142984"/>
            <a:ext cx="8572560" cy="5016758"/>
          </a:xfrm>
          <a:prstGeom prst="rect">
            <a:avLst/>
          </a:prstGeom>
          <a:noFill/>
        </p:spPr>
        <p:txBody>
          <a:bodyPr wrap="square" rtlCol="0">
            <a:spAutoFit/>
          </a:bodyPr>
          <a:lstStyle/>
          <a:p>
            <a:pPr>
              <a:buFont typeface="Arial" pitchFamily="34" charset="0"/>
              <a:buChar char="•"/>
            </a:pPr>
            <a:r>
              <a:rPr lang="en-US" sz="3200" dirty="0" smtClean="0"/>
              <a:t>It extracts </a:t>
            </a:r>
            <a:r>
              <a:rPr lang="en-US" sz="3200" dirty="0" smtClean="0"/>
              <a:t>relevant data from multiple social media platforms </a:t>
            </a:r>
            <a:r>
              <a:rPr lang="en-US" sz="3200" dirty="0" smtClean="0"/>
              <a:t>at one place.</a:t>
            </a:r>
          </a:p>
          <a:p>
            <a:pPr>
              <a:buFont typeface="Arial" pitchFamily="34" charset="0"/>
              <a:buChar char="•"/>
            </a:pPr>
            <a:r>
              <a:rPr lang="en-US" sz="3200" dirty="0" smtClean="0"/>
              <a:t>The data which is analyzed includes number of followers, likes , comments , shares ,post clicks, </a:t>
            </a:r>
            <a:r>
              <a:rPr lang="en-US" sz="3200" dirty="0" smtClean="0"/>
              <a:t>retweets</a:t>
            </a:r>
            <a:r>
              <a:rPr lang="en-US" sz="3200" dirty="0" smtClean="0"/>
              <a:t> (twitter), average watch time (</a:t>
            </a:r>
            <a:r>
              <a:rPr lang="en-US" sz="3200" dirty="0" smtClean="0"/>
              <a:t>youtube</a:t>
            </a:r>
            <a:r>
              <a:rPr lang="en-US" sz="3200" dirty="0" smtClean="0"/>
              <a:t>).</a:t>
            </a:r>
          </a:p>
          <a:p>
            <a:pPr>
              <a:buFont typeface="Arial" pitchFamily="34" charset="0"/>
              <a:buChar char="•"/>
            </a:pPr>
            <a:r>
              <a:rPr lang="en-US" sz="3200" dirty="0" smtClean="0"/>
              <a:t>One can</a:t>
            </a:r>
            <a:r>
              <a:rPr lang="en-US" sz="3200" dirty="0" smtClean="0"/>
              <a:t> </a:t>
            </a:r>
            <a:r>
              <a:rPr lang="en-US" sz="3200" dirty="0" smtClean="0"/>
              <a:t>social media matrices</a:t>
            </a:r>
            <a:r>
              <a:rPr lang="en-US" sz="3200" dirty="0" smtClean="0"/>
              <a:t> to shape </a:t>
            </a:r>
            <a:r>
              <a:rPr lang="en-US" sz="3200" dirty="0" smtClean="0"/>
              <a:t> </a:t>
            </a:r>
            <a:r>
              <a:rPr lang="en-US" sz="3200" dirty="0" smtClean="0"/>
              <a:t>marketing strategy, engage </a:t>
            </a:r>
            <a:r>
              <a:rPr lang="en-US" sz="3200" dirty="0" smtClean="0"/>
              <a:t>with </a:t>
            </a:r>
            <a:r>
              <a:rPr lang="en-US" sz="3200" dirty="0" smtClean="0"/>
              <a:t>audience, increase </a:t>
            </a:r>
            <a:r>
              <a:rPr lang="en-US" sz="3200" dirty="0" smtClean="0"/>
              <a:t> </a:t>
            </a:r>
            <a:r>
              <a:rPr lang="en-US" sz="3200" dirty="0" smtClean="0"/>
              <a:t>conversion rates, and generate </a:t>
            </a:r>
            <a:r>
              <a:rPr lang="en-US" sz="3200" dirty="0" smtClean="0"/>
              <a:t>revenue</a:t>
            </a:r>
          </a:p>
          <a:p>
            <a:r>
              <a:rPr lang="en-US" sz="3200" dirty="0" smtClean="0"/>
              <a:t>d</a:t>
            </a:r>
            <a:r>
              <a:rPr lang="en-US" sz="3200" dirty="0" smtClean="0"/>
              <a:t>ue to easy analysis.</a:t>
            </a:r>
            <a:r>
              <a:rPr lang="en-US" sz="3200" dirty="0" smtClean="0"/>
              <a:t> </a:t>
            </a:r>
            <a:endParaRPr lang="en-US" sz="3200" dirty="0" smtClean="0"/>
          </a:p>
          <a:p>
            <a:pPr>
              <a:buFont typeface="Arial" pitchFamily="34" charset="0"/>
              <a:buChar char="•"/>
            </a:pPr>
            <a:endParaRPr lang="en-US" sz="3200" dirty="0"/>
          </a:p>
        </p:txBody>
      </p:sp>
    </p:spTree>
  </p:cSld>
  <p:clrMapOvr>
    <a:masterClrMapping/>
  </p:clrMapOvr>
  <p:transition advTm="4000">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Project Highlights</a:t>
            </a:r>
          </a:p>
        </p:txBody>
      </p:sp>
      <p:sp>
        <p:nvSpPr>
          <p:cNvPr id="3" name="Rectangle 2"/>
          <p:cNvSpPr/>
          <p:nvPr/>
        </p:nvSpPr>
        <p:spPr>
          <a:xfrm>
            <a:off x="395536" y="1196752"/>
            <a:ext cx="8136904" cy="3046988"/>
          </a:xfrm>
          <a:prstGeom prst="rect">
            <a:avLst/>
          </a:prstGeom>
        </p:spPr>
        <p:txBody>
          <a:bodyPr wrap="square">
            <a:spAutoFit/>
          </a:bodyPr>
          <a:lstStyle/>
          <a:p>
            <a:pPr>
              <a:buFont typeface="Arial" pitchFamily="34" charset="0"/>
              <a:buChar char="•"/>
            </a:pPr>
            <a:r>
              <a:rPr lang="en-US" sz="3200" dirty="0" smtClean="0">
                <a:latin typeface="Times New Roman" pitchFamily="18" charset="0"/>
                <a:cs typeface="Times New Roman" pitchFamily="18" charset="0"/>
              </a:rPr>
              <a:t>This slide followed by many slides include the relevant screenshots of the running project and their corresponding code snippets.</a:t>
            </a:r>
          </a:p>
          <a:p>
            <a:pPr>
              <a:buFont typeface="Arial" pitchFamily="34" charset="0"/>
              <a:buChar char="•"/>
            </a:pPr>
            <a:r>
              <a:rPr lang="en-US" sz="3200" dirty="0" smtClean="0">
                <a:latin typeface="Times New Roman" pitchFamily="18" charset="0"/>
                <a:cs typeface="Times New Roman" pitchFamily="18" charset="0"/>
              </a:rPr>
              <a:t>It should frame the complete picture of your solution. </a:t>
            </a:r>
          </a:p>
          <a:p>
            <a:endParaRPr lang="en-US" sz="3200" dirty="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Bonus Feature(optional)</a:t>
            </a:r>
          </a:p>
        </p:txBody>
      </p:sp>
      <p:sp>
        <p:nvSpPr>
          <p:cNvPr id="3" name="Rectangle 2"/>
          <p:cNvSpPr/>
          <p:nvPr/>
        </p:nvSpPr>
        <p:spPr>
          <a:xfrm>
            <a:off x="395536" y="1196752"/>
            <a:ext cx="8136904" cy="3046988"/>
          </a:xfrm>
          <a:prstGeom prst="rect">
            <a:avLst/>
          </a:prstGeom>
        </p:spPr>
        <p:txBody>
          <a:bodyPr wrap="square">
            <a:spAutoFit/>
          </a:bodyPr>
          <a:lstStyle/>
          <a:p>
            <a:r>
              <a:rPr lang="en-US" sz="3200" dirty="0" smtClean="0">
                <a:latin typeface="Times New Roman" pitchFamily="18" charset="0"/>
                <a:cs typeface="Times New Roman" pitchFamily="18" charset="0"/>
              </a:rPr>
              <a:t>In addition to analyzing the data from different social media sites, our website also allows you to interact with your friends using features like adding posts, stories , sending messages just like any social media site like </a:t>
            </a:r>
            <a:r>
              <a:rPr lang="en-US" sz="3200" dirty="0" smtClean="0">
                <a:latin typeface="Times New Roman" pitchFamily="18" charset="0"/>
                <a:cs typeface="Times New Roman" pitchFamily="18" charset="0"/>
              </a:rPr>
              <a:t>instagram</a:t>
            </a:r>
            <a:r>
              <a:rPr lang="en-US" sz="3200" dirty="0" smtClean="0">
                <a:latin typeface="Times New Roman" pitchFamily="18" charset="0"/>
                <a:cs typeface="Times New Roman" pitchFamily="18" charset="0"/>
              </a:rPr>
              <a:t> and </a:t>
            </a:r>
            <a:r>
              <a:rPr lang="en-US" sz="3200" dirty="0" smtClean="0">
                <a:latin typeface="Times New Roman" pitchFamily="18" charset="0"/>
                <a:cs typeface="Times New Roman" pitchFamily="18" charset="0"/>
              </a:rPr>
              <a:t>facebook</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Conclusion</a:t>
            </a:r>
          </a:p>
        </p:txBody>
      </p:sp>
      <p:sp>
        <p:nvSpPr>
          <p:cNvPr id="4" name="TextBox 3"/>
          <p:cNvSpPr txBox="1"/>
          <p:nvPr/>
        </p:nvSpPr>
        <p:spPr>
          <a:xfrm>
            <a:off x="285721" y="1142984"/>
            <a:ext cx="8501122" cy="2062103"/>
          </a:xfrm>
          <a:prstGeom prst="rect">
            <a:avLst/>
          </a:prstGeom>
          <a:noFill/>
        </p:spPr>
        <p:txBody>
          <a:bodyPr wrap="square" rtlCol="0">
            <a:spAutoFit/>
          </a:bodyPr>
          <a:lstStyle/>
          <a:p>
            <a:r>
              <a:rPr lang="en-US" sz="3200" dirty="0" smtClean="0"/>
              <a:t>Stalker is a platform which assists you to </a:t>
            </a:r>
            <a:r>
              <a:rPr lang="en-US" sz="3200" dirty="0" smtClean="0"/>
              <a:t>analyze </a:t>
            </a:r>
            <a:r>
              <a:rPr lang="en-US" sz="3200" dirty="0" smtClean="0"/>
              <a:t>all your social media accounts and helps you to stay on top by making perfect </a:t>
            </a:r>
            <a:r>
              <a:rPr lang="en-US" sz="3200" dirty="0" smtClean="0"/>
              <a:t>strategies.</a:t>
            </a:r>
            <a:endParaRPr lang="en-US" sz="3200" dirty="0" smtClean="0"/>
          </a:p>
          <a:p>
            <a:endParaRPr lang="en-US" sz="3200" dirty="0"/>
          </a:p>
        </p:txBody>
      </p:sp>
    </p:spTree>
  </p:cSld>
  <p:clrMapOvr>
    <a:masterClrMapping/>
  </p:clrMapOvr>
  <p:transition advTm="4000">
    <p:cut/>
  </p:transition>
  <p:timing>
    <p:tnLst>
      <p:par>
        <p:cTn id="1" dur="indefinite" restart="never" nodeType="tmRoot"/>
      </p:par>
    </p:tnLst>
  </p:timing>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817</TotalTime>
  <Words>324</Words>
  <Application>Microsoft Office PowerPoint</Application>
  <PresentationFormat>On-screen Show (4:3)</PresentationFormat>
  <Paragraphs>52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Bubble Sort</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Acer</cp:lastModifiedBy>
  <cp:revision>35</cp:revision>
  <dcterms:created xsi:type="dcterms:W3CDTF">2022-12-12T14:14:34Z</dcterms:created>
  <dcterms:modified xsi:type="dcterms:W3CDTF">2023-10-09T16:17:25Z</dcterms:modified>
</cp:coreProperties>
</file>