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2" r:id="rId11"/>
    <p:sldId id="271" r:id="rId12"/>
    <p:sldId id="273" r:id="rId13"/>
    <p:sldId id="274" r:id="rId14"/>
    <p:sldId id="276" r:id="rId15"/>
    <p:sldId id="267" r:id="rId16"/>
    <p:sldId id="268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81" d="100"/>
          <a:sy n="81" d="100"/>
        </p:scale>
        <p:origin x="14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4B41A-1445-4005-9CE3-83E82CE5AB4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C93DB-E4BE-441A-9EB8-7BAF95331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0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93DB-E4BE-441A-9EB8-7BAF953314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56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24373"/>
            <a:ext cx="5969635" cy="1360170"/>
          </a:xfrm>
          <a:custGeom>
            <a:avLst/>
            <a:gdLst/>
            <a:ahLst/>
            <a:cxnLst/>
            <a:rect l="l" t="t" r="r" b="b"/>
            <a:pathLst>
              <a:path w="5969635" h="1360170">
                <a:moveTo>
                  <a:pt x="5969062" y="1360002"/>
                </a:moveTo>
                <a:lnTo>
                  <a:pt x="0" y="1360002"/>
                </a:lnTo>
                <a:lnTo>
                  <a:pt x="0" y="0"/>
                </a:lnTo>
                <a:lnTo>
                  <a:pt x="5969062" y="0"/>
                </a:lnTo>
                <a:lnTo>
                  <a:pt x="5969062" y="1360002"/>
                </a:lnTo>
                <a:close/>
              </a:path>
            </a:pathLst>
          </a:custGeom>
          <a:solidFill>
            <a:srgbClr val="F0E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24373"/>
            <a:ext cx="5969635" cy="1360170"/>
          </a:xfrm>
          <a:custGeom>
            <a:avLst/>
            <a:gdLst/>
            <a:ahLst/>
            <a:cxnLst/>
            <a:rect l="l" t="t" r="r" b="b"/>
            <a:pathLst>
              <a:path w="5969635" h="1360170">
                <a:moveTo>
                  <a:pt x="0" y="0"/>
                </a:moveTo>
                <a:lnTo>
                  <a:pt x="5969062" y="0"/>
                </a:lnTo>
                <a:lnTo>
                  <a:pt x="5969062" y="1360002"/>
                </a:lnTo>
                <a:lnTo>
                  <a:pt x="0" y="1360002"/>
                </a:lnTo>
              </a:path>
            </a:pathLst>
          </a:custGeom>
          <a:ln w="25399">
            <a:solidFill>
              <a:srgbClr val="F0ED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4863" y="1134042"/>
            <a:ext cx="549427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0894" y="209816"/>
            <a:ext cx="5362211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424" y="1434795"/>
            <a:ext cx="8973150" cy="247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9600" y="6172200"/>
            <a:ext cx="5293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Author: </a:t>
            </a:r>
            <a:r>
              <a:rPr lang="en-IN" sz="3200" spc="-10" dirty="0">
                <a:solidFill>
                  <a:srgbClr val="FFFFFF"/>
                </a:solidFill>
                <a:latin typeface="Carlito"/>
                <a:cs typeface="Carlito"/>
              </a:rPr>
              <a:t>Sarvagya Jagatram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3048000"/>
            <a:ext cx="7848600" cy="178253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spc="-5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115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500" spc="-5" dirty="0">
                <a:solidFill>
                  <a:srgbClr val="FFFFFF"/>
                </a:solidFill>
                <a:latin typeface="Carlito"/>
                <a:cs typeface="Carlito"/>
              </a:rPr>
              <a:t>Manual</a:t>
            </a:r>
            <a:endParaRPr sz="115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921" y="838200"/>
            <a:ext cx="487967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>
                <a:latin typeface="Carlito"/>
                <a:cs typeface="Carlito"/>
              </a:rPr>
              <a:t>AI Powered Financial Management App</a:t>
            </a:r>
            <a:endParaRPr sz="4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F15BA-690A-D7CA-4D4A-15F4C9FD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089A837-AEBA-4606-F77D-7D7FBF1CECB2}"/>
              </a:ext>
            </a:extLst>
          </p:cNvPr>
          <p:cNvGrpSpPr/>
          <p:nvPr/>
        </p:nvGrpSpPr>
        <p:grpSpPr>
          <a:xfrm>
            <a:off x="228600" y="76201"/>
            <a:ext cx="6172200" cy="761999"/>
            <a:chOff x="1691676" y="2780919"/>
            <a:chExt cx="5760720" cy="9366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F4C2CFF-4562-8B17-2C68-52602D5E434B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9E69A58-32DA-A57B-30DB-0681F5AE55DF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230D1AC7-02D7-4B86-90EE-A50E811971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052" y="139620"/>
            <a:ext cx="55034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0" dirty="0"/>
              <a:t>The Visualization Page</a:t>
            </a:r>
            <a:endParaRPr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37B34-0008-AB24-17D4-62B6FB11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48634"/>
            <a:ext cx="8396774" cy="434945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946B07E-87DA-7390-9171-4F3302235947}"/>
              </a:ext>
            </a:extLst>
          </p:cNvPr>
          <p:cNvSpPr txBox="1"/>
          <p:nvPr/>
        </p:nvSpPr>
        <p:spPr>
          <a:xfrm>
            <a:off x="9427" y="5408526"/>
            <a:ext cx="853440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Using data from the Manage Transactions page, the </a:t>
            </a:r>
            <a:r>
              <a:rPr lang="en-US" sz="2000" dirty="0" err="1">
                <a:solidFill>
                  <a:srgbClr val="FFFFFF"/>
                </a:solidFill>
                <a:latin typeface="Carlito"/>
                <a:cs typeface="Carlito"/>
              </a:rPr>
              <a:t>visualisation</a:t>
            </a:r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 tab creates two lines: the revenue and spending amount according to the months, along with the best fit line—using matplotlib. The Update </a:t>
            </a:r>
            <a:r>
              <a:rPr lang="en-US" sz="2000" dirty="0" err="1">
                <a:solidFill>
                  <a:srgbClr val="FFFFFF"/>
                </a:solidFill>
                <a:latin typeface="Carlito"/>
                <a:cs typeface="Carlito"/>
              </a:rPr>
              <a:t>Visualisation</a:t>
            </a:r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 tab would function each time a piece of data was added or removed from other pages.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526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49222-E0E9-A103-C4C2-76B307F2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B6B4078E-47C2-4186-1F9E-1AAD4AF2FC79}"/>
              </a:ext>
            </a:extLst>
          </p:cNvPr>
          <p:cNvGrpSpPr/>
          <p:nvPr/>
        </p:nvGrpSpPr>
        <p:grpSpPr>
          <a:xfrm>
            <a:off x="228600" y="76201"/>
            <a:ext cx="6172200" cy="761999"/>
            <a:chOff x="1691676" y="2780919"/>
            <a:chExt cx="5760720" cy="9366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CDA69D6-8640-AC50-D43B-1D950A691F7A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96E0A39-BA3B-51AC-0112-8BB5BDFFE2AE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C7EEF6D-A0DC-3B8D-B2F4-44F385895F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41403"/>
            <a:ext cx="58637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0" dirty="0"/>
              <a:t>The Transaction Input Page</a:t>
            </a:r>
            <a:endParaRPr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951E6-E061-88E3-1023-720DB26B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5867400" cy="549432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326AC4A4-1033-D5C5-20CD-C5156E3B44C8}"/>
              </a:ext>
            </a:extLst>
          </p:cNvPr>
          <p:cNvSpPr txBox="1"/>
          <p:nvPr/>
        </p:nvSpPr>
        <p:spPr>
          <a:xfrm>
            <a:off x="6400800" y="1080679"/>
            <a:ext cx="2634792" cy="5556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US" sz="2400" dirty="0">
                <a:solidFill>
                  <a:srgbClr val="FFFFFF"/>
                </a:solidFill>
                <a:latin typeface="Carlito"/>
                <a:cs typeface="Carlito"/>
              </a:rPr>
              <a:t>For the first five months, the app automatically pulls data from the prediction page. However, a financial tracking app needs more information, therefore this page lets you enter new months income and expenses and may be used to </a:t>
            </a:r>
            <a:r>
              <a:rPr lang="en-US" sz="2400" dirty="0" err="1">
                <a:solidFill>
                  <a:srgbClr val="FFFFFF"/>
                </a:solidFill>
                <a:latin typeface="Carlito"/>
                <a:cs typeface="Carlito"/>
              </a:rPr>
              <a:t>visualise</a:t>
            </a:r>
            <a:r>
              <a:rPr lang="en-US" sz="2400" dirty="0">
                <a:solidFill>
                  <a:srgbClr val="FFFFFF"/>
                </a:solidFill>
                <a:latin typeface="Carlito"/>
                <a:cs typeface="Carlito"/>
              </a:rPr>
              <a:t> the data.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843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25FB-19C6-5035-2B75-91997D50A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5D72BC3-ED10-7C23-1090-DBCA4E6E770B}"/>
              </a:ext>
            </a:extLst>
          </p:cNvPr>
          <p:cNvGrpSpPr/>
          <p:nvPr/>
        </p:nvGrpSpPr>
        <p:grpSpPr>
          <a:xfrm>
            <a:off x="228600" y="76201"/>
            <a:ext cx="6172200" cy="761999"/>
            <a:chOff x="1691676" y="2780919"/>
            <a:chExt cx="5760720" cy="9366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8B68D0BD-C77A-D3C0-758E-AEB8CB925B14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787C21-5A94-17D1-7921-45570AC6D728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1D56D250-15FC-003E-44FA-BA0686395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052" y="139620"/>
            <a:ext cx="55034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0" dirty="0"/>
              <a:t>The Prediction Page</a:t>
            </a:r>
            <a:endParaRPr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CE8AB-29A6-3E03-5271-E2DD6E4F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28" y="1066800"/>
            <a:ext cx="7564944" cy="43434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EE6F4B5-08E2-1051-AE68-FDFA983D21B5}"/>
              </a:ext>
            </a:extLst>
          </p:cNvPr>
          <p:cNvSpPr txBox="1"/>
          <p:nvPr/>
        </p:nvSpPr>
        <p:spPr>
          <a:xfrm>
            <a:off x="76200" y="5619161"/>
            <a:ext cx="85344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Because SQL is incorporated into the Manage Transactions page, a database is created locally, allowing the data to be configured each time it is added or removed. Two actions can be performed on this page: The first being delete.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222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CCC34-D772-F99F-C6DE-8B79DB43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111DD18-60E9-4465-180D-7D7B201E51A9}"/>
              </a:ext>
            </a:extLst>
          </p:cNvPr>
          <p:cNvGrpSpPr/>
          <p:nvPr/>
        </p:nvGrpSpPr>
        <p:grpSpPr>
          <a:xfrm>
            <a:off x="228600" y="76201"/>
            <a:ext cx="6172200" cy="761999"/>
            <a:chOff x="1691676" y="2780919"/>
            <a:chExt cx="5760720" cy="9366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5ECD502-DA4D-9425-A291-6F199A48C637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6FA0025-9B11-8834-9E31-2AB86A735D92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078C1A6C-D6F7-9F61-6D18-EFED5E0640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052" y="139620"/>
            <a:ext cx="55034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0" dirty="0"/>
              <a:t>The Prediction Page</a:t>
            </a:r>
            <a:endParaRPr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AD0C4-7E2B-FBC9-60AC-60F89BE4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6553200" cy="4249011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6A12CA1C-DC2A-2295-9494-80A676061749}"/>
              </a:ext>
            </a:extLst>
          </p:cNvPr>
          <p:cNvSpPr txBox="1"/>
          <p:nvPr/>
        </p:nvSpPr>
        <p:spPr>
          <a:xfrm>
            <a:off x="9427" y="5408526"/>
            <a:ext cx="85344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A remove option has been added since the first action is to eliminate a month's worth of data, which sets the income and spending to zero and would appear as zero in the </a:t>
            </a:r>
            <a:r>
              <a:rPr lang="en-US" sz="2000" dirty="0" err="1">
                <a:solidFill>
                  <a:srgbClr val="FFFFFF"/>
                </a:solidFill>
                <a:latin typeface="Carlito"/>
                <a:cs typeface="Carlito"/>
              </a:rPr>
              <a:t>visualisation</a:t>
            </a:r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145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4C8C1-1C8B-DDD9-047D-0C73A3CB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B92409A9-BF0A-CDEE-B035-6DB434979DAB}"/>
              </a:ext>
            </a:extLst>
          </p:cNvPr>
          <p:cNvGrpSpPr/>
          <p:nvPr/>
        </p:nvGrpSpPr>
        <p:grpSpPr>
          <a:xfrm>
            <a:off x="228600" y="76201"/>
            <a:ext cx="6172200" cy="761999"/>
            <a:chOff x="1691676" y="2780919"/>
            <a:chExt cx="5760720" cy="9366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6D9D9DB-1871-CD1F-EA63-E6727A2B7A6D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978051-060C-730A-C5A7-247F2A389A0E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5D55D1B-BCDC-59F5-743A-355CDDFDD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3789"/>
            <a:ext cx="62447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0" dirty="0"/>
              <a:t>The Manage Transaction Page</a:t>
            </a:r>
            <a:endParaRPr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0A648-F8E3-D9B9-72A9-28751C72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1409418"/>
            <a:ext cx="8487960" cy="4039164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73600292-46C6-DD21-AF8D-6BFB794113DC}"/>
              </a:ext>
            </a:extLst>
          </p:cNvPr>
          <p:cNvSpPr txBox="1"/>
          <p:nvPr/>
        </p:nvSpPr>
        <p:spPr>
          <a:xfrm>
            <a:off x="76200" y="5448582"/>
            <a:ext cx="853440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To ensure that the value is permanently erased and does not appear in the database or </a:t>
            </a:r>
            <a:r>
              <a:rPr lang="en-US" sz="2000" dirty="0" err="1">
                <a:solidFill>
                  <a:srgbClr val="FFFFFF"/>
                </a:solidFill>
                <a:latin typeface="Carlito"/>
                <a:cs typeface="Carlito"/>
              </a:rPr>
              <a:t>visualisation</a:t>
            </a:r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, the Remove action has been implemented. By adding the data to the prediction or transaction input page, all of the data can be over </a:t>
            </a:r>
            <a:r>
              <a:rPr lang="en-US" sz="2000" dirty="0" err="1">
                <a:solidFill>
                  <a:srgbClr val="FFFFFF"/>
                </a:solidFill>
                <a:latin typeface="Carlito"/>
                <a:cs typeface="Carlito"/>
              </a:rPr>
              <a:t>writed</a:t>
            </a:r>
            <a:r>
              <a:rPr lang="en-US" sz="20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180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996" y="188001"/>
            <a:ext cx="5426075" cy="980397"/>
          </a:xfrm>
          <a:prstGeom prst="rect">
            <a:avLst/>
          </a:prstGeom>
          <a:solidFill>
            <a:srgbClr val="F0EDA5"/>
          </a:solidFill>
        </p:spPr>
        <p:txBody>
          <a:bodyPr vert="horz" wrap="square" lIns="0" tIns="300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65"/>
              </a:spcBef>
            </a:pPr>
            <a:r>
              <a:rPr sz="4400" spc="-20" dirty="0"/>
              <a:t>Contact</a:t>
            </a:r>
            <a:r>
              <a:rPr sz="4400" spc="-15" dirty="0"/>
              <a:t> </a:t>
            </a:r>
            <a:r>
              <a:rPr lang="en-IN" sz="4400" spc="-35" dirty="0"/>
              <a:t>Information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39762" y="1752600"/>
            <a:ext cx="786447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Please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reach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out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lang="en-IN" sz="3200" spc="-10" dirty="0">
                <a:solidFill>
                  <a:srgbClr val="FFFFFF"/>
                </a:solidFill>
                <a:latin typeface="Carlito"/>
                <a:cs typeface="Carlito"/>
              </a:rPr>
              <a:t>Sarvagya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3200" spc="-20" dirty="0">
                <a:solidFill>
                  <a:srgbClr val="FFFFFF"/>
                </a:solidFill>
                <a:latin typeface="Carlito"/>
                <a:cs typeface="Carlito"/>
              </a:rPr>
              <a:t>Jagatram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at  </a:t>
            </a:r>
            <a:r>
              <a:rPr lang="en-IN" sz="3200" spc="-10" dirty="0">
                <a:solidFill>
                  <a:srgbClr val="FFFFFF"/>
                </a:solidFill>
                <a:latin typeface="Carlito"/>
                <a:cs typeface="Carlito"/>
              </a:rPr>
              <a:t>sarvagya.official12@gmail.com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any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questions,</a:t>
            </a:r>
            <a:r>
              <a:rPr lang="en-IN" sz="32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concerns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suggestions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App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2587" y="2807794"/>
            <a:ext cx="4258945" cy="1143000"/>
          </a:xfrm>
          <a:custGeom>
            <a:avLst/>
            <a:gdLst/>
            <a:ahLst/>
            <a:cxnLst/>
            <a:rect l="l" t="t" r="r" b="b"/>
            <a:pathLst>
              <a:path w="4258945" h="1143000">
                <a:moveTo>
                  <a:pt x="4258798" y="1142997"/>
                </a:moveTo>
                <a:lnTo>
                  <a:pt x="0" y="1142997"/>
                </a:lnTo>
                <a:lnTo>
                  <a:pt x="0" y="0"/>
                </a:lnTo>
                <a:lnTo>
                  <a:pt x="4258798" y="0"/>
                </a:lnTo>
                <a:lnTo>
                  <a:pt x="4258798" y="1142997"/>
                </a:lnTo>
                <a:close/>
              </a:path>
            </a:pathLst>
          </a:custGeom>
          <a:solidFill>
            <a:srgbClr val="F0ED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7442" y="3008960"/>
            <a:ext cx="254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Thank</a:t>
            </a:r>
            <a:r>
              <a:rPr sz="4400" spc="-85" dirty="0"/>
              <a:t> </a:t>
            </a:r>
            <a:r>
              <a:rPr sz="4400" spc="-20" dirty="0"/>
              <a:t>you!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"/>
            <a:ext cx="9143981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991" y="391964"/>
            <a:ext cx="5282565" cy="962025"/>
          </a:xfrm>
          <a:prstGeom prst="rect">
            <a:avLst/>
          </a:prstGeom>
          <a:solidFill>
            <a:srgbClr val="F0EDA5"/>
          </a:solidFill>
        </p:spPr>
        <p:txBody>
          <a:bodyPr vert="horz" wrap="square" lIns="0" tIns="96520" rIns="0" bIns="0" rtlCol="0">
            <a:spAutoFit/>
          </a:bodyPr>
          <a:lstStyle/>
          <a:p>
            <a:pPr marL="213360" algn="ctr">
              <a:lnSpc>
                <a:spcPct val="100000"/>
              </a:lnSpc>
              <a:spcBef>
                <a:spcPts val="760"/>
              </a:spcBef>
            </a:pPr>
            <a:r>
              <a:rPr sz="4400" spc="-70" dirty="0"/>
              <a:t>Table </a:t>
            </a:r>
            <a:r>
              <a:rPr sz="4400" spc="-5" dirty="0"/>
              <a:t>of</a:t>
            </a:r>
            <a:r>
              <a:rPr sz="4400" spc="40" dirty="0"/>
              <a:t> </a:t>
            </a:r>
            <a:r>
              <a:rPr sz="4400" spc="-25" dirty="0"/>
              <a:t>Contents</a:t>
            </a:r>
            <a:endParaRPr sz="4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AE843-DD9E-6932-F7E9-D600F2D06B80}"/>
              </a:ext>
            </a:extLst>
          </p:cNvPr>
          <p:cNvSpPr txBox="1"/>
          <p:nvPr/>
        </p:nvSpPr>
        <p:spPr>
          <a:xfrm>
            <a:off x="533400" y="1941528"/>
            <a:ext cx="4953000" cy="440120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4000" dirty="0">
                <a:solidFill>
                  <a:schemeClr val="bg1"/>
                </a:solidFill>
              </a:rPr>
              <a:t>Acknowledgements</a:t>
            </a:r>
          </a:p>
          <a:p>
            <a:pPr marL="285750" indent="-285750">
              <a:buFontTx/>
              <a:buChar char="-"/>
            </a:pPr>
            <a:r>
              <a:rPr lang="en-IN" sz="4000" dirty="0">
                <a:solidFill>
                  <a:schemeClr val="bg1"/>
                </a:solidFill>
              </a:rPr>
              <a:t>About Me</a:t>
            </a:r>
          </a:p>
          <a:p>
            <a:pPr marL="285750" indent="-285750">
              <a:buFontTx/>
              <a:buChar char="-"/>
            </a:pPr>
            <a:r>
              <a:rPr lang="en-IN" sz="4000" dirty="0">
                <a:solidFill>
                  <a:schemeClr val="bg1"/>
                </a:solidFill>
              </a:rPr>
              <a:t>My Journey So Far</a:t>
            </a:r>
          </a:p>
          <a:p>
            <a:pPr marL="285750" indent="-285750">
              <a:buFontTx/>
              <a:buChar char="-"/>
            </a:pPr>
            <a:r>
              <a:rPr lang="en-IN" sz="4000" dirty="0">
                <a:solidFill>
                  <a:schemeClr val="bg1"/>
                </a:solidFill>
              </a:rPr>
              <a:t>About the App</a:t>
            </a:r>
          </a:p>
          <a:p>
            <a:pPr marL="285750" indent="-285750">
              <a:buFontTx/>
              <a:buChar char="-"/>
            </a:pPr>
            <a:r>
              <a:rPr lang="en-IN" sz="4000" dirty="0">
                <a:solidFill>
                  <a:schemeClr val="bg1"/>
                </a:solidFill>
              </a:rPr>
              <a:t>How to Use The App</a:t>
            </a:r>
          </a:p>
          <a:p>
            <a:pPr marL="285750" indent="-285750">
              <a:buFontTx/>
              <a:buChar char="-"/>
            </a:pPr>
            <a:r>
              <a:rPr lang="en-IN" sz="4000" dirty="0">
                <a:solidFill>
                  <a:schemeClr val="bg1"/>
                </a:solidFill>
              </a:rPr>
              <a:t>Contact Information</a:t>
            </a:r>
          </a:p>
          <a:p>
            <a:pPr marL="285750" indent="-285750">
              <a:buFontTx/>
              <a:buChar char="-"/>
            </a:pP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991" y="391964"/>
            <a:ext cx="5282565" cy="962025"/>
          </a:xfrm>
          <a:prstGeom prst="rect">
            <a:avLst/>
          </a:prstGeom>
          <a:solidFill>
            <a:srgbClr val="F0EDA5"/>
          </a:solidFill>
        </p:spPr>
        <p:txBody>
          <a:bodyPr vert="horz" wrap="square" lIns="0" tIns="96520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760"/>
              </a:spcBef>
            </a:pPr>
            <a:r>
              <a:rPr sz="4400" spc="-15" dirty="0"/>
              <a:t>Acknowledgements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36857" y="1905000"/>
            <a:ext cx="847026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marR="5080" indent="60960">
              <a:spcBef>
                <a:spcPts val="1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I am grateful of the chance to learn about AI through this internship, and I sincerely thank Mr. Avishek for his assistance, which enabled me to construct this project.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170EBF-DB27-451B-BFE5-0D818F10C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991" y="391964"/>
            <a:ext cx="5282565" cy="962025"/>
          </a:xfrm>
          <a:prstGeom prst="rect">
            <a:avLst/>
          </a:prstGeom>
          <a:solidFill>
            <a:srgbClr val="F0EDA5"/>
          </a:solidFill>
        </p:spPr>
        <p:txBody>
          <a:bodyPr vert="horz" wrap="square" lIns="0" tIns="96520" rIns="0" bIns="0" rtlCol="0">
            <a:spAutoFit/>
          </a:bodyPr>
          <a:lstStyle/>
          <a:p>
            <a:pPr marL="210820" algn="ctr">
              <a:lnSpc>
                <a:spcPct val="100000"/>
              </a:lnSpc>
              <a:spcBef>
                <a:spcPts val="760"/>
              </a:spcBef>
            </a:pPr>
            <a:r>
              <a:rPr sz="4400" spc="-10" dirty="0"/>
              <a:t>About</a:t>
            </a:r>
            <a:r>
              <a:rPr sz="4400" spc="-20" dirty="0"/>
              <a:t> </a:t>
            </a:r>
            <a:r>
              <a:rPr sz="4400" spc="-5" dirty="0"/>
              <a:t>Me..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3400" y="1981200"/>
            <a:ext cx="723900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2825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3200" spc="-15" dirty="0">
                <a:solidFill>
                  <a:srgbClr val="FFFFFF"/>
                </a:solidFill>
                <a:latin typeface="Carlito"/>
                <a:cs typeface="Carlito"/>
              </a:rPr>
              <a:t>Sarvagya Jagatram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850" dirty="0">
              <a:latin typeface="Carlito"/>
              <a:cs typeface="Carlito"/>
            </a:endParaRPr>
          </a:p>
          <a:p>
            <a:pPr marL="354330" marR="370840" indent="-281940">
              <a:lnSpc>
                <a:spcPts val="346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lang="en-IN" sz="3200" spc="-15" dirty="0">
                <a:solidFill>
                  <a:srgbClr val="FFFFFF"/>
                </a:solidFill>
                <a:latin typeface="Carlito"/>
                <a:cs typeface="Carlito"/>
              </a:rPr>
              <a:t>DP 1 (11</a:t>
            </a:r>
            <a:r>
              <a:rPr lang="en-IN" sz="3200" spc="-15" baseline="30000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lang="en-IN" sz="3200" spc="-15" dirty="0">
                <a:solidFill>
                  <a:srgbClr val="FFFFFF"/>
                </a:solidFill>
                <a:latin typeface="Carlito"/>
                <a:cs typeface="Carlito"/>
              </a:rPr>
              <a:t> Grade) of Genesis Global School 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Carlito"/>
              <a:cs typeface="Carlito"/>
            </a:endParaRPr>
          </a:p>
          <a:p>
            <a:pPr marL="354330" marR="5080" indent="-342265">
              <a:lnSpc>
                <a:spcPts val="3460"/>
              </a:lnSpc>
              <a:buChar char="•"/>
              <a:tabLst>
                <a:tab pos="354330" algn="l"/>
                <a:tab pos="354965" algn="l"/>
              </a:tabLst>
            </a:pP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Currently enrolled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 Clevered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873" y="391851"/>
            <a:ext cx="7658734" cy="962025"/>
            <a:chOff x="742873" y="391851"/>
            <a:chExt cx="7658734" cy="962025"/>
          </a:xfrm>
        </p:grpSpPr>
        <p:sp>
          <p:nvSpPr>
            <p:cNvPr id="3" name="object 3"/>
            <p:cNvSpPr/>
            <p:nvPr/>
          </p:nvSpPr>
          <p:spPr>
            <a:xfrm>
              <a:off x="755573" y="404551"/>
              <a:ext cx="7633334" cy="936625"/>
            </a:xfrm>
            <a:custGeom>
              <a:avLst/>
              <a:gdLst/>
              <a:ahLst/>
              <a:cxnLst/>
              <a:rect l="l" t="t" r="r" b="b"/>
              <a:pathLst>
                <a:path w="7633334" h="936625">
                  <a:moveTo>
                    <a:pt x="7632834" y="936103"/>
                  </a:moveTo>
                  <a:lnTo>
                    <a:pt x="0" y="936103"/>
                  </a:lnTo>
                  <a:lnTo>
                    <a:pt x="0" y="0"/>
                  </a:lnTo>
                  <a:lnTo>
                    <a:pt x="7632834" y="0"/>
                  </a:lnTo>
                  <a:lnTo>
                    <a:pt x="7632834" y="936103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573" y="404551"/>
              <a:ext cx="7633334" cy="936625"/>
            </a:xfrm>
            <a:custGeom>
              <a:avLst/>
              <a:gdLst/>
              <a:ahLst/>
              <a:cxnLst/>
              <a:rect l="l" t="t" r="r" b="b"/>
              <a:pathLst>
                <a:path w="7633334" h="936625">
                  <a:moveTo>
                    <a:pt x="0" y="0"/>
                  </a:moveTo>
                  <a:lnTo>
                    <a:pt x="7632834" y="0"/>
                  </a:lnTo>
                  <a:lnTo>
                    <a:pt x="7632834" y="936103"/>
                  </a:lnTo>
                  <a:lnTo>
                    <a:pt x="0" y="93610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5237" y="533400"/>
            <a:ext cx="6613525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5055" marR="5080" indent="-2332990">
              <a:lnSpc>
                <a:spcPct val="100200"/>
              </a:lnSpc>
              <a:spcBef>
                <a:spcPts val="100"/>
              </a:spcBef>
            </a:pPr>
            <a:r>
              <a:rPr lang="en-IN" sz="3750" dirty="0"/>
              <a:t>My Journey With </a:t>
            </a:r>
            <a:r>
              <a:rPr lang="en-IN" sz="3750" dirty="0" err="1"/>
              <a:t>Clevered</a:t>
            </a:r>
            <a:r>
              <a:rPr lang="en-IN" sz="3750" dirty="0"/>
              <a:t> so far</a:t>
            </a:r>
            <a:endParaRPr sz="3750" dirty="0"/>
          </a:p>
        </p:txBody>
      </p:sp>
      <p:sp>
        <p:nvSpPr>
          <p:cNvPr id="6" name="object 6"/>
          <p:cNvSpPr txBox="1"/>
          <p:nvPr/>
        </p:nvSpPr>
        <p:spPr>
          <a:xfrm>
            <a:off x="495477" y="1905000"/>
            <a:ext cx="8343723" cy="304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10795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latin typeface="Carlito"/>
                <a:cs typeface="Carlito"/>
              </a:rPr>
              <a:t>During my internship with </a:t>
            </a:r>
            <a:r>
              <a:rPr lang="en-US" sz="3200" spc="-5" dirty="0" err="1">
                <a:solidFill>
                  <a:srgbClr val="FFFFFF"/>
                </a:solidFill>
                <a:latin typeface="Carlito"/>
                <a:cs typeface="Carlito"/>
              </a:rPr>
              <a:t>clevered</a:t>
            </a:r>
            <a:r>
              <a:rPr lang="en-US" sz="3200" spc="-5" dirty="0">
                <a:solidFill>
                  <a:srgbClr val="FFFFFF"/>
                </a:solidFill>
                <a:latin typeface="Carlito"/>
                <a:cs typeface="Carlito"/>
              </a:rPr>
              <a:t>, I gained a lot of knowledge about </a:t>
            </a:r>
            <a:r>
              <a:rPr lang="en-US" sz="3200" spc="-5" dirty="0" err="1">
                <a:solidFill>
                  <a:srgbClr val="FFFFFF"/>
                </a:solidFill>
                <a:latin typeface="Carlito"/>
                <a:cs typeface="Carlito"/>
              </a:rPr>
              <a:t>neurolinks</a:t>
            </a:r>
            <a:r>
              <a:rPr lang="en-US" sz="3200" spc="-5" dirty="0">
                <a:solidFill>
                  <a:srgbClr val="FFFFFF"/>
                </a:solidFill>
                <a:latin typeface="Carlito"/>
                <a:cs typeface="Carlito"/>
              </a:rPr>
              <a:t> and other aspects of artificial intelligence.  My amazing experience has been further enhanced by Mr. Avishek's assurance that all of my questions have been addressed.</a:t>
            </a:r>
            <a:endParaRPr lang="en-US"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91" y="391964"/>
            <a:ext cx="5282565" cy="962025"/>
          </a:xfrm>
          <a:prstGeom prst="rect">
            <a:avLst/>
          </a:prstGeom>
          <a:solidFill>
            <a:srgbClr val="F0EDA5"/>
          </a:solidFill>
        </p:spPr>
        <p:txBody>
          <a:bodyPr vert="horz" wrap="square" lIns="0" tIns="96520" rIns="0" bIns="0" rtlCol="0">
            <a:spAutoFit/>
          </a:bodyPr>
          <a:lstStyle/>
          <a:p>
            <a:pPr marL="210820" algn="ctr">
              <a:lnSpc>
                <a:spcPct val="100000"/>
              </a:lnSpc>
              <a:spcBef>
                <a:spcPts val="760"/>
              </a:spcBef>
            </a:pPr>
            <a:r>
              <a:rPr sz="4400" spc="-10" dirty="0"/>
              <a:t>About</a:t>
            </a:r>
            <a:r>
              <a:rPr sz="4400" spc="-20" dirty="0"/>
              <a:t> </a:t>
            </a:r>
            <a:r>
              <a:rPr sz="4400" spc="-5" dirty="0"/>
              <a:t>App..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91480" y="1600200"/>
            <a:ext cx="8119745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US" sz="3600" dirty="0">
                <a:solidFill>
                  <a:srgbClr val="FFFFFF"/>
                </a:solidFill>
                <a:latin typeface="Carlito"/>
                <a:cs typeface="Carlito"/>
              </a:rPr>
              <a:t>Using user data, the AI-powered financial decision tool forecasts improved financial choices and predictions for financial stability.</a:t>
            </a:r>
            <a:endParaRPr sz="36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36E7-97A6-7866-8A0D-D3B7015B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8" y="3903892"/>
            <a:ext cx="7922443" cy="2664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76201"/>
            <a:ext cx="6172200" cy="761999"/>
            <a:chOff x="1691676" y="2780919"/>
            <a:chExt cx="5760720" cy="936625"/>
          </a:xfrm>
        </p:grpSpPr>
        <p:sp>
          <p:nvSpPr>
            <p:cNvPr id="3" name="object 3"/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052" y="139620"/>
            <a:ext cx="55034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How </a:t>
            </a:r>
            <a:r>
              <a:rPr lang="en-IN" sz="4000" spc="-5" dirty="0"/>
              <a:t>to</a:t>
            </a:r>
            <a:r>
              <a:rPr sz="4000" dirty="0"/>
              <a:t> </a:t>
            </a:r>
            <a:r>
              <a:rPr lang="en-IN" sz="4000" spc="-5" dirty="0"/>
              <a:t>U</a:t>
            </a:r>
            <a:r>
              <a:rPr sz="4000" spc="-5" dirty="0"/>
              <a:t>se </a:t>
            </a:r>
            <a:r>
              <a:rPr lang="en-IN" sz="4000" spc="-10" dirty="0"/>
              <a:t>T</a:t>
            </a:r>
            <a:r>
              <a:rPr sz="4000" spc="-10" dirty="0"/>
              <a:t>he</a:t>
            </a:r>
            <a:r>
              <a:rPr sz="4000" spc="-90" dirty="0"/>
              <a:t> </a:t>
            </a:r>
            <a:r>
              <a:rPr sz="4000" spc="-5" dirty="0"/>
              <a:t>App?</a:t>
            </a:r>
            <a:endParaRPr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4B0A4-03CA-EF79-05DF-4DA98A60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7870902" cy="10668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DA1D383D-57F9-4DD3-D41A-F92B627EA332}"/>
              </a:ext>
            </a:extLst>
          </p:cNvPr>
          <p:cNvSpPr txBox="1"/>
          <p:nvPr/>
        </p:nvSpPr>
        <p:spPr>
          <a:xfrm>
            <a:off x="228600" y="3531869"/>
            <a:ext cx="811974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IN" sz="3600" dirty="0">
                <a:solidFill>
                  <a:srgbClr val="FFFFFF"/>
                </a:solidFill>
                <a:latin typeface="Carlito"/>
                <a:cs typeface="Carlito"/>
              </a:rPr>
              <a:t>The APP Has 5 pages for the user to navigate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D67C-AED1-7843-BD18-7A319BAB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A7B8B2D-FFFE-FBD2-70E2-CDDAD350612C}"/>
              </a:ext>
            </a:extLst>
          </p:cNvPr>
          <p:cNvGrpSpPr/>
          <p:nvPr/>
        </p:nvGrpSpPr>
        <p:grpSpPr>
          <a:xfrm>
            <a:off x="228600" y="76201"/>
            <a:ext cx="6172200" cy="761999"/>
            <a:chOff x="1691676" y="2780919"/>
            <a:chExt cx="5760720" cy="9366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76775B2-4E79-CCEF-E161-9D177817D370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802E1FE-BEC4-B3B4-9F20-5CD7486D7E5A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ED5B38A0-0431-7FBC-728B-28B309AB7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052" y="139620"/>
            <a:ext cx="55034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0" dirty="0"/>
              <a:t>The Home Page</a:t>
            </a:r>
            <a:endParaRPr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D06EB-036D-9220-81EB-88B3C776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4724400" cy="3825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89D36-7A05-3B18-519A-E27AE862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" y="4850229"/>
            <a:ext cx="5748919" cy="1861081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0C782A8C-2280-774A-4B3C-507D0C215723}"/>
              </a:ext>
            </a:extLst>
          </p:cNvPr>
          <p:cNvSpPr txBox="1"/>
          <p:nvPr/>
        </p:nvSpPr>
        <p:spPr>
          <a:xfrm>
            <a:off x="5410200" y="1226630"/>
            <a:ext cx="3581400" cy="30328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US" sz="2800" dirty="0">
                <a:solidFill>
                  <a:srgbClr val="FFFFFF"/>
                </a:solidFill>
                <a:latin typeface="Carlito"/>
                <a:cs typeface="Carlito"/>
              </a:rPr>
              <a:t>The platform provides the user with some money-saving tips and a general sense of whether their expenses are excessive or reasonable.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402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32512-2AD7-386C-60C3-B3BB09870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F7DC420-15AB-E7D3-8CFE-0D178A563486}"/>
              </a:ext>
            </a:extLst>
          </p:cNvPr>
          <p:cNvGrpSpPr/>
          <p:nvPr/>
        </p:nvGrpSpPr>
        <p:grpSpPr>
          <a:xfrm>
            <a:off x="228600" y="76201"/>
            <a:ext cx="6172200" cy="761999"/>
            <a:chOff x="1691676" y="2780919"/>
            <a:chExt cx="5760720" cy="9366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D122B92-0ADE-306A-B728-957CA48370A3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5760633" y="936098"/>
                  </a:moveTo>
                  <a:lnTo>
                    <a:pt x="0" y="936098"/>
                  </a:lnTo>
                  <a:lnTo>
                    <a:pt x="0" y="0"/>
                  </a:lnTo>
                  <a:lnTo>
                    <a:pt x="5760633" y="0"/>
                  </a:lnTo>
                  <a:lnTo>
                    <a:pt x="5760633" y="936098"/>
                  </a:lnTo>
                  <a:close/>
                </a:path>
              </a:pathLst>
            </a:custGeom>
            <a:solidFill>
              <a:srgbClr val="F0EDA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9149216-9BA7-3FED-D05C-427139B3EF61}"/>
                </a:ext>
              </a:extLst>
            </p:cNvPr>
            <p:cNvSpPr/>
            <p:nvPr/>
          </p:nvSpPr>
          <p:spPr>
            <a:xfrm>
              <a:off x="1691676" y="2780919"/>
              <a:ext cx="5760720" cy="936625"/>
            </a:xfrm>
            <a:custGeom>
              <a:avLst/>
              <a:gdLst/>
              <a:ahLst/>
              <a:cxnLst/>
              <a:rect l="l" t="t" r="r" b="b"/>
              <a:pathLst>
                <a:path w="5760720" h="936625">
                  <a:moveTo>
                    <a:pt x="0" y="0"/>
                  </a:moveTo>
                  <a:lnTo>
                    <a:pt x="5760633" y="0"/>
                  </a:lnTo>
                  <a:lnTo>
                    <a:pt x="5760633" y="936098"/>
                  </a:lnTo>
                  <a:lnTo>
                    <a:pt x="0" y="9360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E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DAF343FB-82E5-B6FE-4202-732D6E772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052" y="139620"/>
            <a:ext cx="55034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0" dirty="0"/>
              <a:t>The Prediction Page</a:t>
            </a:r>
            <a:endParaRPr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3A793-17DE-D265-13B5-433598B5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3" y="1006623"/>
            <a:ext cx="8372993" cy="4054092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A2086BC6-A6B3-F898-EA0F-C0970E8E4307}"/>
              </a:ext>
            </a:extLst>
          </p:cNvPr>
          <p:cNvSpPr txBox="1"/>
          <p:nvPr/>
        </p:nvSpPr>
        <p:spPr>
          <a:xfrm>
            <a:off x="71696" y="5060715"/>
            <a:ext cx="8686800" cy="1740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000" marR="5080"/>
            <a:r>
              <a:rPr lang="en-US" sz="2800" dirty="0">
                <a:solidFill>
                  <a:srgbClr val="FFFFFF"/>
                </a:solidFill>
                <a:latin typeface="Carlito"/>
                <a:cs typeface="Carlito"/>
              </a:rPr>
              <a:t>The platform gives information on typical expenditure and other trends, and it employs a linear regression model to forecast spending for the upcoming month based on the income to spending ratio.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532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</TotalTime>
  <Words>509</Words>
  <Application>Microsoft Office PowerPoint</Application>
  <PresentationFormat>On-screen Show (4:3)</PresentationFormat>
  <Paragraphs>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Carlito</vt:lpstr>
      <vt:lpstr>Office Theme</vt:lpstr>
      <vt:lpstr>PowerPoint Presentation</vt:lpstr>
      <vt:lpstr>Table of Contents</vt:lpstr>
      <vt:lpstr>Acknowledgements</vt:lpstr>
      <vt:lpstr>About Me..</vt:lpstr>
      <vt:lpstr>My Journey With Clevered so far</vt:lpstr>
      <vt:lpstr>About App..</vt:lpstr>
      <vt:lpstr>How to Use The App?</vt:lpstr>
      <vt:lpstr>The Home Page</vt:lpstr>
      <vt:lpstr>The Prediction Page</vt:lpstr>
      <vt:lpstr>The Visualization Page</vt:lpstr>
      <vt:lpstr>The Transaction Input Page</vt:lpstr>
      <vt:lpstr>The Prediction Page</vt:lpstr>
      <vt:lpstr>The Prediction Page</vt:lpstr>
      <vt:lpstr>The Manage Transaction Page</vt:lpstr>
      <vt:lpstr>Contact Information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AI-App User Manual.pptx</dc:title>
  <dc:creator>sarvagya jagatram</dc:creator>
  <cp:lastModifiedBy>sarvagya jagatram</cp:lastModifiedBy>
  <cp:revision>14</cp:revision>
  <dcterms:created xsi:type="dcterms:W3CDTF">2023-09-27T11:00:06Z</dcterms:created>
  <dcterms:modified xsi:type="dcterms:W3CDTF">2025-01-22T15:59:26Z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2023-09-27T00:00:00Z</vt:filetime>
  </property>
</Properties>
</file>