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723B97-F6D6-4ACD-A9BC-A8F1FD64B226}">
  <a:tblStyle styleId="{D0723B97-F6D6-4ACD-A9BC-A8F1FD64B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ce8756cf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ce8756cf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bce8756cf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bce8756cf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ce8756cf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ce8756cf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ce8756cf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ce8756cf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ce8756c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ce8756c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ce8756cf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ce8756cf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bce8756cf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bce8756cf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ce8756cf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ce8756cf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ce8756cf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ce8756cf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ce8756cf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ce8756cf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0800" y="5970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Hybrid Legal Search Engine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Combining BM25 with Domain-Adapted LegalBERT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Times New Roman"/>
                <a:ea typeface="Times New Roman"/>
                <a:cs typeface="Times New Roman"/>
                <a:sym typeface="Times New Roman"/>
              </a:rPr>
              <a:t>Qualitative Evaluation &amp; Observation</a:t>
            </a:r>
            <a:r>
              <a:rPr b="1" lang="en-GB" sz="25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current implementation outputs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final ranked results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no ground-truth labels or automatic relevance metrics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3" name="Google Shape;113;p22"/>
          <p:cNvGraphicFramePr/>
          <p:nvPr/>
        </p:nvGraphicFramePr>
        <p:xfrm>
          <a:off x="952500" y="18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{D0723B97-F6D6-4ACD-A9BC-A8F1FD64B226}</a:tableStyleId>
              </a:tblPr>
              <a:tblGrid>
                <a:gridCol w="1738550"/>
                <a:gridCol w="550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Relevance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results are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context-aware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than BM25 alone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Legal Semantics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Re-ranked output captures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nuance and meaning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Interaction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Designed for exploratory research, not just keyword search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time remains usable with reranking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Times New Roman"/>
                <a:ea typeface="Times New Roman"/>
                <a:cs typeface="Times New Roman"/>
                <a:sym typeface="Times New Roman"/>
              </a:rPr>
              <a:t>Key Strengths &amp; Future Plans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Shallow keyword search: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LEGALBERTSMALL for semantic re-ranking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legal vocabulary: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Domain-adapted transformer embeddings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vs accuracy trade-off: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BM25 for speed + LEGALBERT for precision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Simple interface with fast, interpretable results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plan to build on this foundation by introducing measurable evaluations, explainability features, and expanding to new legal domains and languages.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Why a Hybrid Legal Search Engine?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documents contain: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Formal, domain-specific vocabulary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 references (e.g., case laws, statutes)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BM25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interpretable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Lacks semantic understanding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LEGALBERTSMALL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Domain-aware and context-sensitive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Computationally intensive on large corpora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Why a Hybrid Legal Search Engine?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Neither approach alone suffices for real-world legal research.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Why a Hybrid Legal Search Engine?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1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Neither approach alone suffices for real-world legal research.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BM25’s speed with LEGALBERT’s semantic depth.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0850" y="14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00" y="1122000"/>
            <a:ext cx="7033850" cy="34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35425" y="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37225"/>
            <a:ext cx="8703900" cy="4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Query Handling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submits a legal query via the UI (FastAPI backend)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Initial Retrieval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is sent to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Elasticsearch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BM25 retrieves top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candidate documents (e.g., Top 100)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Semantic Re-Ranking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LEGALBERTSMALL scores and re-ranks the candidates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top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relevant documents (e.g., Top 10–20)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Response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Re-ranked results are returned to the user interface for exploration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694" y="0"/>
            <a:ext cx="18159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4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Implementation Stack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{D0723B97-F6D6-4ACD-A9BC-A8F1FD64B226}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 / Tool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Engine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Elasticsearch (BM25)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 keyword-based document retrieval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NLP / Re-Ranking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LEGALBERTSMALL (Hugging Face Transformers)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 scoring of legal documents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API Backend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FastAPI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Lightweight, async request routing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Docker, Kubernetes (AWS EKS)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Container orchestration &amp; scaling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 Actions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CI/CD pipeline for deployment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Services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 (EKS, S3, API Gateway, Elasticsearch)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Hosting, storage, routing, and security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Example Query Output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59725"/>
            <a:ext cx="8520599" cy="40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Example Query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11975" y="18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{D0723B97-F6D6-4ACD-A9BC-A8F1FD64B226}</a:tableStyleId>
              </a:tblPr>
              <a:tblGrid>
                <a:gridCol w="723225"/>
                <a:gridCol w="6915450"/>
                <a:gridCol w="748200"/>
              </a:tblGrid>
              <a:tr h="31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Snippet Summary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Discusses lack of inventiveness in storing different types of </a:t>
                      </a:r>
                      <a:r>
                        <a:rPr i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—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OIP, 788 F.3d 1363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12.00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Promotion statistics, discrimination in hiring, mentions </a:t>
                      </a:r>
                      <a:r>
                        <a:rPr i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multiple times —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Castaneda v. Partida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10.22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on copyright and use of directory </a:t>
                      </a:r>
                      <a:r>
                        <a:rPr i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—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Publications, 945 F.2d 509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Legal interpretation of service </a:t>
                      </a:r>
                      <a:r>
                        <a:rPr i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reports</a:t>
                      </a:r>
                      <a:r>
                        <a:rPr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consumer protection —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Shogen v. Global Aggressive Growth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78575" y="1084600"/>
            <a:ext cx="8453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Submitted: 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“data protection”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Resp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onse: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943225"/>
            <a:ext cx="852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CASE_HOLD dataset. Snippets reflect LEGALBERT re-ranking.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results are re-ranked — no raw BM25 output is exposed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