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8"/>
  </p:notesMasterIdLst>
  <p:handoutMasterIdLst>
    <p:handoutMasterId r:id="rId89"/>
  </p:handoutMasterIdLst>
  <p:sldIdLst>
    <p:sldId id="423" r:id="rId2"/>
    <p:sldId id="337" r:id="rId3"/>
    <p:sldId id="424" r:id="rId4"/>
    <p:sldId id="342" r:id="rId5"/>
    <p:sldId id="457" r:id="rId6"/>
    <p:sldId id="343" r:id="rId7"/>
    <p:sldId id="344" r:id="rId8"/>
    <p:sldId id="458" r:id="rId9"/>
    <p:sldId id="345" r:id="rId10"/>
    <p:sldId id="346" r:id="rId11"/>
    <p:sldId id="347" r:id="rId12"/>
    <p:sldId id="459" r:id="rId13"/>
    <p:sldId id="348" r:id="rId14"/>
    <p:sldId id="349" r:id="rId15"/>
    <p:sldId id="350" r:id="rId16"/>
    <p:sldId id="351" r:id="rId17"/>
    <p:sldId id="352" r:id="rId18"/>
    <p:sldId id="460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461" r:id="rId32"/>
    <p:sldId id="365" r:id="rId33"/>
    <p:sldId id="366" r:id="rId34"/>
    <p:sldId id="462" r:id="rId35"/>
    <p:sldId id="367" r:id="rId36"/>
    <p:sldId id="368" r:id="rId37"/>
    <p:sldId id="369" r:id="rId38"/>
    <p:sldId id="370" r:id="rId39"/>
    <p:sldId id="371" r:id="rId40"/>
    <p:sldId id="373" r:id="rId41"/>
    <p:sldId id="374" r:id="rId42"/>
    <p:sldId id="375" r:id="rId43"/>
    <p:sldId id="376" r:id="rId44"/>
    <p:sldId id="377" r:id="rId45"/>
    <p:sldId id="456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453" r:id="rId84"/>
    <p:sldId id="454" r:id="rId85"/>
    <p:sldId id="455" r:id="rId86"/>
    <p:sldId id="419" r:id="rId87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0562" autoAdjust="0"/>
  </p:normalViewPr>
  <p:slideViewPr>
    <p:cSldViewPr snapToGrid="0">
      <p:cViewPr varScale="1">
        <p:scale>
          <a:sx n="61" d="100"/>
          <a:sy n="61" d="100"/>
        </p:scale>
        <p:origin x="1308" y="4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49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50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53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54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58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65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33.emf"/><Relationship Id="rId4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highlight>
                  <a:srgbClr val="FFFF00"/>
                </a:highlight>
              </a:rPr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highlight>
                  <a:srgbClr val="FFFF00"/>
                </a:highlight>
              </a:rPr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highlight>
                  <a:srgbClr val="FFFF00"/>
                </a:highlight>
              </a:rPr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highlight>
                  <a:srgbClr val="FFFF00"/>
                </a:highlight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relationship</a:t>
            </a:r>
            <a:r>
              <a:rPr lang="en-US" altLang="en-US" sz="1700" dirty="0">
                <a:highlight>
                  <a:srgbClr val="FFFF00"/>
                </a:highlight>
              </a:rPr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highlight>
                  <a:srgbClr val="FFFF00"/>
                </a:highlight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is a mathematical relation among </a:t>
            </a:r>
            <a:r>
              <a:rPr lang="en-US" altLang="en-US" sz="1700" i="1" dirty="0">
                <a:highlight>
                  <a:srgbClr val="FFFF00"/>
                </a:highlight>
              </a:rPr>
              <a:t>n</a:t>
            </a:r>
            <a:r>
              <a:rPr lang="en-US" altLang="en-US" sz="1700" dirty="0"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47" y="1235947"/>
            <a:ext cx="8631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‘Wow Stylish Saloon’ has several branches in Delhi. Each Saloon has one or more employees and manages by a manager. Each employee can provide maximum 2 types of services to their clients, but a client can ask for multiple services offered by a saloon. Not all saloons offer all services/hair products. A client can choose employees for desired services……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08703" y="432079"/>
            <a:ext cx="6219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are the relationships between entities here?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2219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93750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highlight>
                  <a:srgbClr val="FFFF00"/>
                </a:highlight>
              </a:rPr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43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B583788-7FDE-9543-C64B-8FECAE2DB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019741"/>
            <a:ext cx="7621047" cy="125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 dirty="0">
                <a:highlight>
                  <a:srgbClr val="FFFF00"/>
                </a:highlight>
              </a:rPr>
              <a:t>The attribute of an entity set can be shown as a rectangle attached to the diamond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9437" y="4109517"/>
            <a:ext cx="2710574" cy="1516058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Better </a:t>
            </a:r>
            <a:r>
              <a:rPr lang="en-US" altLang="en-US" sz="1700" dirty="0" err="1">
                <a:highlight>
                  <a:srgbClr val="FFFF00"/>
                </a:highlight>
              </a:rPr>
              <a:t>eg.</a:t>
            </a:r>
            <a:r>
              <a:rPr lang="en-US" altLang="en-US" sz="1700" dirty="0">
                <a:highlight>
                  <a:srgbClr val="FFFF00"/>
                </a:highlight>
              </a:rPr>
              <a:t> An employee can have 2 roles – Manager and Worker</a:t>
            </a:r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9A54C2-D4AA-13B7-A6F7-50DFF23F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08" y="3994404"/>
            <a:ext cx="5023185" cy="2364296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B50FCB4-7B15-2746-9F60-4E1036D79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323435"/>
            <a:ext cx="788809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kumimoji="0" lang="en-US" altLang="en-US" kern="0"/>
              <a:t>Entity sets of a relationship need not be distinct</a:t>
            </a:r>
          </a:p>
          <a:p>
            <a:pPr lvl="1"/>
            <a:r>
              <a:rPr kumimoji="0" lang="en-US" altLang="en-US" kern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kern="0">
              <a:ea typeface="ＭＳ Ｐゴシック" panose="020B0600070205080204" pitchFamily="34" charset="-128"/>
            </a:endParaRPr>
          </a:p>
          <a:p>
            <a:r>
              <a:rPr lang="en-US" altLang="en-US" kern="0"/>
              <a:t>The labels “</a:t>
            </a:r>
            <a:r>
              <a:rPr lang="en-US" altLang="ja-JP" i="1" kern="0"/>
              <a:t>course_id</a:t>
            </a:r>
            <a:r>
              <a:rPr lang="en-US" altLang="en-US" kern="0"/>
              <a:t>”</a:t>
            </a:r>
            <a:r>
              <a:rPr lang="en-US" altLang="ja-JP" kern="0"/>
              <a:t> and </a:t>
            </a:r>
            <a:r>
              <a:rPr lang="en-US" altLang="en-US" kern="0"/>
              <a:t>“</a:t>
            </a:r>
            <a:r>
              <a:rPr lang="en-US" altLang="ja-JP" i="1" kern="0"/>
              <a:t>prereq_id</a:t>
            </a:r>
            <a:r>
              <a:rPr lang="en-US" altLang="en-US" kern="0"/>
              <a:t>”</a:t>
            </a:r>
            <a:r>
              <a:rPr lang="en-US" altLang="ja-JP" kern="0"/>
              <a:t> are called </a:t>
            </a:r>
            <a:r>
              <a:rPr lang="en-US" altLang="ja-JP" b="1" kern="0">
                <a:solidFill>
                  <a:srgbClr val="002060"/>
                </a:solidFill>
              </a:rPr>
              <a:t>roles</a:t>
            </a:r>
            <a:r>
              <a:rPr lang="en-US" altLang="ja-JP" kern="0"/>
              <a:t>.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47" y="1235947"/>
            <a:ext cx="8631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‘Wow Stylish Saloon’ has several branches in Delhi. Each Saloon has one or more employees and manages by a manager. Each employee can provide maximum 2 types of services to their clients, but a client can ask for multiple services offered by a saloon. Not all saloons offer all services/hair products. A client can choose employees for desired services……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08703" y="432079"/>
            <a:ext cx="482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Relationship sets, attributes and roles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5738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Binary relationship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Multivalued attributes can have &gt;=1 values</a:t>
            </a:r>
            <a:endParaRPr lang="en-US" altLang="en-US" sz="1700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multivalued attribute: </a:t>
            </a:r>
            <a:r>
              <a:rPr lang="en-US" altLang="en-US" sz="1700" i="1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Domain</a:t>
            </a:r>
            <a:r>
              <a:rPr lang="en-US" altLang="en-US" sz="1700" dirty="0">
                <a:highlight>
                  <a:srgbClr val="FFFF00"/>
                </a:highlight>
              </a:rPr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>
                <a:highlight>
                  <a:srgbClr val="FFFF00"/>
                </a:highlight>
              </a:rPr>
              <a:t>We express cardinality constraints by drawing either a directed line (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>
                <a:highlight>
                  <a:srgbClr val="FFFF00"/>
                </a:highlight>
              </a:rPr>
              <a:t>One-to-one relationship between an </a:t>
            </a:r>
            <a:r>
              <a:rPr lang="en-US" altLang="en-US" sz="1700" i="1" dirty="0">
                <a:highlight>
                  <a:srgbClr val="FFFF00"/>
                </a:highlight>
              </a:rPr>
              <a:t>instructor</a:t>
            </a:r>
            <a:r>
              <a:rPr lang="en-US" altLang="en-US" sz="1700" dirty="0">
                <a:highlight>
                  <a:srgbClr val="FFFF00"/>
                </a:highlight>
              </a:rPr>
              <a:t> and a </a:t>
            </a:r>
            <a:r>
              <a:rPr lang="en-US" altLang="en-US" sz="1700" i="1" dirty="0">
                <a:highlight>
                  <a:srgbClr val="FFFF00"/>
                </a:highlight>
              </a:rPr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one-to-many relationship between an </a:t>
            </a:r>
            <a:r>
              <a:rPr lang="en-US" altLang="en-US" sz="1700" i="1" dirty="0">
                <a:highlight>
                  <a:srgbClr val="FFFF00"/>
                </a:highlight>
              </a:rPr>
              <a:t>instructor</a:t>
            </a:r>
            <a:r>
              <a:rPr lang="en-US" altLang="en-US" sz="1700" dirty="0">
                <a:highlight>
                  <a:srgbClr val="FFFF00"/>
                </a:highlight>
              </a:rPr>
              <a:t> and a </a:t>
            </a:r>
            <a:r>
              <a:rPr lang="en-US" altLang="en-US" sz="1700" i="1" dirty="0">
                <a:highlight>
                  <a:srgbClr val="FFFF00"/>
                </a:highlight>
              </a:rPr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  <a:p>
            <a:pPr marL="457200" lvl="1" indent="0">
              <a:buNone/>
            </a:pP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38D54742-4EBB-D9E2-733C-1870792D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27" y="4010981"/>
            <a:ext cx="312457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>
                <a:highlight>
                  <a:srgbClr val="FFFF00"/>
                </a:highlight>
              </a:rPr>
              <a:t>Many students for 1 instructor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In a many-to-one relationship between an </a:t>
            </a:r>
            <a:r>
              <a:rPr lang="en-US" altLang="en-US" sz="1700" i="1" dirty="0">
                <a:highlight>
                  <a:srgbClr val="FFFF00"/>
                </a:highlight>
              </a:rPr>
              <a:t>instructor</a:t>
            </a:r>
            <a:r>
              <a:rPr lang="en-US" altLang="en-US" sz="1700" dirty="0">
                <a:highlight>
                  <a:srgbClr val="FFFF00"/>
                </a:highlight>
              </a:rPr>
              <a:t> and a </a:t>
            </a:r>
            <a:r>
              <a:rPr lang="en-US" altLang="en-US" sz="1700" i="1" dirty="0">
                <a:highlight>
                  <a:srgbClr val="FFFF00"/>
                </a:highlight>
              </a:rPr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Text Box 5">
            <a:extLst>
              <a:ext uri="{FF2B5EF4-FFF2-40B4-BE49-F238E27FC236}">
                <a16:creationId xmlns:a16="http://schemas.microsoft.com/office/drawing/2014/main" id="{27FA063E-BA97-14D3-B98C-B5665A9C1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27" y="4704664"/>
            <a:ext cx="30636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>
                <a:highlight>
                  <a:srgbClr val="FFFF00"/>
                </a:highlight>
              </a:rPr>
              <a:t>Many instructors for 1 student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An instructor is associated with several (possibly 0) students via </a:t>
            </a:r>
            <a:r>
              <a:rPr lang="en-US" altLang="en-US" sz="1700" i="1" dirty="0">
                <a:highlight>
                  <a:srgbClr val="FFFF00"/>
                </a:highlight>
              </a:rPr>
              <a:t>advisor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A student is associated with several (possibly 0) instructors via </a:t>
            </a:r>
            <a:r>
              <a:rPr lang="en-US" altLang="en-US" sz="1700" i="1" dirty="0">
                <a:highlight>
                  <a:srgbClr val="FFFF00"/>
                </a:highlight>
              </a:rPr>
              <a:t>advisor</a:t>
            </a:r>
            <a:r>
              <a:rPr lang="en-US" altLang="en-US" sz="1700" dirty="0"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47" y="1235947"/>
            <a:ext cx="8631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‘Wow Stylish Saloon’ has several branches in Delhi. Each Saloon has one or more employees and manages by a manager. Each employee can provide maximum 2 types of services to their clients, but a client can ask for multiple services offered by a saloon. Not all saloons offer all services/hair products. A client can choose employees for desired services……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08703" y="432079"/>
            <a:ext cx="6219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are the relationships between entities here?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58842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highlight>
                  <a:srgbClr val="FFFF00"/>
                </a:highlight>
              </a:rPr>
              <a:t>Total participation </a:t>
            </a:r>
            <a:r>
              <a:rPr kumimoji="1" lang="en-US" altLang="en-US" sz="1700" dirty="0">
                <a:highlight>
                  <a:srgbClr val="FFFF00"/>
                </a:highlight>
              </a:rPr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</a:t>
            </a:r>
            <a:r>
              <a:rPr kumimoji="1" lang="en-US" altLang="en-US" sz="1700" dirty="0">
                <a:highlight>
                  <a:srgbClr val="FFFF00"/>
                </a:highlight>
              </a:rPr>
              <a:t>every </a:t>
            </a:r>
            <a:r>
              <a:rPr kumimoji="1" lang="en-US" altLang="en-US" sz="1700" i="1" dirty="0">
                <a:highlight>
                  <a:srgbClr val="FFFF00"/>
                </a:highlight>
              </a:rPr>
              <a:t>student </a:t>
            </a:r>
            <a:r>
              <a:rPr kumimoji="1" lang="en-US" altLang="en-US" sz="1700" dirty="0">
                <a:highlight>
                  <a:srgbClr val="FFFF00"/>
                </a:highlight>
              </a:rPr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highlight>
                  <a:srgbClr val="FFFF00"/>
                </a:highlight>
              </a:rPr>
              <a:t>Partial participation</a:t>
            </a:r>
            <a:r>
              <a:rPr kumimoji="1" lang="en-US" altLang="en-US" sz="1700" dirty="0">
                <a:highlight>
                  <a:srgbClr val="FFFF00"/>
                </a:highlight>
              </a:rPr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highlight>
                  <a:srgbClr val="FFFF00"/>
                </a:highlight>
              </a:rPr>
              <a:t>Example: participation of </a:t>
            </a:r>
            <a:r>
              <a:rPr kumimoji="1" lang="en-US" altLang="en-US" sz="1700" i="1" dirty="0">
                <a:highlight>
                  <a:srgbClr val="FFFF00"/>
                </a:highlight>
              </a:rPr>
              <a:t>instructor</a:t>
            </a:r>
            <a:r>
              <a:rPr kumimoji="1" lang="en-US" altLang="en-US" sz="1700" dirty="0">
                <a:highlight>
                  <a:srgbClr val="FFFF00"/>
                </a:highlight>
              </a:rPr>
              <a:t> in </a:t>
            </a:r>
            <a:r>
              <a:rPr kumimoji="1" lang="en-US" altLang="en-US" sz="1700" i="1" dirty="0">
                <a:highlight>
                  <a:srgbClr val="FFFF00"/>
                </a:highlight>
              </a:rPr>
              <a:t>advisor</a:t>
            </a:r>
            <a:r>
              <a:rPr kumimoji="1" lang="en-US" altLang="en-US" sz="1700" dirty="0">
                <a:highlight>
                  <a:srgbClr val="FFFF00"/>
                </a:highlight>
              </a:rPr>
              <a:t> is partial</a:t>
            </a:r>
          </a:p>
          <a:p>
            <a:pPr marL="40005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highlight>
                  <a:srgbClr val="FFFF00"/>
                </a:highlight>
              </a:rPr>
              <a:t>Every student has an advisor but not every instructor is an advisor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highlight>
                  <a:srgbClr val="FFFF00"/>
                </a:highlight>
              </a:rPr>
              <a:t>A line may have an associated minimum and maximum cardinality, shown in the form </a:t>
            </a:r>
            <a:r>
              <a:rPr kumimoji="1" lang="en-US" altLang="en-US" sz="1700" i="1" dirty="0" err="1">
                <a:highlight>
                  <a:srgbClr val="FFFF00"/>
                </a:highlight>
              </a:rPr>
              <a:t>l..h</a:t>
            </a:r>
            <a:r>
              <a:rPr kumimoji="1" lang="en-US" altLang="en-US" sz="1700" dirty="0">
                <a:highlight>
                  <a:srgbClr val="FFFF00"/>
                </a:highlight>
              </a:rPr>
              <a:t>, where </a:t>
            </a:r>
            <a:r>
              <a:rPr kumimoji="1" lang="en-US" altLang="en-US" sz="1700" i="1" dirty="0">
                <a:highlight>
                  <a:srgbClr val="FFFF00"/>
                </a:highlight>
              </a:rPr>
              <a:t>l</a:t>
            </a:r>
            <a:r>
              <a:rPr kumimoji="1" lang="en-US" altLang="en-US" sz="1700" dirty="0">
                <a:highlight>
                  <a:srgbClr val="FFFF00"/>
                </a:highlight>
              </a:rPr>
              <a:t> is the minimum and </a:t>
            </a:r>
            <a:r>
              <a:rPr kumimoji="1" lang="en-US" altLang="en-US" sz="1700" i="1" dirty="0">
                <a:highlight>
                  <a:srgbClr val="FFFF00"/>
                </a:highlight>
              </a:rPr>
              <a:t>h</a:t>
            </a:r>
            <a:r>
              <a:rPr kumimoji="1" lang="en-US" altLang="en-US" sz="1700" dirty="0">
                <a:highlight>
                  <a:srgbClr val="FFFF00"/>
                </a:highlight>
              </a:rPr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highlight>
                  <a:srgbClr val="FFFF00"/>
                </a:highlight>
              </a:rPr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highlight>
                  <a:srgbClr val="FFFF00"/>
                </a:highlight>
              </a:rPr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highlight>
                  <a:srgbClr val="FFFF00"/>
                </a:highlight>
              </a:rPr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highlight>
                  <a:srgbClr val="FFFF00"/>
                </a:highlight>
              </a:rPr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47" y="1235947"/>
            <a:ext cx="8631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‘Wow Stylish Saloon’ has several branches in Delhi. Each Saloon has one or more employees and manages by a manager. Each employee can provide maximum 2 types of services to their clients, but a client can ask for multiple services offered by a saloon. Not all saloons offer all services/hair products. A client can choose employees for desired services……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65608" y="432079"/>
            <a:ext cx="721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Expressing participation between entities and constraints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88960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Example: relationship set “advisor”.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>
                <a:highlight>
                  <a:srgbClr val="FFFF00"/>
                </a:highlight>
              </a:rPr>
              <a:t>section</a:t>
            </a:r>
            <a:r>
              <a:rPr lang="en-US" altLang="en-US" sz="1700" dirty="0">
                <a:highlight>
                  <a:srgbClr val="FFFF00"/>
                </a:highlight>
              </a:rPr>
              <a:t> entity, </a:t>
            </a:r>
            <a:r>
              <a:rPr lang="en-US" altLang="en-US" sz="1700" dirty="0"/>
              <a:t>which is uniquely identified by a </a:t>
            </a:r>
            <a:r>
              <a:rPr lang="en-US" altLang="en-US" sz="1700" i="1" dirty="0" err="1">
                <a:highlight>
                  <a:srgbClr val="FFFF00"/>
                </a:highlight>
              </a:rPr>
              <a:t>course_id</a:t>
            </a:r>
            <a:r>
              <a:rPr lang="en-US" altLang="en-US" sz="1700" dirty="0">
                <a:highlight>
                  <a:srgbClr val="FFFF00"/>
                </a:highlight>
              </a:rPr>
              <a:t>, </a:t>
            </a:r>
            <a:r>
              <a:rPr lang="en-US" altLang="en-US" sz="1700" i="1" dirty="0">
                <a:highlight>
                  <a:srgbClr val="FFFF00"/>
                </a:highlight>
              </a:rPr>
              <a:t>semester, year</a:t>
            </a:r>
            <a:r>
              <a:rPr lang="en-US" altLang="en-US" sz="1700" dirty="0">
                <a:highlight>
                  <a:srgbClr val="FFFF00"/>
                </a:highlight>
              </a:rPr>
              <a:t>, and </a:t>
            </a:r>
            <a:r>
              <a:rPr lang="en-US" altLang="en-US" sz="1700" i="1" dirty="0" err="1">
                <a:highlight>
                  <a:srgbClr val="FFFF00"/>
                </a:highlight>
              </a:rPr>
              <a:t>sec_id</a:t>
            </a:r>
            <a:r>
              <a:rPr lang="en-US" altLang="en-US" sz="1700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en-US" sz="1700" dirty="0"/>
              <a:t>Clearly, section entities are related to course entities. Suppose we create </a:t>
            </a:r>
            <a:r>
              <a:rPr lang="en-US" altLang="en-US" sz="1700" dirty="0">
                <a:highlight>
                  <a:srgbClr val="FFFF00"/>
                </a:highlight>
              </a:rPr>
              <a:t>a relationship set </a:t>
            </a:r>
            <a:r>
              <a:rPr lang="en-US" altLang="en-US" sz="1700" i="1" dirty="0" err="1">
                <a:highlight>
                  <a:srgbClr val="FFFF00"/>
                </a:highlight>
              </a:rPr>
              <a:t>sec_course</a:t>
            </a:r>
            <a:r>
              <a:rPr lang="en-US" altLang="en-US" sz="1700" dirty="0">
                <a:highlight>
                  <a:srgbClr val="FFFF00"/>
                </a:highlight>
              </a:rPr>
              <a:t> between entity sets </a:t>
            </a:r>
            <a:r>
              <a:rPr lang="en-US" altLang="en-US" sz="1700" i="1" dirty="0">
                <a:highlight>
                  <a:srgbClr val="FFFF00"/>
                </a:highlight>
              </a:rPr>
              <a:t>section</a:t>
            </a:r>
            <a:r>
              <a:rPr lang="en-US" altLang="en-US" sz="1700" dirty="0">
                <a:highlight>
                  <a:srgbClr val="FFFF00"/>
                </a:highlight>
              </a:rPr>
              <a:t> and </a:t>
            </a:r>
            <a:r>
              <a:rPr lang="en-US" altLang="en-US" sz="1700" i="1" dirty="0">
                <a:highlight>
                  <a:srgbClr val="FFFF00"/>
                </a:highlight>
              </a:rPr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Note that the information in </a:t>
            </a:r>
            <a:r>
              <a:rPr lang="en-US" altLang="en-US" sz="1700" i="1" dirty="0" err="1">
                <a:highlight>
                  <a:srgbClr val="FFFF00"/>
                </a:highlight>
              </a:rPr>
              <a:t>sec_course</a:t>
            </a:r>
            <a:r>
              <a:rPr lang="en-US" altLang="en-US" sz="1700" dirty="0">
                <a:highlight>
                  <a:srgbClr val="FFFF00"/>
                </a:highlight>
              </a:rPr>
              <a:t> is redundant, since </a:t>
            </a:r>
            <a:r>
              <a:rPr lang="en-US" altLang="en-US" sz="1700" i="1" dirty="0">
                <a:highlight>
                  <a:srgbClr val="FFFF00"/>
                </a:highlight>
              </a:rPr>
              <a:t>section</a:t>
            </a:r>
            <a:r>
              <a:rPr lang="en-US" altLang="en-US" sz="1700" dirty="0">
                <a:highlight>
                  <a:srgbClr val="FFFF00"/>
                </a:highlight>
              </a:rPr>
              <a:t> already has an attribute </a:t>
            </a:r>
            <a:r>
              <a:rPr lang="en-US" altLang="en-US" sz="1700" i="1" dirty="0" err="1">
                <a:highlight>
                  <a:srgbClr val="FFFF00"/>
                </a:highlight>
              </a:rPr>
              <a:t>course_id</a:t>
            </a:r>
            <a:r>
              <a:rPr lang="en-US" altLang="en-US" sz="1700" dirty="0">
                <a:highlight>
                  <a:srgbClr val="FFFF00"/>
                </a:highlight>
              </a:rPr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An alternative way to deal with this redundancy is to not store the attribute </a:t>
            </a:r>
            <a:r>
              <a:rPr lang="en-US" altLang="en-US" sz="1700" i="1" dirty="0" err="1">
                <a:highlight>
                  <a:srgbClr val="FFFF00"/>
                </a:highlight>
              </a:rPr>
              <a:t>course_id</a:t>
            </a:r>
            <a:r>
              <a:rPr lang="en-US" altLang="en-US" sz="1700" dirty="0">
                <a:highlight>
                  <a:srgbClr val="FFFF00"/>
                </a:highlight>
              </a:rPr>
              <a:t>  in the </a:t>
            </a:r>
            <a:r>
              <a:rPr lang="en-US" altLang="en-US" sz="1700" i="1" dirty="0">
                <a:highlight>
                  <a:srgbClr val="FFFF00"/>
                </a:highlight>
              </a:rPr>
              <a:t>section</a:t>
            </a:r>
            <a:r>
              <a:rPr lang="en-US" altLang="en-US" sz="1700" dirty="0">
                <a:highlight>
                  <a:srgbClr val="FFFF00"/>
                </a:highlight>
              </a:rPr>
              <a:t> entity and to only store the remaining attributes </a:t>
            </a:r>
            <a:r>
              <a:rPr lang="en-US" altLang="en-US" sz="1700" i="1" dirty="0" err="1">
                <a:highlight>
                  <a:srgbClr val="FFFF00"/>
                </a:highlight>
              </a:rPr>
              <a:t>section_id</a:t>
            </a:r>
            <a:r>
              <a:rPr lang="en-US" altLang="en-US" sz="1700" dirty="0">
                <a:highlight>
                  <a:srgbClr val="FFFF00"/>
                </a:highlight>
              </a:rPr>
              <a:t>,  </a:t>
            </a:r>
            <a:r>
              <a:rPr lang="en-US" altLang="en-US" sz="1700" i="1" dirty="0">
                <a:highlight>
                  <a:srgbClr val="FFFF00"/>
                </a:highlight>
              </a:rPr>
              <a:t>year</a:t>
            </a:r>
            <a:r>
              <a:rPr lang="en-US" altLang="en-US" sz="1700" dirty="0">
                <a:highlight>
                  <a:srgbClr val="FFFF00"/>
                </a:highlight>
              </a:rPr>
              <a:t>, and </a:t>
            </a:r>
            <a:r>
              <a:rPr lang="en-US" altLang="en-US" sz="1700" i="1" dirty="0">
                <a:highlight>
                  <a:srgbClr val="FFFF00"/>
                </a:highlight>
              </a:rPr>
              <a:t>semester. 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entity uniquely</a:t>
            </a:r>
          </a:p>
          <a:p>
            <a:pPr lvl="1"/>
            <a:r>
              <a:rPr lang="en-US" altLang="en-US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Eg</a:t>
            </a: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Sec A of DBMS for Winter 2023 becomes same as Sec A of ADA for Winter 2023 as there is no Course ID</a:t>
            </a:r>
            <a:endParaRPr lang="en-US" altLang="en-US" sz="1700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To deal with this problem, we treat </a:t>
            </a:r>
            <a:r>
              <a:rPr lang="en-US" altLang="en-US" sz="1700" dirty="0">
                <a:highlight>
                  <a:srgbClr val="FFFF00"/>
                </a:highlight>
              </a:rPr>
              <a:t>the relationship </a:t>
            </a:r>
            <a:r>
              <a:rPr lang="en-US" altLang="en-US" sz="1700" i="1" dirty="0" err="1">
                <a:highlight>
                  <a:srgbClr val="FFFF00"/>
                </a:highlight>
              </a:rPr>
              <a:t>sec_course</a:t>
            </a:r>
            <a:r>
              <a:rPr lang="en-US" altLang="en-US" sz="1700" dirty="0">
                <a:highlight>
                  <a:srgbClr val="FFFF00"/>
                </a:highlight>
              </a:rPr>
              <a:t>  as a special relationship that provides extra information, in this case, the </a:t>
            </a:r>
            <a:r>
              <a:rPr lang="en-US" altLang="en-US" sz="1700" i="1" dirty="0" err="1">
                <a:highlight>
                  <a:srgbClr val="FFFF00"/>
                </a:highlight>
              </a:rPr>
              <a:t>course_id</a:t>
            </a:r>
            <a:r>
              <a:rPr lang="en-US" altLang="en-US" sz="1700" dirty="0">
                <a:highlight>
                  <a:srgbClr val="FFFF00"/>
                </a:highlight>
              </a:rPr>
              <a:t>, required to identify </a:t>
            </a:r>
            <a:r>
              <a:rPr lang="en-US" altLang="en-US" sz="1700" i="1" dirty="0">
                <a:highlight>
                  <a:srgbClr val="FFFF00"/>
                </a:highlight>
              </a:rPr>
              <a:t>section</a:t>
            </a:r>
            <a:r>
              <a:rPr lang="en-US" altLang="en-US" sz="1700" dirty="0">
                <a:highlight>
                  <a:srgbClr val="FFFF00"/>
                </a:highlight>
              </a:rPr>
              <a:t>  entities uniquely.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identifying entity</a:t>
            </a:r>
            <a:endParaRPr lang="en-US" altLang="en-US" sz="1700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r>
              <a:rPr lang="en-US" altLang="en-US" sz="1700" dirty="0"/>
              <a:t>Instead of associating a primary key with a weak entity, </a:t>
            </a:r>
            <a:r>
              <a:rPr lang="en-US" altLang="en-US" sz="1700" dirty="0">
                <a:highlight>
                  <a:srgbClr val="FFFF00"/>
                </a:highlight>
              </a:rPr>
              <a:t>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own</a:t>
            </a:r>
            <a:r>
              <a:rPr lang="en-US" altLang="en-US" sz="1700" dirty="0">
                <a:highlight>
                  <a:srgbClr val="FFFF00"/>
                </a:highlight>
              </a:rPr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</a:t>
            </a:r>
            <a:r>
              <a:rPr lang="en-US" altLang="en-US" sz="1700" dirty="0">
                <a:highlight>
                  <a:srgbClr val="FFFF00"/>
                </a:highlight>
              </a:rPr>
              <a:t>a weak entity set is depicted via a double rectangle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Primary key for </a:t>
            </a:r>
            <a:r>
              <a:rPr lang="en-US" altLang="en-US" sz="1700" i="1" dirty="0">
                <a:highlight>
                  <a:srgbClr val="FFFF00"/>
                </a:highlight>
              </a:rPr>
              <a:t>section </a:t>
            </a:r>
            <a:r>
              <a:rPr lang="en-US" altLang="en-US" sz="1700" dirty="0">
                <a:highlight>
                  <a:srgbClr val="FFFF00"/>
                </a:highlight>
              </a:rPr>
              <a:t>– (</a:t>
            </a:r>
            <a:r>
              <a:rPr lang="en-US" altLang="en-US" sz="1700" i="1" dirty="0" err="1">
                <a:highlight>
                  <a:srgbClr val="FFFF00"/>
                </a:highlight>
              </a:rPr>
              <a:t>course_id</a:t>
            </a:r>
            <a:r>
              <a:rPr lang="en-US" altLang="en-US" sz="1700" i="1" dirty="0">
                <a:highlight>
                  <a:srgbClr val="FFFF00"/>
                </a:highlight>
              </a:rPr>
              <a:t>, </a:t>
            </a:r>
            <a:r>
              <a:rPr lang="en-US" altLang="en-US" sz="1700" i="1" dirty="0" err="1">
                <a:highlight>
                  <a:srgbClr val="FFFF00"/>
                </a:highlight>
              </a:rPr>
              <a:t>sec_id</a:t>
            </a:r>
            <a:r>
              <a:rPr lang="en-US" altLang="en-US" sz="1700" i="1" dirty="0">
                <a:highlight>
                  <a:srgbClr val="FFFF00"/>
                </a:highlight>
              </a:rPr>
              <a:t>, semester, year</a:t>
            </a:r>
            <a:r>
              <a:rPr lang="en-US" altLang="en-US" sz="2000" dirty="0">
                <a:highlight>
                  <a:srgbClr val="FFFF00"/>
                </a:highlight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919" y="1172698"/>
            <a:ext cx="877221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</a:t>
            </a:r>
            <a:r>
              <a:rPr lang="en-IN" dirty="0" err="1"/>
              <a:t>GoI</a:t>
            </a:r>
            <a:r>
              <a:rPr lang="en-IN" dirty="0"/>
              <a:t> plans to build a DB for managing the information about procurement, distribution of</a:t>
            </a:r>
          </a:p>
          <a:p>
            <a:r>
              <a:rPr lang="en-IN" dirty="0"/>
              <a:t>vaccines and the information about vaccinated citizens. The </a:t>
            </a:r>
            <a:r>
              <a:rPr lang="en-IN" dirty="0" err="1"/>
              <a:t>dept</a:t>
            </a:r>
            <a:r>
              <a:rPr lang="en-IN" dirty="0"/>
              <a:t> procures vaccines from various vendors and then distribute to local health </a:t>
            </a:r>
            <a:r>
              <a:rPr lang="en-IN" dirty="0" err="1"/>
              <a:t>center</a:t>
            </a:r>
            <a:r>
              <a:rPr lang="en-IN" dirty="0"/>
              <a:t> for vaccinations to citizens. A citizen books an appointment in the hospital for vaccination. </a:t>
            </a:r>
          </a:p>
          <a:p>
            <a:endParaRPr lang="en-IN" dirty="0"/>
          </a:p>
          <a:p>
            <a:r>
              <a:rPr lang="en-IN" dirty="0"/>
              <a:t>To make sure a citizen does not get vaccination twice, the health </a:t>
            </a:r>
            <a:r>
              <a:rPr lang="en-IN" dirty="0" err="1"/>
              <a:t>center</a:t>
            </a:r>
            <a:r>
              <a:rPr lang="en-IN" dirty="0"/>
              <a:t> checks the vaccination record for the citizen and update the DB once the citizen is vaccinated. Each health </a:t>
            </a:r>
            <a:r>
              <a:rPr lang="en-IN" dirty="0" err="1"/>
              <a:t>center</a:t>
            </a:r>
            <a:r>
              <a:rPr lang="en-IN" dirty="0"/>
              <a:t> CMO would like to get the status of vaccine inventory and how many folks in his/her health </a:t>
            </a:r>
            <a:r>
              <a:rPr lang="en-IN" dirty="0" err="1"/>
              <a:t>center</a:t>
            </a:r>
            <a:r>
              <a:rPr lang="en-IN" dirty="0"/>
              <a:t> are covered each day. If the inventory falls below certain threshold, the CMO office will send a fresh order for next supply.......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Citizens are identified by an </a:t>
            </a:r>
            <a:r>
              <a:rPr lang="en-IN" sz="1400" dirty="0" err="1"/>
              <a:t>Aadhar</a:t>
            </a:r>
            <a:r>
              <a:rPr lang="en-IN" sz="1400" dirty="0"/>
              <a:t>, and their names, addresses, and ages must be recorded.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Doctors are identified by an </a:t>
            </a:r>
            <a:r>
              <a:rPr lang="en-IN" sz="1400" dirty="0" err="1"/>
              <a:t>Aadhar</a:t>
            </a:r>
            <a:r>
              <a:rPr lang="en-IN" sz="1400" dirty="0"/>
              <a:t>. For each doctor, the name, associated health </a:t>
            </a:r>
            <a:r>
              <a:rPr lang="en-IN" sz="1400" dirty="0" err="1"/>
              <a:t>center</a:t>
            </a:r>
            <a:r>
              <a:rPr lang="en-IN" sz="1400" dirty="0"/>
              <a:t>, date of joining, and years of experience must be recorded.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Each health </a:t>
            </a:r>
            <a:r>
              <a:rPr lang="en-IN" sz="1400" dirty="0" err="1"/>
              <a:t>center</a:t>
            </a:r>
            <a:r>
              <a:rPr lang="en-IN" sz="1400" dirty="0"/>
              <a:t> is identified by unique number, address, #of doctors, CMO, CMO-</a:t>
            </a:r>
            <a:r>
              <a:rPr lang="en-IN" sz="1400" dirty="0" err="1"/>
              <a:t>Aadhar</a:t>
            </a:r>
            <a:r>
              <a:rPr lang="en-IN" sz="1400" dirty="0"/>
              <a:t>,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Each distributor i.e. vaccine supplier (pharmaceutical company) is identified by name and has a phone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each vaccine procurement, it should have Order date, Company name, #of vaccines, Price per vaccine, Received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distribution, we should record Shipped date, Health </a:t>
            </a:r>
            <a:r>
              <a:rPr lang="en-IN" sz="1400" dirty="0" err="1"/>
              <a:t>center</a:t>
            </a:r>
            <a:r>
              <a:rPr lang="en-IN" sz="1400" dirty="0"/>
              <a:t>#, Vaccine name, #of vaccines,...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....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0585" y="313026"/>
            <a:ext cx="7903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b="1" dirty="0"/>
              <a:t>Vaccine Distribution and inventory DB Example</a:t>
            </a:r>
          </a:p>
        </p:txBody>
      </p:sp>
    </p:spTree>
    <p:extLst>
      <p:ext uri="{BB962C8B-B14F-4D97-AF65-F5344CB8AC3E}">
        <p14:creationId xmlns:p14="http://schemas.microsoft.com/office/powerpoint/2010/main" val="3078151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>
                <a:highlight>
                  <a:srgbClr val="FFFF00"/>
                </a:highlight>
              </a:rPr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>
                <a:highlight>
                  <a:srgbClr val="FFFF00"/>
                </a:highlight>
              </a:rPr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two attributes </a:t>
            </a:r>
            <a:r>
              <a:rPr lang="en-US" altLang="en-US" sz="1700" i="1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47" y="1235947"/>
            <a:ext cx="8631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‘Wow Stylish Saloon’ has several branches in Delhi. Each Saloon has one or more employees and manages by a manager. Each employee can provide maximum 2 types of services to their clients, but a client can ask for multiple services offered by a saloon. Not all saloons offer all services/hair products. A client can choose employees for desired services……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344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>
                <a:highlight>
                  <a:srgbClr val="FFFF00"/>
                </a:highlight>
              </a:rPr>
              <a:t>A multivalued attribute </a:t>
            </a:r>
            <a:r>
              <a:rPr lang="en-US" altLang="en-US" sz="1700" i="1" dirty="0">
                <a:highlight>
                  <a:srgbClr val="FFFF00"/>
                </a:highlight>
              </a:rPr>
              <a:t>M</a:t>
            </a:r>
            <a:r>
              <a:rPr lang="en-US" altLang="en-US" sz="1700" dirty="0">
                <a:highlight>
                  <a:srgbClr val="FFFF00"/>
                </a:highlight>
              </a:rPr>
              <a:t> of an entity </a:t>
            </a:r>
            <a:r>
              <a:rPr lang="en-US" altLang="en-US" sz="1700" i="1" dirty="0">
                <a:highlight>
                  <a:srgbClr val="FFFF00"/>
                </a:highlight>
              </a:rPr>
              <a:t>E</a:t>
            </a:r>
            <a:r>
              <a:rPr lang="en-US" altLang="en-US" sz="1700" dirty="0">
                <a:highlight>
                  <a:srgbClr val="FFFF00"/>
                </a:highlight>
              </a:rPr>
              <a:t> is represented by a separate schema </a:t>
            </a:r>
            <a:r>
              <a:rPr lang="en-US" altLang="en-US" sz="1700" i="1" dirty="0">
                <a:highlight>
                  <a:srgbClr val="FFFF00"/>
                </a:highlight>
              </a:rPr>
              <a:t>EM</a:t>
            </a:r>
            <a:endParaRPr lang="en-US" altLang="en-US" sz="17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</a:t>
            </a:r>
            <a:r>
              <a:rPr lang="en-US" altLang="en-US" sz="1700" dirty="0">
                <a:highlight>
                  <a:srgbClr val="FFFF00"/>
                </a:highlight>
              </a:rPr>
              <a:t>primary key of </a:t>
            </a:r>
            <a:r>
              <a:rPr lang="en-US" altLang="en-US" sz="1700" i="1" dirty="0">
                <a:highlight>
                  <a:srgbClr val="FFFF00"/>
                </a:highlight>
              </a:rPr>
              <a:t>E</a:t>
            </a:r>
            <a:r>
              <a:rPr lang="en-US" altLang="en-US" sz="1700" dirty="0">
                <a:highlight>
                  <a:srgbClr val="FFFF00"/>
                </a:highlight>
              </a:rPr>
              <a:t> </a:t>
            </a:r>
            <a:r>
              <a:rPr lang="en-US" altLang="en-US" sz="1700" dirty="0"/>
              <a:t>and an </a:t>
            </a:r>
            <a:r>
              <a:rPr lang="en-US" altLang="en-US" sz="1700" dirty="0">
                <a:highlight>
                  <a:srgbClr val="FFFF00"/>
                </a:highlight>
              </a:rPr>
              <a:t>attribute corresponding to multivalued attribute </a:t>
            </a:r>
            <a:r>
              <a:rPr lang="en-US" altLang="en-US" sz="1700" i="1" dirty="0">
                <a:highlight>
                  <a:srgbClr val="FFFF00"/>
                </a:highlight>
              </a:rPr>
              <a:t>M</a:t>
            </a:r>
            <a:endParaRPr lang="en-US" altLang="en-US" sz="17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>
                <a:highlight>
                  <a:srgbClr val="FFFF00"/>
                </a:highlight>
              </a:rPr>
              <a:t>    </a:t>
            </a:r>
            <a:r>
              <a:rPr lang="en-US" altLang="en-US" sz="1700" i="1" dirty="0" err="1">
                <a:highlight>
                  <a:srgbClr val="FFFF00"/>
                </a:highlight>
              </a:rPr>
              <a:t>inst_phone</a:t>
            </a:r>
            <a:r>
              <a:rPr lang="en-US" altLang="en-US" sz="1700" i="1" dirty="0">
                <a:highlight>
                  <a:srgbClr val="FFFF00"/>
                </a:highlight>
              </a:rPr>
              <a:t>= </a:t>
            </a:r>
            <a:r>
              <a:rPr lang="en-US" altLang="en-US" sz="1700" dirty="0">
                <a:highlight>
                  <a:srgbClr val="FFFF00"/>
                </a:highlight>
              </a:rPr>
              <a:t>(</a:t>
            </a:r>
            <a:r>
              <a:rPr lang="en-US" altLang="en-US" sz="1700" i="1" dirty="0">
                <a:highlight>
                  <a:srgbClr val="FFFF00"/>
                </a:highlight>
              </a:rPr>
              <a:t> </a:t>
            </a:r>
            <a:r>
              <a:rPr lang="en-US" altLang="en-US" sz="1700" i="1" u="sng" dirty="0">
                <a:highlight>
                  <a:srgbClr val="FFFF00"/>
                </a:highlight>
              </a:rPr>
              <a:t>ID</a:t>
            </a:r>
            <a:r>
              <a:rPr lang="en-US" altLang="en-US" sz="1700" i="1" dirty="0">
                <a:highlight>
                  <a:srgbClr val="FFFF00"/>
                </a:highlight>
              </a:rPr>
              <a:t>, </a:t>
            </a:r>
            <a:r>
              <a:rPr lang="en-US" altLang="en-US" sz="1700" i="1" u="sng" dirty="0" err="1">
                <a:highlight>
                  <a:srgbClr val="FFFF00"/>
                </a:highlight>
              </a:rPr>
              <a:t>phone_number</a:t>
            </a:r>
            <a:r>
              <a:rPr lang="en-US" altLang="en-US" sz="1700" dirty="0">
                <a:highlight>
                  <a:srgbClr val="FFFF00"/>
                </a:highlight>
              </a:rPr>
              <a:t>)</a:t>
            </a:r>
            <a:r>
              <a:rPr lang="en-US" altLang="en-US" sz="1700" i="1" dirty="0">
                <a:highlight>
                  <a:srgbClr val="FFFF00"/>
                </a:highlight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</a:t>
            </a:r>
            <a:r>
              <a:rPr lang="en-US" altLang="en-US" sz="1700" dirty="0">
                <a:highlight>
                  <a:srgbClr val="FFFF00"/>
                </a:highlight>
              </a:rPr>
              <a:t>many-to-many</a:t>
            </a:r>
            <a:r>
              <a:rPr lang="en-US" altLang="en-US" sz="1700" dirty="0"/>
              <a:t> relationship set is represented as a schema with </a:t>
            </a:r>
            <a:r>
              <a:rPr lang="en-US" altLang="en-US" sz="1700" dirty="0">
                <a:highlight>
                  <a:srgbClr val="FFFF00"/>
                </a:highlight>
              </a:rPr>
              <a:t>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</a:t>
            </a:r>
            <a:r>
              <a:rPr lang="en-US" altLang="en-US" sz="1700" dirty="0">
                <a:highlight>
                  <a:srgbClr val="FFFF00"/>
                </a:highlight>
              </a:rPr>
              <a:t>         </a:t>
            </a:r>
            <a:r>
              <a:rPr lang="en-US" altLang="en-US" sz="1700" i="1" dirty="0">
                <a:highlight>
                  <a:srgbClr val="FFFF00"/>
                </a:highlight>
              </a:rPr>
              <a:t>advisor = </a:t>
            </a:r>
            <a:r>
              <a:rPr lang="en-US" altLang="en-US" sz="1700" dirty="0">
                <a:highlight>
                  <a:srgbClr val="FFFF00"/>
                </a:highlight>
              </a:rPr>
              <a:t>(</a:t>
            </a:r>
            <a:r>
              <a:rPr lang="en-US" altLang="en-US" sz="1700" i="1" u="sng" dirty="0" err="1">
                <a:highlight>
                  <a:srgbClr val="FFFF00"/>
                </a:highlight>
              </a:rPr>
              <a:t>s_id</a:t>
            </a:r>
            <a:r>
              <a:rPr lang="en-US" altLang="en-US" sz="1700" i="1" u="sng" dirty="0">
                <a:highlight>
                  <a:srgbClr val="FFFF00"/>
                </a:highlight>
              </a:rPr>
              <a:t>, </a:t>
            </a:r>
            <a:r>
              <a:rPr lang="en-US" altLang="en-US" sz="1700" i="1" u="sng" dirty="0" err="1">
                <a:highlight>
                  <a:srgbClr val="FFFF00"/>
                </a:highlight>
              </a:rPr>
              <a:t>i_id</a:t>
            </a:r>
            <a:r>
              <a:rPr lang="en-US" altLang="en-US" sz="17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highlight>
                  <a:srgbClr val="FFFF00"/>
                </a:highlight>
              </a:rPr>
              <a:t>Many-to-one and one-to-many relationship sets </a:t>
            </a:r>
            <a:r>
              <a:rPr kumimoji="1" lang="en-US" altLang="en-US" sz="1700" dirty="0"/>
              <a:t>that are total on the many-side can </a:t>
            </a:r>
            <a:r>
              <a:rPr kumimoji="1" lang="en-US" altLang="en-US" sz="1700" dirty="0">
                <a:highlight>
                  <a:srgbClr val="FFFF00"/>
                </a:highlight>
              </a:rPr>
              <a:t>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</a:t>
            </a:r>
            <a:r>
              <a:rPr lang="en-US" altLang="en-US" sz="1700" dirty="0">
                <a:highlight>
                  <a:srgbClr val="FFFF00"/>
                </a:highlight>
              </a:rPr>
              <a:t>one-to-one relationship sets</a:t>
            </a:r>
            <a:r>
              <a:rPr lang="en-US" altLang="en-US" sz="1700" dirty="0"/>
              <a:t>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highlight>
                  <a:srgbClr val="FFFF00"/>
                </a:highlight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highlight>
                  <a:srgbClr val="FFFF00"/>
                </a:highlight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highlight>
                  <a:srgbClr val="FFFF00"/>
                </a:highlight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highlight>
                  <a:srgbClr val="FFFF00"/>
                </a:highlight>
                <a:ea typeface="ＭＳ Ｐゴシック" charset="-128"/>
              </a:rPr>
              <a:t>eval_for</a:t>
            </a:r>
            <a:r>
              <a:rPr kumimoji="1" lang="en-US" altLang="en-US" sz="1700" i="1" dirty="0">
                <a:highlight>
                  <a:srgbClr val="FFFF00"/>
                </a:highlight>
                <a:ea typeface="ＭＳ Ｐゴシック" charset="-128"/>
              </a:rPr>
              <a:t> </a:t>
            </a:r>
            <a:r>
              <a:rPr kumimoji="1" lang="en-US" altLang="en-US" sz="1700" dirty="0">
                <a:highlight>
                  <a:srgbClr val="FFFF00"/>
                </a:highlight>
                <a:ea typeface="ＭＳ Ｐゴシック" charset="-128"/>
              </a:rPr>
              <a:t>(</a:t>
            </a:r>
            <a:r>
              <a:rPr kumimoji="1" lang="en-US" altLang="en-US" sz="1700" i="1" dirty="0" err="1">
                <a:highlight>
                  <a:srgbClr val="FFFF00"/>
                </a:highlight>
                <a:ea typeface="ＭＳ Ｐゴシック" charset="-128"/>
              </a:rPr>
              <a:t>s_ID</a:t>
            </a:r>
            <a:r>
              <a:rPr kumimoji="1" lang="en-US" altLang="en-US" sz="1700" i="1" dirty="0">
                <a:highlight>
                  <a:srgbClr val="FFFF00"/>
                </a:highlight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highlight>
                  <a:srgbClr val="FFFF00"/>
                </a:highlight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highlight>
                  <a:srgbClr val="FFFF00"/>
                </a:highlight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highlight>
                  <a:srgbClr val="FFFF00"/>
                </a:highlight>
                <a:ea typeface="ＭＳ Ｐゴシック" charset="-128"/>
              </a:rPr>
              <a:t>i_ID</a:t>
            </a:r>
            <a:r>
              <a:rPr kumimoji="1" lang="en-US" altLang="en-US" sz="1700" i="1" dirty="0">
                <a:highlight>
                  <a:srgbClr val="FFFF00"/>
                </a:highlight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highlight>
                  <a:srgbClr val="FFFF00"/>
                </a:highlight>
                <a:ea typeface="ＭＳ Ｐゴシック" charset="-128"/>
              </a:rPr>
              <a:t>evaluation_id</a:t>
            </a:r>
            <a:r>
              <a:rPr kumimoji="1" lang="en-US" altLang="en-US" sz="1700" dirty="0">
                <a:highlight>
                  <a:srgbClr val="FFFF00"/>
                </a:highlight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>
                <a:highlight>
                  <a:srgbClr val="FFFF00"/>
                </a:highlight>
              </a:rPr>
              <a:t>An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entity</a:t>
            </a:r>
            <a:r>
              <a:rPr lang="en-US" altLang="en-US" sz="1700" b="1" dirty="0"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An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is a set of entities of the same type that share the same properties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>
                <a:highlight>
                  <a:srgbClr val="FFFF00"/>
                </a:highlight>
              </a:rPr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primary key </a:t>
            </a:r>
            <a:r>
              <a:rPr lang="en-US" altLang="en-US" sz="1700" dirty="0">
                <a:highlight>
                  <a:srgbClr val="FFFF00"/>
                </a:highlight>
              </a:rPr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>
                <a:highlight>
                  <a:srgbClr val="FFFF00"/>
                </a:highlight>
              </a:rPr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</a:t>
            </a:r>
            <a:r>
              <a:rPr lang="en-US" altLang="en-US" sz="1700" dirty="0">
                <a:highlight>
                  <a:srgbClr val="FFFF00"/>
                </a:highlight>
              </a:rPr>
              <a:t>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>
                <a:highlight>
                  <a:srgbClr val="FFFF00"/>
                </a:highlight>
              </a:rPr>
              <a:t>an action that occurs between entities</a:t>
            </a:r>
            <a:endParaRPr lang="en-US" altLang="en-US" sz="1700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47" y="1235947"/>
            <a:ext cx="8631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‘Wow Stylish Saloon’ has several branches in Delhi. Each Saloon has one or more employees and manages by a manager. Each employee can provide maximum 2 types of services to their registered/guest clients, but a client can ask for multiple services offered by a saloon. Not all saloons offer all services/hair care products. A client can make an appointment and choose employees for desired services……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733151" y="462224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are the entities here?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51592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131366</TotalTime>
  <Words>5289</Words>
  <Application>Microsoft Office PowerPoint</Application>
  <PresentationFormat>On-screen Show (4:3)</PresentationFormat>
  <Paragraphs>502</Paragraphs>
  <Slides>86</Slides>
  <Notes>79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  <vt:variant>
        <vt:lpstr>Custom Shows</vt:lpstr>
      </vt:variant>
      <vt:variant>
        <vt:i4>1</vt:i4>
      </vt:variant>
    </vt:vector>
  </HeadingPairs>
  <TitlesOfParts>
    <vt:vector size="94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Outline of the ER Model</vt:lpstr>
      <vt:lpstr>PowerPoint Presentation</vt:lpstr>
      <vt:lpstr>ER model -- Database Modeling</vt:lpstr>
      <vt:lpstr>Entity Sets</vt:lpstr>
      <vt:lpstr>PowerPoint Presentation</vt:lpstr>
      <vt:lpstr>Entity Sets -- instructor and student</vt:lpstr>
      <vt:lpstr>Representing Entity sets in ER Diagram</vt:lpstr>
      <vt:lpstr>Relationship Sets</vt:lpstr>
      <vt:lpstr>PowerPoint Presentation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PowerPoint Presentation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PowerPoint Presentation</vt:lpstr>
      <vt:lpstr>Total and Partial Participation</vt:lpstr>
      <vt:lpstr>Notation for Expressing More Complex Constraints</vt:lpstr>
      <vt:lpstr>PowerPoint Presentation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PowerPoint Presentation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Khwaish Rupani</cp:lastModifiedBy>
  <cp:revision>510</cp:revision>
  <cp:lastPrinted>1999-06-28T19:27:31Z</cp:lastPrinted>
  <dcterms:created xsi:type="dcterms:W3CDTF">2009-12-21T15:40:22Z</dcterms:created>
  <dcterms:modified xsi:type="dcterms:W3CDTF">2023-02-01T00:50:26Z</dcterms:modified>
</cp:coreProperties>
</file>