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3" r:id="rId10"/>
    <p:sldId id="344" r:id="rId11"/>
    <p:sldId id="345" r:id="rId12"/>
    <p:sldId id="368" r:id="rId13"/>
    <p:sldId id="347" r:id="rId14"/>
    <p:sldId id="348" r:id="rId15"/>
    <p:sldId id="349" r:id="rId16"/>
    <p:sldId id="350" r:id="rId17"/>
    <p:sldId id="351" r:id="rId18"/>
    <p:sldId id="352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6517" autoAdjust="0"/>
  </p:normalViewPr>
  <p:slideViewPr>
    <p:cSldViewPr snapToGrid="0">
      <p:cViewPr varScale="1">
        <p:scale>
          <a:sx n="63" d="100"/>
          <a:sy n="63" d="100"/>
        </p:scale>
        <p:origin x="1248" y="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</a:rPr>
              <a:t>select: </a:t>
            </a:r>
            <a:r>
              <a:rPr kumimoji="0"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endParaRPr lang="en-US" altLang="en-US" sz="1700" dirty="0">
              <a:highlight>
                <a:srgbClr val="FFFF00"/>
              </a:highlight>
            </a:endParaRPr>
          </a:p>
          <a:p>
            <a:pPr lvl="1"/>
            <a:r>
              <a:rPr lang="en-US" altLang="en-US" sz="1700" dirty="0">
                <a:highlight>
                  <a:srgbClr val="FFFF00"/>
                </a:highlight>
              </a:rPr>
              <a:t>project: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</a:t>
            </a:r>
            <a:endParaRPr lang="en-US" altLang="en-US" sz="1700" dirty="0">
              <a:highlight>
                <a:srgbClr val="FFFF00"/>
              </a:highlight>
            </a:endParaRPr>
          </a:p>
          <a:p>
            <a:pPr lvl="1"/>
            <a:r>
              <a:rPr lang="en-US" altLang="en-US" sz="1700" dirty="0">
                <a:highlight>
                  <a:srgbClr val="FFFF00"/>
                </a:highlight>
              </a:rPr>
              <a:t>union: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</a:t>
            </a:r>
            <a:endParaRPr lang="en-US" altLang="en-US" sz="1700" dirty="0">
              <a:highlight>
                <a:srgbClr val="FFFF00"/>
              </a:highlight>
            </a:endParaRPr>
          </a:p>
          <a:p>
            <a:pPr lvl="1"/>
            <a:r>
              <a:rPr lang="en-US" altLang="en-US" sz="1700" dirty="0">
                <a:highlight>
                  <a:srgbClr val="FFFF00"/>
                </a:highlight>
              </a:rPr>
              <a:t>set difference: </a:t>
            </a:r>
            <a:r>
              <a:rPr lang="en-US" altLang="en-US" sz="1700" i="1" dirty="0">
                <a:highlight>
                  <a:srgbClr val="FFFF00"/>
                </a:highlight>
              </a:rPr>
              <a:t>–</a:t>
            </a:r>
            <a:r>
              <a:rPr lang="en-US" altLang="en-US" sz="1700" dirty="0"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</a:rPr>
              <a:t>Cartesian product: x</a:t>
            </a:r>
          </a:p>
          <a:p>
            <a:pPr lvl="1"/>
            <a:r>
              <a:rPr lang="en-US" altLang="en-US" sz="1700" dirty="0">
                <a:highlight>
                  <a:srgbClr val="FFFF00"/>
                </a:highlight>
              </a:rPr>
              <a:t>rename: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highlight>
                  <a:srgbClr val="FFFF00"/>
                </a:highlight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highlight>
                  <a:srgbClr val="FFFF00"/>
                </a:highlight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highlight>
                  <a:srgbClr val="FFFF00"/>
                </a:highlight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  <a:endParaRPr lang="en-US" altLang="en-US" sz="1700" dirty="0">
              <a:highlight>
                <a:srgbClr val="FFFF00"/>
              </a:highlight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</a:t>
            </a:r>
            <a:r>
              <a:rPr lang="en-US" altLang="en-US" sz="1700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highlight>
                  <a:srgbClr val="FFFF00"/>
                </a:highlight>
              </a:rPr>
              <a:t>ID, name, salary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(</a:t>
            </a:r>
            <a:r>
              <a:rPr lang="en-US" altLang="en-US" sz="1700" i="1" dirty="0">
                <a:highlight>
                  <a:srgbClr val="FFFF00"/>
                </a:highlight>
              </a:rPr>
              <a:t>instructor</a:t>
            </a:r>
            <a:r>
              <a:rPr lang="en-US" altLang="en-US" sz="1700" dirty="0">
                <a:highlight>
                  <a:srgbClr val="FFFF00"/>
                </a:highlight>
              </a:rPr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name</a:t>
            </a:r>
            <a:r>
              <a:rPr lang="en-US" altLang="en-US" dirty="0">
                <a:highlight>
                  <a:srgbClr val="FFFF00"/>
                </a:highlight>
              </a:rPr>
              <a:t>(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SELECT name</a:t>
            </a:r>
          </a:p>
          <a:p>
            <a:pPr>
              <a:buNone/>
            </a:pP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FROM instructor</a:t>
            </a:r>
          </a:p>
          <a:p>
            <a:pPr>
              <a:buNone/>
            </a:pP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WHERE </a:t>
            </a:r>
            <a:r>
              <a:rPr lang="en-US" altLang="ja-JP" sz="1700" dirty="0" err="1">
                <a:highlight>
                  <a:srgbClr val="FFFF00"/>
                </a:highlight>
                <a:sym typeface="Symbol" panose="05050102010706020507" pitchFamily="18" charset="2"/>
              </a:rPr>
              <a:t>deptName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= physics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>
                <a:highlight>
                  <a:srgbClr val="FFFF00"/>
                </a:highlight>
              </a:rPr>
              <a:t>Example: the Cartesian product of the relations </a:t>
            </a:r>
            <a:r>
              <a:rPr lang="en-US" altLang="en-US" sz="1700" i="1" dirty="0">
                <a:highlight>
                  <a:srgbClr val="FFFF00"/>
                </a:highlight>
              </a:rPr>
              <a:t>instructor</a:t>
            </a:r>
            <a:r>
              <a:rPr lang="en-US" altLang="en-US" sz="1700" dirty="0">
                <a:highlight>
                  <a:srgbClr val="FFFF00"/>
                </a:highlight>
              </a:rPr>
              <a:t> and t</a:t>
            </a:r>
            <a:r>
              <a:rPr lang="en-US" altLang="en-US" sz="1700" i="1" dirty="0">
                <a:highlight>
                  <a:srgbClr val="FFFF00"/>
                </a:highlight>
              </a:rPr>
              <a:t>eaches</a:t>
            </a:r>
            <a:r>
              <a:rPr lang="en-US" altLang="en-US" sz="1700" dirty="0">
                <a:highlight>
                  <a:srgbClr val="FFFF00"/>
                </a:highlight>
              </a:rPr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>
                <a:highlight>
                  <a:srgbClr val="FFFF00"/>
                </a:highlight>
              </a:rPr>
              <a:t>                instructor</a:t>
            </a:r>
            <a:r>
              <a:rPr lang="en-US" altLang="en-US" sz="1700" dirty="0">
                <a:highlight>
                  <a:srgbClr val="FFFF00"/>
                </a:highlight>
              </a:rPr>
              <a:t>  X  </a:t>
            </a:r>
            <a:r>
              <a:rPr lang="en-US" altLang="en-US" sz="1700" i="1" dirty="0">
                <a:highlight>
                  <a:srgbClr val="FFFF00"/>
                </a:highlight>
              </a:rPr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>
                <a:highlight>
                  <a:srgbClr val="FFFF00"/>
                </a:highlight>
              </a:rPr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>
                <a:highlight>
                  <a:srgbClr val="FFFF00"/>
                </a:highlight>
              </a:rPr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917131"/>
            <a:ext cx="8655049" cy="35596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</a:t>
            </a:r>
            <a:r>
              <a:rPr lang="en-US" altLang="en-US" sz="1700" dirty="0">
                <a:highlight>
                  <a:srgbClr val="FFFF00"/>
                </a:highlight>
              </a:rPr>
              <a:t>associates every  tuple of  instructor with every tuple of teaches.</a:t>
            </a:r>
          </a:p>
          <a:p>
            <a:pPr lvl="1"/>
            <a:r>
              <a:rPr lang="en-US" altLang="en-US" sz="16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1405508" y="3602737"/>
            <a:ext cx="5343558" cy="29790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>
                    <a:highlight>
                      <a:srgbClr val="FFFF00"/>
                    </a:highlight>
                  </a:rPr>
                  <a:t>Instructor.id = teaches.id</a:t>
                </a:r>
                <a:r>
                  <a:rPr lang="en-US" baseline="-25000" dirty="0">
                    <a:highlight>
                      <a:srgbClr val="FFFF00"/>
                    </a:highlight>
                  </a:rPr>
                  <a:t> </a:t>
                </a:r>
                <a:r>
                  <a:rPr lang="en-US" sz="1700" i="1" dirty="0">
                    <a:highlight>
                      <a:srgbClr val="FFFF00"/>
                    </a:highlight>
                  </a:rPr>
                  <a:t>teaches</a:t>
                </a:r>
                <a:r>
                  <a:rPr lang="en-US" sz="1700" dirty="0">
                    <a:highlight>
                      <a:srgbClr val="FFFF00"/>
                    </a:highlight>
                  </a:rPr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114489"/>
            <a:ext cx="8607425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</a:t>
            </a:r>
            <a:r>
              <a:rPr lang="en-US" altLang="en-US" sz="1700" dirty="0">
                <a:highlight>
                  <a:srgbClr val="FFFF00"/>
                </a:highlight>
              </a:rPr>
              <a:t>to find all courses taught in the Fall 2017 semester, or in the Spring 2018 semester, or in both</a:t>
            </a:r>
            <a:br>
              <a:rPr lang="en-US" altLang="en-US" sz="1700" dirty="0">
                <a:highlight>
                  <a:srgbClr val="FFFF00"/>
                </a:highlight>
              </a:rPr>
            </a:br>
            <a:r>
              <a:rPr lang="en-US" altLang="en-US" dirty="0">
                <a:highlight>
                  <a:srgbClr val="FFFF00"/>
                </a:highlight>
              </a:rPr>
              <a:t>  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>
                <a:highlight>
                  <a:srgbClr val="FFFF00"/>
                </a:highlight>
              </a:rPr>
              <a:t>course_id</a:t>
            </a:r>
            <a:r>
              <a:rPr lang="en-US" altLang="en-US" dirty="0">
                <a:highlight>
                  <a:srgbClr val="FFFF00"/>
                </a:highlight>
              </a:rPr>
              <a:t> (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</a:b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  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>
                <a:highlight>
                  <a:srgbClr val="FFFF00"/>
                </a:highlight>
              </a:rPr>
              <a:t>course_id</a:t>
            </a:r>
            <a:r>
              <a:rPr lang="en-US" altLang="ja-JP" dirty="0">
                <a:highlight>
                  <a:srgbClr val="FFFF00"/>
                </a:highlight>
              </a:rPr>
              <a:t> (</a:t>
            </a:r>
            <a:r>
              <a:rPr lang="en-US" altLang="ja-JP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>
              <a:highlight>
                <a:srgbClr val="FFFF00"/>
              </a:highlight>
            </a:endParaRPr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>
                <a:highlight>
                  <a:srgbClr val="FFFF00"/>
                </a:highlight>
              </a:rPr>
              <a:t>course_id</a:t>
            </a:r>
            <a:r>
              <a:rPr lang="en-US" altLang="en-US" dirty="0">
                <a:highlight>
                  <a:srgbClr val="FFFF00"/>
                </a:highlight>
              </a:rPr>
              <a:t> (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</a:b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    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>
                <a:highlight>
                  <a:srgbClr val="FFFF00"/>
                </a:highlight>
              </a:rPr>
              <a:t>course_id</a:t>
            </a:r>
            <a:r>
              <a:rPr lang="en-US" altLang="ja-JP" dirty="0">
                <a:highlight>
                  <a:srgbClr val="FFFF00"/>
                </a:highlight>
              </a:rPr>
              <a:t> (</a:t>
            </a:r>
            <a:r>
              <a:rPr lang="en-US" altLang="ja-JP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</a:t>
            </a:r>
            <a:r>
              <a:rPr lang="en-US" altLang="en-US" sz="1700" dirty="0">
                <a:highlight>
                  <a:srgbClr val="FFFF00"/>
                </a:highlight>
              </a:rPr>
              <a:t>: to find all courses taught in the Fall 2017 semester, but not in the Spring 2018 semester</a:t>
            </a:r>
            <a:br>
              <a:rPr lang="en-US" altLang="en-US" sz="1700" dirty="0">
                <a:highlight>
                  <a:srgbClr val="FFFF00"/>
                </a:highlight>
              </a:rPr>
            </a:br>
            <a:r>
              <a:rPr lang="en-US" altLang="en-US" sz="1700" dirty="0">
                <a:highlight>
                  <a:srgbClr val="FFFF00"/>
                </a:highlight>
              </a:rPr>
              <a:t>  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>
                <a:highlight>
                  <a:srgbClr val="FFFF00"/>
                </a:highlight>
              </a:rPr>
              <a:t>course_id</a:t>
            </a:r>
            <a:r>
              <a:rPr lang="en-US" altLang="en-US" sz="1700" dirty="0">
                <a:highlight>
                  <a:srgbClr val="FFFF00"/>
                </a:highlight>
              </a:rPr>
              <a:t> (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</a:b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>
                <a:highlight>
                  <a:srgbClr val="FFFF00"/>
                </a:highlight>
              </a:rPr>
              <a:t>course_id</a:t>
            </a:r>
            <a:r>
              <a:rPr lang="en-US" altLang="ja-JP" sz="1700" dirty="0">
                <a:highlight>
                  <a:srgbClr val="FFFF00"/>
                </a:highlight>
              </a:rPr>
              <a:t> 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highlight>
                  <a:srgbClr val="FFFF00"/>
                </a:highlight>
                <a:sym typeface="Wingdings" pitchFamily="2" charset="2"/>
              </a:rPr>
              <a:t> </a:t>
            </a:r>
            <a:r>
              <a:rPr lang="en-US" altLang="en-US" sz="1800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highlight>
                  <a:srgbClr val="FFFF00"/>
                </a:highlight>
                <a:sym typeface="Wingdings" pitchFamily="2" charset="2"/>
              </a:rPr>
              <a:t> </a:t>
            </a:r>
            <a:r>
              <a:rPr lang="en-US" altLang="en-US" sz="1900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The expression:</a:t>
            </a:r>
          </a:p>
          <a:p>
            <a:pPr>
              <a:buNone/>
            </a:pPr>
            <a:r>
              <a:rPr lang="en-US" altLang="en-US" sz="1700" dirty="0">
                <a:highlight>
                  <a:srgbClr val="FFFF00"/>
                </a:highlight>
              </a:rPr>
              <a:t>                 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x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x</a:t>
            </a:r>
            <a:endParaRPr lang="en-US" altLang="en-US" sz="1700" i="1" dirty="0">
              <a:highlight>
                <a:srgbClr val="FFFF00"/>
              </a:highlight>
            </a:endParaRPr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>
                <a:highlight>
                  <a:srgbClr val="FFFF00"/>
                </a:highlight>
              </a:rPr>
              <a:t>Query 1</a:t>
            </a:r>
          </a:p>
          <a:p>
            <a:pPr>
              <a:buNone/>
            </a:pP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90,000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Query 2</a:t>
            </a:r>
            <a:endParaRPr lang="en-US" altLang="en-US" sz="1700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”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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highlight>
                  <a:srgbClr val="FFFF00"/>
                </a:highlight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>
                    <a:highlight>
                      <a:srgbClr val="FFFF00"/>
                    </a:highlight>
                  </a:rPr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highlight>
                      <a:srgbClr val="FFFF00"/>
                    </a:highlight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>
                    <a:highlight>
                      <a:srgbClr val="FFFF00"/>
                    </a:highlight>
                  </a:rPr>
                  <a:t>instructor.ID = teaches.ID</a:t>
                </a:r>
                <a:r>
                  <a:rPr lang="en-US" baseline="-25000" dirty="0">
                    <a:highlight>
                      <a:srgbClr val="FFFF00"/>
                    </a:highlight>
                  </a:rPr>
                  <a:t> </a:t>
                </a:r>
                <a:r>
                  <a:rPr lang="en-US" sz="1700" i="1" dirty="0">
                    <a:highlight>
                      <a:srgbClr val="FFFF00"/>
                    </a:highlight>
                  </a:rPr>
                  <a:t>teaches)</a:t>
                </a:r>
                <a:endParaRPr lang="en-US" altLang="en-US" sz="1700" dirty="0">
                  <a:highlight>
                    <a:srgbClr val="FFFF00"/>
                  </a:highlight>
                </a:endParaRPr>
              </a:p>
              <a:p>
                <a:pPr>
                  <a:buNone/>
                </a:pPr>
                <a:r>
                  <a:rPr lang="en-US" altLang="ja-JP" sz="8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Query 2</a:t>
                </a:r>
                <a:endParaRPr lang="en-US" altLang="en-US" sz="1700" dirty="0">
                  <a:highlight>
                    <a:srgbClr val="FFFF00"/>
                  </a:highlight>
                </a:endParaRPr>
              </a:p>
              <a:p>
                <a:pPr>
                  <a:buNone/>
                </a:pPr>
                <a:r>
                  <a:rPr lang="en-US" altLang="en-US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highlight>
                      <a:srgbClr val="FFFF00"/>
                    </a:highlight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>
                    <a:highlight>
                      <a:srgbClr val="FFFF00"/>
                    </a:highlight>
                  </a:rPr>
                  <a:t>instructor.ID = teaches.ID</a:t>
                </a:r>
                <a:r>
                  <a:rPr lang="en-US" baseline="-25000" dirty="0">
                    <a:highlight>
                      <a:srgbClr val="FFFF00"/>
                    </a:highlight>
                  </a:rPr>
                  <a:t> </a:t>
                </a:r>
                <a:r>
                  <a:rPr lang="en-US" sz="1700" i="1" dirty="0">
                    <a:highlight>
                      <a:srgbClr val="FFFF00"/>
                    </a:highlight>
                  </a:rPr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highlight>
                      <a:srgbClr val="FFFF00"/>
                    </a:highlight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90461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Syntax: </a:t>
            </a:r>
            <a:r>
              <a:rPr lang="en-US" altLang="en-US" sz="1700" dirty="0" err="1">
                <a:sym typeface="Symbol" panose="05050102010706020507" pitchFamily="18" charset="2"/>
              </a:rPr>
              <a:t>Tabl</a:t>
            </a:r>
            <a:r>
              <a:rPr lang="en-US" altLang="en-US" dirty="0" err="1">
                <a:sym typeface="Symbol" panose="05050102010706020507" pitchFamily="18" charset="2"/>
              </a:rPr>
              <a:t>eName</a:t>
            </a:r>
            <a:r>
              <a:rPr lang="en-US" altLang="en-US" dirty="0">
                <a:sym typeface="Symbol" panose="05050102010706020507" pitchFamily="18" charset="2"/>
              </a:rPr>
              <a:t>(column names)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:   i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8CA43FAD-C3E9-AF62-42D1-6F334591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47" y="3194308"/>
            <a:ext cx="230161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>
                <a:highlight>
                  <a:srgbClr val="FFFF00"/>
                </a:highlight>
              </a:rPr>
              <a:t>Practice making ER diagrams quickly and efficiently as you will have less time and an entire ER diagram to make.</a:t>
            </a:r>
          </a:p>
          <a:p>
            <a:r>
              <a:rPr kumimoji="1" lang="en-US" altLang="en-US" sz="1700" dirty="0">
                <a:highlight>
                  <a:srgbClr val="FFFF00"/>
                </a:highlight>
              </a:rPr>
              <a:t>As soon as you are done with ER diagrams, you can quickly write relationship schemas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highlight>
                  <a:srgbClr val="FFFF00"/>
                </a:highlight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  <a:highlight>
                  <a:srgbClr val="FFFF00"/>
                </a:highlight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1700" dirty="0">
                <a:highlight>
                  <a:srgbClr val="FFFF00"/>
                </a:highlight>
              </a:rPr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in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highlight>
                  <a:srgbClr val="FFFF00"/>
                </a:highlight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highlight>
                  <a:srgbClr val="FFFF00"/>
                </a:highlight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94005</TotalTime>
  <Words>2017</Words>
  <Application>Microsoft Office PowerPoint</Application>
  <PresentationFormat>On-screen Show (4:3)</PresentationFormat>
  <Paragraphs>227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Khwaish Rupani</cp:lastModifiedBy>
  <cp:revision>488</cp:revision>
  <cp:lastPrinted>1999-06-28T19:27:31Z</cp:lastPrinted>
  <dcterms:created xsi:type="dcterms:W3CDTF">2009-12-21T15:40:22Z</dcterms:created>
  <dcterms:modified xsi:type="dcterms:W3CDTF">2023-01-31T23:51:18Z</dcterms:modified>
</cp:coreProperties>
</file>