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4630400" cy="8229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 name="Shape 17"/>
          <p:cNvSpPr/>
          <p:nvPr>
            <p:ph type="sldImg"/>
          </p:nvPr>
        </p:nvSpPr>
        <p:spPr>
          <a:xfrm>
            <a:off x="1143000" y="685800"/>
            <a:ext cx="4572000" cy="3429000"/>
          </a:xfrm>
          <a:prstGeom prst="rect">
            <a:avLst/>
          </a:prstGeom>
        </p:spPr>
        <p:txBody>
          <a:bodyPr/>
          <a:lstStyle/>
          <a:p>
            <a:pPr/>
          </a:p>
        </p:txBody>
      </p:sp>
      <p:sp>
        <p:nvSpPr>
          <p:cNvPr id="18" name="Shape 1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731519" y="110489"/>
            <a:ext cx="13167362" cy="1809751"/>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3" name="Body Level One…"/>
          <p:cNvSpPr txBox="1"/>
          <p:nvPr>
            <p:ph type="body" idx="1"/>
          </p:nvPr>
        </p:nvSpPr>
        <p:spPr>
          <a:xfrm>
            <a:off x="731519" y="1920239"/>
            <a:ext cx="13167362" cy="6309362"/>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7071359" y="7408544"/>
            <a:ext cx="3413761" cy="43815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 name="Shape 0"/>
          <p:cNvSpPr/>
          <p:nvPr/>
        </p:nvSpPr>
        <p:spPr>
          <a:xfrm>
            <a:off x="0" y="0"/>
            <a:ext cx="14630400" cy="8229600"/>
          </a:xfrm>
          <a:prstGeom prst="rect">
            <a:avLst/>
          </a:prstGeom>
          <a:solidFill>
            <a:srgbClr val="F6F4F4"/>
          </a:solidFill>
          <a:ln w="12700">
            <a:miter lim="400000"/>
          </a:ln>
        </p:spPr>
        <p:txBody>
          <a:bodyPr lIns="45719" rIns="45719"/>
          <a:lstStyle/>
          <a:p>
            <a:pPr/>
          </a:p>
        </p:txBody>
      </p:sp>
      <p:sp>
        <p:nvSpPr>
          <p:cNvPr id="21" name="Shape 1"/>
          <p:cNvSpPr/>
          <p:nvPr/>
        </p:nvSpPr>
        <p:spPr>
          <a:xfrm>
            <a:off x="0" y="0"/>
            <a:ext cx="14630400" cy="8229600"/>
          </a:xfrm>
          <a:prstGeom prst="rect">
            <a:avLst/>
          </a:prstGeom>
          <a:solidFill>
            <a:srgbClr val="FFFFFF"/>
          </a:solidFill>
          <a:ln w="12700">
            <a:miter lim="400000"/>
          </a:ln>
        </p:spPr>
        <p:txBody>
          <a:bodyPr lIns="45719" rIns="45719"/>
          <a:lstStyle/>
          <a:p>
            <a:pPr/>
          </a:p>
        </p:txBody>
      </p:sp>
      <p:pic>
        <p:nvPicPr>
          <p:cNvPr id="22" name="Image 0" descr="Image 0"/>
          <p:cNvPicPr>
            <a:picLocks noChangeAspect="1"/>
          </p:cNvPicPr>
          <p:nvPr/>
        </p:nvPicPr>
        <p:blipFill>
          <a:blip r:embed="rId2">
            <a:extLst/>
          </a:blip>
          <a:stretch>
            <a:fillRect/>
          </a:stretch>
        </p:blipFill>
        <p:spPr>
          <a:xfrm>
            <a:off x="9144000" y="0"/>
            <a:ext cx="5486400" cy="8229600"/>
          </a:xfrm>
          <a:prstGeom prst="rect">
            <a:avLst/>
          </a:prstGeom>
          <a:ln w="12700">
            <a:miter lim="400000"/>
          </a:ln>
        </p:spPr>
      </p:pic>
      <p:sp>
        <p:nvSpPr>
          <p:cNvPr id="23" name="Text 2"/>
          <p:cNvSpPr txBox="1"/>
          <p:nvPr/>
        </p:nvSpPr>
        <p:spPr>
          <a:xfrm>
            <a:off x="768428" y="1100851"/>
            <a:ext cx="7607142" cy="255472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6500"/>
              </a:lnSpc>
              <a:defRPr b="1" spc="-157" sz="5200">
                <a:latin typeface="Inter"/>
                <a:ea typeface="Inter"/>
                <a:cs typeface="Inter"/>
                <a:sym typeface="Inter"/>
              </a:defRPr>
            </a:lvl1pPr>
          </a:lstStyle>
          <a:p>
            <a:pPr/>
            <a:r>
              <a:t>Real-time Emotion-based Music Recommendation System - Face Rhythm</a:t>
            </a:r>
          </a:p>
        </p:txBody>
      </p:sp>
      <p:sp>
        <p:nvSpPr>
          <p:cNvPr id="24" name="Text 3"/>
          <p:cNvSpPr txBox="1"/>
          <p:nvPr/>
        </p:nvSpPr>
        <p:spPr>
          <a:xfrm>
            <a:off x="768428" y="4714637"/>
            <a:ext cx="7607142" cy="190309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400"/>
              </a:lnSpc>
              <a:defRPr spc="-30" sz="1500">
                <a:solidFill>
                  <a:srgbClr val="272525"/>
                </a:solidFill>
                <a:latin typeface="Inter"/>
                <a:ea typeface="Inter"/>
                <a:cs typeface="Inter"/>
                <a:sym typeface="Inter"/>
              </a:defRPr>
            </a:lvl1pPr>
          </a:lstStyle>
          <a:p>
            <a:pPr/>
            <a:r>
              <a:t> The existing music recommendation systems often lack real-time adaptability and struggle to capture users' immediate emotional context. Traditional approaches heavily rely on historical data or explicit user preferences, leading to suboptimal recommendations that fail to resonate with users on a deeper emotional level. This project aims to revolutionize music recommendations by offering real-time, personalized suggestions tailored to individual preferences and emotional states.</a:t>
            </a:r>
          </a:p>
        </p:txBody>
      </p:sp>
      <p:sp>
        <p:nvSpPr>
          <p:cNvPr id="25" name="Shape 4"/>
          <p:cNvSpPr/>
          <p:nvPr/>
        </p:nvSpPr>
        <p:spPr>
          <a:xfrm>
            <a:off x="722708" y="6781680"/>
            <a:ext cx="308373" cy="308373"/>
          </a:xfrm>
          <a:prstGeom prst="roundRect">
            <a:avLst>
              <a:gd name="adj" fmla="val 50000"/>
            </a:avLst>
          </a:prstGeom>
          <a:ln w="7620">
            <a:solidFill>
              <a:srgbClr val="FFFFFF"/>
            </a:solidFill>
          </a:ln>
        </p:spPr>
        <p:txBody>
          <a:bodyPr lIns="45719" rIns="45719"/>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8" name="Image 0" descr="Image 0"/>
          <p:cNvPicPr>
            <a:picLocks noChangeAspect="1"/>
          </p:cNvPicPr>
          <p:nvPr/>
        </p:nvPicPr>
        <p:blipFill>
          <a:blip r:embed="rId2">
            <a:extLst/>
          </a:blip>
          <a:stretch>
            <a:fillRect/>
          </a:stretch>
        </p:blipFill>
        <p:spPr>
          <a:xfrm>
            <a:off x="0" y="0"/>
            <a:ext cx="14630400" cy="8229600"/>
          </a:xfrm>
          <a:prstGeom prst="rect">
            <a:avLst/>
          </a:prstGeom>
          <a:ln w="12700">
            <a:miter lim="400000"/>
          </a:ln>
        </p:spPr>
      </p:pic>
      <p:sp>
        <p:nvSpPr>
          <p:cNvPr id="149" name="Shape 0"/>
          <p:cNvSpPr/>
          <p:nvPr/>
        </p:nvSpPr>
        <p:spPr>
          <a:xfrm>
            <a:off x="0" y="0"/>
            <a:ext cx="14630400" cy="8229600"/>
          </a:xfrm>
          <a:prstGeom prst="rect">
            <a:avLst/>
          </a:prstGeom>
          <a:solidFill>
            <a:srgbClr val="FFFFFF">
              <a:alpha val="75000"/>
            </a:srgbClr>
          </a:solidFill>
          <a:ln w="12700">
            <a:miter lim="400000"/>
          </a:ln>
        </p:spPr>
        <p:txBody>
          <a:bodyPr lIns="45719" rIns="45719"/>
          <a:lstStyle/>
          <a:p>
            <a:pPr/>
          </a:p>
        </p:txBody>
      </p:sp>
      <p:sp>
        <p:nvSpPr>
          <p:cNvPr id="150" name="Text 1"/>
          <p:cNvSpPr txBox="1"/>
          <p:nvPr/>
        </p:nvSpPr>
        <p:spPr>
          <a:xfrm>
            <a:off x="2394109" y="811649"/>
            <a:ext cx="2821122" cy="76567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5400"/>
              </a:lnSpc>
              <a:defRPr b="1" spc="-35" sz="4300">
                <a:latin typeface="adonis-web"/>
                <a:ea typeface="adonis-web"/>
                <a:cs typeface="adonis-web"/>
                <a:sym typeface="adonis-web"/>
              </a:defRPr>
            </a:lvl1pPr>
          </a:lstStyle>
          <a:p>
            <a:pPr/>
            <a:r>
              <a:t>Evaluation</a:t>
            </a:r>
          </a:p>
        </p:txBody>
      </p:sp>
      <p:sp>
        <p:nvSpPr>
          <p:cNvPr id="151" name="Shape 2"/>
          <p:cNvSpPr/>
          <p:nvPr/>
        </p:nvSpPr>
        <p:spPr>
          <a:xfrm>
            <a:off x="2348389" y="1950362"/>
            <a:ext cx="9933503" cy="5467470"/>
          </a:xfrm>
          <a:prstGeom prst="roundRect">
            <a:avLst>
              <a:gd name="adj" fmla="val 1829"/>
            </a:avLst>
          </a:prstGeom>
          <a:ln w="7620">
            <a:solidFill>
              <a:srgbClr val="000000">
                <a:alpha val="8000"/>
              </a:srgbClr>
            </a:solidFill>
          </a:ln>
        </p:spPr>
        <p:txBody>
          <a:bodyPr lIns="45719" rIns="45719"/>
          <a:lstStyle/>
          <a:p>
            <a:pPr/>
          </a:p>
        </p:txBody>
      </p:sp>
      <p:sp>
        <p:nvSpPr>
          <p:cNvPr id="152" name="Shape 3"/>
          <p:cNvSpPr/>
          <p:nvPr/>
        </p:nvSpPr>
        <p:spPr>
          <a:xfrm>
            <a:off x="2356008" y="1957983"/>
            <a:ext cx="9918264" cy="992506"/>
          </a:xfrm>
          <a:prstGeom prst="rect">
            <a:avLst/>
          </a:prstGeom>
          <a:solidFill>
            <a:srgbClr val="FFFFFF">
              <a:alpha val="4000"/>
            </a:srgbClr>
          </a:solidFill>
          <a:ln w="12700">
            <a:miter lim="400000"/>
          </a:ln>
        </p:spPr>
        <p:txBody>
          <a:bodyPr lIns="45719" rIns="45719"/>
          <a:lstStyle/>
          <a:p>
            <a:pPr/>
          </a:p>
        </p:txBody>
      </p:sp>
      <p:sp>
        <p:nvSpPr>
          <p:cNvPr id="153" name="Text 7"/>
          <p:cNvSpPr txBox="1"/>
          <p:nvPr/>
        </p:nvSpPr>
        <p:spPr>
          <a:xfrm>
            <a:off x="8578809" y="2098833"/>
            <a:ext cx="1440181" cy="75831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Validation Accuracy</a:t>
            </a:r>
          </a:p>
        </p:txBody>
      </p:sp>
      <p:sp>
        <p:nvSpPr>
          <p:cNvPr id="154" name="Text 8"/>
          <p:cNvSpPr txBox="1"/>
          <p:nvPr/>
        </p:nvSpPr>
        <p:spPr>
          <a:xfrm>
            <a:off x="10562391" y="2098833"/>
            <a:ext cx="809718" cy="41541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82.06%</a:t>
            </a:r>
          </a:p>
        </p:txBody>
      </p:sp>
      <p:sp>
        <p:nvSpPr>
          <p:cNvPr id="155" name="Shape 9"/>
          <p:cNvSpPr/>
          <p:nvPr/>
        </p:nvSpPr>
        <p:spPr>
          <a:xfrm>
            <a:off x="2356008" y="2950487"/>
            <a:ext cx="9918264" cy="637104"/>
          </a:xfrm>
          <a:prstGeom prst="rect">
            <a:avLst/>
          </a:prstGeom>
          <a:solidFill>
            <a:srgbClr val="000000">
              <a:alpha val="4000"/>
            </a:srgbClr>
          </a:solidFill>
          <a:ln w="12700">
            <a:miter lim="400000"/>
          </a:ln>
        </p:spPr>
        <p:txBody>
          <a:bodyPr lIns="45719" rIns="45719"/>
          <a:lstStyle/>
          <a:p>
            <a:pPr/>
          </a:p>
        </p:txBody>
      </p:sp>
      <p:sp>
        <p:nvSpPr>
          <p:cNvPr id="156" name="Text 10"/>
          <p:cNvSpPr txBox="1"/>
          <p:nvPr/>
        </p:nvSpPr>
        <p:spPr>
          <a:xfrm>
            <a:off x="2624257" y="3091339"/>
            <a:ext cx="865045" cy="41541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Emotion</a:t>
            </a:r>
          </a:p>
        </p:txBody>
      </p:sp>
      <p:sp>
        <p:nvSpPr>
          <p:cNvPr id="157" name="Text 11"/>
          <p:cNvSpPr txBox="1"/>
          <p:nvPr/>
        </p:nvSpPr>
        <p:spPr>
          <a:xfrm>
            <a:off x="4611647" y="3091339"/>
            <a:ext cx="952088" cy="41541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Precision</a:t>
            </a:r>
          </a:p>
        </p:txBody>
      </p:sp>
      <p:sp>
        <p:nvSpPr>
          <p:cNvPr id="158" name="Text 12"/>
          <p:cNvSpPr txBox="1"/>
          <p:nvPr/>
        </p:nvSpPr>
        <p:spPr>
          <a:xfrm>
            <a:off x="6595228" y="3091339"/>
            <a:ext cx="677416" cy="41541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Recall</a:t>
            </a:r>
          </a:p>
        </p:txBody>
      </p:sp>
      <p:sp>
        <p:nvSpPr>
          <p:cNvPr id="159" name="Text 13"/>
          <p:cNvSpPr txBox="1"/>
          <p:nvPr/>
        </p:nvSpPr>
        <p:spPr>
          <a:xfrm>
            <a:off x="8578809" y="3091339"/>
            <a:ext cx="920374" cy="41541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F1-score</a:t>
            </a:r>
          </a:p>
        </p:txBody>
      </p:sp>
      <p:sp>
        <p:nvSpPr>
          <p:cNvPr id="160" name="Text 14"/>
          <p:cNvSpPr txBox="1"/>
          <p:nvPr/>
        </p:nvSpPr>
        <p:spPr>
          <a:xfrm>
            <a:off x="10562391" y="3091339"/>
            <a:ext cx="829203" cy="41541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Support</a:t>
            </a:r>
          </a:p>
        </p:txBody>
      </p:sp>
      <p:sp>
        <p:nvSpPr>
          <p:cNvPr id="161" name="Shape 15"/>
          <p:cNvSpPr/>
          <p:nvPr/>
        </p:nvSpPr>
        <p:spPr>
          <a:xfrm>
            <a:off x="2356008" y="3587591"/>
            <a:ext cx="9918264" cy="637104"/>
          </a:xfrm>
          <a:prstGeom prst="rect">
            <a:avLst/>
          </a:prstGeom>
          <a:solidFill>
            <a:srgbClr val="FFFFFF">
              <a:alpha val="4000"/>
            </a:srgbClr>
          </a:solidFill>
          <a:ln w="12700">
            <a:miter lim="400000"/>
          </a:ln>
        </p:spPr>
        <p:txBody>
          <a:bodyPr lIns="45719" rIns="45719"/>
          <a:lstStyle/>
          <a:p>
            <a:pPr/>
          </a:p>
        </p:txBody>
      </p:sp>
      <p:sp>
        <p:nvSpPr>
          <p:cNvPr id="162" name="Text 16"/>
          <p:cNvSpPr txBox="1"/>
          <p:nvPr/>
        </p:nvSpPr>
        <p:spPr>
          <a:xfrm>
            <a:off x="2624257" y="3728442"/>
            <a:ext cx="645912" cy="41541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Angry</a:t>
            </a:r>
          </a:p>
        </p:txBody>
      </p:sp>
      <p:sp>
        <p:nvSpPr>
          <p:cNvPr id="163" name="Text 17"/>
          <p:cNvSpPr txBox="1"/>
          <p:nvPr/>
        </p:nvSpPr>
        <p:spPr>
          <a:xfrm>
            <a:off x="4611647" y="3728442"/>
            <a:ext cx="506565" cy="41541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0.81</a:t>
            </a:r>
          </a:p>
        </p:txBody>
      </p:sp>
      <p:sp>
        <p:nvSpPr>
          <p:cNvPr id="164" name="Text 18"/>
          <p:cNvSpPr txBox="1"/>
          <p:nvPr/>
        </p:nvSpPr>
        <p:spPr>
          <a:xfrm>
            <a:off x="6595228" y="3728442"/>
            <a:ext cx="506565" cy="41541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0.76</a:t>
            </a:r>
          </a:p>
        </p:txBody>
      </p:sp>
      <p:sp>
        <p:nvSpPr>
          <p:cNvPr id="165" name="Text 19"/>
          <p:cNvSpPr txBox="1"/>
          <p:nvPr/>
        </p:nvSpPr>
        <p:spPr>
          <a:xfrm>
            <a:off x="8578809" y="3728442"/>
            <a:ext cx="506565" cy="41541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0.79</a:t>
            </a:r>
          </a:p>
        </p:txBody>
      </p:sp>
      <p:sp>
        <p:nvSpPr>
          <p:cNvPr id="166" name="Text 20"/>
          <p:cNvSpPr txBox="1"/>
          <p:nvPr/>
        </p:nvSpPr>
        <p:spPr>
          <a:xfrm>
            <a:off x="10562391" y="3728442"/>
            <a:ext cx="566654" cy="41541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1763</a:t>
            </a:r>
          </a:p>
        </p:txBody>
      </p:sp>
      <p:sp>
        <p:nvSpPr>
          <p:cNvPr id="167" name="Shape 21"/>
          <p:cNvSpPr/>
          <p:nvPr/>
        </p:nvSpPr>
        <p:spPr>
          <a:xfrm>
            <a:off x="2356008" y="4224694"/>
            <a:ext cx="9918264" cy="637104"/>
          </a:xfrm>
          <a:prstGeom prst="rect">
            <a:avLst/>
          </a:prstGeom>
          <a:solidFill>
            <a:srgbClr val="000000">
              <a:alpha val="4000"/>
            </a:srgbClr>
          </a:solidFill>
          <a:ln w="12700">
            <a:miter lim="400000"/>
          </a:ln>
        </p:spPr>
        <p:txBody>
          <a:bodyPr lIns="45719" rIns="45719"/>
          <a:lstStyle/>
          <a:p>
            <a:pPr/>
          </a:p>
        </p:txBody>
      </p:sp>
      <p:sp>
        <p:nvSpPr>
          <p:cNvPr id="168" name="Text 22"/>
          <p:cNvSpPr txBox="1"/>
          <p:nvPr/>
        </p:nvSpPr>
        <p:spPr>
          <a:xfrm>
            <a:off x="2624257" y="4365545"/>
            <a:ext cx="706002" cy="41541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Happy</a:t>
            </a:r>
          </a:p>
        </p:txBody>
      </p:sp>
      <p:sp>
        <p:nvSpPr>
          <p:cNvPr id="169" name="Text 23"/>
          <p:cNvSpPr txBox="1"/>
          <p:nvPr/>
        </p:nvSpPr>
        <p:spPr>
          <a:xfrm>
            <a:off x="4611647" y="4365545"/>
            <a:ext cx="506565" cy="41541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0.90</a:t>
            </a:r>
          </a:p>
        </p:txBody>
      </p:sp>
      <p:sp>
        <p:nvSpPr>
          <p:cNvPr id="170" name="Text 24"/>
          <p:cNvSpPr txBox="1"/>
          <p:nvPr/>
        </p:nvSpPr>
        <p:spPr>
          <a:xfrm>
            <a:off x="6595228" y="4365545"/>
            <a:ext cx="506565" cy="41541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0.91</a:t>
            </a:r>
          </a:p>
        </p:txBody>
      </p:sp>
      <p:sp>
        <p:nvSpPr>
          <p:cNvPr id="171" name="Text 25"/>
          <p:cNvSpPr txBox="1"/>
          <p:nvPr/>
        </p:nvSpPr>
        <p:spPr>
          <a:xfrm>
            <a:off x="8578809" y="4365545"/>
            <a:ext cx="506565" cy="41541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0.90</a:t>
            </a:r>
          </a:p>
        </p:txBody>
      </p:sp>
      <p:sp>
        <p:nvSpPr>
          <p:cNvPr id="172" name="Text 26"/>
          <p:cNvSpPr txBox="1"/>
          <p:nvPr/>
        </p:nvSpPr>
        <p:spPr>
          <a:xfrm>
            <a:off x="10562391" y="4365545"/>
            <a:ext cx="566654" cy="41541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3241</a:t>
            </a:r>
          </a:p>
        </p:txBody>
      </p:sp>
      <p:sp>
        <p:nvSpPr>
          <p:cNvPr id="173" name="Shape 27"/>
          <p:cNvSpPr/>
          <p:nvPr/>
        </p:nvSpPr>
        <p:spPr>
          <a:xfrm>
            <a:off x="2356008" y="4861797"/>
            <a:ext cx="9918264" cy="637104"/>
          </a:xfrm>
          <a:prstGeom prst="rect">
            <a:avLst/>
          </a:prstGeom>
          <a:solidFill>
            <a:srgbClr val="FFFFFF">
              <a:alpha val="4000"/>
            </a:srgbClr>
          </a:solidFill>
          <a:ln w="12700">
            <a:miter lim="400000"/>
          </a:ln>
        </p:spPr>
        <p:txBody>
          <a:bodyPr lIns="45719" rIns="45719"/>
          <a:lstStyle/>
          <a:p>
            <a:pPr/>
          </a:p>
        </p:txBody>
      </p:sp>
      <p:sp>
        <p:nvSpPr>
          <p:cNvPr id="174" name="Text 28"/>
          <p:cNvSpPr txBox="1"/>
          <p:nvPr/>
        </p:nvSpPr>
        <p:spPr>
          <a:xfrm>
            <a:off x="2624257" y="5002648"/>
            <a:ext cx="474956" cy="41541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Sad</a:t>
            </a:r>
          </a:p>
        </p:txBody>
      </p:sp>
      <p:sp>
        <p:nvSpPr>
          <p:cNvPr id="175" name="Text 29"/>
          <p:cNvSpPr txBox="1"/>
          <p:nvPr/>
        </p:nvSpPr>
        <p:spPr>
          <a:xfrm>
            <a:off x="4611647" y="5002648"/>
            <a:ext cx="506565" cy="41541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0.74</a:t>
            </a:r>
          </a:p>
        </p:txBody>
      </p:sp>
      <p:sp>
        <p:nvSpPr>
          <p:cNvPr id="176" name="Text 30"/>
          <p:cNvSpPr txBox="1"/>
          <p:nvPr/>
        </p:nvSpPr>
        <p:spPr>
          <a:xfrm>
            <a:off x="6595228" y="5002648"/>
            <a:ext cx="506565" cy="41541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0.80</a:t>
            </a:r>
          </a:p>
        </p:txBody>
      </p:sp>
      <p:sp>
        <p:nvSpPr>
          <p:cNvPr id="177" name="Text 31"/>
          <p:cNvSpPr txBox="1"/>
          <p:nvPr/>
        </p:nvSpPr>
        <p:spPr>
          <a:xfrm>
            <a:off x="8578809" y="5002648"/>
            <a:ext cx="506565" cy="41541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0.77</a:t>
            </a:r>
          </a:p>
        </p:txBody>
      </p:sp>
      <p:sp>
        <p:nvSpPr>
          <p:cNvPr id="178" name="Text 32"/>
          <p:cNvSpPr txBox="1"/>
          <p:nvPr/>
        </p:nvSpPr>
        <p:spPr>
          <a:xfrm>
            <a:off x="10562391" y="5002648"/>
            <a:ext cx="566654" cy="41541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2239</a:t>
            </a:r>
          </a:p>
        </p:txBody>
      </p:sp>
      <p:sp>
        <p:nvSpPr>
          <p:cNvPr id="179" name="Shape 33"/>
          <p:cNvSpPr/>
          <p:nvPr/>
        </p:nvSpPr>
        <p:spPr>
          <a:xfrm>
            <a:off x="2356008" y="5498901"/>
            <a:ext cx="9918264" cy="637104"/>
          </a:xfrm>
          <a:prstGeom prst="rect">
            <a:avLst/>
          </a:prstGeom>
          <a:solidFill>
            <a:srgbClr val="000000">
              <a:alpha val="4000"/>
            </a:srgbClr>
          </a:solidFill>
          <a:ln w="12700">
            <a:miter lim="400000"/>
          </a:ln>
        </p:spPr>
        <p:txBody>
          <a:bodyPr lIns="45719" rIns="45719"/>
          <a:lstStyle/>
          <a:p>
            <a:pPr/>
          </a:p>
        </p:txBody>
      </p:sp>
      <p:sp>
        <p:nvSpPr>
          <p:cNvPr id="180" name="Text 34"/>
          <p:cNvSpPr txBox="1"/>
          <p:nvPr/>
        </p:nvSpPr>
        <p:spPr>
          <a:xfrm>
            <a:off x="2624257" y="5639753"/>
            <a:ext cx="872513" cy="41541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Surprise</a:t>
            </a:r>
          </a:p>
        </p:txBody>
      </p:sp>
      <p:sp>
        <p:nvSpPr>
          <p:cNvPr id="181" name="Text 35"/>
          <p:cNvSpPr txBox="1"/>
          <p:nvPr/>
        </p:nvSpPr>
        <p:spPr>
          <a:xfrm>
            <a:off x="4611647" y="5639753"/>
            <a:ext cx="506565" cy="41541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0.91</a:t>
            </a:r>
          </a:p>
        </p:txBody>
      </p:sp>
      <p:sp>
        <p:nvSpPr>
          <p:cNvPr id="182" name="Text 36"/>
          <p:cNvSpPr txBox="1"/>
          <p:nvPr/>
        </p:nvSpPr>
        <p:spPr>
          <a:xfrm>
            <a:off x="6595228" y="5639753"/>
            <a:ext cx="506565" cy="41541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0.87</a:t>
            </a:r>
          </a:p>
        </p:txBody>
      </p:sp>
      <p:sp>
        <p:nvSpPr>
          <p:cNvPr id="183" name="Text 37"/>
          <p:cNvSpPr txBox="1"/>
          <p:nvPr/>
        </p:nvSpPr>
        <p:spPr>
          <a:xfrm>
            <a:off x="8578809" y="5639753"/>
            <a:ext cx="506565" cy="41541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0.89</a:t>
            </a:r>
          </a:p>
        </p:txBody>
      </p:sp>
      <p:sp>
        <p:nvSpPr>
          <p:cNvPr id="184" name="Text 38"/>
          <p:cNvSpPr txBox="1"/>
          <p:nvPr/>
        </p:nvSpPr>
        <p:spPr>
          <a:xfrm>
            <a:off x="10562391" y="5639753"/>
            <a:ext cx="566654" cy="41541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1496</a:t>
            </a:r>
          </a:p>
        </p:txBody>
      </p:sp>
      <p:sp>
        <p:nvSpPr>
          <p:cNvPr id="185" name="Shape 39"/>
          <p:cNvSpPr/>
          <p:nvPr/>
        </p:nvSpPr>
        <p:spPr>
          <a:xfrm>
            <a:off x="2356008" y="6136004"/>
            <a:ext cx="9918264" cy="637104"/>
          </a:xfrm>
          <a:prstGeom prst="rect">
            <a:avLst/>
          </a:prstGeom>
          <a:solidFill>
            <a:srgbClr val="FFFFFF">
              <a:alpha val="4000"/>
            </a:srgbClr>
          </a:solidFill>
          <a:ln w="12700">
            <a:miter lim="400000"/>
          </a:ln>
        </p:spPr>
        <p:txBody>
          <a:bodyPr lIns="45719" rIns="45719"/>
          <a:lstStyle/>
          <a:p>
            <a:pPr/>
          </a:p>
        </p:txBody>
      </p:sp>
      <p:sp>
        <p:nvSpPr>
          <p:cNvPr id="186" name="Text 40"/>
          <p:cNvSpPr txBox="1"/>
          <p:nvPr/>
        </p:nvSpPr>
        <p:spPr>
          <a:xfrm>
            <a:off x="2624257" y="6276856"/>
            <a:ext cx="769008" cy="41541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Neutral</a:t>
            </a:r>
          </a:p>
        </p:txBody>
      </p:sp>
      <p:sp>
        <p:nvSpPr>
          <p:cNvPr id="187" name="Text 41"/>
          <p:cNvSpPr txBox="1"/>
          <p:nvPr/>
        </p:nvSpPr>
        <p:spPr>
          <a:xfrm>
            <a:off x="4611647" y="6276856"/>
            <a:ext cx="506565" cy="41541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0.81</a:t>
            </a:r>
          </a:p>
        </p:txBody>
      </p:sp>
      <p:sp>
        <p:nvSpPr>
          <p:cNvPr id="188" name="Text 42"/>
          <p:cNvSpPr txBox="1"/>
          <p:nvPr/>
        </p:nvSpPr>
        <p:spPr>
          <a:xfrm>
            <a:off x="6595228" y="6276856"/>
            <a:ext cx="506565" cy="41541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0.77</a:t>
            </a:r>
          </a:p>
        </p:txBody>
      </p:sp>
      <p:sp>
        <p:nvSpPr>
          <p:cNvPr id="189" name="Text 43"/>
          <p:cNvSpPr txBox="1"/>
          <p:nvPr/>
        </p:nvSpPr>
        <p:spPr>
          <a:xfrm>
            <a:off x="8578809" y="6276856"/>
            <a:ext cx="506565" cy="41541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0.79</a:t>
            </a:r>
          </a:p>
        </p:txBody>
      </p:sp>
      <p:sp>
        <p:nvSpPr>
          <p:cNvPr id="190" name="Text 44"/>
          <p:cNvSpPr txBox="1"/>
          <p:nvPr/>
        </p:nvSpPr>
        <p:spPr>
          <a:xfrm>
            <a:off x="10562391" y="6276856"/>
            <a:ext cx="566654" cy="41541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2156</a:t>
            </a:r>
          </a:p>
        </p:txBody>
      </p:sp>
      <p:sp>
        <p:nvSpPr>
          <p:cNvPr id="191" name="Shape 45"/>
          <p:cNvSpPr/>
          <p:nvPr/>
        </p:nvSpPr>
        <p:spPr>
          <a:xfrm>
            <a:off x="2356008" y="6773108"/>
            <a:ext cx="9918264" cy="637104"/>
          </a:xfrm>
          <a:prstGeom prst="rect">
            <a:avLst/>
          </a:prstGeom>
          <a:solidFill>
            <a:srgbClr val="000000">
              <a:alpha val="4000"/>
            </a:srgbClr>
          </a:solidFill>
          <a:ln w="12700">
            <a:miter lim="400000"/>
          </a:ln>
        </p:spPr>
        <p:txBody>
          <a:bodyPr lIns="45719" rIns="45719"/>
          <a:lstStyle/>
          <a:p>
            <a:pPr/>
          </a:p>
        </p:txBody>
      </p:sp>
      <p:sp>
        <p:nvSpPr>
          <p:cNvPr id="192" name="Text 46"/>
          <p:cNvSpPr txBox="1"/>
          <p:nvPr/>
        </p:nvSpPr>
        <p:spPr>
          <a:xfrm>
            <a:off x="2624257" y="6913959"/>
            <a:ext cx="530284" cy="41541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Fear</a:t>
            </a:r>
          </a:p>
        </p:txBody>
      </p:sp>
      <p:sp>
        <p:nvSpPr>
          <p:cNvPr id="193" name="Text 47"/>
          <p:cNvSpPr txBox="1"/>
          <p:nvPr/>
        </p:nvSpPr>
        <p:spPr>
          <a:xfrm>
            <a:off x="4611647" y="6913959"/>
            <a:ext cx="506565" cy="41541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0.75</a:t>
            </a:r>
          </a:p>
        </p:txBody>
      </p:sp>
      <p:sp>
        <p:nvSpPr>
          <p:cNvPr id="194" name="Text 48"/>
          <p:cNvSpPr txBox="1"/>
          <p:nvPr/>
        </p:nvSpPr>
        <p:spPr>
          <a:xfrm>
            <a:off x="6595228" y="6913959"/>
            <a:ext cx="506565" cy="41541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0.78</a:t>
            </a:r>
          </a:p>
        </p:txBody>
      </p:sp>
      <p:sp>
        <p:nvSpPr>
          <p:cNvPr id="195" name="Text 49"/>
          <p:cNvSpPr txBox="1"/>
          <p:nvPr/>
        </p:nvSpPr>
        <p:spPr>
          <a:xfrm>
            <a:off x="8578809" y="6913959"/>
            <a:ext cx="506565" cy="41541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0.76</a:t>
            </a:r>
          </a:p>
        </p:txBody>
      </p:sp>
      <p:sp>
        <p:nvSpPr>
          <p:cNvPr id="196" name="Text 50"/>
          <p:cNvSpPr txBox="1"/>
          <p:nvPr/>
        </p:nvSpPr>
        <p:spPr>
          <a:xfrm>
            <a:off x="10562391" y="6913959"/>
            <a:ext cx="566654" cy="41541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1858</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8" name="Image 0" descr="Image 0"/>
          <p:cNvPicPr>
            <a:picLocks noChangeAspect="1"/>
          </p:cNvPicPr>
          <p:nvPr/>
        </p:nvPicPr>
        <p:blipFill>
          <a:blip r:embed="rId2">
            <a:extLst/>
          </a:blip>
          <a:stretch>
            <a:fillRect/>
          </a:stretch>
        </p:blipFill>
        <p:spPr>
          <a:xfrm>
            <a:off x="0" y="0"/>
            <a:ext cx="14630400" cy="8229600"/>
          </a:xfrm>
          <a:prstGeom prst="rect">
            <a:avLst/>
          </a:prstGeom>
          <a:ln w="12700">
            <a:miter lim="400000"/>
          </a:ln>
        </p:spPr>
      </p:pic>
      <p:sp>
        <p:nvSpPr>
          <p:cNvPr id="199" name="Shape 0"/>
          <p:cNvSpPr/>
          <p:nvPr/>
        </p:nvSpPr>
        <p:spPr>
          <a:xfrm>
            <a:off x="0" y="0"/>
            <a:ext cx="14630400" cy="8229600"/>
          </a:xfrm>
          <a:prstGeom prst="rect">
            <a:avLst/>
          </a:prstGeom>
          <a:solidFill>
            <a:srgbClr val="FFFFFF">
              <a:alpha val="75000"/>
            </a:srgbClr>
          </a:solidFill>
          <a:ln w="12700">
            <a:miter lim="400000"/>
          </a:ln>
        </p:spPr>
        <p:txBody>
          <a:bodyPr lIns="45719" rIns="45719"/>
          <a:lstStyle/>
          <a:p>
            <a:pPr/>
          </a:p>
        </p:txBody>
      </p:sp>
      <p:sp>
        <p:nvSpPr>
          <p:cNvPr id="200" name="Text 1"/>
          <p:cNvSpPr txBox="1"/>
          <p:nvPr/>
        </p:nvSpPr>
        <p:spPr>
          <a:xfrm>
            <a:off x="2394109" y="2039063"/>
            <a:ext cx="6372183" cy="76567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5400"/>
              </a:lnSpc>
              <a:defRPr b="1" spc="-35" sz="4300">
                <a:latin typeface="adonis-web"/>
                <a:ea typeface="adonis-web"/>
                <a:cs typeface="adonis-web"/>
                <a:sym typeface="adonis-web"/>
              </a:defRPr>
            </a:lvl1pPr>
          </a:lstStyle>
          <a:p>
            <a:pPr/>
            <a:r>
              <a:t>Authors &amp; Contributions</a:t>
            </a:r>
          </a:p>
        </p:txBody>
      </p:sp>
      <p:sp>
        <p:nvSpPr>
          <p:cNvPr id="201" name="Text 2"/>
          <p:cNvSpPr txBox="1"/>
          <p:nvPr/>
        </p:nvSpPr>
        <p:spPr>
          <a:xfrm>
            <a:off x="2394109" y="3288862"/>
            <a:ext cx="1924438" cy="4270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b="1" spc="-34" sz="2100">
                <a:latin typeface="adonis-web"/>
                <a:ea typeface="adonis-web"/>
                <a:cs typeface="adonis-web"/>
                <a:sym typeface="adonis-web"/>
              </a:defRPr>
            </a:lvl1pPr>
          </a:lstStyle>
          <a:p>
            <a:pPr/>
            <a:r>
              <a:t>Sarvajeeth U K</a:t>
            </a:r>
          </a:p>
        </p:txBody>
      </p:sp>
      <p:sp>
        <p:nvSpPr>
          <p:cNvPr id="202" name="Text 3"/>
          <p:cNvSpPr txBox="1"/>
          <p:nvPr/>
        </p:nvSpPr>
        <p:spPr>
          <a:xfrm>
            <a:off x="2394108" y="3858219"/>
            <a:ext cx="2857978" cy="247281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Responsible for developing and training the machine learning model for emotion analysis, as well as implementing algorithms for real-time facial emotion recognition.</a:t>
            </a:r>
          </a:p>
        </p:txBody>
      </p:sp>
      <p:sp>
        <p:nvSpPr>
          <p:cNvPr id="203" name="Text 4"/>
          <p:cNvSpPr txBox="1"/>
          <p:nvPr/>
        </p:nvSpPr>
        <p:spPr>
          <a:xfrm>
            <a:off x="5893118" y="3288862"/>
            <a:ext cx="1026287" cy="4270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b="1" spc="-34" sz="2100">
                <a:latin typeface="adonis-web"/>
                <a:ea typeface="adonis-web"/>
                <a:cs typeface="adonis-web"/>
                <a:sym typeface="adonis-web"/>
              </a:defRPr>
            </a:lvl1pPr>
          </a:lstStyle>
          <a:p>
            <a:pPr/>
            <a:r>
              <a:t>Devesh</a:t>
            </a:r>
          </a:p>
        </p:txBody>
      </p:sp>
      <p:sp>
        <p:nvSpPr>
          <p:cNvPr id="204" name="Text 5"/>
          <p:cNvSpPr txBox="1"/>
          <p:nvPr/>
        </p:nvSpPr>
        <p:spPr>
          <a:xfrm>
            <a:off x="5893118" y="3858219"/>
            <a:ext cx="2857977" cy="247281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Focused on data collection and preprocessing, including curating a diverse and well-labeled music dataset and extracting relevant features for input to the machine learning model.</a:t>
            </a:r>
          </a:p>
        </p:txBody>
      </p:sp>
      <p:sp>
        <p:nvSpPr>
          <p:cNvPr id="205" name="Text 6"/>
          <p:cNvSpPr txBox="1"/>
          <p:nvPr/>
        </p:nvSpPr>
        <p:spPr>
          <a:xfrm>
            <a:off x="9392125" y="3288862"/>
            <a:ext cx="1169648" cy="4270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b="1" spc="-34" sz="2100">
                <a:latin typeface="adonis-web"/>
                <a:ea typeface="adonis-web"/>
                <a:cs typeface="adonis-web"/>
                <a:sym typeface="adonis-web"/>
              </a:defRPr>
            </a:lvl1pPr>
          </a:lstStyle>
          <a:p>
            <a:pPr/>
            <a:r>
              <a:t>Ashwani</a:t>
            </a:r>
          </a:p>
        </p:txBody>
      </p:sp>
      <p:sp>
        <p:nvSpPr>
          <p:cNvPr id="206" name="Text 7"/>
          <p:cNvSpPr txBox="1"/>
          <p:nvPr/>
        </p:nvSpPr>
        <p:spPr>
          <a:xfrm>
            <a:off x="9392125" y="3858219"/>
            <a:ext cx="2857978" cy="247281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Tasked with integrating the machine learning model with the music recommendation system and developing the user interface to ensure seamless interaction with the integrated system.</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8" name="Image 0" descr="Image 0"/>
          <p:cNvPicPr>
            <a:picLocks noChangeAspect="1"/>
          </p:cNvPicPr>
          <p:nvPr/>
        </p:nvPicPr>
        <p:blipFill>
          <a:blip r:embed="rId2">
            <a:extLst/>
          </a:blip>
          <a:stretch>
            <a:fillRect/>
          </a:stretch>
        </p:blipFill>
        <p:spPr>
          <a:xfrm>
            <a:off x="0" y="0"/>
            <a:ext cx="14630400" cy="8229600"/>
          </a:xfrm>
          <a:prstGeom prst="rect">
            <a:avLst/>
          </a:prstGeom>
          <a:ln w="12700">
            <a:miter lim="400000"/>
          </a:ln>
        </p:spPr>
      </p:pic>
      <p:sp>
        <p:nvSpPr>
          <p:cNvPr id="209" name="Shape 0"/>
          <p:cNvSpPr/>
          <p:nvPr/>
        </p:nvSpPr>
        <p:spPr>
          <a:xfrm>
            <a:off x="0" y="0"/>
            <a:ext cx="14630400" cy="8229600"/>
          </a:xfrm>
          <a:prstGeom prst="rect">
            <a:avLst/>
          </a:prstGeom>
          <a:solidFill>
            <a:srgbClr val="FFFFFF">
              <a:alpha val="75000"/>
            </a:srgbClr>
          </a:solidFill>
          <a:ln w="12700">
            <a:miter lim="400000"/>
          </a:ln>
        </p:spPr>
        <p:txBody>
          <a:bodyPr lIns="45719" rIns="45719"/>
          <a:lstStyle/>
          <a:p>
            <a:pPr/>
          </a:p>
        </p:txBody>
      </p:sp>
      <p:sp>
        <p:nvSpPr>
          <p:cNvPr id="210" name="Text 1"/>
          <p:cNvSpPr txBox="1"/>
          <p:nvPr/>
        </p:nvSpPr>
        <p:spPr>
          <a:xfrm>
            <a:off x="2394109" y="1505903"/>
            <a:ext cx="9443186" cy="76567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5400"/>
              </a:lnSpc>
              <a:defRPr b="1" spc="-35" sz="4300">
                <a:latin typeface="adonis-web"/>
                <a:ea typeface="adonis-web"/>
                <a:cs typeface="adonis-web"/>
                <a:sym typeface="adonis-web"/>
              </a:defRPr>
            </a:lvl1pPr>
          </a:lstStyle>
          <a:p>
            <a:pPr/>
            <a:r>
              <a:t>Authors &amp; Contributions (continued)</a:t>
            </a:r>
          </a:p>
        </p:txBody>
      </p:sp>
      <p:sp>
        <p:nvSpPr>
          <p:cNvPr id="211" name="Text 2"/>
          <p:cNvSpPr txBox="1"/>
          <p:nvPr/>
        </p:nvSpPr>
        <p:spPr>
          <a:xfrm>
            <a:off x="2394109" y="2755701"/>
            <a:ext cx="981620" cy="4270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b="1" spc="-34" sz="2100">
                <a:latin typeface="adonis-web"/>
                <a:ea typeface="adonis-web"/>
                <a:cs typeface="adonis-web"/>
                <a:sym typeface="adonis-web"/>
              </a:defRPr>
            </a:lvl1pPr>
          </a:lstStyle>
          <a:p>
            <a:pPr/>
            <a:r>
              <a:t>Sparsh</a:t>
            </a:r>
          </a:p>
        </p:txBody>
      </p:sp>
      <p:sp>
        <p:nvSpPr>
          <p:cNvPr id="212" name="Text 3"/>
          <p:cNvSpPr txBox="1"/>
          <p:nvPr/>
        </p:nvSpPr>
        <p:spPr>
          <a:xfrm>
            <a:off x="2394108" y="3325057"/>
            <a:ext cx="2857978" cy="247281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Responsible for designing a user-friendly interface where users can input their mood or emotion, ensuring the interface is visually appealing and encourages user engagement.</a:t>
            </a:r>
          </a:p>
        </p:txBody>
      </p:sp>
      <p:sp>
        <p:nvSpPr>
          <p:cNvPr id="213" name="Text 4"/>
          <p:cNvSpPr txBox="1"/>
          <p:nvPr/>
        </p:nvSpPr>
        <p:spPr>
          <a:xfrm>
            <a:off x="5893118" y="2755701"/>
            <a:ext cx="1655446" cy="4270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b="1" spc="-34" sz="2100">
                <a:latin typeface="adonis-web"/>
                <a:ea typeface="adonis-web"/>
                <a:cs typeface="adonis-web"/>
                <a:sym typeface="adonis-web"/>
              </a:defRPr>
            </a:lvl1pPr>
          </a:lstStyle>
          <a:p>
            <a:pPr/>
            <a:r>
              <a:t>Apoorv Kant</a:t>
            </a:r>
          </a:p>
        </p:txBody>
      </p:sp>
      <p:sp>
        <p:nvSpPr>
          <p:cNvPr id="214" name="Text 5"/>
          <p:cNvSpPr txBox="1"/>
          <p:nvPr/>
        </p:nvSpPr>
        <p:spPr>
          <a:xfrm>
            <a:off x="5893118" y="3325057"/>
            <a:ext cx="2857977" cy="315861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Tasked with setting up a robust testing framework to evaluate the performance of the emotion analysis model and the recommendation system, as well as collecting and analyzing user feedback to assess the effectiveness of the system.</a:t>
            </a:r>
          </a:p>
        </p:txBody>
      </p:sp>
      <p:sp>
        <p:nvSpPr>
          <p:cNvPr id="215" name="Text 6"/>
          <p:cNvSpPr txBox="1"/>
          <p:nvPr/>
        </p:nvSpPr>
        <p:spPr>
          <a:xfrm>
            <a:off x="9392125" y="2755701"/>
            <a:ext cx="1700895" cy="4270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b="1" spc="-34" sz="2100">
                <a:latin typeface="adonis-web"/>
                <a:ea typeface="adonis-web"/>
                <a:cs typeface="adonis-web"/>
                <a:sym typeface="adonis-web"/>
              </a:defRPr>
            </a:lvl1pPr>
          </a:lstStyle>
          <a:p>
            <a:pPr/>
            <a:r>
              <a:t>Yash Shedke</a:t>
            </a:r>
          </a:p>
        </p:txBody>
      </p:sp>
      <p:sp>
        <p:nvSpPr>
          <p:cNvPr id="216" name="Text 7"/>
          <p:cNvSpPr txBox="1"/>
          <p:nvPr/>
        </p:nvSpPr>
        <p:spPr>
          <a:xfrm>
            <a:off x="9392125" y="3325057"/>
            <a:ext cx="2857978" cy="350151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Responsible for documenting each step of the project, including code documentation, user manuals, and system architecture, and planning for the maintenance of the system after deployment, including updates and addressing potential issues.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Shape 0"/>
          <p:cNvSpPr/>
          <p:nvPr/>
        </p:nvSpPr>
        <p:spPr>
          <a:xfrm>
            <a:off x="0" y="0"/>
            <a:ext cx="14630400" cy="8229600"/>
          </a:xfrm>
          <a:prstGeom prst="rect">
            <a:avLst/>
          </a:prstGeom>
          <a:solidFill>
            <a:srgbClr val="F6F4F4"/>
          </a:solidFill>
          <a:ln w="12700">
            <a:miter lim="400000"/>
          </a:ln>
        </p:spPr>
        <p:txBody>
          <a:bodyPr lIns="45719" rIns="45719"/>
          <a:lstStyle/>
          <a:p>
            <a:pPr/>
          </a:p>
        </p:txBody>
      </p:sp>
      <p:sp>
        <p:nvSpPr>
          <p:cNvPr id="219" name="Shape 1"/>
          <p:cNvSpPr/>
          <p:nvPr/>
        </p:nvSpPr>
        <p:spPr>
          <a:xfrm>
            <a:off x="0" y="0"/>
            <a:ext cx="14630400" cy="8229600"/>
          </a:xfrm>
          <a:prstGeom prst="rect">
            <a:avLst/>
          </a:prstGeom>
          <a:solidFill>
            <a:srgbClr val="FFFFFF"/>
          </a:solidFill>
          <a:ln w="12700">
            <a:miter lim="400000"/>
          </a:ln>
        </p:spPr>
        <p:txBody>
          <a:bodyPr lIns="45719" rIns="45719"/>
          <a:lstStyle/>
          <a:p>
            <a:pPr/>
          </a:p>
        </p:txBody>
      </p:sp>
      <p:pic>
        <p:nvPicPr>
          <p:cNvPr id="220" name="Image 0" descr="Image 0"/>
          <p:cNvPicPr>
            <a:picLocks noChangeAspect="1"/>
          </p:cNvPicPr>
          <p:nvPr/>
        </p:nvPicPr>
        <p:blipFill>
          <a:blip r:embed="rId2">
            <a:extLst/>
          </a:blip>
          <a:stretch>
            <a:fillRect/>
          </a:stretch>
        </p:blipFill>
        <p:spPr>
          <a:xfrm>
            <a:off x="0" y="0"/>
            <a:ext cx="3657600" cy="8229600"/>
          </a:xfrm>
          <a:prstGeom prst="rect">
            <a:avLst/>
          </a:prstGeom>
          <a:ln w="12700">
            <a:miter lim="400000"/>
          </a:ln>
        </p:spPr>
      </p:pic>
      <p:sp>
        <p:nvSpPr>
          <p:cNvPr id="221" name="Text 2"/>
          <p:cNvSpPr txBox="1"/>
          <p:nvPr/>
        </p:nvSpPr>
        <p:spPr>
          <a:xfrm>
            <a:off x="4536519" y="614482"/>
            <a:ext cx="2910923" cy="76567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5400"/>
              </a:lnSpc>
              <a:defRPr b="1" spc="-131" sz="4300">
                <a:latin typeface="Inter"/>
                <a:ea typeface="Inter"/>
                <a:cs typeface="Inter"/>
                <a:sym typeface="Inter"/>
              </a:defRPr>
            </a:lvl1pPr>
          </a:lstStyle>
          <a:p>
            <a:pPr/>
            <a:r>
              <a:t>Conclusion</a:t>
            </a:r>
          </a:p>
        </p:txBody>
      </p:sp>
      <p:pic>
        <p:nvPicPr>
          <p:cNvPr id="222" name="Image 1" descr="Image 1"/>
          <p:cNvPicPr>
            <a:picLocks noChangeAspect="1"/>
          </p:cNvPicPr>
          <p:nvPr/>
        </p:nvPicPr>
        <p:blipFill>
          <a:blip r:embed="rId3">
            <a:extLst/>
          </a:blip>
          <a:stretch>
            <a:fillRect/>
          </a:stretch>
        </p:blipFill>
        <p:spPr>
          <a:xfrm>
            <a:off x="4490799" y="1642110"/>
            <a:ext cx="1110973" cy="1990964"/>
          </a:xfrm>
          <a:prstGeom prst="rect">
            <a:avLst/>
          </a:prstGeom>
          <a:ln w="12700">
            <a:miter lim="400000"/>
          </a:ln>
        </p:spPr>
      </p:pic>
      <p:sp>
        <p:nvSpPr>
          <p:cNvPr id="223" name="Text 3"/>
          <p:cNvSpPr txBox="1"/>
          <p:nvPr/>
        </p:nvSpPr>
        <p:spPr>
          <a:xfrm>
            <a:off x="5980748" y="1864280"/>
            <a:ext cx="4754405" cy="4270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b="1" spc="-66" sz="2100">
                <a:solidFill>
                  <a:srgbClr val="272525"/>
                </a:solidFill>
                <a:latin typeface="Inter"/>
                <a:ea typeface="Inter"/>
                <a:cs typeface="Inter"/>
                <a:sym typeface="Inter"/>
              </a:defRPr>
            </a:lvl1pPr>
          </a:lstStyle>
          <a:p>
            <a:pPr/>
            <a:r>
              <a:t>Personalized Music Recommendations</a:t>
            </a:r>
          </a:p>
        </p:txBody>
      </p:sp>
      <p:sp>
        <p:nvSpPr>
          <p:cNvPr id="224" name="Text 4"/>
          <p:cNvSpPr txBox="1"/>
          <p:nvPr/>
        </p:nvSpPr>
        <p:spPr>
          <a:xfrm>
            <a:off x="5980748" y="2344697"/>
            <a:ext cx="7770733" cy="75831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700"/>
              </a:lnSpc>
              <a:defRPr spc="-34" sz="1700">
                <a:solidFill>
                  <a:srgbClr val="272525"/>
                </a:solidFill>
                <a:latin typeface="Inter"/>
                <a:ea typeface="Inter"/>
                <a:cs typeface="Inter"/>
                <a:sym typeface="Inter"/>
              </a:defRPr>
            </a:lvl1pPr>
          </a:lstStyle>
          <a:p>
            <a:pPr/>
            <a:r>
              <a:t>The real-time emotion-based music recommendation system offers personalized music suggestions that resonate with users' emotional states in real-time.</a:t>
            </a:r>
          </a:p>
        </p:txBody>
      </p:sp>
      <p:pic>
        <p:nvPicPr>
          <p:cNvPr id="225" name="Image 2" descr="Image 2"/>
          <p:cNvPicPr>
            <a:picLocks noChangeAspect="1"/>
          </p:cNvPicPr>
          <p:nvPr/>
        </p:nvPicPr>
        <p:blipFill>
          <a:blip r:embed="rId4">
            <a:extLst/>
          </a:blip>
          <a:stretch>
            <a:fillRect/>
          </a:stretch>
        </p:blipFill>
        <p:spPr>
          <a:xfrm>
            <a:off x="4490799" y="3633072"/>
            <a:ext cx="1110973" cy="1990964"/>
          </a:xfrm>
          <a:prstGeom prst="rect">
            <a:avLst/>
          </a:prstGeom>
          <a:ln w="12700">
            <a:miter lim="400000"/>
          </a:ln>
        </p:spPr>
      </p:pic>
      <p:sp>
        <p:nvSpPr>
          <p:cNvPr id="226" name="Text 5"/>
          <p:cNvSpPr txBox="1"/>
          <p:nvPr/>
        </p:nvSpPr>
        <p:spPr>
          <a:xfrm>
            <a:off x="5980748" y="3855244"/>
            <a:ext cx="3519180" cy="42709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b="1" spc="-66" sz="2100">
                <a:solidFill>
                  <a:srgbClr val="272525"/>
                </a:solidFill>
                <a:latin typeface="Inter"/>
                <a:ea typeface="Inter"/>
                <a:cs typeface="Inter"/>
                <a:sym typeface="Inter"/>
              </a:defRPr>
            </a:lvl1pPr>
          </a:lstStyle>
          <a:p>
            <a:pPr/>
            <a:r>
              <a:t>Enhanced User Engagement</a:t>
            </a:r>
          </a:p>
        </p:txBody>
      </p:sp>
      <p:sp>
        <p:nvSpPr>
          <p:cNvPr id="227" name="Text 6"/>
          <p:cNvSpPr txBox="1"/>
          <p:nvPr/>
        </p:nvSpPr>
        <p:spPr>
          <a:xfrm>
            <a:off x="5980748" y="4335660"/>
            <a:ext cx="7770733" cy="75831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700"/>
              </a:lnSpc>
              <a:defRPr spc="-34" sz="1700">
                <a:solidFill>
                  <a:srgbClr val="272525"/>
                </a:solidFill>
                <a:latin typeface="Inter"/>
                <a:ea typeface="Inter"/>
                <a:cs typeface="Inter"/>
                <a:sym typeface="Inter"/>
              </a:defRPr>
            </a:lvl1pPr>
          </a:lstStyle>
          <a:p>
            <a:pPr/>
            <a:r>
              <a:t>By integrating facial emotion detection with mood-based song recommendation, the system enhances user engagement and satisfaction in music listening experiences.</a:t>
            </a:r>
          </a:p>
        </p:txBody>
      </p:sp>
      <p:pic>
        <p:nvPicPr>
          <p:cNvPr id="228" name="Image 3" descr="Image 3"/>
          <p:cNvPicPr>
            <a:picLocks noChangeAspect="1"/>
          </p:cNvPicPr>
          <p:nvPr/>
        </p:nvPicPr>
        <p:blipFill>
          <a:blip r:embed="rId5">
            <a:extLst/>
          </a:blip>
          <a:stretch>
            <a:fillRect/>
          </a:stretch>
        </p:blipFill>
        <p:spPr>
          <a:xfrm>
            <a:off x="4490799" y="5624036"/>
            <a:ext cx="1110973" cy="1990964"/>
          </a:xfrm>
          <a:prstGeom prst="rect">
            <a:avLst/>
          </a:prstGeom>
          <a:ln w="12700">
            <a:miter lim="400000"/>
          </a:ln>
        </p:spPr>
      </p:pic>
      <p:sp>
        <p:nvSpPr>
          <p:cNvPr id="229" name="Text 7"/>
          <p:cNvSpPr txBox="1"/>
          <p:nvPr/>
        </p:nvSpPr>
        <p:spPr>
          <a:xfrm>
            <a:off x="5980748" y="5846207"/>
            <a:ext cx="4504078" cy="42709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b="1" spc="-66" sz="2100">
                <a:solidFill>
                  <a:srgbClr val="272525"/>
                </a:solidFill>
                <a:latin typeface="Inter"/>
                <a:ea typeface="Inter"/>
                <a:cs typeface="Inter"/>
                <a:sym typeface="Inter"/>
              </a:defRPr>
            </a:lvl1pPr>
          </a:lstStyle>
          <a:p>
            <a:pPr/>
            <a:r>
              <a:t>Ongoing Research and Development</a:t>
            </a:r>
          </a:p>
        </p:txBody>
      </p:sp>
      <p:sp>
        <p:nvSpPr>
          <p:cNvPr id="230" name="Text 8"/>
          <p:cNvSpPr txBox="1"/>
          <p:nvPr/>
        </p:nvSpPr>
        <p:spPr>
          <a:xfrm>
            <a:off x="5980748" y="6326623"/>
            <a:ext cx="7770733" cy="110121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700"/>
              </a:lnSpc>
              <a:defRPr spc="-34" sz="1700">
                <a:solidFill>
                  <a:srgbClr val="272525"/>
                </a:solidFill>
                <a:latin typeface="Inter"/>
                <a:ea typeface="Inter"/>
                <a:cs typeface="Inter"/>
                <a:sym typeface="Inter"/>
              </a:defRPr>
            </a:lvl1pPr>
          </a:lstStyle>
          <a:p>
            <a:pPr/>
            <a:r>
              <a:t>Further research and development will focus on refining the system's performance, incorporating user feedback, and expanding its capabilities to meet evolving user needs.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 name="Shape 0"/>
          <p:cNvSpPr/>
          <p:nvPr/>
        </p:nvSpPr>
        <p:spPr>
          <a:xfrm>
            <a:off x="0" y="0"/>
            <a:ext cx="14630400" cy="8229600"/>
          </a:xfrm>
          <a:prstGeom prst="rect">
            <a:avLst/>
          </a:prstGeom>
          <a:solidFill>
            <a:srgbClr val="F6F4F4"/>
          </a:solidFill>
          <a:ln w="12700">
            <a:miter lim="400000"/>
          </a:ln>
        </p:spPr>
        <p:txBody>
          <a:bodyPr lIns="45719" rIns="45719"/>
          <a:lstStyle/>
          <a:p>
            <a:pPr/>
          </a:p>
        </p:txBody>
      </p:sp>
      <p:sp>
        <p:nvSpPr>
          <p:cNvPr id="28" name="Shape 1"/>
          <p:cNvSpPr/>
          <p:nvPr/>
        </p:nvSpPr>
        <p:spPr>
          <a:xfrm>
            <a:off x="0" y="0"/>
            <a:ext cx="14630400" cy="8229600"/>
          </a:xfrm>
          <a:prstGeom prst="rect">
            <a:avLst/>
          </a:prstGeom>
          <a:solidFill>
            <a:srgbClr val="FFFFFF"/>
          </a:solidFill>
          <a:ln w="12700">
            <a:miter lim="400000"/>
          </a:ln>
        </p:spPr>
        <p:txBody>
          <a:bodyPr lIns="45719" rIns="45719"/>
          <a:lstStyle/>
          <a:p>
            <a:pPr/>
          </a:p>
        </p:txBody>
      </p:sp>
      <p:pic>
        <p:nvPicPr>
          <p:cNvPr id="29" name="Image 0" descr="Image 0"/>
          <p:cNvPicPr>
            <a:picLocks noChangeAspect="1"/>
          </p:cNvPicPr>
          <p:nvPr/>
        </p:nvPicPr>
        <p:blipFill>
          <a:blip r:embed="rId2">
            <a:extLst/>
          </a:blip>
          <a:stretch>
            <a:fillRect/>
          </a:stretch>
        </p:blipFill>
        <p:spPr>
          <a:xfrm>
            <a:off x="9144000" y="0"/>
            <a:ext cx="5486400" cy="8229600"/>
          </a:xfrm>
          <a:prstGeom prst="rect">
            <a:avLst/>
          </a:prstGeom>
          <a:ln w="12700">
            <a:miter lim="400000"/>
          </a:ln>
        </p:spPr>
      </p:pic>
      <p:sp>
        <p:nvSpPr>
          <p:cNvPr id="30" name="Text 2"/>
          <p:cNvSpPr txBox="1"/>
          <p:nvPr/>
        </p:nvSpPr>
        <p:spPr>
          <a:xfrm>
            <a:off x="878919" y="2534722"/>
            <a:ext cx="2668004" cy="76567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5400"/>
              </a:lnSpc>
              <a:defRPr b="1" spc="-131" sz="4300">
                <a:latin typeface="Inter"/>
                <a:ea typeface="Inter"/>
                <a:cs typeface="Inter"/>
                <a:sym typeface="Inter"/>
              </a:defRPr>
            </a:lvl1pPr>
          </a:lstStyle>
          <a:p>
            <a:pPr/>
            <a:r>
              <a:t>Motivation</a:t>
            </a:r>
          </a:p>
        </p:txBody>
      </p:sp>
      <p:sp>
        <p:nvSpPr>
          <p:cNvPr id="31" name="Text 3"/>
          <p:cNvSpPr txBox="1"/>
          <p:nvPr/>
        </p:nvSpPr>
        <p:spPr>
          <a:xfrm>
            <a:off x="878919" y="3562350"/>
            <a:ext cx="7386161" cy="212991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700"/>
              </a:lnSpc>
              <a:defRPr spc="-34" sz="1700">
                <a:solidFill>
                  <a:srgbClr val="272525"/>
                </a:solidFill>
                <a:latin typeface="Inter"/>
                <a:ea typeface="Inter"/>
                <a:cs typeface="Inter"/>
                <a:sym typeface="Inter"/>
              </a:defRPr>
            </a:lvl1pPr>
          </a:lstStyle>
          <a:p>
            <a:pPr/>
            <a:r>
              <a:t> In today's digital landscape, personalized and engaging experiences are essential for user satisfaction and retention. Music plays a significant role in people's lives, influencing their emotions and mood. By creating a real-time emotion-based music recommendation system, we aim to enhance user engagement and satisfaction by providing personalized music suggestions that resonate with their emotional state at any given moment.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3" name="Image 0" descr="Image 0"/>
          <p:cNvPicPr>
            <a:picLocks noChangeAspect="1"/>
          </p:cNvPicPr>
          <p:nvPr/>
        </p:nvPicPr>
        <p:blipFill>
          <a:blip r:embed="rId2">
            <a:extLst/>
          </a:blip>
          <a:stretch>
            <a:fillRect/>
          </a:stretch>
        </p:blipFill>
        <p:spPr>
          <a:xfrm>
            <a:off x="0" y="0"/>
            <a:ext cx="14630400" cy="8229600"/>
          </a:xfrm>
          <a:prstGeom prst="rect">
            <a:avLst/>
          </a:prstGeom>
          <a:ln w="12700">
            <a:miter lim="400000"/>
          </a:ln>
        </p:spPr>
      </p:pic>
      <p:sp>
        <p:nvSpPr>
          <p:cNvPr id="34" name="Shape 0"/>
          <p:cNvSpPr/>
          <p:nvPr/>
        </p:nvSpPr>
        <p:spPr>
          <a:xfrm>
            <a:off x="0" y="0"/>
            <a:ext cx="14630400" cy="8229600"/>
          </a:xfrm>
          <a:prstGeom prst="rect">
            <a:avLst/>
          </a:prstGeom>
          <a:solidFill>
            <a:srgbClr val="FFFFFF">
              <a:alpha val="75000"/>
            </a:srgbClr>
          </a:solidFill>
          <a:ln w="12700">
            <a:miter lim="400000"/>
          </a:ln>
        </p:spPr>
        <p:txBody>
          <a:bodyPr lIns="45719" rIns="45719"/>
          <a:lstStyle/>
          <a:p>
            <a:pPr/>
          </a:p>
        </p:txBody>
      </p:sp>
      <p:pic>
        <p:nvPicPr>
          <p:cNvPr id="35" name="Image 1" descr="Image 1"/>
          <p:cNvPicPr>
            <a:picLocks noChangeAspect="1"/>
          </p:cNvPicPr>
          <p:nvPr/>
        </p:nvPicPr>
        <p:blipFill>
          <a:blip r:embed="rId3">
            <a:extLst/>
          </a:blip>
          <a:stretch>
            <a:fillRect/>
          </a:stretch>
        </p:blipFill>
        <p:spPr>
          <a:xfrm>
            <a:off x="10972800" y="0"/>
            <a:ext cx="3657600" cy="8229600"/>
          </a:xfrm>
          <a:prstGeom prst="rect">
            <a:avLst/>
          </a:prstGeom>
          <a:ln w="12700">
            <a:miter lim="400000"/>
          </a:ln>
        </p:spPr>
      </p:pic>
      <p:sp>
        <p:nvSpPr>
          <p:cNvPr id="36" name="Text 1"/>
          <p:cNvSpPr txBox="1"/>
          <p:nvPr/>
        </p:nvSpPr>
        <p:spPr>
          <a:xfrm>
            <a:off x="878919" y="1353978"/>
            <a:ext cx="10079769" cy="76567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5400"/>
              </a:lnSpc>
              <a:defRPr b="1" spc="-35" sz="4300">
                <a:latin typeface="adonis-web"/>
                <a:ea typeface="adonis-web"/>
                <a:cs typeface="adonis-web"/>
                <a:sym typeface="adonis-web"/>
              </a:defRPr>
            </a:lvl1pPr>
          </a:lstStyle>
          <a:p>
            <a:pPr/>
            <a:r>
              <a:t>Personalized Emotional Music Journey</a:t>
            </a:r>
          </a:p>
        </p:txBody>
      </p:sp>
      <p:sp>
        <p:nvSpPr>
          <p:cNvPr id="37" name="Shape 2"/>
          <p:cNvSpPr/>
          <p:nvPr/>
        </p:nvSpPr>
        <p:spPr>
          <a:xfrm>
            <a:off x="833199" y="2381606"/>
            <a:ext cx="4542116" cy="4494016"/>
          </a:xfrm>
          <a:prstGeom prst="roundRect">
            <a:avLst>
              <a:gd name="adj" fmla="val 2225"/>
            </a:avLst>
          </a:prstGeom>
          <a:solidFill>
            <a:srgbClr val="F0D4F7"/>
          </a:solidFill>
          <a:ln w="7620">
            <a:solidFill>
              <a:srgbClr val="D6BADD"/>
            </a:solidFill>
          </a:ln>
        </p:spPr>
        <p:txBody>
          <a:bodyPr lIns="45719" rIns="45719"/>
          <a:lstStyle/>
          <a:p>
            <a:pPr/>
          </a:p>
        </p:txBody>
      </p:sp>
      <p:sp>
        <p:nvSpPr>
          <p:cNvPr id="38" name="Text 3"/>
          <p:cNvSpPr txBox="1"/>
          <p:nvPr/>
        </p:nvSpPr>
        <p:spPr>
          <a:xfrm>
            <a:off x="1108709" y="2611397"/>
            <a:ext cx="1903750" cy="4270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b="1" spc="-34" sz="2100">
                <a:solidFill>
                  <a:srgbClr val="272525"/>
                </a:solidFill>
                <a:latin typeface="adonis-web"/>
                <a:ea typeface="adonis-web"/>
                <a:cs typeface="adonis-web"/>
                <a:sym typeface="adonis-web"/>
              </a:defRPr>
            </a:lvl1pPr>
          </a:lstStyle>
          <a:p>
            <a:pPr/>
            <a:r>
              <a:t>Unique Aspect</a:t>
            </a:r>
          </a:p>
        </p:txBody>
      </p:sp>
      <p:sp>
        <p:nvSpPr>
          <p:cNvPr id="39" name="Text 4"/>
          <p:cNvSpPr txBox="1"/>
          <p:nvPr/>
        </p:nvSpPr>
        <p:spPr>
          <a:xfrm>
            <a:off x="1108709" y="3091814"/>
            <a:ext cx="3991095" cy="350151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Our project aims to create a personalized emotional journey for each user by dynamically adjusting song recommendations based on a nuanced understanding of their emotions. This personalized approach recognizes that emotional states are complex and vary from moment to moment, allowing users to discover music that resonates with their current feelings.</a:t>
            </a:r>
          </a:p>
        </p:txBody>
      </p:sp>
      <p:sp>
        <p:nvSpPr>
          <p:cNvPr id="40" name="Shape 5"/>
          <p:cNvSpPr/>
          <p:nvPr/>
        </p:nvSpPr>
        <p:spPr>
          <a:xfrm>
            <a:off x="5597485" y="2381606"/>
            <a:ext cx="4542116" cy="4494016"/>
          </a:xfrm>
          <a:prstGeom prst="roundRect">
            <a:avLst>
              <a:gd name="adj" fmla="val 2225"/>
            </a:avLst>
          </a:prstGeom>
          <a:solidFill>
            <a:srgbClr val="F0D4F7"/>
          </a:solidFill>
          <a:ln w="7620">
            <a:solidFill>
              <a:srgbClr val="D6BADD"/>
            </a:solidFill>
          </a:ln>
        </p:spPr>
        <p:txBody>
          <a:bodyPr lIns="45719" rIns="45719"/>
          <a:lstStyle/>
          <a:p>
            <a:pPr/>
          </a:p>
        </p:txBody>
      </p:sp>
      <p:sp>
        <p:nvSpPr>
          <p:cNvPr id="41" name="Text 6"/>
          <p:cNvSpPr txBox="1"/>
          <p:nvPr/>
        </p:nvSpPr>
        <p:spPr>
          <a:xfrm>
            <a:off x="5872996" y="2611397"/>
            <a:ext cx="1621830" cy="42709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b="1" spc="-34" sz="2100">
                <a:solidFill>
                  <a:srgbClr val="272525"/>
                </a:solidFill>
                <a:latin typeface="adonis-web"/>
                <a:ea typeface="adonis-web"/>
                <a:cs typeface="adonis-web"/>
                <a:sym typeface="adonis-web"/>
              </a:defRPr>
            </a:lvl1pPr>
          </a:lstStyle>
          <a:p>
            <a:pPr/>
            <a:r>
              <a:t>Significance</a:t>
            </a:r>
          </a:p>
        </p:txBody>
      </p:sp>
      <p:sp>
        <p:nvSpPr>
          <p:cNvPr id="42" name="Text 7"/>
          <p:cNvSpPr txBox="1"/>
          <p:nvPr/>
        </p:nvSpPr>
        <p:spPr>
          <a:xfrm>
            <a:off x="5872996" y="3091814"/>
            <a:ext cx="3991095" cy="350151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700"/>
              </a:lnSpc>
              <a:defRPr spc="-34" sz="1700">
                <a:solidFill>
                  <a:srgbClr val="272525"/>
                </a:solidFill>
                <a:latin typeface="Source Sans Pro"/>
                <a:ea typeface="Source Sans Pro"/>
                <a:cs typeface="Source Sans Pro"/>
                <a:sym typeface="Source Sans Pro"/>
              </a:defRPr>
            </a:lvl1pPr>
          </a:lstStyle>
          <a:p>
            <a:pPr/>
            <a:r>
              <a:t>This distinctive feature sets our project apart from traditional music recommendation systems, which often rely on static user preferences or historical data. By continuously adapting to the user's evolving emotional state, our system ensures that the music recommendations remain relevant and engaging, enhancing the overall listening experience.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 name="Shape 0"/>
          <p:cNvSpPr/>
          <p:nvPr/>
        </p:nvSpPr>
        <p:spPr>
          <a:xfrm>
            <a:off x="0" y="0"/>
            <a:ext cx="14630400" cy="8229600"/>
          </a:xfrm>
          <a:prstGeom prst="rect">
            <a:avLst/>
          </a:prstGeom>
          <a:solidFill>
            <a:srgbClr val="F6F4F4"/>
          </a:solidFill>
          <a:ln w="12700">
            <a:miter lim="400000"/>
          </a:ln>
        </p:spPr>
        <p:txBody>
          <a:bodyPr lIns="45719" rIns="45719"/>
          <a:lstStyle/>
          <a:p>
            <a:pPr/>
          </a:p>
        </p:txBody>
      </p:sp>
      <p:sp>
        <p:nvSpPr>
          <p:cNvPr id="45" name="Shape 1"/>
          <p:cNvSpPr/>
          <p:nvPr/>
        </p:nvSpPr>
        <p:spPr>
          <a:xfrm>
            <a:off x="0" y="0"/>
            <a:ext cx="14630400" cy="8229600"/>
          </a:xfrm>
          <a:prstGeom prst="rect">
            <a:avLst/>
          </a:prstGeom>
          <a:solidFill>
            <a:srgbClr val="FFFFFF"/>
          </a:solidFill>
          <a:ln w="12700">
            <a:miter lim="400000"/>
          </a:ln>
        </p:spPr>
        <p:txBody>
          <a:bodyPr lIns="45719" rIns="45719"/>
          <a:lstStyle/>
          <a:p>
            <a:pPr/>
          </a:p>
        </p:txBody>
      </p:sp>
      <p:sp>
        <p:nvSpPr>
          <p:cNvPr id="46" name="Text 2"/>
          <p:cNvSpPr txBox="1"/>
          <p:nvPr/>
        </p:nvSpPr>
        <p:spPr>
          <a:xfrm>
            <a:off x="2890838" y="517922"/>
            <a:ext cx="1702884" cy="66686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4600"/>
              </a:lnSpc>
              <a:defRPr b="1" spc="-111" sz="3700">
                <a:latin typeface="Inter"/>
                <a:ea typeface="Inter"/>
                <a:cs typeface="Inter"/>
                <a:sym typeface="Inter"/>
              </a:defRPr>
            </a:lvl1pPr>
          </a:lstStyle>
          <a:p>
            <a:pPr/>
            <a:r>
              <a:t>Novelty</a:t>
            </a:r>
          </a:p>
        </p:txBody>
      </p:sp>
      <p:sp>
        <p:nvSpPr>
          <p:cNvPr id="47" name="Shape 3"/>
          <p:cNvSpPr/>
          <p:nvPr/>
        </p:nvSpPr>
        <p:spPr>
          <a:xfrm>
            <a:off x="2845118" y="1629488"/>
            <a:ext cx="423386" cy="423387"/>
          </a:xfrm>
          <a:prstGeom prst="roundRect">
            <a:avLst>
              <a:gd name="adj" fmla="val 20005"/>
            </a:avLst>
          </a:prstGeom>
          <a:solidFill>
            <a:srgbClr val="DADBF1"/>
          </a:solidFill>
          <a:ln w="7620">
            <a:solidFill>
              <a:srgbClr val="C0C1D7"/>
            </a:solidFill>
          </a:ln>
        </p:spPr>
        <p:txBody>
          <a:bodyPr lIns="45719" rIns="45719"/>
          <a:lstStyle/>
          <a:p>
            <a:pPr/>
          </a:p>
        </p:txBody>
      </p:sp>
      <p:sp>
        <p:nvSpPr>
          <p:cNvPr id="48" name="Text 4"/>
          <p:cNvSpPr txBox="1"/>
          <p:nvPr/>
        </p:nvSpPr>
        <p:spPr>
          <a:xfrm>
            <a:off x="2931301" y="1664731"/>
            <a:ext cx="251021" cy="43001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ts val="2700"/>
              </a:lnSpc>
              <a:defRPr b="1" spc="-67" sz="2200">
                <a:solidFill>
                  <a:srgbClr val="272525"/>
                </a:solidFill>
                <a:latin typeface="Inter"/>
                <a:ea typeface="Inter"/>
                <a:cs typeface="Inter"/>
                <a:sym typeface="Inter"/>
              </a:defRPr>
            </a:lvl1pPr>
          </a:lstStyle>
          <a:p>
            <a:pPr/>
            <a:r>
              <a:t>1</a:t>
            </a:r>
          </a:p>
        </p:txBody>
      </p:sp>
      <p:sp>
        <p:nvSpPr>
          <p:cNvPr id="49" name="Text 5"/>
          <p:cNvSpPr txBox="1"/>
          <p:nvPr/>
        </p:nvSpPr>
        <p:spPr>
          <a:xfrm>
            <a:off x="3502342" y="1694140"/>
            <a:ext cx="3673078" cy="6697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300"/>
              </a:lnSpc>
              <a:defRPr b="1" spc="-56">
                <a:solidFill>
                  <a:srgbClr val="272525"/>
                </a:solidFill>
                <a:latin typeface="Inter"/>
                <a:ea typeface="Inter"/>
                <a:cs typeface="Inter"/>
                <a:sym typeface="Inter"/>
              </a:defRPr>
            </a:lvl1pPr>
          </a:lstStyle>
          <a:p>
            <a:pPr/>
            <a:r>
              <a:t>Real-Time Emotion-Driven Music Recommendations</a:t>
            </a:r>
          </a:p>
        </p:txBody>
      </p:sp>
      <p:sp>
        <p:nvSpPr>
          <p:cNvPr id="50" name="Text 6"/>
          <p:cNvSpPr txBox="1"/>
          <p:nvPr/>
        </p:nvSpPr>
        <p:spPr>
          <a:xfrm>
            <a:off x="3502342" y="2395179"/>
            <a:ext cx="3673078" cy="211861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300"/>
              </a:lnSpc>
              <a:defRPr spc="-30" sz="1400">
                <a:solidFill>
                  <a:srgbClr val="272525"/>
                </a:solidFill>
                <a:latin typeface="Inter"/>
                <a:ea typeface="Inter"/>
                <a:cs typeface="Inter"/>
                <a:sym typeface="Inter"/>
              </a:defRPr>
            </a:lvl1pPr>
          </a:lstStyle>
          <a:p>
            <a:pPr/>
            <a:r>
              <a:t>Unlike traditional music recommendation systems that rely on historical data or explicit user preferences, our project introduces a real-time component that dynamically adjusts song recommendations based on the user's immediate emotional expressions captured through facial recognition.</a:t>
            </a:r>
          </a:p>
        </p:txBody>
      </p:sp>
      <p:sp>
        <p:nvSpPr>
          <p:cNvPr id="51" name="Shape 7"/>
          <p:cNvSpPr/>
          <p:nvPr/>
        </p:nvSpPr>
        <p:spPr>
          <a:xfrm>
            <a:off x="7409259" y="1629488"/>
            <a:ext cx="423387" cy="423387"/>
          </a:xfrm>
          <a:prstGeom prst="roundRect">
            <a:avLst>
              <a:gd name="adj" fmla="val 20005"/>
            </a:avLst>
          </a:prstGeom>
          <a:solidFill>
            <a:srgbClr val="DADBF1"/>
          </a:solidFill>
          <a:ln w="7620">
            <a:solidFill>
              <a:srgbClr val="C0C1D7"/>
            </a:solidFill>
          </a:ln>
        </p:spPr>
        <p:txBody>
          <a:bodyPr lIns="45719" rIns="45719"/>
          <a:lstStyle/>
          <a:p>
            <a:pPr/>
          </a:p>
        </p:txBody>
      </p:sp>
      <p:sp>
        <p:nvSpPr>
          <p:cNvPr id="52" name="Text 8"/>
          <p:cNvSpPr txBox="1"/>
          <p:nvPr/>
        </p:nvSpPr>
        <p:spPr>
          <a:xfrm>
            <a:off x="7495382" y="1664731"/>
            <a:ext cx="251021" cy="43001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ts val="2700"/>
              </a:lnSpc>
              <a:defRPr b="1" spc="-67" sz="2200">
                <a:solidFill>
                  <a:srgbClr val="272525"/>
                </a:solidFill>
                <a:latin typeface="Inter"/>
                <a:ea typeface="Inter"/>
                <a:cs typeface="Inter"/>
                <a:sym typeface="Inter"/>
              </a:defRPr>
            </a:lvl1pPr>
          </a:lstStyle>
          <a:p>
            <a:pPr/>
            <a:r>
              <a:t>2</a:t>
            </a:r>
          </a:p>
        </p:txBody>
      </p:sp>
      <p:sp>
        <p:nvSpPr>
          <p:cNvPr id="53" name="Text 9"/>
          <p:cNvSpPr txBox="1"/>
          <p:nvPr/>
        </p:nvSpPr>
        <p:spPr>
          <a:xfrm>
            <a:off x="8066483" y="1694140"/>
            <a:ext cx="3673079" cy="9618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300"/>
              </a:lnSpc>
              <a:defRPr b="1" spc="-56">
                <a:solidFill>
                  <a:srgbClr val="272525"/>
                </a:solidFill>
                <a:latin typeface="Inter"/>
                <a:ea typeface="Inter"/>
                <a:cs typeface="Inter"/>
                <a:sym typeface="Inter"/>
              </a:defRPr>
            </a:lvl1pPr>
          </a:lstStyle>
          <a:p>
            <a:pPr/>
            <a:r>
              <a:t>Seamless Integration of Facial Recognition and Music Recommendation</a:t>
            </a:r>
          </a:p>
        </p:txBody>
      </p:sp>
      <p:sp>
        <p:nvSpPr>
          <p:cNvPr id="54" name="Text 10"/>
          <p:cNvSpPr txBox="1"/>
          <p:nvPr/>
        </p:nvSpPr>
        <p:spPr>
          <a:xfrm>
            <a:off x="8066483" y="2689264"/>
            <a:ext cx="3673079" cy="124231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300"/>
              </a:lnSpc>
              <a:defRPr spc="-30" sz="1400">
                <a:solidFill>
                  <a:srgbClr val="272525"/>
                </a:solidFill>
                <a:latin typeface="Inter"/>
                <a:ea typeface="Inter"/>
                <a:cs typeface="Inter"/>
                <a:sym typeface="Inter"/>
              </a:defRPr>
            </a:lvl1pPr>
          </a:lstStyle>
          <a:p>
            <a:pPr/>
            <a:r>
              <a:t>Our project seamlessly integrates advanced facial recognition technology with a music recommendation system, offering a cohesive and interactive user experience.</a:t>
            </a:r>
          </a:p>
        </p:txBody>
      </p:sp>
      <p:sp>
        <p:nvSpPr>
          <p:cNvPr id="55" name="Shape 11"/>
          <p:cNvSpPr/>
          <p:nvPr/>
        </p:nvSpPr>
        <p:spPr>
          <a:xfrm>
            <a:off x="2845118" y="5139213"/>
            <a:ext cx="423386" cy="423387"/>
          </a:xfrm>
          <a:prstGeom prst="roundRect">
            <a:avLst>
              <a:gd name="adj" fmla="val 20005"/>
            </a:avLst>
          </a:prstGeom>
          <a:solidFill>
            <a:srgbClr val="DADBF1"/>
          </a:solidFill>
          <a:ln w="7620">
            <a:solidFill>
              <a:srgbClr val="C0C1D7"/>
            </a:solidFill>
          </a:ln>
        </p:spPr>
        <p:txBody>
          <a:bodyPr lIns="45719" rIns="45719"/>
          <a:lstStyle/>
          <a:p>
            <a:pPr/>
          </a:p>
        </p:txBody>
      </p:sp>
      <p:sp>
        <p:nvSpPr>
          <p:cNvPr id="56" name="Text 12"/>
          <p:cNvSpPr txBox="1"/>
          <p:nvPr/>
        </p:nvSpPr>
        <p:spPr>
          <a:xfrm>
            <a:off x="2931241" y="5174455"/>
            <a:ext cx="251020" cy="43001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ts val="2700"/>
              </a:lnSpc>
              <a:defRPr b="1" spc="-67" sz="2200">
                <a:solidFill>
                  <a:srgbClr val="272525"/>
                </a:solidFill>
                <a:latin typeface="Inter"/>
                <a:ea typeface="Inter"/>
                <a:cs typeface="Inter"/>
                <a:sym typeface="Inter"/>
              </a:defRPr>
            </a:lvl1pPr>
          </a:lstStyle>
          <a:p>
            <a:pPr/>
            <a:r>
              <a:t>3</a:t>
            </a:r>
          </a:p>
        </p:txBody>
      </p:sp>
      <p:sp>
        <p:nvSpPr>
          <p:cNvPr id="57" name="Text 13"/>
          <p:cNvSpPr txBox="1"/>
          <p:nvPr/>
        </p:nvSpPr>
        <p:spPr>
          <a:xfrm>
            <a:off x="3502342" y="5203864"/>
            <a:ext cx="3673078" cy="66979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300"/>
              </a:lnSpc>
              <a:defRPr b="1" spc="-56">
                <a:solidFill>
                  <a:srgbClr val="272525"/>
                </a:solidFill>
                <a:latin typeface="Inter"/>
                <a:ea typeface="Inter"/>
                <a:cs typeface="Inter"/>
                <a:sym typeface="Inter"/>
              </a:defRPr>
            </a:lvl1pPr>
          </a:lstStyle>
          <a:p>
            <a:pPr/>
            <a:r>
              <a:t>Privacy-Respecting Emotion Analysis</a:t>
            </a:r>
          </a:p>
        </p:txBody>
      </p:sp>
      <p:sp>
        <p:nvSpPr>
          <p:cNvPr id="58" name="Text 14"/>
          <p:cNvSpPr txBox="1"/>
          <p:nvPr/>
        </p:nvSpPr>
        <p:spPr>
          <a:xfrm>
            <a:off x="3502342" y="5904905"/>
            <a:ext cx="3673078" cy="153441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300"/>
              </a:lnSpc>
              <a:defRPr spc="-30" sz="1400">
                <a:solidFill>
                  <a:srgbClr val="272525"/>
                </a:solidFill>
                <a:latin typeface="Inter"/>
                <a:ea typeface="Inter"/>
                <a:cs typeface="Inter"/>
                <a:sym typeface="Inter"/>
              </a:defRPr>
            </a:lvl1pPr>
          </a:lstStyle>
          <a:p>
            <a:pPr/>
            <a:r>
              <a:t>Recognizing the importance of user privacy, our project incorporates robust privacy measures in the facial recognition process, fostering trust and encouraging users to comfortably express their emotions within the system.</a:t>
            </a:r>
          </a:p>
        </p:txBody>
      </p:sp>
      <p:sp>
        <p:nvSpPr>
          <p:cNvPr id="59" name="Shape 15"/>
          <p:cNvSpPr/>
          <p:nvPr/>
        </p:nvSpPr>
        <p:spPr>
          <a:xfrm>
            <a:off x="7409259" y="5139213"/>
            <a:ext cx="423387" cy="423387"/>
          </a:xfrm>
          <a:prstGeom prst="roundRect">
            <a:avLst>
              <a:gd name="adj" fmla="val 20005"/>
            </a:avLst>
          </a:prstGeom>
          <a:solidFill>
            <a:srgbClr val="DADBF1"/>
          </a:solidFill>
          <a:ln w="7620">
            <a:solidFill>
              <a:srgbClr val="C0C1D7"/>
            </a:solidFill>
          </a:ln>
        </p:spPr>
        <p:txBody>
          <a:bodyPr lIns="45719" rIns="45719"/>
          <a:lstStyle/>
          <a:p>
            <a:pPr/>
          </a:p>
        </p:txBody>
      </p:sp>
      <p:sp>
        <p:nvSpPr>
          <p:cNvPr id="60" name="Text 16"/>
          <p:cNvSpPr txBox="1"/>
          <p:nvPr/>
        </p:nvSpPr>
        <p:spPr>
          <a:xfrm>
            <a:off x="7495382" y="5174455"/>
            <a:ext cx="251021" cy="43001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ts val="2700"/>
              </a:lnSpc>
              <a:defRPr b="1" spc="-67" sz="2200">
                <a:solidFill>
                  <a:srgbClr val="272525"/>
                </a:solidFill>
                <a:latin typeface="Inter"/>
                <a:ea typeface="Inter"/>
                <a:cs typeface="Inter"/>
                <a:sym typeface="Inter"/>
              </a:defRPr>
            </a:lvl1pPr>
          </a:lstStyle>
          <a:p>
            <a:pPr/>
            <a:r>
              <a:t>4</a:t>
            </a:r>
          </a:p>
        </p:txBody>
      </p:sp>
      <p:sp>
        <p:nvSpPr>
          <p:cNvPr id="61" name="Text 17"/>
          <p:cNvSpPr txBox="1"/>
          <p:nvPr/>
        </p:nvSpPr>
        <p:spPr>
          <a:xfrm>
            <a:off x="8066483" y="5203864"/>
            <a:ext cx="2900645" cy="37769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300"/>
              </a:lnSpc>
              <a:defRPr b="1" spc="-56">
                <a:solidFill>
                  <a:srgbClr val="272525"/>
                </a:solidFill>
                <a:latin typeface="Inter"/>
                <a:ea typeface="Inter"/>
                <a:cs typeface="Inter"/>
                <a:sym typeface="Inter"/>
              </a:defRPr>
            </a:lvl1pPr>
          </a:lstStyle>
          <a:p>
            <a:pPr/>
            <a:r>
              <a:t>Dynamic User Engagement</a:t>
            </a:r>
          </a:p>
        </p:txBody>
      </p:sp>
      <p:sp>
        <p:nvSpPr>
          <p:cNvPr id="62" name="Text 18"/>
          <p:cNvSpPr txBox="1"/>
          <p:nvPr/>
        </p:nvSpPr>
        <p:spPr>
          <a:xfrm>
            <a:off x="8066483" y="5610819"/>
            <a:ext cx="3673079" cy="124231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300"/>
              </a:lnSpc>
              <a:defRPr spc="-30" sz="1400">
                <a:solidFill>
                  <a:srgbClr val="272525"/>
                </a:solidFill>
                <a:latin typeface="Inter"/>
                <a:ea typeface="Inter"/>
                <a:cs typeface="Inter"/>
                <a:sym typeface="Inter"/>
              </a:defRPr>
            </a:lvl1pPr>
          </a:lstStyle>
          <a:p>
            <a:pPr/>
            <a:r>
              <a:t>The system is designed to not only recommend music based on facial expressions but also to enhance user engagement through a visually appealing and user-friendly interface.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4" name="Image 0" descr="Image 0"/>
          <p:cNvPicPr>
            <a:picLocks noChangeAspect="1"/>
          </p:cNvPicPr>
          <p:nvPr/>
        </p:nvPicPr>
        <p:blipFill>
          <a:blip r:embed="rId2">
            <a:extLst/>
          </a:blip>
          <a:stretch>
            <a:fillRect/>
          </a:stretch>
        </p:blipFill>
        <p:spPr>
          <a:xfrm>
            <a:off x="0" y="0"/>
            <a:ext cx="14630400" cy="8229600"/>
          </a:xfrm>
          <a:prstGeom prst="rect">
            <a:avLst/>
          </a:prstGeom>
          <a:ln w="12700">
            <a:miter lim="400000"/>
          </a:ln>
        </p:spPr>
      </p:pic>
      <p:sp>
        <p:nvSpPr>
          <p:cNvPr id="65" name="Shape 0"/>
          <p:cNvSpPr/>
          <p:nvPr/>
        </p:nvSpPr>
        <p:spPr>
          <a:xfrm>
            <a:off x="0" y="-12701"/>
            <a:ext cx="14630400" cy="8231507"/>
          </a:xfrm>
          <a:prstGeom prst="rect">
            <a:avLst/>
          </a:prstGeom>
          <a:solidFill>
            <a:srgbClr val="FFFFFF">
              <a:alpha val="75000"/>
            </a:srgbClr>
          </a:solidFill>
          <a:ln w="12700">
            <a:miter lim="400000"/>
          </a:ln>
        </p:spPr>
        <p:txBody>
          <a:bodyPr lIns="45719" rIns="45719"/>
          <a:lstStyle/>
          <a:p>
            <a:pPr/>
          </a:p>
        </p:txBody>
      </p:sp>
      <p:sp>
        <p:nvSpPr>
          <p:cNvPr id="66" name="Text 1"/>
          <p:cNvSpPr txBox="1"/>
          <p:nvPr/>
        </p:nvSpPr>
        <p:spPr>
          <a:xfrm>
            <a:off x="3803808" y="437554"/>
            <a:ext cx="2385180" cy="57822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3900"/>
              </a:lnSpc>
              <a:defRPr b="1" spc="-25" sz="3100">
                <a:latin typeface="adonis-web"/>
                <a:ea typeface="adonis-web"/>
                <a:cs typeface="adonis-web"/>
                <a:sym typeface="adonis-web"/>
              </a:defRPr>
            </a:lvl1pPr>
          </a:lstStyle>
          <a:p>
            <a:pPr/>
            <a:r>
              <a:t>Significance</a:t>
            </a:r>
          </a:p>
        </p:txBody>
      </p:sp>
      <p:sp>
        <p:nvSpPr>
          <p:cNvPr id="67" name="Shape 2"/>
          <p:cNvSpPr/>
          <p:nvPr/>
        </p:nvSpPr>
        <p:spPr>
          <a:xfrm>
            <a:off x="3758088" y="1377314"/>
            <a:ext cx="358022" cy="358022"/>
          </a:xfrm>
          <a:prstGeom prst="roundRect">
            <a:avLst>
              <a:gd name="adj" fmla="val 20002"/>
            </a:avLst>
          </a:prstGeom>
          <a:solidFill>
            <a:srgbClr val="F0D4F7"/>
          </a:solidFill>
          <a:ln w="7620">
            <a:solidFill>
              <a:srgbClr val="D6BADD"/>
            </a:solidFill>
          </a:ln>
        </p:spPr>
        <p:txBody>
          <a:bodyPr lIns="45719" rIns="45719"/>
          <a:lstStyle/>
          <a:p>
            <a:pPr/>
          </a:p>
        </p:txBody>
      </p:sp>
      <p:sp>
        <p:nvSpPr>
          <p:cNvPr id="68" name="Text 3"/>
          <p:cNvSpPr txBox="1"/>
          <p:nvPr/>
        </p:nvSpPr>
        <p:spPr>
          <a:xfrm>
            <a:off x="3822989" y="1407080"/>
            <a:ext cx="228102" cy="37769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ts val="2300"/>
              </a:lnSpc>
              <a:defRPr b="1" spc="-25">
                <a:solidFill>
                  <a:srgbClr val="272525"/>
                </a:solidFill>
                <a:latin typeface="adonis-web"/>
                <a:ea typeface="adonis-web"/>
                <a:cs typeface="adonis-web"/>
                <a:sym typeface="adonis-web"/>
              </a:defRPr>
            </a:lvl1pPr>
          </a:lstStyle>
          <a:p>
            <a:pPr/>
            <a:r>
              <a:t>1</a:t>
            </a:r>
          </a:p>
        </p:txBody>
      </p:sp>
      <p:sp>
        <p:nvSpPr>
          <p:cNvPr id="69" name="Text 4"/>
          <p:cNvSpPr txBox="1"/>
          <p:nvPr/>
        </p:nvSpPr>
        <p:spPr>
          <a:xfrm>
            <a:off x="4320897" y="1431965"/>
            <a:ext cx="2869050" cy="56959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1900"/>
              </a:lnSpc>
              <a:defRPr b="1" spc="-25" sz="1500">
                <a:solidFill>
                  <a:srgbClr val="272525"/>
                </a:solidFill>
                <a:latin typeface="adonis-web"/>
                <a:ea typeface="adonis-web"/>
                <a:cs typeface="adonis-web"/>
                <a:sym typeface="adonis-web"/>
              </a:defRPr>
            </a:lvl1pPr>
          </a:lstStyle>
          <a:p>
            <a:pPr/>
            <a:r>
              <a:t>Real-Time Emotion-Driven Music Recommendations</a:t>
            </a:r>
          </a:p>
        </p:txBody>
      </p:sp>
      <p:sp>
        <p:nvSpPr>
          <p:cNvPr id="70" name="Text 5"/>
          <p:cNvSpPr txBox="1"/>
          <p:nvPr/>
        </p:nvSpPr>
        <p:spPr>
          <a:xfrm>
            <a:off x="4320897" y="2024539"/>
            <a:ext cx="2869050" cy="261569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000"/>
              </a:lnSpc>
              <a:defRPr spc="-25" sz="1200">
                <a:solidFill>
                  <a:srgbClr val="272525"/>
                </a:solidFill>
                <a:latin typeface="Source Sans Pro"/>
                <a:ea typeface="Source Sans Pro"/>
                <a:cs typeface="Source Sans Pro"/>
                <a:sym typeface="Source Sans Pro"/>
              </a:defRPr>
            </a:lvl1pPr>
          </a:lstStyle>
          <a:p>
            <a:pPr/>
            <a:r>
              <a:t>Unlike traditional music recommendation systems that rely on historical data or explicit user preferences, our project introduces a real-time component. The system dynamically adjusts song recommendations based on the user's immediate emotional expressions captured through facial recognition, providing a more responsive and immersive listening experience.</a:t>
            </a:r>
          </a:p>
        </p:txBody>
      </p:sp>
      <p:sp>
        <p:nvSpPr>
          <p:cNvPr id="71" name="Shape 6"/>
          <p:cNvSpPr/>
          <p:nvPr/>
        </p:nvSpPr>
        <p:spPr>
          <a:xfrm>
            <a:off x="7394733" y="1377314"/>
            <a:ext cx="358022" cy="358022"/>
          </a:xfrm>
          <a:prstGeom prst="roundRect">
            <a:avLst>
              <a:gd name="adj" fmla="val 20002"/>
            </a:avLst>
          </a:prstGeom>
          <a:solidFill>
            <a:srgbClr val="F0D4F7"/>
          </a:solidFill>
          <a:ln w="7620">
            <a:solidFill>
              <a:srgbClr val="D6BADD"/>
            </a:solidFill>
          </a:ln>
        </p:spPr>
        <p:txBody>
          <a:bodyPr lIns="45719" rIns="45719"/>
          <a:lstStyle/>
          <a:p>
            <a:pPr/>
          </a:p>
        </p:txBody>
      </p:sp>
      <p:sp>
        <p:nvSpPr>
          <p:cNvPr id="72" name="Text 7"/>
          <p:cNvSpPr txBox="1"/>
          <p:nvPr/>
        </p:nvSpPr>
        <p:spPr>
          <a:xfrm>
            <a:off x="7459634" y="1407080"/>
            <a:ext cx="228102" cy="37769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ts val="2300"/>
              </a:lnSpc>
              <a:defRPr b="1" spc="-25">
                <a:solidFill>
                  <a:srgbClr val="272525"/>
                </a:solidFill>
                <a:latin typeface="adonis-web"/>
                <a:ea typeface="adonis-web"/>
                <a:cs typeface="adonis-web"/>
                <a:sym typeface="adonis-web"/>
              </a:defRPr>
            </a:lvl1pPr>
          </a:lstStyle>
          <a:p>
            <a:pPr/>
            <a:r>
              <a:t>2</a:t>
            </a:r>
          </a:p>
        </p:txBody>
      </p:sp>
      <p:sp>
        <p:nvSpPr>
          <p:cNvPr id="73" name="Text 8"/>
          <p:cNvSpPr txBox="1"/>
          <p:nvPr/>
        </p:nvSpPr>
        <p:spPr>
          <a:xfrm>
            <a:off x="7957541" y="1431965"/>
            <a:ext cx="2869050" cy="81089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1900"/>
              </a:lnSpc>
              <a:defRPr b="1" spc="-25" sz="1500">
                <a:solidFill>
                  <a:srgbClr val="272525"/>
                </a:solidFill>
                <a:latin typeface="adonis-web"/>
                <a:ea typeface="adonis-web"/>
                <a:cs typeface="adonis-web"/>
                <a:sym typeface="adonis-web"/>
              </a:defRPr>
            </a:lvl1pPr>
          </a:lstStyle>
          <a:p>
            <a:pPr/>
            <a:r>
              <a:t>Seamless Integration of Facial Recognition and Music Recommendation</a:t>
            </a:r>
          </a:p>
        </p:txBody>
      </p:sp>
      <p:sp>
        <p:nvSpPr>
          <p:cNvPr id="74" name="Text 9"/>
          <p:cNvSpPr txBox="1"/>
          <p:nvPr/>
        </p:nvSpPr>
        <p:spPr>
          <a:xfrm>
            <a:off x="7957541" y="2273141"/>
            <a:ext cx="2869050" cy="236169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000"/>
              </a:lnSpc>
              <a:defRPr spc="-25" sz="1200">
                <a:solidFill>
                  <a:srgbClr val="272525"/>
                </a:solidFill>
                <a:latin typeface="Source Sans Pro"/>
                <a:ea typeface="Source Sans Pro"/>
                <a:cs typeface="Source Sans Pro"/>
                <a:sym typeface="Source Sans Pro"/>
              </a:defRPr>
            </a:lvl1pPr>
          </a:lstStyle>
          <a:p>
            <a:pPr/>
            <a:r>
              <a:t>Our project seamlessly integrates advanced facial recognition technology with a music recommendation system, offering a cohesive and interactive user experience. This integration goes beyond the conventional approach, allowing users to engage with the system effortlessly through their facial expressions, creating a more intuitive and personalized interaction.</a:t>
            </a:r>
          </a:p>
        </p:txBody>
      </p:sp>
      <p:sp>
        <p:nvSpPr>
          <p:cNvPr id="75" name="Shape 10"/>
          <p:cNvSpPr/>
          <p:nvPr/>
        </p:nvSpPr>
        <p:spPr>
          <a:xfrm>
            <a:off x="3758088" y="4848581"/>
            <a:ext cx="358022" cy="358022"/>
          </a:xfrm>
          <a:prstGeom prst="roundRect">
            <a:avLst>
              <a:gd name="adj" fmla="val 20002"/>
            </a:avLst>
          </a:prstGeom>
          <a:solidFill>
            <a:srgbClr val="F0D4F7"/>
          </a:solidFill>
          <a:ln w="7620">
            <a:solidFill>
              <a:srgbClr val="D6BADD"/>
            </a:solidFill>
          </a:ln>
        </p:spPr>
        <p:txBody>
          <a:bodyPr lIns="45719" rIns="45719"/>
          <a:lstStyle/>
          <a:p>
            <a:pPr/>
          </a:p>
        </p:txBody>
      </p:sp>
      <p:sp>
        <p:nvSpPr>
          <p:cNvPr id="76" name="Text 11"/>
          <p:cNvSpPr txBox="1"/>
          <p:nvPr/>
        </p:nvSpPr>
        <p:spPr>
          <a:xfrm>
            <a:off x="3822989" y="4878347"/>
            <a:ext cx="228102" cy="37769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ts val="2300"/>
              </a:lnSpc>
              <a:defRPr b="1" spc="-25">
                <a:solidFill>
                  <a:srgbClr val="272525"/>
                </a:solidFill>
                <a:latin typeface="adonis-web"/>
                <a:ea typeface="adonis-web"/>
                <a:cs typeface="adonis-web"/>
                <a:sym typeface="adonis-web"/>
              </a:defRPr>
            </a:lvl1pPr>
          </a:lstStyle>
          <a:p>
            <a:pPr/>
            <a:r>
              <a:t>3</a:t>
            </a:r>
          </a:p>
        </p:txBody>
      </p:sp>
      <p:sp>
        <p:nvSpPr>
          <p:cNvPr id="77" name="Text 12"/>
          <p:cNvSpPr txBox="1"/>
          <p:nvPr/>
        </p:nvSpPr>
        <p:spPr>
          <a:xfrm>
            <a:off x="4320897" y="4903232"/>
            <a:ext cx="2869050" cy="56959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1900"/>
              </a:lnSpc>
              <a:defRPr b="1" spc="-25" sz="1500">
                <a:solidFill>
                  <a:srgbClr val="272525"/>
                </a:solidFill>
                <a:latin typeface="adonis-web"/>
                <a:ea typeface="adonis-web"/>
                <a:cs typeface="adonis-web"/>
                <a:sym typeface="adonis-web"/>
              </a:defRPr>
            </a:lvl1pPr>
          </a:lstStyle>
          <a:p>
            <a:pPr/>
            <a:r>
              <a:t>Privacy-Respecting Emotion Analysis</a:t>
            </a:r>
          </a:p>
        </p:txBody>
      </p:sp>
      <p:sp>
        <p:nvSpPr>
          <p:cNvPr id="78" name="Text 13"/>
          <p:cNvSpPr txBox="1"/>
          <p:nvPr/>
        </p:nvSpPr>
        <p:spPr>
          <a:xfrm>
            <a:off x="4320897" y="5495806"/>
            <a:ext cx="2869050" cy="210769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000"/>
              </a:lnSpc>
              <a:defRPr spc="-25" sz="1200">
                <a:solidFill>
                  <a:srgbClr val="272525"/>
                </a:solidFill>
                <a:latin typeface="Source Sans Pro"/>
                <a:ea typeface="Source Sans Pro"/>
                <a:cs typeface="Source Sans Pro"/>
                <a:sym typeface="Source Sans Pro"/>
              </a:defRPr>
            </a:lvl1pPr>
          </a:lstStyle>
          <a:p>
            <a:pPr/>
            <a:r>
              <a:t>Recognizing the importance of user privacy, our project incorporates robust privacy measures in the facial recognition process. By prioritizing user privacy, we aim to address concerns associated with facial recognition technology, fostering trust and encouraging users to comfortably express their emotions within the system.</a:t>
            </a:r>
          </a:p>
        </p:txBody>
      </p:sp>
      <p:sp>
        <p:nvSpPr>
          <p:cNvPr id="79" name="Shape 14"/>
          <p:cNvSpPr/>
          <p:nvPr/>
        </p:nvSpPr>
        <p:spPr>
          <a:xfrm>
            <a:off x="7394733" y="4848581"/>
            <a:ext cx="358022" cy="358022"/>
          </a:xfrm>
          <a:prstGeom prst="roundRect">
            <a:avLst>
              <a:gd name="adj" fmla="val 20002"/>
            </a:avLst>
          </a:prstGeom>
          <a:solidFill>
            <a:srgbClr val="F0D4F7"/>
          </a:solidFill>
          <a:ln w="7620">
            <a:solidFill>
              <a:srgbClr val="D6BADD"/>
            </a:solidFill>
          </a:ln>
        </p:spPr>
        <p:txBody>
          <a:bodyPr lIns="45719" rIns="45719"/>
          <a:lstStyle/>
          <a:p>
            <a:pPr/>
          </a:p>
        </p:txBody>
      </p:sp>
      <p:sp>
        <p:nvSpPr>
          <p:cNvPr id="80" name="Text 15"/>
          <p:cNvSpPr txBox="1"/>
          <p:nvPr/>
        </p:nvSpPr>
        <p:spPr>
          <a:xfrm>
            <a:off x="7459634" y="4878347"/>
            <a:ext cx="228102" cy="37769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ts val="2300"/>
              </a:lnSpc>
              <a:defRPr b="1" spc="-25">
                <a:solidFill>
                  <a:srgbClr val="272525"/>
                </a:solidFill>
                <a:latin typeface="adonis-web"/>
                <a:ea typeface="adonis-web"/>
                <a:cs typeface="adonis-web"/>
                <a:sym typeface="adonis-web"/>
              </a:defRPr>
            </a:lvl1pPr>
          </a:lstStyle>
          <a:p>
            <a:pPr/>
            <a:r>
              <a:t>4</a:t>
            </a:r>
          </a:p>
        </p:txBody>
      </p:sp>
      <p:sp>
        <p:nvSpPr>
          <p:cNvPr id="81" name="Text 16"/>
          <p:cNvSpPr txBox="1"/>
          <p:nvPr/>
        </p:nvSpPr>
        <p:spPr>
          <a:xfrm>
            <a:off x="7957541" y="4903232"/>
            <a:ext cx="2497849" cy="32829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1900"/>
              </a:lnSpc>
              <a:defRPr b="1" spc="-25" sz="1500">
                <a:solidFill>
                  <a:srgbClr val="272525"/>
                </a:solidFill>
                <a:latin typeface="adonis-web"/>
                <a:ea typeface="adonis-web"/>
                <a:cs typeface="adonis-web"/>
                <a:sym typeface="adonis-web"/>
              </a:defRPr>
            </a:lvl1pPr>
          </a:lstStyle>
          <a:p>
            <a:pPr/>
            <a:r>
              <a:t>Dynamic User Engagement</a:t>
            </a:r>
          </a:p>
        </p:txBody>
      </p:sp>
      <p:sp>
        <p:nvSpPr>
          <p:cNvPr id="82" name="Text 17"/>
          <p:cNvSpPr txBox="1"/>
          <p:nvPr/>
        </p:nvSpPr>
        <p:spPr>
          <a:xfrm>
            <a:off x="7957541" y="5247202"/>
            <a:ext cx="2869050" cy="261569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000"/>
              </a:lnSpc>
              <a:defRPr spc="-25" sz="1200">
                <a:solidFill>
                  <a:srgbClr val="272525"/>
                </a:solidFill>
                <a:latin typeface="Source Sans Pro"/>
                <a:ea typeface="Source Sans Pro"/>
                <a:cs typeface="Source Sans Pro"/>
                <a:sym typeface="Source Sans Pro"/>
              </a:defRPr>
            </a:lvl1pPr>
          </a:lstStyle>
          <a:p>
            <a:pPr/>
            <a:r>
              <a:t>The system will be designed to not only recommend music based on facial expressions but also to enhance user engagement through a visually appealing and user-friendly interface. This focus on user engagement ensures that the project goes beyond mere functionality, creating an enjoyable and interactive experience that will encourage users to express and explore their emotions through music.</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 name="Shape 0"/>
          <p:cNvSpPr/>
          <p:nvPr/>
        </p:nvSpPr>
        <p:spPr>
          <a:xfrm>
            <a:off x="0" y="0"/>
            <a:ext cx="14630400" cy="8229600"/>
          </a:xfrm>
          <a:prstGeom prst="rect">
            <a:avLst/>
          </a:prstGeom>
          <a:solidFill>
            <a:srgbClr val="F6F4F4"/>
          </a:solidFill>
          <a:ln w="12700">
            <a:miter lim="400000"/>
          </a:ln>
        </p:spPr>
        <p:txBody>
          <a:bodyPr lIns="45719" rIns="45719"/>
          <a:lstStyle/>
          <a:p>
            <a:pPr/>
          </a:p>
        </p:txBody>
      </p:sp>
      <p:sp>
        <p:nvSpPr>
          <p:cNvPr id="85" name="Shape 1"/>
          <p:cNvSpPr/>
          <p:nvPr/>
        </p:nvSpPr>
        <p:spPr>
          <a:xfrm>
            <a:off x="0" y="0"/>
            <a:ext cx="14630400" cy="8229600"/>
          </a:xfrm>
          <a:prstGeom prst="rect">
            <a:avLst/>
          </a:prstGeom>
          <a:solidFill>
            <a:srgbClr val="FFFFFF"/>
          </a:solidFill>
          <a:ln w="12700">
            <a:miter lim="400000"/>
          </a:ln>
        </p:spPr>
        <p:txBody>
          <a:bodyPr lIns="45719" rIns="45719"/>
          <a:lstStyle/>
          <a:p>
            <a:pPr/>
          </a:p>
        </p:txBody>
      </p:sp>
      <p:sp>
        <p:nvSpPr>
          <p:cNvPr id="86" name="Text 2"/>
          <p:cNvSpPr txBox="1"/>
          <p:nvPr/>
        </p:nvSpPr>
        <p:spPr>
          <a:xfrm>
            <a:off x="2083713" y="795098"/>
            <a:ext cx="4373834" cy="76567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5400"/>
              </a:lnSpc>
              <a:defRPr b="1" spc="-131" sz="4300">
                <a:latin typeface="Inter"/>
                <a:ea typeface="Inter"/>
                <a:cs typeface="Inter"/>
                <a:sym typeface="Inter"/>
              </a:defRPr>
            </a:lvl1pPr>
          </a:lstStyle>
          <a:p>
            <a:pPr/>
            <a:r>
              <a:t>Literature Review</a:t>
            </a:r>
          </a:p>
        </p:txBody>
      </p:sp>
      <p:sp>
        <p:nvSpPr>
          <p:cNvPr id="87" name="Text 3"/>
          <p:cNvSpPr txBox="1"/>
          <p:nvPr/>
        </p:nvSpPr>
        <p:spPr>
          <a:xfrm>
            <a:off x="2083713" y="2044898"/>
            <a:ext cx="1473237" cy="42709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b="1" spc="-66" sz="2100">
                <a:latin typeface="Inter"/>
                <a:ea typeface="Inter"/>
                <a:cs typeface="Inter"/>
                <a:sym typeface="Inter"/>
              </a:defRPr>
            </a:lvl1pPr>
          </a:lstStyle>
          <a:p>
            <a:pPr/>
            <a:r>
              <a:t>Key Papers</a:t>
            </a:r>
          </a:p>
        </p:txBody>
      </p:sp>
      <p:sp>
        <p:nvSpPr>
          <p:cNvPr id="88" name="Text 4"/>
          <p:cNvSpPr txBox="1"/>
          <p:nvPr/>
        </p:nvSpPr>
        <p:spPr>
          <a:xfrm>
            <a:off x="2083712" y="2614254"/>
            <a:ext cx="3064909" cy="453021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700"/>
              </a:lnSpc>
              <a:defRPr spc="-34" sz="1700">
                <a:solidFill>
                  <a:srgbClr val="272525"/>
                </a:solidFill>
                <a:latin typeface="Inter"/>
                <a:ea typeface="Inter"/>
                <a:cs typeface="Inter"/>
                <a:sym typeface="Inter"/>
              </a:defRPr>
            </a:lvl1pPr>
          </a:lstStyle>
          <a:p>
            <a:pPr/>
            <a:r>
              <a:t>The literature review identifies several key papers that have explored the use of facial emotion recognition for music recommendations, including "Music Recommendation System Based on Facial Emotion Gestures," "Facial Emotion Based Music Recommendation System," and "Music Recommendation System Based on Facial Emotions."</a:t>
            </a:r>
          </a:p>
        </p:txBody>
      </p:sp>
      <p:sp>
        <p:nvSpPr>
          <p:cNvPr id="89" name="Text 5"/>
          <p:cNvSpPr txBox="1"/>
          <p:nvPr/>
        </p:nvSpPr>
        <p:spPr>
          <a:xfrm>
            <a:off x="5789652" y="2044898"/>
            <a:ext cx="3064908" cy="76999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700"/>
              </a:lnSpc>
              <a:defRPr b="1" spc="-66" sz="2100">
                <a:latin typeface="Inter"/>
                <a:ea typeface="Inter"/>
                <a:cs typeface="Inter"/>
                <a:sym typeface="Inter"/>
              </a:defRPr>
            </a:lvl1pPr>
          </a:lstStyle>
          <a:p>
            <a:pPr/>
            <a:r>
              <a:t>Uniqueness and Shortcomings</a:t>
            </a:r>
          </a:p>
        </p:txBody>
      </p:sp>
      <p:sp>
        <p:nvSpPr>
          <p:cNvPr id="90" name="Text 6"/>
          <p:cNvSpPr txBox="1"/>
          <p:nvPr/>
        </p:nvSpPr>
        <p:spPr>
          <a:xfrm>
            <a:off x="5789652" y="2961441"/>
            <a:ext cx="3064908" cy="315861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700"/>
              </a:lnSpc>
              <a:defRPr spc="-34" sz="1700">
                <a:solidFill>
                  <a:srgbClr val="272525"/>
                </a:solidFill>
                <a:latin typeface="Inter"/>
                <a:ea typeface="Inter"/>
                <a:cs typeface="Inter"/>
                <a:sym typeface="Inter"/>
              </a:defRPr>
            </a:lvl1pPr>
          </a:lstStyle>
          <a:p>
            <a:pPr/>
            <a:r>
              <a:t>These papers have pioneered the use of Convolutional Neural Networks (CNNs) and facial emotion recognition for music recommendations, but they often lack discussion on system robustness, performance evaluation, and real-world deployment considerations.</a:t>
            </a:r>
          </a:p>
        </p:txBody>
      </p:sp>
      <p:sp>
        <p:nvSpPr>
          <p:cNvPr id="91" name="Text 7"/>
          <p:cNvSpPr txBox="1"/>
          <p:nvPr/>
        </p:nvSpPr>
        <p:spPr>
          <a:xfrm>
            <a:off x="9495591" y="2044898"/>
            <a:ext cx="1243569" cy="42709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b="1" spc="-66" sz="2100">
                <a:latin typeface="Inter"/>
                <a:ea typeface="Inter"/>
                <a:cs typeface="Inter"/>
                <a:sym typeface="Inter"/>
              </a:defRPr>
            </a:lvl1pPr>
          </a:lstStyle>
          <a:p>
            <a:pPr/>
            <a:r>
              <a:t>Solutions</a:t>
            </a:r>
          </a:p>
        </p:txBody>
      </p:sp>
      <p:sp>
        <p:nvSpPr>
          <p:cNvPr id="92" name="Text 8"/>
          <p:cNvSpPr txBox="1"/>
          <p:nvPr/>
        </p:nvSpPr>
        <p:spPr>
          <a:xfrm>
            <a:off x="9495591" y="2614254"/>
            <a:ext cx="3064908" cy="281571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700"/>
              </a:lnSpc>
              <a:defRPr spc="-34" sz="1700">
                <a:solidFill>
                  <a:srgbClr val="272525"/>
                </a:solidFill>
                <a:latin typeface="Inter"/>
                <a:ea typeface="Inter"/>
                <a:cs typeface="Inter"/>
                <a:sym typeface="Inter"/>
              </a:defRPr>
            </a:lvl1pPr>
          </a:lstStyle>
          <a:p>
            <a:pPr/>
            <a:r>
              <a:t>Our project aims to address these shortcomings by conducting thorough stress testing, comparative analysis against established methods, and exploring practical considerations for real-world deployment.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94" name="Image 0" descr="Image 0"/>
          <p:cNvPicPr>
            <a:picLocks noChangeAspect="1"/>
          </p:cNvPicPr>
          <p:nvPr/>
        </p:nvPicPr>
        <p:blipFill>
          <a:blip r:embed="rId2">
            <a:extLst/>
          </a:blip>
          <a:stretch>
            <a:fillRect/>
          </a:stretch>
        </p:blipFill>
        <p:spPr>
          <a:xfrm>
            <a:off x="0" y="0"/>
            <a:ext cx="14630400" cy="8229600"/>
          </a:xfrm>
          <a:prstGeom prst="rect">
            <a:avLst/>
          </a:prstGeom>
          <a:ln w="12700">
            <a:miter lim="400000"/>
          </a:ln>
        </p:spPr>
      </p:pic>
      <p:sp>
        <p:nvSpPr>
          <p:cNvPr id="95" name="Shape 0"/>
          <p:cNvSpPr/>
          <p:nvPr/>
        </p:nvSpPr>
        <p:spPr>
          <a:xfrm>
            <a:off x="0" y="-1"/>
            <a:ext cx="14630400" cy="8721092"/>
          </a:xfrm>
          <a:prstGeom prst="rect">
            <a:avLst/>
          </a:prstGeom>
          <a:solidFill>
            <a:srgbClr val="FFFFFF">
              <a:alpha val="75000"/>
            </a:srgbClr>
          </a:solidFill>
          <a:ln w="12700">
            <a:miter lim="400000"/>
          </a:ln>
        </p:spPr>
        <p:txBody>
          <a:bodyPr lIns="45719" rIns="45719"/>
          <a:lstStyle/>
          <a:p>
            <a:pPr/>
          </a:p>
        </p:txBody>
      </p:sp>
      <p:sp>
        <p:nvSpPr>
          <p:cNvPr id="96" name="Text 1"/>
          <p:cNvSpPr txBox="1"/>
          <p:nvPr/>
        </p:nvSpPr>
        <p:spPr>
          <a:xfrm>
            <a:off x="3884176" y="427673"/>
            <a:ext cx="2440887" cy="56514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3800"/>
              </a:lnSpc>
              <a:defRPr b="1" spc="-23" sz="3000">
                <a:latin typeface="adonis-web"/>
                <a:ea typeface="adonis-web"/>
                <a:cs typeface="adonis-web"/>
                <a:sym typeface="adonis-web"/>
              </a:defRPr>
            </a:lvl1pPr>
          </a:lstStyle>
          <a:p>
            <a:pPr/>
            <a:r>
              <a:t>Methodology</a:t>
            </a:r>
          </a:p>
        </p:txBody>
      </p:sp>
      <p:sp>
        <p:nvSpPr>
          <p:cNvPr id="97" name="Shape 2"/>
          <p:cNvSpPr/>
          <p:nvPr/>
        </p:nvSpPr>
        <p:spPr>
          <a:xfrm>
            <a:off x="7299721" y="1224676"/>
            <a:ext cx="31076" cy="7068742"/>
          </a:xfrm>
          <a:prstGeom prst="roundRect">
            <a:avLst>
              <a:gd name="adj" fmla="val 50000"/>
            </a:avLst>
          </a:prstGeom>
          <a:solidFill>
            <a:srgbClr val="D6BADD"/>
          </a:solidFill>
          <a:ln w="12700">
            <a:miter lim="400000"/>
          </a:ln>
        </p:spPr>
        <p:txBody>
          <a:bodyPr lIns="45719" rIns="45719"/>
          <a:lstStyle/>
          <a:p>
            <a:pPr/>
          </a:p>
        </p:txBody>
      </p:sp>
      <p:sp>
        <p:nvSpPr>
          <p:cNvPr id="98" name="Shape 3"/>
          <p:cNvSpPr/>
          <p:nvPr/>
        </p:nvSpPr>
        <p:spPr>
          <a:xfrm>
            <a:off x="6595884" y="1505486"/>
            <a:ext cx="544355" cy="31076"/>
          </a:xfrm>
          <a:prstGeom prst="roundRect">
            <a:avLst>
              <a:gd name="adj" fmla="val 50000"/>
            </a:avLst>
          </a:prstGeom>
          <a:solidFill>
            <a:srgbClr val="D6BADD"/>
          </a:solidFill>
          <a:ln w="12700">
            <a:miter lim="400000"/>
          </a:ln>
        </p:spPr>
        <p:txBody>
          <a:bodyPr lIns="45719" rIns="45719"/>
          <a:lstStyle/>
          <a:p>
            <a:pPr/>
          </a:p>
        </p:txBody>
      </p:sp>
      <p:sp>
        <p:nvSpPr>
          <p:cNvPr id="99" name="Shape 4"/>
          <p:cNvSpPr/>
          <p:nvPr/>
        </p:nvSpPr>
        <p:spPr>
          <a:xfrm>
            <a:off x="7140237" y="1346121"/>
            <a:ext cx="349926" cy="349926"/>
          </a:xfrm>
          <a:prstGeom prst="roundRect">
            <a:avLst>
              <a:gd name="adj" fmla="val 20002"/>
            </a:avLst>
          </a:prstGeom>
          <a:solidFill>
            <a:srgbClr val="F0D4F7"/>
          </a:solidFill>
          <a:ln w="7620">
            <a:solidFill>
              <a:srgbClr val="D6BADD"/>
            </a:solidFill>
          </a:ln>
        </p:spPr>
        <p:txBody>
          <a:bodyPr lIns="45719" rIns="45719"/>
          <a:lstStyle/>
          <a:p>
            <a:pPr/>
          </a:p>
        </p:txBody>
      </p:sp>
      <p:sp>
        <p:nvSpPr>
          <p:cNvPr id="100" name="Text 5"/>
          <p:cNvSpPr txBox="1"/>
          <p:nvPr/>
        </p:nvSpPr>
        <p:spPr>
          <a:xfrm>
            <a:off x="7201085" y="1375171"/>
            <a:ext cx="228229" cy="36753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ts val="2200"/>
              </a:lnSpc>
              <a:defRPr b="1" spc="-24">
                <a:solidFill>
                  <a:srgbClr val="272525"/>
                </a:solidFill>
                <a:latin typeface="adonis-web"/>
                <a:ea typeface="adonis-web"/>
                <a:cs typeface="adonis-web"/>
                <a:sym typeface="adonis-web"/>
              </a:defRPr>
            </a:lvl1pPr>
          </a:lstStyle>
          <a:p>
            <a:pPr/>
            <a:r>
              <a:t>1</a:t>
            </a:r>
          </a:p>
        </p:txBody>
      </p:sp>
      <p:sp>
        <p:nvSpPr>
          <p:cNvPr id="101" name="Text 6"/>
          <p:cNvSpPr txBox="1"/>
          <p:nvPr/>
        </p:nvSpPr>
        <p:spPr>
          <a:xfrm>
            <a:off x="4107258" y="1380173"/>
            <a:ext cx="2306758" cy="32829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a:lnSpc>
                <a:spcPts val="1900"/>
              </a:lnSpc>
              <a:defRPr b="1" spc="-23" sz="1500">
                <a:solidFill>
                  <a:srgbClr val="272525"/>
                </a:solidFill>
                <a:latin typeface="adonis-web"/>
                <a:ea typeface="adonis-web"/>
                <a:cs typeface="adonis-web"/>
                <a:sym typeface="adonis-web"/>
              </a:defRPr>
            </a:lvl1pPr>
          </a:lstStyle>
          <a:p>
            <a:pPr/>
            <a:r>
              <a:t>Facial Emotion Detection</a:t>
            </a:r>
          </a:p>
        </p:txBody>
      </p:sp>
      <p:sp>
        <p:nvSpPr>
          <p:cNvPr id="102" name="Text 7"/>
          <p:cNvSpPr txBox="1"/>
          <p:nvPr/>
        </p:nvSpPr>
        <p:spPr>
          <a:xfrm>
            <a:off x="3884176" y="1716404"/>
            <a:ext cx="2529841" cy="22499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lnSpc>
                <a:spcPts val="1900"/>
              </a:lnSpc>
              <a:defRPr spc="-24" sz="1200">
                <a:solidFill>
                  <a:srgbClr val="272525"/>
                </a:solidFill>
                <a:latin typeface="Source Sans Pro"/>
                <a:ea typeface="Source Sans Pro"/>
                <a:cs typeface="Source Sans Pro"/>
                <a:sym typeface="Source Sans Pro"/>
              </a:defRPr>
            </a:lvl1pPr>
          </a:lstStyle>
          <a:p>
            <a:pPr/>
            <a:r>
              <a:t>Utilize computer vision algorithms for real-time face detection and emotion recognition. Employ pre-trained deep learning models to classify facial expressions into predefined emotion categories. Extract features from detected facial expressions to accurately represent the user's emotional state.</a:t>
            </a:r>
          </a:p>
        </p:txBody>
      </p:sp>
      <p:sp>
        <p:nvSpPr>
          <p:cNvPr id="103" name="Shape 8"/>
          <p:cNvSpPr/>
          <p:nvPr/>
        </p:nvSpPr>
        <p:spPr>
          <a:xfrm>
            <a:off x="7490162" y="2283082"/>
            <a:ext cx="544355" cy="31076"/>
          </a:xfrm>
          <a:prstGeom prst="roundRect">
            <a:avLst>
              <a:gd name="adj" fmla="val 50000"/>
            </a:avLst>
          </a:prstGeom>
          <a:solidFill>
            <a:srgbClr val="D6BADD"/>
          </a:solidFill>
          <a:ln w="12700">
            <a:miter lim="400000"/>
          </a:ln>
        </p:spPr>
        <p:txBody>
          <a:bodyPr lIns="45719" rIns="45719"/>
          <a:lstStyle/>
          <a:p>
            <a:pPr/>
          </a:p>
        </p:txBody>
      </p:sp>
      <p:sp>
        <p:nvSpPr>
          <p:cNvPr id="104" name="Shape 9"/>
          <p:cNvSpPr/>
          <p:nvPr/>
        </p:nvSpPr>
        <p:spPr>
          <a:xfrm>
            <a:off x="7140237" y="2123718"/>
            <a:ext cx="349926" cy="349926"/>
          </a:xfrm>
          <a:prstGeom prst="roundRect">
            <a:avLst>
              <a:gd name="adj" fmla="val 20002"/>
            </a:avLst>
          </a:prstGeom>
          <a:solidFill>
            <a:srgbClr val="F0D4F7"/>
          </a:solidFill>
          <a:ln w="7620">
            <a:solidFill>
              <a:srgbClr val="D6BADD"/>
            </a:solidFill>
          </a:ln>
        </p:spPr>
        <p:txBody>
          <a:bodyPr lIns="45719" rIns="45719"/>
          <a:lstStyle/>
          <a:p>
            <a:pPr/>
          </a:p>
        </p:txBody>
      </p:sp>
      <p:sp>
        <p:nvSpPr>
          <p:cNvPr id="105" name="Text 10"/>
          <p:cNvSpPr txBox="1"/>
          <p:nvPr/>
        </p:nvSpPr>
        <p:spPr>
          <a:xfrm>
            <a:off x="7201085" y="2152768"/>
            <a:ext cx="228229" cy="36753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ts val="2200"/>
              </a:lnSpc>
              <a:defRPr b="1" spc="-24">
                <a:solidFill>
                  <a:srgbClr val="272525"/>
                </a:solidFill>
                <a:latin typeface="adonis-web"/>
                <a:ea typeface="adonis-web"/>
                <a:cs typeface="adonis-web"/>
                <a:sym typeface="adonis-web"/>
              </a:defRPr>
            </a:lvl1pPr>
          </a:lstStyle>
          <a:p>
            <a:pPr/>
            <a:r>
              <a:t>2</a:t>
            </a:r>
          </a:p>
        </p:txBody>
      </p:sp>
      <p:sp>
        <p:nvSpPr>
          <p:cNvPr id="106" name="Text 11"/>
          <p:cNvSpPr txBox="1"/>
          <p:nvPr/>
        </p:nvSpPr>
        <p:spPr>
          <a:xfrm>
            <a:off x="8216383" y="2157770"/>
            <a:ext cx="2080309" cy="32829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1900"/>
              </a:lnSpc>
              <a:defRPr b="1" spc="-23" sz="1500">
                <a:solidFill>
                  <a:srgbClr val="272525"/>
                </a:solidFill>
                <a:latin typeface="adonis-web"/>
                <a:ea typeface="adonis-web"/>
                <a:cs typeface="adonis-web"/>
                <a:sym typeface="adonis-web"/>
              </a:defRPr>
            </a:lvl1pPr>
          </a:lstStyle>
          <a:p>
            <a:pPr/>
            <a:r>
              <a:t>Real-Time Adaptability</a:t>
            </a:r>
          </a:p>
        </p:txBody>
      </p:sp>
      <p:sp>
        <p:nvSpPr>
          <p:cNvPr id="107" name="Text 12"/>
          <p:cNvSpPr txBox="1"/>
          <p:nvPr/>
        </p:nvSpPr>
        <p:spPr>
          <a:xfrm>
            <a:off x="8216383" y="2494002"/>
            <a:ext cx="2529841" cy="22499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1900"/>
              </a:lnSpc>
              <a:defRPr spc="-24" sz="1200">
                <a:solidFill>
                  <a:srgbClr val="272525"/>
                </a:solidFill>
                <a:latin typeface="Source Sans Pro"/>
                <a:ea typeface="Source Sans Pro"/>
                <a:cs typeface="Source Sans Pro"/>
                <a:sym typeface="Source Sans Pro"/>
              </a:defRPr>
            </a:lvl1pPr>
          </a:lstStyle>
          <a:p>
            <a:pPr/>
            <a:r>
              <a:t>Implement a robust real-time processing pipeline to continuously analyze webcam frames and update the user's emotional state. Develop algorithms to dynamically adjust song recommendations based on the user's evolving emotional state, ensuring recommendations remain relevant and personalized.</a:t>
            </a:r>
          </a:p>
        </p:txBody>
      </p:sp>
      <p:sp>
        <p:nvSpPr>
          <p:cNvPr id="108" name="Shape 13"/>
          <p:cNvSpPr/>
          <p:nvPr/>
        </p:nvSpPr>
        <p:spPr>
          <a:xfrm>
            <a:off x="6595884" y="4297977"/>
            <a:ext cx="544355" cy="31076"/>
          </a:xfrm>
          <a:prstGeom prst="roundRect">
            <a:avLst>
              <a:gd name="adj" fmla="val 50000"/>
            </a:avLst>
          </a:prstGeom>
          <a:solidFill>
            <a:srgbClr val="D6BADD"/>
          </a:solidFill>
          <a:ln w="12700">
            <a:miter lim="400000"/>
          </a:ln>
        </p:spPr>
        <p:txBody>
          <a:bodyPr lIns="45719" rIns="45719"/>
          <a:lstStyle/>
          <a:p>
            <a:pPr/>
          </a:p>
        </p:txBody>
      </p:sp>
      <p:sp>
        <p:nvSpPr>
          <p:cNvPr id="109" name="Shape 14"/>
          <p:cNvSpPr/>
          <p:nvPr/>
        </p:nvSpPr>
        <p:spPr>
          <a:xfrm>
            <a:off x="7140237" y="4138612"/>
            <a:ext cx="349926" cy="349926"/>
          </a:xfrm>
          <a:prstGeom prst="roundRect">
            <a:avLst>
              <a:gd name="adj" fmla="val 20002"/>
            </a:avLst>
          </a:prstGeom>
          <a:solidFill>
            <a:srgbClr val="F0D4F7"/>
          </a:solidFill>
          <a:ln w="7620">
            <a:solidFill>
              <a:srgbClr val="D6BADD"/>
            </a:solidFill>
          </a:ln>
        </p:spPr>
        <p:txBody>
          <a:bodyPr lIns="45719" rIns="45719"/>
          <a:lstStyle/>
          <a:p>
            <a:pPr/>
          </a:p>
        </p:txBody>
      </p:sp>
      <p:sp>
        <p:nvSpPr>
          <p:cNvPr id="110" name="Text 15"/>
          <p:cNvSpPr txBox="1"/>
          <p:nvPr/>
        </p:nvSpPr>
        <p:spPr>
          <a:xfrm>
            <a:off x="7201085" y="4167663"/>
            <a:ext cx="228229" cy="36753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ts val="2200"/>
              </a:lnSpc>
              <a:defRPr b="1" spc="-24">
                <a:solidFill>
                  <a:srgbClr val="272525"/>
                </a:solidFill>
                <a:latin typeface="adonis-web"/>
                <a:ea typeface="adonis-web"/>
                <a:cs typeface="adonis-web"/>
                <a:sym typeface="adonis-web"/>
              </a:defRPr>
            </a:lvl1pPr>
          </a:lstStyle>
          <a:p>
            <a:pPr/>
            <a:r>
              <a:t>3</a:t>
            </a:r>
          </a:p>
        </p:txBody>
      </p:sp>
      <p:sp>
        <p:nvSpPr>
          <p:cNvPr id="111" name="Text 16"/>
          <p:cNvSpPr txBox="1"/>
          <p:nvPr/>
        </p:nvSpPr>
        <p:spPr>
          <a:xfrm>
            <a:off x="3884176" y="4172663"/>
            <a:ext cx="2529841" cy="5695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lnSpc>
                <a:spcPts val="1900"/>
              </a:lnSpc>
              <a:defRPr b="1" spc="-23" sz="1500">
                <a:solidFill>
                  <a:srgbClr val="272525"/>
                </a:solidFill>
                <a:latin typeface="adonis-web"/>
                <a:ea typeface="adonis-web"/>
                <a:cs typeface="adonis-web"/>
                <a:sym typeface="adonis-web"/>
              </a:defRPr>
            </a:lvl1pPr>
          </a:lstStyle>
          <a:p>
            <a:pPr/>
            <a:r>
              <a:t>Mood-Based Song Recommendation</a:t>
            </a:r>
          </a:p>
        </p:txBody>
      </p:sp>
      <p:sp>
        <p:nvSpPr>
          <p:cNvPr id="112" name="Text 17"/>
          <p:cNvSpPr txBox="1"/>
          <p:nvPr/>
        </p:nvSpPr>
        <p:spPr>
          <a:xfrm>
            <a:off x="3884176" y="4751902"/>
            <a:ext cx="2529841" cy="24912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lnSpc>
                <a:spcPts val="1900"/>
              </a:lnSpc>
              <a:defRPr spc="-24" sz="1200">
                <a:solidFill>
                  <a:srgbClr val="272525"/>
                </a:solidFill>
                <a:latin typeface="Source Sans Pro"/>
                <a:ea typeface="Source Sans Pro"/>
                <a:cs typeface="Source Sans Pro"/>
                <a:sym typeface="Source Sans Pro"/>
              </a:defRPr>
            </a:lvl1pPr>
          </a:lstStyle>
          <a:p>
            <a:pPr/>
            <a:r>
              <a:t>Establish a comprehensive database of mood-based song recommendations, associating each mood category with a curated list of songs or music playlists. Utilize machine learning techniques to match the user's current emotional state with the most suitable mood category and recommend songs accordingly.</a:t>
            </a:r>
          </a:p>
        </p:txBody>
      </p:sp>
      <p:sp>
        <p:nvSpPr>
          <p:cNvPr id="113" name="Shape 18"/>
          <p:cNvSpPr/>
          <p:nvPr/>
        </p:nvSpPr>
        <p:spPr>
          <a:xfrm>
            <a:off x="7490162" y="5815667"/>
            <a:ext cx="544355" cy="31076"/>
          </a:xfrm>
          <a:prstGeom prst="roundRect">
            <a:avLst>
              <a:gd name="adj" fmla="val 50000"/>
            </a:avLst>
          </a:prstGeom>
          <a:solidFill>
            <a:srgbClr val="D6BADD"/>
          </a:solidFill>
          <a:ln w="12700">
            <a:miter lim="400000"/>
          </a:ln>
        </p:spPr>
        <p:txBody>
          <a:bodyPr lIns="45719" rIns="45719"/>
          <a:lstStyle/>
          <a:p>
            <a:pPr/>
          </a:p>
        </p:txBody>
      </p:sp>
      <p:sp>
        <p:nvSpPr>
          <p:cNvPr id="114" name="Shape 19"/>
          <p:cNvSpPr/>
          <p:nvPr/>
        </p:nvSpPr>
        <p:spPr>
          <a:xfrm>
            <a:off x="7140237" y="5656302"/>
            <a:ext cx="349926" cy="349926"/>
          </a:xfrm>
          <a:prstGeom prst="roundRect">
            <a:avLst>
              <a:gd name="adj" fmla="val 20002"/>
            </a:avLst>
          </a:prstGeom>
          <a:solidFill>
            <a:srgbClr val="F0D4F7"/>
          </a:solidFill>
          <a:ln w="7620">
            <a:solidFill>
              <a:srgbClr val="D6BADD"/>
            </a:solidFill>
          </a:ln>
        </p:spPr>
        <p:txBody>
          <a:bodyPr lIns="45719" rIns="45719"/>
          <a:lstStyle/>
          <a:p>
            <a:pPr/>
          </a:p>
        </p:txBody>
      </p:sp>
      <p:sp>
        <p:nvSpPr>
          <p:cNvPr id="115" name="Text 20"/>
          <p:cNvSpPr txBox="1"/>
          <p:nvPr/>
        </p:nvSpPr>
        <p:spPr>
          <a:xfrm>
            <a:off x="7201085" y="5685352"/>
            <a:ext cx="228229" cy="36753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ts val="2200"/>
              </a:lnSpc>
              <a:defRPr b="1" spc="-24">
                <a:solidFill>
                  <a:srgbClr val="272525"/>
                </a:solidFill>
                <a:latin typeface="adonis-web"/>
                <a:ea typeface="adonis-web"/>
                <a:cs typeface="adonis-web"/>
                <a:sym typeface="adonis-web"/>
              </a:defRPr>
            </a:lvl1pPr>
          </a:lstStyle>
          <a:p>
            <a:pPr/>
            <a:r>
              <a:t>4</a:t>
            </a:r>
          </a:p>
        </p:txBody>
      </p:sp>
      <p:sp>
        <p:nvSpPr>
          <p:cNvPr id="116" name="Text 21"/>
          <p:cNvSpPr txBox="1"/>
          <p:nvPr/>
        </p:nvSpPr>
        <p:spPr>
          <a:xfrm>
            <a:off x="8216383" y="5690353"/>
            <a:ext cx="2943620" cy="3282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1900"/>
              </a:lnSpc>
              <a:defRPr b="1" spc="-23" sz="1500">
                <a:solidFill>
                  <a:srgbClr val="272525"/>
                </a:solidFill>
                <a:latin typeface="adonis-web"/>
                <a:ea typeface="adonis-web"/>
                <a:cs typeface="adonis-web"/>
                <a:sym typeface="adonis-web"/>
              </a:defRPr>
            </a:lvl1pPr>
          </a:lstStyle>
          <a:p>
            <a:pPr/>
            <a:r>
              <a:t>User Engagement Enhancement</a:t>
            </a:r>
          </a:p>
        </p:txBody>
      </p:sp>
      <p:sp>
        <p:nvSpPr>
          <p:cNvPr id="117" name="Text 22"/>
          <p:cNvSpPr txBox="1"/>
          <p:nvPr/>
        </p:nvSpPr>
        <p:spPr>
          <a:xfrm>
            <a:off x="8216383" y="6026587"/>
            <a:ext cx="2529841" cy="20086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1900"/>
              </a:lnSpc>
              <a:defRPr spc="-24" sz="1200">
                <a:solidFill>
                  <a:srgbClr val="272525"/>
                </a:solidFill>
                <a:latin typeface="Source Sans Pro"/>
                <a:ea typeface="Source Sans Pro"/>
                <a:cs typeface="Source Sans Pro"/>
                <a:sym typeface="Source Sans Pro"/>
              </a:defRPr>
            </a:lvl1pPr>
          </a:lstStyle>
          <a:p>
            <a:pPr/>
            <a:r>
              <a:t>Design an intuitive user interface that visually communicates detected emotions and recommended songs to the user. Implement interactive features allowing users to provide feedback on recommended songs, further personalizing recommendations over time.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Shape 0"/>
          <p:cNvSpPr/>
          <p:nvPr/>
        </p:nvSpPr>
        <p:spPr>
          <a:xfrm>
            <a:off x="0" y="0"/>
            <a:ext cx="14630400" cy="8229600"/>
          </a:xfrm>
          <a:prstGeom prst="rect">
            <a:avLst/>
          </a:prstGeom>
          <a:solidFill>
            <a:srgbClr val="F6F4F4"/>
          </a:solidFill>
          <a:ln w="12700">
            <a:miter lim="400000"/>
          </a:ln>
        </p:spPr>
        <p:txBody>
          <a:bodyPr lIns="45719" rIns="45719"/>
          <a:lstStyle/>
          <a:p>
            <a:pPr/>
          </a:p>
        </p:txBody>
      </p:sp>
      <p:sp>
        <p:nvSpPr>
          <p:cNvPr id="120" name="Shape 1"/>
          <p:cNvSpPr/>
          <p:nvPr/>
        </p:nvSpPr>
        <p:spPr>
          <a:xfrm>
            <a:off x="0" y="0"/>
            <a:ext cx="14630400" cy="8234124"/>
          </a:xfrm>
          <a:prstGeom prst="rect">
            <a:avLst/>
          </a:prstGeom>
          <a:solidFill>
            <a:srgbClr val="FFFFFF"/>
          </a:solidFill>
          <a:ln w="12700">
            <a:miter lim="400000"/>
          </a:ln>
        </p:spPr>
        <p:txBody>
          <a:bodyPr lIns="45719" rIns="45719"/>
          <a:lstStyle/>
          <a:p>
            <a:pPr/>
          </a:p>
        </p:txBody>
      </p:sp>
      <p:sp>
        <p:nvSpPr>
          <p:cNvPr id="121" name="Text 2"/>
          <p:cNvSpPr txBox="1"/>
          <p:nvPr/>
        </p:nvSpPr>
        <p:spPr>
          <a:xfrm>
            <a:off x="3078837" y="495775"/>
            <a:ext cx="4292277" cy="64070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4400"/>
              </a:lnSpc>
              <a:defRPr b="1" spc="-105" sz="3500">
                <a:latin typeface="Inter"/>
                <a:ea typeface="Inter"/>
                <a:cs typeface="Inter"/>
                <a:sym typeface="Inter"/>
              </a:defRPr>
            </a:lvl1pPr>
          </a:lstStyle>
          <a:p>
            <a:pPr/>
            <a:r>
              <a:t>Methodology - Contd</a:t>
            </a:r>
          </a:p>
        </p:txBody>
      </p:sp>
      <p:sp>
        <p:nvSpPr>
          <p:cNvPr id="122" name="Shape 3"/>
          <p:cNvSpPr/>
          <p:nvPr/>
        </p:nvSpPr>
        <p:spPr>
          <a:xfrm>
            <a:off x="3033116" y="1419701"/>
            <a:ext cx="4191953" cy="2784159"/>
          </a:xfrm>
          <a:prstGeom prst="roundRect">
            <a:avLst>
              <a:gd name="adj" fmla="val 2914"/>
            </a:avLst>
          </a:prstGeom>
          <a:solidFill>
            <a:srgbClr val="DADBF1"/>
          </a:solidFill>
          <a:ln w="7620">
            <a:solidFill>
              <a:srgbClr val="C0C1D7"/>
            </a:solidFill>
          </a:ln>
        </p:spPr>
        <p:txBody>
          <a:bodyPr lIns="45719" rIns="45719"/>
          <a:lstStyle/>
          <a:p>
            <a:pPr/>
          </a:p>
        </p:txBody>
      </p:sp>
      <p:sp>
        <p:nvSpPr>
          <p:cNvPr id="123" name="Text 4"/>
          <p:cNvSpPr txBox="1"/>
          <p:nvPr/>
        </p:nvSpPr>
        <p:spPr>
          <a:xfrm>
            <a:off x="3266718" y="1607582"/>
            <a:ext cx="2521800" cy="36461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200"/>
              </a:lnSpc>
              <a:defRPr b="1" spc="-52" sz="1700">
                <a:solidFill>
                  <a:srgbClr val="272525"/>
                </a:solidFill>
                <a:latin typeface="Inter"/>
                <a:ea typeface="Inter"/>
                <a:cs typeface="Inter"/>
                <a:sym typeface="Inter"/>
              </a:defRPr>
            </a:lvl1pPr>
          </a:lstStyle>
          <a:p>
            <a:pPr/>
            <a:r>
              <a:t>Facial Emotion Detection</a:t>
            </a:r>
          </a:p>
        </p:txBody>
      </p:sp>
      <p:sp>
        <p:nvSpPr>
          <p:cNvPr id="124" name="Text 5"/>
          <p:cNvSpPr txBox="1"/>
          <p:nvPr/>
        </p:nvSpPr>
        <p:spPr>
          <a:xfrm>
            <a:off x="3266718" y="1997393"/>
            <a:ext cx="3724751" cy="20322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200"/>
              </a:lnSpc>
              <a:defRPr spc="-28" sz="1400">
                <a:solidFill>
                  <a:srgbClr val="272525"/>
                </a:solidFill>
                <a:latin typeface="Inter"/>
                <a:ea typeface="Inter"/>
                <a:cs typeface="Inter"/>
                <a:sym typeface="Inter"/>
              </a:defRPr>
            </a:lvl1pPr>
          </a:lstStyle>
          <a:p>
            <a:pPr/>
            <a:r>
              <a:t>Utilize computer vision algorithms for real-time face detection and emotion recognition, employ pre-trained deep learning models to classify facial expressions into predefined emotion categories, and extract features from detected facial expressions to accurately represent the user's emotional state.</a:t>
            </a:r>
          </a:p>
        </p:txBody>
      </p:sp>
      <p:sp>
        <p:nvSpPr>
          <p:cNvPr id="125" name="Shape 6"/>
          <p:cNvSpPr/>
          <p:nvPr/>
        </p:nvSpPr>
        <p:spPr>
          <a:xfrm>
            <a:off x="7405330" y="1419701"/>
            <a:ext cx="4191953" cy="2784159"/>
          </a:xfrm>
          <a:prstGeom prst="roundRect">
            <a:avLst>
              <a:gd name="adj" fmla="val 2914"/>
            </a:avLst>
          </a:prstGeom>
          <a:solidFill>
            <a:srgbClr val="DADBF1"/>
          </a:solidFill>
          <a:ln w="7620">
            <a:solidFill>
              <a:srgbClr val="C0C1D7"/>
            </a:solidFill>
          </a:ln>
        </p:spPr>
        <p:txBody>
          <a:bodyPr lIns="45719" rIns="45719"/>
          <a:lstStyle/>
          <a:p>
            <a:pPr/>
          </a:p>
        </p:txBody>
      </p:sp>
      <p:sp>
        <p:nvSpPr>
          <p:cNvPr id="126" name="Text 7"/>
          <p:cNvSpPr txBox="1"/>
          <p:nvPr/>
        </p:nvSpPr>
        <p:spPr>
          <a:xfrm>
            <a:off x="7638930" y="1607582"/>
            <a:ext cx="2271713" cy="36461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200"/>
              </a:lnSpc>
              <a:defRPr b="1" spc="-52" sz="1700">
                <a:solidFill>
                  <a:srgbClr val="272525"/>
                </a:solidFill>
                <a:latin typeface="Inter"/>
                <a:ea typeface="Inter"/>
                <a:cs typeface="Inter"/>
                <a:sym typeface="Inter"/>
              </a:defRPr>
            </a:lvl1pPr>
          </a:lstStyle>
          <a:p>
            <a:pPr/>
            <a:r>
              <a:t>Real-Time Adaptability</a:t>
            </a:r>
          </a:p>
        </p:txBody>
      </p:sp>
      <p:sp>
        <p:nvSpPr>
          <p:cNvPr id="127" name="Text 8"/>
          <p:cNvSpPr txBox="1"/>
          <p:nvPr/>
        </p:nvSpPr>
        <p:spPr>
          <a:xfrm>
            <a:off x="7638930" y="1997393"/>
            <a:ext cx="3724752" cy="17528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200"/>
              </a:lnSpc>
              <a:defRPr spc="-28" sz="1400">
                <a:solidFill>
                  <a:srgbClr val="272525"/>
                </a:solidFill>
                <a:latin typeface="Inter"/>
                <a:ea typeface="Inter"/>
                <a:cs typeface="Inter"/>
                <a:sym typeface="Inter"/>
              </a:defRPr>
            </a:lvl1pPr>
          </a:lstStyle>
          <a:p>
            <a:pPr/>
            <a:r>
              <a:t>Implement a robust real-time processing pipeline to continuously analyze webcam frames and update the user's emotional state, and develop algorithms to dynamically adjust song recommendations based on the user's evolving emotional state.</a:t>
            </a:r>
          </a:p>
        </p:txBody>
      </p:sp>
      <p:sp>
        <p:nvSpPr>
          <p:cNvPr id="128" name="Shape 9"/>
          <p:cNvSpPr/>
          <p:nvPr/>
        </p:nvSpPr>
        <p:spPr>
          <a:xfrm>
            <a:off x="3033116" y="4384118"/>
            <a:ext cx="4191953" cy="3354230"/>
          </a:xfrm>
          <a:prstGeom prst="roundRect">
            <a:avLst>
              <a:gd name="adj" fmla="val 2419"/>
            </a:avLst>
          </a:prstGeom>
          <a:solidFill>
            <a:srgbClr val="DADBF1"/>
          </a:solidFill>
          <a:ln w="7620">
            <a:solidFill>
              <a:srgbClr val="C0C1D7"/>
            </a:solidFill>
          </a:ln>
        </p:spPr>
        <p:txBody>
          <a:bodyPr lIns="45719" rIns="45719"/>
          <a:lstStyle/>
          <a:p>
            <a:pPr/>
          </a:p>
        </p:txBody>
      </p:sp>
      <p:sp>
        <p:nvSpPr>
          <p:cNvPr id="129" name="Text 10"/>
          <p:cNvSpPr txBox="1"/>
          <p:nvPr/>
        </p:nvSpPr>
        <p:spPr>
          <a:xfrm>
            <a:off x="3266718" y="4572000"/>
            <a:ext cx="3724751" cy="36461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200"/>
              </a:lnSpc>
              <a:defRPr b="1" spc="-52" sz="1700">
                <a:solidFill>
                  <a:srgbClr val="272525"/>
                </a:solidFill>
                <a:latin typeface="Inter"/>
                <a:ea typeface="Inter"/>
                <a:cs typeface="Inter"/>
                <a:sym typeface="Inter"/>
              </a:defRPr>
            </a:lvl1pPr>
          </a:lstStyle>
          <a:p>
            <a:pPr/>
            <a:r>
              <a:t>Mood-Based Song Recommendation</a:t>
            </a:r>
          </a:p>
        </p:txBody>
      </p:sp>
      <p:sp>
        <p:nvSpPr>
          <p:cNvPr id="130" name="Text 11"/>
          <p:cNvSpPr txBox="1"/>
          <p:nvPr/>
        </p:nvSpPr>
        <p:spPr>
          <a:xfrm>
            <a:off x="3266718" y="5243512"/>
            <a:ext cx="3724751" cy="203225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200"/>
              </a:lnSpc>
              <a:defRPr spc="-28" sz="1400">
                <a:solidFill>
                  <a:srgbClr val="272525"/>
                </a:solidFill>
                <a:latin typeface="Inter"/>
                <a:ea typeface="Inter"/>
                <a:cs typeface="Inter"/>
                <a:sym typeface="Inter"/>
              </a:defRPr>
            </a:lvl1pPr>
          </a:lstStyle>
          <a:p>
            <a:pPr/>
            <a:r>
              <a:t>Establish a comprehensive database of mood-based song recommendations, associating each mood category with a curated list of songs or music playlists, and utilize machine learning techniques to match the user's current emotional state with the most suitable mood category and recommend songs accordingly.</a:t>
            </a:r>
          </a:p>
        </p:txBody>
      </p:sp>
      <p:sp>
        <p:nvSpPr>
          <p:cNvPr id="131" name="Shape 12"/>
          <p:cNvSpPr/>
          <p:nvPr/>
        </p:nvSpPr>
        <p:spPr>
          <a:xfrm>
            <a:off x="7405330" y="4384118"/>
            <a:ext cx="4191953" cy="3354230"/>
          </a:xfrm>
          <a:prstGeom prst="roundRect">
            <a:avLst>
              <a:gd name="adj" fmla="val 2419"/>
            </a:avLst>
          </a:prstGeom>
          <a:solidFill>
            <a:srgbClr val="DADBF1"/>
          </a:solidFill>
          <a:ln w="7620">
            <a:solidFill>
              <a:srgbClr val="C0C1D7"/>
            </a:solidFill>
          </a:ln>
        </p:spPr>
        <p:txBody>
          <a:bodyPr lIns="45719" rIns="45719"/>
          <a:lstStyle/>
          <a:p>
            <a:pPr/>
          </a:p>
        </p:txBody>
      </p:sp>
      <p:sp>
        <p:nvSpPr>
          <p:cNvPr id="132" name="Text 13"/>
          <p:cNvSpPr txBox="1"/>
          <p:nvPr/>
        </p:nvSpPr>
        <p:spPr>
          <a:xfrm>
            <a:off x="7638931" y="4572000"/>
            <a:ext cx="3233749" cy="36461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200"/>
              </a:lnSpc>
              <a:defRPr b="1" spc="-52" sz="1700">
                <a:solidFill>
                  <a:srgbClr val="272525"/>
                </a:solidFill>
                <a:latin typeface="Inter"/>
                <a:ea typeface="Inter"/>
                <a:cs typeface="Inter"/>
                <a:sym typeface="Inter"/>
              </a:defRPr>
            </a:lvl1pPr>
          </a:lstStyle>
          <a:p>
            <a:pPr/>
            <a:r>
              <a:t>User Engagement Enhancement</a:t>
            </a:r>
          </a:p>
        </p:txBody>
      </p:sp>
      <p:sp>
        <p:nvSpPr>
          <p:cNvPr id="133" name="Text 14"/>
          <p:cNvSpPr txBox="1"/>
          <p:nvPr/>
        </p:nvSpPr>
        <p:spPr>
          <a:xfrm>
            <a:off x="7638930" y="4961811"/>
            <a:ext cx="3724752" cy="20322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200"/>
              </a:lnSpc>
              <a:defRPr spc="-28" sz="1400">
                <a:solidFill>
                  <a:srgbClr val="272525"/>
                </a:solidFill>
                <a:latin typeface="Inter"/>
                <a:ea typeface="Inter"/>
                <a:cs typeface="Inter"/>
                <a:sym typeface="Inter"/>
              </a:defRPr>
            </a:lvl1pPr>
          </a:lstStyle>
          <a:p>
            <a:pPr/>
            <a:r>
              <a:t>Design an intuitive user interface that visually communicates detected emotions and recommended songs to the user, and implement interactive features allowing users to provide feedback on recommended songs, further personalizing recommendations over time.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Shape 0"/>
          <p:cNvSpPr/>
          <p:nvPr/>
        </p:nvSpPr>
        <p:spPr>
          <a:xfrm>
            <a:off x="0" y="0"/>
            <a:ext cx="14630400" cy="8229600"/>
          </a:xfrm>
          <a:prstGeom prst="rect">
            <a:avLst/>
          </a:prstGeom>
          <a:solidFill>
            <a:srgbClr val="F6F4F4"/>
          </a:solidFill>
          <a:ln w="12700">
            <a:miter lim="400000"/>
          </a:ln>
        </p:spPr>
        <p:txBody>
          <a:bodyPr lIns="45719" rIns="45719"/>
          <a:lstStyle/>
          <a:p>
            <a:pPr/>
          </a:p>
        </p:txBody>
      </p:sp>
      <p:sp>
        <p:nvSpPr>
          <p:cNvPr id="136" name="Shape 1"/>
          <p:cNvSpPr/>
          <p:nvPr/>
        </p:nvSpPr>
        <p:spPr>
          <a:xfrm>
            <a:off x="0" y="0"/>
            <a:ext cx="14630400" cy="8229600"/>
          </a:xfrm>
          <a:prstGeom prst="rect">
            <a:avLst/>
          </a:prstGeom>
          <a:solidFill>
            <a:srgbClr val="FFFFFF"/>
          </a:solidFill>
          <a:ln w="12700">
            <a:miter lim="400000"/>
          </a:ln>
        </p:spPr>
        <p:txBody>
          <a:bodyPr lIns="45719" rIns="45719"/>
          <a:lstStyle/>
          <a:p>
            <a:pPr/>
          </a:p>
        </p:txBody>
      </p:sp>
      <p:sp>
        <p:nvSpPr>
          <p:cNvPr id="137" name="Text 2"/>
          <p:cNvSpPr txBox="1"/>
          <p:nvPr/>
        </p:nvSpPr>
        <p:spPr>
          <a:xfrm>
            <a:off x="2083713" y="1850231"/>
            <a:ext cx="1402843" cy="76567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5400"/>
              </a:lnSpc>
              <a:defRPr b="1" spc="-131" sz="4300">
                <a:latin typeface="Inter"/>
                <a:ea typeface="Inter"/>
                <a:cs typeface="Inter"/>
                <a:sym typeface="Inter"/>
              </a:defRPr>
            </a:lvl1pPr>
          </a:lstStyle>
          <a:p>
            <a:pPr/>
            <a:r>
              <a:t>Code</a:t>
            </a:r>
          </a:p>
        </p:txBody>
      </p:sp>
      <p:pic>
        <p:nvPicPr>
          <p:cNvPr id="138" name="Image 0" descr="Image 0"/>
          <p:cNvPicPr>
            <a:picLocks noChangeAspect="1"/>
          </p:cNvPicPr>
          <p:nvPr/>
        </p:nvPicPr>
        <p:blipFill>
          <a:blip r:embed="rId2">
            <a:extLst/>
          </a:blip>
          <a:stretch>
            <a:fillRect/>
          </a:stretch>
        </p:blipFill>
        <p:spPr>
          <a:xfrm>
            <a:off x="2037993" y="2988945"/>
            <a:ext cx="555428" cy="555428"/>
          </a:xfrm>
          <a:prstGeom prst="rect">
            <a:avLst/>
          </a:prstGeom>
          <a:ln w="12700">
            <a:miter lim="400000"/>
          </a:ln>
        </p:spPr>
      </p:pic>
      <p:sp>
        <p:nvSpPr>
          <p:cNvPr id="139" name="Text 3"/>
          <p:cNvSpPr txBox="1"/>
          <p:nvPr/>
        </p:nvSpPr>
        <p:spPr>
          <a:xfrm>
            <a:off x="2083712" y="3766542"/>
            <a:ext cx="3089049" cy="42709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b="1" spc="-66" sz="2100">
                <a:solidFill>
                  <a:srgbClr val="272525"/>
                </a:solidFill>
                <a:latin typeface="Inter"/>
                <a:ea typeface="Inter"/>
                <a:cs typeface="Inter"/>
                <a:sym typeface="Inter"/>
              </a:defRPr>
            </a:lvl1pPr>
          </a:lstStyle>
          <a:p>
            <a:pPr/>
            <a:r>
              <a:t>Facial Emotion Detection</a:t>
            </a:r>
          </a:p>
        </p:txBody>
      </p:sp>
      <p:sp>
        <p:nvSpPr>
          <p:cNvPr id="140" name="Text 4"/>
          <p:cNvSpPr txBox="1"/>
          <p:nvPr/>
        </p:nvSpPr>
        <p:spPr>
          <a:xfrm>
            <a:off x="2083713" y="4246958"/>
            <a:ext cx="3204449" cy="178701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700"/>
              </a:lnSpc>
              <a:defRPr spc="-34" sz="1700">
                <a:solidFill>
                  <a:srgbClr val="272525"/>
                </a:solidFill>
                <a:latin typeface="Inter"/>
                <a:ea typeface="Inter"/>
                <a:cs typeface="Inter"/>
                <a:sym typeface="Inter"/>
              </a:defRPr>
            </a:lvl1pPr>
          </a:lstStyle>
          <a:p>
            <a:pPr/>
            <a:r>
              <a:t>The model.py module handles the facial emotion detection, utilizing computer vision algorithms and deep learning models.</a:t>
            </a:r>
          </a:p>
        </p:txBody>
      </p:sp>
      <p:pic>
        <p:nvPicPr>
          <p:cNvPr id="141" name="Image 1" descr="Image 1"/>
          <p:cNvPicPr>
            <a:picLocks noChangeAspect="1"/>
          </p:cNvPicPr>
          <p:nvPr/>
        </p:nvPicPr>
        <p:blipFill>
          <a:blip r:embed="rId3">
            <a:extLst/>
          </a:blip>
          <a:stretch>
            <a:fillRect/>
          </a:stretch>
        </p:blipFill>
        <p:spPr>
          <a:xfrm>
            <a:off x="5667137" y="2988945"/>
            <a:ext cx="555428" cy="555428"/>
          </a:xfrm>
          <a:prstGeom prst="rect">
            <a:avLst/>
          </a:prstGeom>
          <a:ln w="12700">
            <a:miter lim="400000"/>
          </a:ln>
        </p:spPr>
      </p:pic>
      <p:sp>
        <p:nvSpPr>
          <p:cNvPr id="142" name="Text 5"/>
          <p:cNvSpPr txBox="1"/>
          <p:nvPr/>
        </p:nvSpPr>
        <p:spPr>
          <a:xfrm>
            <a:off x="5712857" y="3766542"/>
            <a:ext cx="2300646" cy="42709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b="1" spc="-66" sz="2100">
                <a:solidFill>
                  <a:srgbClr val="272525"/>
                </a:solidFill>
                <a:latin typeface="Inter"/>
                <a:ea typeface="Inter"/>
                <a:cs typeface="Inter"/>
                <a:sym typeface="Inter"/>
              </a:defRPr>
            </a:lvl1pPr>
          </a:lstStyle>
          <a:p>
            <a:pPr/>
            <a:r>
              <a:t>Spotify Integration</a:t>
            </a:r>
          </a:p>
        </p:txBody>
      </p:sp>
      <p:sp>
        <p:nvSpPr>
          <p:cNvPr id="143" name="Text 6"/>
          <p:cNvSpPr txBox="1"/>
          <p:nvPr/>
        </p:nvSpPr>
        <p:spPr>
          <a:xfrm>
            <a:off x="5712857" y="4246958"/>
            <a:ext cx="3204568" cy="178701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700"/>
              </a:lnSpc>
              <a:defRPr spc="-34" sz="1700">
                <a:solidFill>
                  <a:srgbClr val="272525"/>
                </a:solidFill>
                <a:latin typeface="Inter"/>
                <a:ea typeface="Inter"/>
                <a:cs typeface="Inter"/>
                <a:sym typeface="Inter"/>
              </a:defRPr>
            </a:lvl1pPr>
          </a:lstStyle>
          <a:p>
            <a:pPr/>
            <a:r>
              <a:t>The Spotify.py module integrates the system with the Spotify music platform, enabling the retrieval and playback of recommended songs.</a:t>
            </a:r>
          </a:p>
        </p:txBody>
      </p:sp>
      <p:pic>
        <p:nvPicPr>
          <p:cNvPr id="144" name="Image 2" descr="Image 2"/>
          <p:cNvPicPr>
            <a:picLocks noChangeAspect="1"/>
          </p:cNvPicPr>
          <p:nvPr/>
        </p:nvPicPr>
        <p:blipFill>
          <a:blip r:embed="rId4">
            <a:extLst/>
          </a:blip>
          <a:stretch>
            <a:fillRect/>
          </a:stretch>
        </p:blipFill>
        <p:spPr>
          <a:xfrm>
            <a:off x="9296400" y="2988945"/>
            <a:ext cx="555427" cy="555428"/>
          </a:xfrm>
          <a:prstGeom prst="rect">
            <a:avLst/>
          </a:prstGeom>
          <a:ln w="12700">
            <a:miter lim="400000"/>
          </a:ln>
        </p:spPr>
      </p:pic>
      <p:sp>
        <p:nvSpPr>
          <p:cNvPr id="145" name="Text 7"/>
          <p:cNvSpPr txBox="1"/>
          <p:nvPr/>
        </p:nvSpPr>
        <p:spPr>
          <a:xfrm>
            <a:off x="9342119" y="3766542"/>
            <a:ext cx="1449358" cy="42709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b="1" spc="-66" sz="2100">
                <a:solidFill>
                  <a:srgbClr val="272525"/>
                </a:solidFill>
                <a:latin typeface="Inter"/>
                <a:ea typeface="Inter"/>
                <a:cs typeface="Inter"/>
                <a:sym typeface="Inter"/>
              </a:defRPr>
            </a:lvl1pPr>
          </a:lstStyle>
          <a:p>
            <a:pPr/>
            <a:r>
              <a:t>Main Script</a:t>
            </a:r>
          </a:p>
        </p:txBody>
      </p:sp>
      <p:sp>
        <p:nvSpPr>
          <p:cNvPr id="146" name="Text 8"/>
          <p:cNvSpPr txBox="1"/>
          <p:nvPr/>
        </p:nvSpPr>
        <p:spPr>
          <a:xfrm>
            <a:off x="9342119" y="4246958"/>
            <a:ext cx="3204568" cy="212991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2700"/>
              </a:lnSpc>
              <a:defRPr spc="-34" sz="1700">
                <a:solidFill>
                  <a:srgbClr val="272525"/>
                </a:solidFill>
                <a:latin typeface="Inter"/>
                <a:ea typeface="Inter"/>
                <a:cs typeface="Inter"/>
                <a:sym typeface="Inter"/>
              </a:defRPr>
            </a:lvl1pPr>
          </a:lstStyle>
          <a:p>
            <a:pPr/>
            <a:r>
              <a:t>The main.py script orchestrates the functionality of the entire system, coordinating the facial emotion detection, music recommendation, and user interface.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