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HK Grotesk Bold" panose="020B0604020202020204" charset="0"/>
      <p:regular r:id="rId15"/>
    </p:embeddedFont>
    <p:embeddedFont>
      <p:font typeface="HK Grotesk Light" panose="020B0604020202020204" charset="0"/>
      <p:regular r:id="rId16"/>
    </p:embeddedFont>
    <p:embeddedFont>
      <p:font typeface="HK Grotesk Medium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68049" y="5143500"/>
            <a:ext cx="4066673" cy="4066673"/>
          </a:xfrm>
          <a:custGeom>
            <a:avLst/>
            <a:gdLst/>
            <a:ahLst/>
            <a:cxnLst/>
            <a:rect l="l" t="t" r="r" b="b"/>
            <a:pathLst>
              <a:path w="4066673" h="4066673">
                <a:moveTo>
                  <a:pt x="0" y="0"/>
                </a:moveTo>
                <a:lnTo>
                  <a:pt x="4066673" y="0"/>
                </a:lnTo>
                <a:lnTo>
                  <a:pt x="4066673" y="4066673"/>
                </a:lnTo>
                <a:lnTo>
                  <a:pt x="0" y="4066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350" b="-1135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883954"/>
            <a:ext cx="9215960" cy="1374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9599" b="1" spc="-9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Pitch Deck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31308" y="1029996"/>
            <a:ext cx="6627992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27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Firefly.</a:t>
            </a:r>
          </a:p>
          <a:p>
            <a:pPr algn="r">
              <a:lnSpc>
                <a:spcPts val="3919"/>
              </a:lnSpc>
            </a:pPr>
            <a:r>
              <a:rPr lang="en-US" sz="2799" spc="27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Imagine a product that not only elevates your music experience but also lights up your world—literally.</a:t>
            </a:r>
          </a:p>
          <a:p>
            <a:pPr marL="0" lvl="0" indent="0" algn="r">
              <a:lnSpc>
                <a:spcPts val="3919"/>
              </a:lnSpc>
            </a:pPr>
            <a:endParaRPr lang="en-US" sz="2799" spc="27">
              <a:solidFill>
                <a:srgbClr val="FFFFFF"/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152525"/>
            <a:ext cx="1074765" cy="84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1" spc="-63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93110" y="1278487"/>
            <a:ext cx="3679915" cy="1353076"/>
            <a:chOff x="0" y="0"/>
            <a:chExt cx="4906554" cy="18041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4906554" cy="563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b="1" spc="41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YEAR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21169"/>
              <a:ext cx="4906554" cy="1182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$1 million in sales</a:t>
              </a:r>
            </a:p>
            <a:p>
              <a:pPr marL="0" lvl="0" indent="0" algn="r">
                <a:lnSpc>
                  <a:spcPts val="3639"/>
                </a:lnSpc>
              </a:pPr>
              <a:endParaRPr lang="en-US" sz="2599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5081551" y="1278487"/>
            <a:ext cx="8124897" cy="6408513"/>
          </a:xfrm>
          <a:custGeom>
            <a:avLst/>
            <a:gdLst/>
            <a:ahLst/>
            <a:cxnLst/>
            <a:rect l="l" t="t" r="r" b="b"/>
            <a:pathLst>
              <a:path w="8124897" h="6408513">
                <a:moveTo>
                  <a:pt x="0" y="0"/>
                </a:moveTo>
                <a:lnTo>
                  <a:pt x="8124898" y="0"/>
                </a:lnTo>
                <a:lnTo>
                  <a:pt x="8124898" y="6408513"/>
                </a:lnTo>
                <a:lnTo>
                  <a:pt x="0" y="640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893110" y="7620650"/>
            <a:ext cx="3679915" cy="897888"/>
            <a:chOff x="0" y="0"/>
            <a:chExt cx="4906554" cy="119718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4906554" cy="563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b="1" spc="41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YEAR 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21169"/>
              <a:ext cx="4906554" cy="576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3x return in 5 years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93110" y="5354866"/>
            <a:ext cx="3679915" cy="1353076"/>
            <a:chOff x="0" y="0"/>
            <a:chExt cx="4906554" cy="180410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906554" cy="563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b="1" spc="41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YEAR 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21169"/>
              <a:ext cx="4906554" cy="1182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35% profit margin by year two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893110" y="3544271"/>
            <a:ext cx="3679915" cy="897888"/>
            <a:chOff x="0" y="0"/>
            <a:chExt cx="4906554" cy="119718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4906554" cy="563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b="1" spc="41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18 MONTHS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1169"/>
              <a:ext cx="4906554" cy="576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Break Even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6809315"/>
            <a:ext cx="7359611" cy="2372785"/>
            <a:chOff x="0" y="0"/>
            <a:chExt cx="9812815" cy="316371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9812815" cy="2422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000000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FINANCIAL PROJECTIONS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537939"/>
              <a:ext cx="9812815" cy="625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"Projected Growth and Returns"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1225863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10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7006567" y="0"/>
            <a:ext cx="252733" cy="8035625"/>
            <a:chOff x="0" y="0"/>
            <a:chExt cx="336977" cy="10714167"/>
          </a:xfrm>
        </p:grpSpPr>
        <p:sp>
          <p:nvSpPr>
            <p:cNvPr id="20" name="AutoShape 20"/>
            <p:cNvSpPr/>
            <p:nvPr/>
          </p:nvSpPr>
          <p:spPr>
            <a:xfrm>
              <a:off x="128424" y="0"/>
              <a:ext cx="80130" cy="1037757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0" y="2245961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0" y="4956497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0" y="7667034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4" name="AutoShape 24"/>
            <p:cNvSpPr/>
            <p:nvPr/>
          </p:nvSpPr>
          <p:spPr>
            <a:xfrm>
              <a:off x="0" y="10377570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09600" y="0"/>
            <a:ext cx="9810017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1804810" y="728758"/>
            <a:ext cx="5181204" cy="1853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80"/>
              </a:lnSpc>
              <a:spcBef>
                <a:spcPct val="0"/>
              </a:spcBef>
            </a:pPr>
            <a:r>
              <a:rPr lang="en-US" sz="5600" b="1" u="none" dirty="0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Direct</a:t>
            </a:r>
          </a:p>
          <a:p>
            <a:pPr marL="0" lvl="0" indent="0" algn="r">
              <a:lnSpc>
                <a:spcPts val="7280"/>
              </a:lnSpc>
              <a:spcBef>
                <a:spcPct val="0"/>
              </a:spcBef>
            </a:pPr>
            <a:r>
              <a:rPr lang="en-US" sz="5600" b="1" u="none" dirty="0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Competitors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74110" y="5905500"/>
            <a:ext cx="5181204" cy="90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80"/>
              </a:lnSpc>
              <a:spcBef>
                <a:spcPct val="0"/>
              </a:spcBef>
            </a:pPr>
            <a:r>
              <a:rPr lang="en-US" sz="5600" b="1" dirty="0">
                <a:solidFill>
                  <a:schemeClr val="bg1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Market position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8167" y="2705100"/>
            <a:ext cx="5454490" cy="159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75"/>
              </a:lnSpc>
              <a:spcBef>
                <a:spcPct val="0"/>
              </a:spcBef>
            </a:pPr>
            <a:r>
              <a:rPr lang="en-US" sz="3053" dirty="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Apple AirPods: Sound focus only</a:t>
            </a:r>
          </a:p>
          <a:p>
            <a:pPr algn="r">
              <a:lnSpc>
                <a:spcPts val="4275"/>
              </a:lnSpc>
              <a:spcBef>
                <a:spcPct val="0"/>
              </a:spcBef>
            </a:pPr>
            <a:r>
              <a:rPr lang="en-US" sz="3053" dirty="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Bose: Premium audio only</a:t>
            </a:r>
          </a:p>
          <a:p>
            <a:pPr algn="r">
              <a:lnSpc>
                <a:spcPts val="4275"/>
              </a:lnSpc>
              <a:spcBef>
                <a:spcPct val="0"/>
              </a:spcBef>
            </a:pPr>
            <a:r>
              <a:rPr lang="en-US" sz="3053" dirty="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Other brands: Basic functionality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04810" y="7048500"/>
            <a:ext cx="5295248" cy="1748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09"/>
              </a:lnSpc>
              <a:spcBef>
                <a:spcPct val="0"/>
              </a:spcBef>
            </a:pPr>
            <a:r>
              <a:rPr lang="en-US" sz="3292" dirty="0">
                <a:solidFill>
                  <a:schemeClr val="bg1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Premium segment positioning</a:t>
            </a:r>
          </a:p>
          <a:p>
            <a:pPr algn="r">
              <a:lnSpc>
                <a:spcPts val="4609"/>
              </a:lnSpc>
              <a:spcBef>
                <a:spcPct val="0"/>
              </a:spcBef>
            </a:pPr>
            <a:r>
              <a:rPr lang="en-US" sz="3292" dirty="0">
                <a:solidFill>
                  <a:schemeClr val="bg1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Unique feature advantage</a:t>
            </a:r>
          </a:p>
          <a:p>
            <a:pPr algn="r">
              <a:lnSpc>
                <a:spcPts val="4609"/>
              </a:lnSpc>
              <a:spcBef>
                <a:spcPct val="0"/>
              </a:spcBef>
            </a:pPr>
            <a:r>
              <a:rPr lang="en-US" sz="3292" dirty="0">
                <a:solidFill>
                  <a:schemeClr val="bg1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Innovation leader in category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1000" y="7048500"/>
            <a:ext cx="8115300" cy="229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51"/>
              </a:lnSpc>
              <a:spcBef>
                <a:spcPct val="0"/>
              </a:spcBef>
            </a:pPr>
            <a:r>
              <a:rPr lang="en-US" sz="6537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How Firefly Stands 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25863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63064" y="2462064"/>
            <a:ext cx="6796236" cy="6796236"/>
          </a:xfrm>
          <a:custGeom>
            <a:avLst/>
            <a:gdLst/>
            <a:ahLst/>
            <a:cxnLst/>
            <a:rect l="l" t="t" r="r" b="b"/>
            <a:pathLst>
              <a:path w="6796236" h="6796236">
                <a:moveTo>
                  <a:pt x="0" y="0"/>
                </a:moveTo>
                <a:lnTo>
                  <a:pt x="6796236" y="0"/>
                </a:lnTo>
                <a:lnTo>
                  <a:pt x="6796236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19200" y="3619500"/>
            <a:ext cx="8591053" cy="49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b="1" spc="48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ACHIEVEMENTS: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9200" y="4162856"/>
            <a:ext cx="8591053" cy="2267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W</a:t>
            </a: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orking prototypes developed</a:t>
            </a:r>
          </a:p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Positive beta testing feedback</a:t>
            </a:r>
          </a:p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Retail partnership discussions</a:t>
            </a:r>
          </a:p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Influencer interest secured</a:t>
            </a:r>
          </a:p>
          <a:p>
            <a:pPr marL="0" lvl="0" indent="0" algn="l">
              <a:lnSpc>
                <a:spcPts val="3639"/>
              </a:lnSpc>
            </a:pPr>
            <a:endParaRPr lang="en-US" sz="2599" u="none">
              <a:solidFill>
                <a:srgbClr val="FFFFFF">
                  <a:alpha val="69804"/>
                </a:srgbClr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6525159"/>
            <a:ext cx="8591053" cy="49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spc="48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NEXT STE</a:t>
            </a:r>
            <a:r>
              <a:rPr lang="en-US" sz="3200" b="1" u="none" spc="48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200" y="7068515"/>
            <a:ext cx="8591053" cy="181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</a:t>
            </a: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oduction scaling</a:t>
            </a:r>
          </a:p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Distribution network expansion</a:t>
            </a:r>
          </a:p>
          <a:p>
            <a:pPr marL="561339" lvl="1" indent="-280670" algn="l">
              <a:lnSpc>
                <a:spcPts val="3639"/>
              </a:lnSpc>
              <a:buFont typeface="Arial"/>
              <a:buChar char="•"/>
            </a:pPr>
            <a:r>
              <a:rPr lang="en-US" sz="2599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Marketing campaign launch</a:t>
            </a:r>
          </a:p>
          <a:p>
            <a:pPr marL="0" lvl="0" indent="0" algn="l">
              <a:lnSpc>
                <a:spcPts val="3640"/>
              </a:lnSpc>
            </a:pPr>
            <a:endParaRPr lang="en-US" sz="2599" u="none">
              <a:solidFill>
                <a:srgbClr val="FFFFFF">
                  <a:alpha val="69804"/>
                </a:srgbClr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71550"/>
            <a:ext cx="8591053" cy="1824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TRACTION AND MILESTONES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177818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64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2711" y="4929976"/>
            <a:ext cx="4589974" cy="4589974"/>
          </a:xfrm>
          <a:custGeom>
            <a:avLst/>
            <a:gdLst/>
            <a:ahLst/>
            <a:cxnLst/>
            <a:rect l="l" t="t" r="r" b="b"/>
            <a:pathLst>
              <a:path w="4589974" h="4589974">
                <a:moveTo>
                  <a:pt x="0" y="0"/>
                </a:moveTo>
                <a:lnTo>
                  <a:pt x="4589975" y="0"/>
                </a:lnTo>
                <a:lnTo>
                  <a:pt x="4589975" y="4589975"/>
                </a:lnTo>
                <a:lnTo>
                  <a:pt x="0" y="4589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1718" y="1116599"/>
            <a:ext cx="4297997" cy="2039657"/>
            <a:chOff x="0" y="-57149"/>
            <a:chExt cx="5730663" cy="2719543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49"/>
              <a:ext cx="5730663" cy="119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 dirty="0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THE ASK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76971"/>
              <a:ext cx="5730663" cy="118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"Join Us in Lighting Up the Market"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19799" y="5123543"/>
            <a:ext cx="7020531" cy="321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Seeking $500,000 for 20% equity</a:t>
            </a:r>
          </a:p>
          <a:p>
            <a:pPr algn="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Clear use of funds:</a:t>
            </a:r>
          </a:p>
          <a:p>
            <a:pPr algn="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development</a:t>
            </a:r>
          </a:p>
          <a:p>
            <a:pPr algn="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Marketing campaign</a:t>
            </a:r>
          </a:p>
          <a:p>
            <a:pPr algn="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Manufacturing scale-up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544800" y="1277054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64" dirty="0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869598"/>
            <a:ext cx="18288000" cy="641740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9476825" y="1028700"/>
            <a:ext cx="7782475" cy="2045590"/>
            <a:chOff x="0" y="0"/>
            <a:chExt cx="10376633" cy="2727453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10376633" cy="1242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039"/>
                </a:lnSpc>
              </a:pPr>
              <a:r>
                <a:rPr lang="en-US" sz="6399" b="1" u="none" spc="95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PROBLEM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46111"/>
              <a:ext cx="10376633" cy="1281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78% of users report losing earpods monthly in low-light conditions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4223420"/>
            <a:ext cx="16230600" cy="6260399"/>
            <a:chOff x="0" y="0"/>
            <a:chExt cx="21640800" cy="8347198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21640800" cy="1187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Identifying the Problem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5838"/>
              <a:ext cx="21640800" cy="128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Common frustration of losing earpods in dark environments</a:t>
              </a:r>
            </a:p>
            <a:p>
              <a:pPr marL="0" lvl="0" indent="0" algn="l">
                <a:lnSpc>
                  <a:spcPts val="3919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Safety concerns during night activities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41491"/>
              <a:ext cx="21640800" cy="1187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Current Solutions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40132"/>
              <a:ext cx="21640800" cy="1187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Market Demand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64479"/>
              <a:ext cx="21640800" cy="128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Most earpods offer excellent sound only, No solution addresses low-light visibility</a:t>
              </a:r>
            </a:p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Consumers left with basic functionality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063120"/>
              <a:ext cx="21640800" cy="128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Users seeking innovation beyond sound quality Growing need for practical features</a:t>
              </a:r>
            </a:p>
            <a:p>
              <a:pPr marL="0" lvl="0" indent="0" algn="l">
                <a:lnSpc>
                  <a:spcPts val="3920"/>
                </a:lnSpc>
              </a:pPr>
              <a:endParaRPr lang="en-US" sz="2800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42353" y="0"/>
            <a:ext cx="13345647" cy="10287000"/>
          </a:xfrm>
          <a:custGeom>
            <a:avLst/>
            <a:gdLst/>
            <a:ahLst/>
            <a:cxnLst/>
            <a:rect l="l" t="t" r="r" b="b"/>
            <a:pathLst>
              <a:path w="13345647" h="10287000">
                <a:moveTo>
                  <a:pt x="0" y="0"/>
                </a:moveTo>
                <a:lnTo>
                  <a:pt x="13345647" y="0"/>
                </a:lnTo>
                <a:lnTo>
                  <a:pt x="133456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4" t="-23843" b="-75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661827"/>
            <a:ext cx="6395114" cy="35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6399" b="1" spc="95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 FIREFLY: EARPODS THAT GLOW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57097" y="0"/>
            <a:ext cx="19069628" cy="33909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Freeform 3"/>
          <p:cNvSpPr/>
          <p:nvPr/>
        </p:nvSpPr>
        <p:spPr>
          <a:xfrm>
            <a:off x="4002609" y="1695450"/>
            <a:ext cx="5141391" cy="5141391"/>
          </a:xfrm>
          <a:custGeom>
            <a:avLst/>
            <a:gdLst/>
            <a:ahLst/>
            <a:cxnLst/>
            <a:rect l="l" t="t" r="r" b="b"/>
            <a:pathLst>
              <a:path w="5141391" h="5141391">
                <a:moveTo>
                  <a:pt x="0" y="0"/>
                </a:moveTo>
                <a:lnTo>
                  <a:pt x="5141391" y="0"/>
                </a:lnTo>
                <a:lnTo>
                  <a:pt x="5141391" y="5141391"/>
                </a:lnTo>
                <a:lnTo>
                  <a:pt x="0" y="5141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349659"/>
            <a:ext cx="7075510" cy="90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The all new Firefly F1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74871" y="2402313"/>
            <a:ext cx="628442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Pr</a:t>
            </a:r>
            <a:r>
              <a:rPr lang="en-US" sz="5600" b="1" u="none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oduct Features: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74871" y="2828716"/>
            <a:ext cx="6284429" cy="6429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endParaRPr/>
          </a:p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Glow-in-the-</a:t>
            </a: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Dark Technology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Bright, long-lasting illumination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Easy visibility in any condition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Superior Audio Quality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Deep bass and crystal-clear treble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Advanced noise-canceling features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Ergonomic Design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All-day comfort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Secure fit for active use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Battery Life</a:t>
            </a:r>
          </a:p>
          <a:p>
            <a:pPr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10 hours continuous playtime</a:t>
            </a:r>
          </a:p>
          <a:p>
            <a:pPr marL="0" lvl="0" indent="0" algn="r">
              <a:lnSpc>
                <a:spcPts val="3920"/>
              </a:lnSpc>
            </a:pPr>
            <a:r>
              <a:rPr lang="en-US" sz="2800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Quick charging capability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9593" y="5143500"/>
            <a:ext cx="3539707" cy="4114800"/>
          </a:xfrm>
          <a:custGeom>
            <a:avLst/>
            <a:gdLst/>
            <a:ahLst/>
            <a:cxnLst/>
            <a:rect l="l" t="t" r="r" b="b"/>
            <a:pathLst>
              <a:path w="3539707" h="4114800">
                <a:moveTo>
                  <a:pt x="0" y="0"/>
                </a:moveTo>
                <a:lnTo>
                  <a:pt x="3539707" y="0"/>
                </a:lnTo>
                <a:lnTo>
                  <a:pt x="35397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6955" b="-921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6732737"/>
            <a:ext cx="7478352" cy="2413976"/>
            <a:chOff x="0" y="0"/>
            <a:chExt cx="9971136" cy="3218635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9971136" cy="2427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</a:pPr>
              <a:r>
                <a:rPr lang="en-US" sz="6399" b="1" u="none" spc="95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TARGET MARKET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94667"/>
              <a:ext cx="9971136" cy="623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Who Will Love Firefly?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929525" y="1028700"/>
            <a:ext cx="6329775" cy="4606377"/>
            <a:chOff x="0" y="0"/>
            <a:chExt cx="8439700" cy="6141836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8439700" cy="2592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828"/>
                </a:lnSpc>
                <a:spcBef>
                  <a:spcPct val="0"/>
                </a:spcBef>
              </a:pPr>
              <a:r>
                <a:rPr lang="en-US" sz="6022" b="1">
                  <a:solidFill>
                    <a:srgbClr val="000000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Primary Demographics: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658301"/>
              <a:ext cx="8439700" cy="3483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15"/>
                </a:lnSpc>
              </a:pPr>
              <a:r>
                <a:rPr lang="en-US" sz="3011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Ac</a:t>
              </a:r>
              <a:r>
                <a:rPr lang="en-US" sz="3011" u="none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tive lifestyle enthusiasts</a:t>
              </a:r>
            </a:p>
            <a:p>
              <a:pPr algn="r">
                <a:lnSpc>
                  <a:spcPts val="4215"/>
                </a:lnSpc>
              </a:pPr>
              <a:r>
                <a:rPr lang="en-US" sz="3011" u="none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Night runners and gym-goers</a:t>
              </a:r>
            </a:p>
            <a:p>
              <a:pPr algn="r">
                <a:lnSpc>
                  <a:spcPts val="4215"/>
                </a:lnSpc>
              </a:pPr>
              <a:r>
                <a:rPr lang="en-US" sz="3011" u="none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Travelers and commuters</a:t>
              </a:r>
            </a:p>
            <a:p>
              <a:pPr algn="r">
                <a:lnSpc>
                  <a:spcPts val="4215"/>
                </a:lnSpc>
              </a:pPr>
              <a:r>
                <a:rPr lang="en-US" sz="3011" u="none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Tech-savvy young adults</a:t>
              </a:r>
            </a:p>
            <a:p>
              <a:pPr marL="0" lvl="0" indent="0" algn="r">
                <a:lnSpc>
                  <a:spcPts val="4215"/>
                </a:lnSpc>
              </a:pPr>
              <a:endParaRPr lang="en-US" sz="3011" u="none">
                <a:solidFill>
                  <a:srgbClr val="000000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5109279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122840" y="-231592"/>
            <a:ext cx="6165160" cy="10677672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Box 3"/>
          <p:cNvSpPr txBox="1"/>
          <p:nvPr/>
        </p:nvSpPr>
        <p:spPr>
          <a:xfrm>
            <a:off x="16177818" y="8398926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64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80885" y="971550"/>
            <a:ext cx="4078415" cy="274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8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What Sets Firefly Apart?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1556546" cy="7399943"/>
            <a:chOff x="0" y="0"/>
            <a:chExt cx="15408728" cy="986659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5408728" cy="80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20"/>
                </a:lnSpc>
                <a:spcBef>
                  <a:spcPct val="0"/>
                </a:spcBef>
              </a:pPr>
              <a:r>
                <a:rPr lang="en-US" sz="3933" b="1" spc="59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COMPETITIVE ANALYSIS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13580"/>
              <a:ext cx="15408728" cy="297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On</a:t>
              </a: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ly product with integrated glow technology</a:t>
              </a:r>
            </a:p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Premium sound quality matches market leaders</a:t>
              </a:r>
            </a:p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Unique position in the market</a:t>
              </a:r>
            </a:p>
            <a:p>
              <a:pPr marL="0" lvl="0" indent="0" algn="l">
                <a:lnSpc>
                  <a:spcPts val="4474"/>
                </a:lnSpc>
              </a:pPr>
              <a:endParaRPr lang="en-US" sz="3196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082030"/>
              <a:ext cx="15408728" cy="80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20"/>
                </a:lnSpc>
                <a:spcBef>
                  <a:spcPct val="0"/>
                </a:spcBef>
              </a:pPr>
              <a:r>
                <a:rPr lang="en-US" sz="3933" b="1" spc="59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DIFFERENTIATORS: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141225"/>
              <a:ext cx="15408728" cy="3725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Patented gl</a:t>
              </a: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ow technology</a:t>
              </a:r>
            </a:p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Enhanced visibility and safety</a:t>
              </a:r>
            </a:p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Style meets functionality</a:t>
              </a:r>
            </a:p>
            <a:p>
              <a:pPr marL="690074" lvl="1" indent="-345037" algn="l">
                <a:lnSpc>
                  <a:spcPts val="4474"/>
                </a:lnSpc>
                <a:buFont typeface="Arial"/>
                <a:buChar char="•"/>
              </a:pPr>
              <a:r>
                <a:rPr lang="en-US" sz="3196" u="none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Innovative user experience</a:t>
              </a:r>
            </a:p>
            <a:p>
              <a:pPr marL="0" lvl="0" indent="0" algn="l">
                <a:lnSpc>
                  <a:spcPts val="4474"/>
                </a:lnSpc>
              </a:pPr>
              <a:endParaRPr lang="en-US" sz="3196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8433" y="1511362"/>
            <a:ext cx="6480049" cy="1916137"/>
            <a:chOff x="0" y="0"/>
            <a:chExt cx="8640065" cy="2554849"/>
          </a:xfrm>
        </p:grpSpPr>
        <p:sp>
          <p:nvSpPr>
            <p:cNvPr id="3" name="TextBox 3"/>
            <p:cNvSpPr txBox="1"/>
            <p:nvPr/>
          </p:nvSpPr>
          <p:spPr>
            <a:xfrm>
              <a:off x="0" y="-66675"/>
              <a:ext cx="8640065" cy="1366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20"/>
                </a:lnSpc>
                <a:spcBef>
                  <a:spcPct val="0"/>
                </a:spcBef>
              </a:pPr>
              <a:r>
                <a:rPr lang="en-US" sz="6400" b="1" spc="-64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18</a:t>
              </a:r>
              <a:r>
                <a:rPr lang="en-US" sz="6400" b="1" u="none" spc="-64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 Billion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362585"/>
              <a:ext cx="8640065" cy="1192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r>
                <a:rPr lang="en-US" sz="26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Global wireless earbuds market: $18 billion by 2026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18433" y="5130287"/>
            <a:ext cx="6480049" cy="1041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9"/>
              </a:lnSpc>
              <a:spcBef>
                <a:spcPct val="0"/>
              </a:spcBef>
            </a:pPr>
            <a:r>
              <a:rPr lang="en-US" sz="6399" b="1" spc="-63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20% CAGR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18433" y="7533611"/>
            <a:ext cx="6480049" cy="1517694"/>
            <a:chOff x="0" y="0"/>
            <a:chExt cx="8640065" cy="2023592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8640065" cy="1362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19"/>
                </a:lnSpc>
                <a:spcBef>
                  <a:spcPct val="0"/>
                </a:spcBef>
              </a:pPr>
              <a:r>
                <a:rPr lang="en-US" sz="6399" b="1" spc="-63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33% growth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42912"/>
              <a:ext cx="8640065" cy="580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r>
                <a:rPr lang="en-US" sz="26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Increasing demand for innovative features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201400" y="7994591"/>
            <a:ext cx="6224472" cy="894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80"/>
              </a:lnSpc>
              <a:spcBef>
                <a:spcPct val="0"/>
              </a:spcBef>
            </a:pPr>
            <a:r>
              <a:rPr lang="en-US" sz="5600" b="1" u="none" dirty="0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Size of the Market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7818" y="1126104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64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07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028700" y="1028700"/>
            <a:ext cx="2143030" cy="8229600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14" name="AutoShape 14"/>
          <p:cNvSpPr/>
          <p:nvPr/>
        </p:nvSpPr>
        <p:spPr>
          <a:xfrm>
            <a:off x="1028700" y="4633100"/>
            <a:ext cx="2143030" cy="4625200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15" name="AutoShape 15"/>
          <p:cNvSpPr/>
          <p:nvPr/>
        </p:nvSpPr>
        <p:spPr>
          <a:xfrm>
            <a:off x="1028700" y="7326615"/>
            <a:ext cx="2143030" cy="1931685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4457" y="1028700"/>
            <a:ext cx="8654843" cy="23889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2912432" y="3417621"/>
            <a:ext cx="38892" cy="57410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8604457" y="3991722"/>
            <a:ext cx="8654843" cy="2388921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8604457" y="6954744"/>
            <a:ext cx="8654843" cy="22033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Box 6"/>
          <p:cNvSpPr txBox="1"/>
          <p:nvPr/>
        </p:nvSpPr>
        <p:spPr>
          <a:xfrm>
            <a:off x="9132556" y="1286786"/>
            <a:ext cx="7598646" cy="181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</a:t>
            </a: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ricing Strategy: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Premium positioning: $99-$129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Competitive with high-end earpods</a:t>
            </a:r>
          </a:p>
          <a:p>
            <a:pPr marL="0" lvl="0" indent="0" algn="r">
              <a:lnSpc>
                <a:spcPts val="3639"/>
              </a:lnSpc>
            </a:pPr>
            <a:endParaRPr lang="en-US" sz="2600" u="none">
              <a:solidFill>
                <a:srgbClr val="FFFFFF"/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32556" y="4021747"/>
            <a:ext cx="7598646" cy="227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</a:t>
            </a:r>
            <a:r>
              <a:rPr lang="en-US" sz="2600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venue Streams: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Direct Sales (Website + E-commerce)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Retail Partnerships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Limited Edition Releases</a:t>
            </a:r>
          </a:p>
          <a:p>
            <a:pPr marL="0" lvl="0" indent="0" algn="r">
              <a:lnSpc>
                <a:spcPts val="3639"/>
              </a:lnSpc>
            </a:pPr>
            <a:endParaRPr lang="en-US" sz="2600" u="none">
              <a:solidFill>
                <a:srgbClr val="000000"/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25351" y="7211919"/>
            <a:ext cx="7598646" cy="227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</a:t>
            </a: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emium Accessories and Add-ons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Custom charging cases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Extended warranty packages</a:t>
            </a:r>
          </a:p>
          <a:p>
            <a:pPr algn="r">
              <a:lnSpc>
                <a:spcPts val="3640"/>
              </a:lnSpc>
            </a:pPr>
            <a:r>
              <a:rPr lang="en-US" sz="2600" u="none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Premium ear tips for enhanced comfort</a:t>
            </a:r>
          </a:p>
          <a:p>
            <a:pPr marL="0" lvl="0" indent="0" algn="r">
              <a:lnSpc>
                <a:spcPts val="3639"/>
              </a:lnSpc>
            </a:pPr>
            <a:endParaRPr lang="en-US" sz="2600" u="none">
              <a:solidFill>
                <a:srgbClr val="FFFFFF"/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699" y="7771375"/>
            <a:ext cx="5237476" cy="1386697"/>
            <a:chOff x="-1" y="1314784"/>
            <a:chExt cx="6983301" cy="1848929"/>
          </a:xfrm>
        </p:grpSpPr>
        <p:sp>
          <p:nvSpPr>
            <p:cNvPr id="10" name="TextBox 10"/>
            <p:cNvSpPr txBox="1"/>
            <p:nvPr/>
          </p:nvSpPr>
          <p:spPr>
            <a:xfrm>
              <a:off x="-1" y="1314784"/>
              <a:ext cx="6983300" cy="1223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79"/>
                </a:lnSpc>
                <a:spcBef>
                  <a:spcPct val="0"/>
                </a:spcBef>
              </a:pPr>
              <a:r>
                <a:rPr lang="en-US" sz="5599" b="1" u="none" dirty="0">
                  <a:solidFill>
                    <a:srgbClr val="000000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Business Model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537939"/>
              <a:ext cx="6983300" cy="625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000000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"How We Make Money"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 spc="-64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08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2912432" y="6380643"/>
            <a:ext cx="38892" cy="57410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66515" y="4494729"/>
            <a:ext cx="6392785" cy="4763571"/>
            <a:chOff x="0" y="0"/>
            <a:chExt cx="8523714" cy="63514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8523714" cy="2401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28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Getting Firefly to Market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86950"/>
              <a:ext cx="8523714" cy="3864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20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Mark</a:t>
              </a:r>
              <a:r>
                <a:rPr lang="en-US" sz="2800" u="none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eting Channels:</a:t>
              </a:r>
            </a:p>
            <a:p>
              <a:pPr algn="r">
                <a:lnSpc>
                  <a:spcPts val="3920"/>
                </a:lnSpc>
              </a:pPr>
              <a:r>
                <a:rPr lang="en-US" sz="2800" u="none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Multi-channel social media approach</a:t>
              </a:r>
            </a:p>
            <a:p>
              <a:pPr algn="r">
                <a:lnSpc>
                  <a:spcPts val="3920"/>
                </a:lnSpc>
              </a:pPr>
              <a:r>
                <a:rPr lang="en-US" sz="2800" u="none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Influencer partnerships</a:t>
              </a:r>
            </a:p>
            <a:p>
              <a:pPr algn="r">
                <a:lnSpc>
                  <a:spcPts val="3920"/>
                </a:lnSpc>
              </a:pPr>
              <a:r>
                <a:rPr lang="en-US" sz="2800" u="none">
                  <a:solidFill>
                    <a:srgbClr val="FFFFFF">
                      <a:alpha val="69804"/>
                    </a:srgbClr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Sports and fitness community engagement</a:t>
              </a:r>
            </a:p>
            <a:p>
              <a:pPr marL="0" lvl="0" indent="0" algn="r">
                <a:lnSpc>
                  <a:spcPts val="3919"/>
                </a:lnSpc>
              </a:pPr>
              <a:endParaRPr lang="en-US" sz="2800" u="none">
                <a:solidFill>
                  <a:srgbClr val="FFFFFF">
                    <a:alpha val="69804"/>
                  </a:srgbClr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078254" y="2036339"/>
            <a:ext cx="4550468" cy="933435"/>
            <a:chOff x="0" y="0"/>
            <a:chExt cx="6067291" cy="1244580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6058663" cy="685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 u="none" spc="-32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Step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628" y="667883"/>
              <a:ext cx="6058663" cy="576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Pre Launch teaser campaign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78254" y="8306611"/>
            <a:ext cx="4550468" cy="949882"/>
            <a:chOff x="0" y="0"/>
            <a:chExt cx="6067291" cy="1266510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6058663" cy="685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59"/>
                </a:lnSpc>
                <a:spcBef>
                  <a:spcPct val="0"/>
                </a:spcBef>
              </a:pPr>
              <a:r>
                <a:rPr lang="en-US" sz="3199" b="1" u="none" spc="-3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Step 3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628" y="689813"/>
              <a:ext cx="6058663" cy="576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Q3 2024 Launch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78254" y="5143500"/>
            <a:ext cx="4550468" cy="949882"/>
            <a:chOff x="0" y="0"/>
            <a:chExt cx="6067291" cy="126651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6067291" cy="685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59"/>
                </a:lnSpc>
                <a:spcBef>
                  <a:spcPct val="0"/>
                </a:spcBef>
              </a:pPr>
              <a:r>
                <a:rPr lang="en-US" sz="3199" b="1" u="none" spc="-31">
                  <a:solidFill>
                    <a:srgbClr val="FFFFFF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Step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89813"/>
              <a:ext cx="6067291" cy="576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Pre Orders start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177818" y="1176965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64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09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0"/>
            <a:ext cx="368842" cy="8981510"/>
            <a:chOff x="0" y="0"/>
            <a:chExt cx="491789" cy="11975346"/>
          </a:xfrm>
        </p:grpSpPr>
        <p:sp>
          <p:nvSpPr>
            <p:cNvPr id="16" name="AutoShape 16"/>
            <p:cNvSpPr/>
            <p:nvPr/>
          </p:nvSpPr>
          <p:spPr>
            <a:xfrm>
              <a:off x="187423" y="0"/>
              <a:ext cx="116943" cy="1170873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0" y="3114932"/>
              <a:ext cx="491789" cy="4912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0" y="7299523"/>
              <a:ext cx="491789" cy="4912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0" y="11484113"/>
              <a:ext cx="491789" cy="491233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0DEF4"/>
      </a:dk1>
      <a:lt1>
        <a:sysClr val="window" lastClr="19172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455</Words>
  <Application>Microsoft Office PowerPoint</Application>
  <PresentationFormat>Custom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HK Grotesk Light</vt:lpstr>
      <vt:lpstr>HK Grotesk Bold</vt:lpstr>
      <vt:lpstr>HK Grotesk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Corporate Technology Pitch Deck Presentation</dc:title>
  <cp:lastModifiedBy>astrayn .</cp:lastModifiedBy>
  <cp:revision>2</cp:revision>
  <dcterms:created xsi:type="dcterms:W3CDTF">2006-08-16T00:00:00Z</dcterms:created>
  <dcterms:modified xsi:type="dcterms:W3CDTF">2024-12-27T12:44:56Z</dcterms:modified>
  <dc:identifier>DAGae12Er04</dc:identifier>
</cp:coreProperties>
</file>