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8" r:id="rId1"/>
    <p:sldMasterId id="2147483771" r:id="rId2"/>
  </p:sldMasterIdLst>
  <p:notesMasterIdLst>
    <p:notesMasterId r:id="rId19"/>
  </p:notesMasterIdLst>
  <p:sldIdLst>
    <p:sldId id="256" r:id="rId3"/>
    <p:sldId id="257" r:id="rId4"/>
    <p:sldId id="258" r:id="rId5"/>
    <p:sldId id="260" r:id="rId6"/>
    <p:sldId id="266" r:id="rId7"/>
    <p:sldId id="259" r:id="rId8"/>
    <p:sldId id="261" r:id="rId9"/>
    <p:sldId id="262" r:id="rId10"/>
    <p:sldId id="267" r:id="rId11"/>
    <p:sldId id="263" r:id="rId12"/>
    <p:sldId id="264" r:id="rId13"/>
    <p:sldId id="269" r:id="rId14"/>
    <p:sldId id="268" r:id="rId15"/>
    <p:sldId id="265" r:id="rId16"/>
    <p:sldId id="270" r:id="rId17"/>
    <p:sldId id="271"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67D8CAC-8C24-4260-A4A1-80D804B62216}">
          <p14:sldIdLst>
            <p14:sldId id="256"/>
            <p14:sldId id="257"/>
            <p14:sldId id="258"/>
            <p14:sldId id="260"/>
          </p14:sldIdLst>
        </p14:section>
        <p14:section name="Untitled Section" id="{4A3C9DCA-6BDA-4BCC-99E6-93870F4BC593}">
          <p14:sldIdLst>
            <p14:sldId id="266"/>
            <p14:sldId id="259"/>
            <p14:sldId id="261"/>
            <p14:sldId id="262"/>
            <p14:sldId id="267"/>
            <p14:sldId id="263"/>
            <p14:sldId id="264"/>
            <p14:sldId id="269"/>
            <p14:sldId id="268"/>
            <p14:sldId id="265"/>
            <p14:sldId id="270"/>
            <p14:sldId id="271"/>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7794"/>
    <a:srgbClr val="0C3460"/>
    <a:srgbClr val="CCFFFF"/>
    <a:srgbClr val="C2E9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459C03AE-D6DC-40DE-8EC5-2BA70A281BD5}" type="datetimeFigureOut">
              <a:rPr lang="en-IN" smtClean="0"/>
              <a:t>17-06-2024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44C30F5-E73D-4BB2-9BD4-863545292B7D}" type="slidenum">
              <a:rPr lang="en-IN" smtClean="0"/>
              <a:t>‹#›</a:t>
            </a:fld>
            <a:endParaRPr lang="en-IN"/>
          </a:p>
        </p:txBody>
      </p:sp>
    </p:spTree>
    <p:extLst>
      <p:ext uri="{BB962C8B-B14F-4D97-AF65-F5344CB8AC3E}">
        <p14:creationId xmlns:p14="http://schemas.microsoft.com/office/powerpoint/2010/main" val="926093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44C30F5-E73D-4BB2-9BD4-863545292B7D}" type="slidenum">
              <a:rPr lang="en-IN" smtClean="0"/>
              <a:t>3</a:t>
            </a:fld>
            <a:endParaRPr lang="en-IN"/>
          </a:p>
        </p:txBody>
      </p:sp>
    </p:spTree>
    <p:extLst>
      <p:ext uri="{BB962C8B-B14F-4D97-AF65-F5344CB8AC3E}">
        <p14:creationId xmlns:p14="http://schemas.microsoft.com/office/powerpoint/2010/main" val="3362621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AFC7F-5C46-E417-E4E5-66B7EFF6FF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C94B66-A92A-0129-50BC-D54D88B452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1A1188F-8B86-4B15-CDF7-932342AFCDD1}"/>
              </a:ext>
            </a:extLst>
          </p:cNvPr>
          <p:cNvSpPr>
            <a:spLocks noGrp="1"/>
          </p:cNvSpPr>
          <p:nvPr>
            <p:ph type="dt" sz="half" idx="10"/>
          </p:nvPr>
        </p:nvSpPr>
        <p:spPr/>
        <p:txBody>
          <a:bodyPr/>
          <a:lstStyle/>
          <a:p>
            <a:fld id="{1D8BD707-D9CF-40AE-B4C6-C98DA3205C09}" type="datetimeFigureOut">
              <a:rPr lang="en-US" smtClean="0"/>
              <a:t>6/17/2024</a:t>
            </a:fld>
            <a:endParaRPr lang="en-US"/>
          </a:p>
        </p:txBody>
      </p:sp>
      <p:sp>
        <p:nvSpPr>
          <p:cNvPr id="5" name="Footer Placeholder 4">
            <a:extLst>
              <a:ext uri="{FF2B5EF4-FFF2-40B4-BE49-F238E27FC236}">
                <a16:creationId xmlns:a16="http://schemas.microsoft.com/office/drawing/2014/main" id="{59802B3E-6147-BC83-63FA-EAED94BCBB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AFE288-79FB-8D19-F445-804A312E904C}"/>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51709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C5C3F-640E-95A1-BDE5-7680AF278B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4FCD96-4831-80BF-CB55-392E3B375F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7CA7E7-0D13-A4BD-BF99-0F1D4CE86EC3}"/>
              </a:ext>
            </a:extLst>
          </p:cNvPr>
          <p:cNvSpPr>
            <a:spLocks noGrp="1"/>
          </p:cNvSpPr>
          <p:nvPr>
            <p:ph type="dt" sz="half" idx="10"/>
          </p:nvPr>
        </p:nvSpPr>
        <p:spPr/>
        <p:txBody>
          <a:bodyPr/>
          <a:lstStyle/>
          <a:p>
            <a:fld id="{1D8BD707-D9CF-40AE-B4C6-C98DA3205C09}" type="datetimeFigureOut">
              <a:rPr lang="en-US" smtClean="0"/>
              <a:t>6/17/2024</a:t>
            </a:fld>
            <a:endParaRPr lang="en-US"/>
          </a:p>
        </p:txBody>
      </p:sp>
      <p:sp>
        <p:nvSpPr>
          <p:cNvPr id="5" name="Footer Placeholder 4">
            <a:extLst>
              <a:ext uri="{FF2B5EF4-FFF2-40B4-BE49-F238E27FC236}">
                <a16:creationId xmlns:a16="http://schemas.microsoft.com/office/drawing/2014/main" id="{E779D10B-759B-00D3-925A-2BCC0E269A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6B20CA-A922-FB6D-02A1-7162687DD1E9}"/>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11151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FABD87-5315-ED0B-A7EE-AB3E9E0CB31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43018A-06A2-983E-51A8-7DB91E36CB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478DCF-F468-D4FE-407C-E53DB1BC90F2}"/>
              </a:ext>
            </a:extLst>
          </p:cNvPr>
          <p:cNvSpPr>
            <a:spLocks noGrp="1"/>
          </p:cNvSpPr>
          <p:nvPr>
            <p:ph type="dt" sz="half" idx="10"/>
          </p:nvPr>
        </p:nvSpPr>
        <p:spPr/>
        <p:txBody>
          <a:bodyPr/>
          <a:lstStyle/>
          <a:p>
            <a:fld id="{1D8BD707-D9CF-40AE-B4C6-C98DA3205C09}" type="datetimeFigureOut">
              <a:rPr lang="en-US" smtClean="0"/>
              <a:t>6/17/2024</a:t>
            </a:fld>
            <a:endParaRPr lang="en-US"/>
          </a:p>
        </p:txBody>
      </p:sp>
      <p:sp>
        <p:nvSpPr>
          <p:cNvPr id="5" name="Footer Placeholder 4">
            <a:extLst>
              <a:ext uri="{FF2B5EF4-FFF2-40B4-BE49-F238E27FC236}">
                <a16:creationId xmlns:a16="http://schemas.microsoft.com/office/drawing/2014/main" id="{B8B90F4F-5382-BFF7-E4F1-8F97794146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079A1A-110A-6A80-6D6B-63AFFC277BAB}"/>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75504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377973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6/17/2024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1428919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59266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09988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952753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6/17/2024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836679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6/17/2024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40819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6/17/2024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60073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ADA4E-0B04-08E0-BC64-03C8767E07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D0A9F22-8D84-4A2C-E083-5146B5BD10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85D0E1-AC98-C6DB-8618-BCDED8D624EF}"/>
              </a:ext>
            </a:extLst>
          </p:cNvPr>
          <p:cNvSpPr>
            <a:spLocks noGrp="1"/>
          </p:cNvSpPr>
          <p:nvPr>
            <p:ph type="dt" sz="half" idx="10"/>
          </p:nvPr>
        </p:nvSpPr>
        <p:spPr/>
        <p:txBody>
          <a:bodyPr/>
          <a:lstStyle/>
          <a:p>
            <a:fld id="{1D8BD707-D9CF-40AE-B4C6-C98DA3205C09}" type="datetimeFigureOut">
              <a:rPr lang="en-US" smtClean="0"/>
              <a:t>6/17/2024</a:t>
            </a:fld>
            <a:endParaRPr lang="en-US"/>
          </a:p>
        </p:txBody>
      </p:sp>
      <p:sp>
        <p:nvSpPr>
          <p:cNvPr id="5" name="Footer Placeholder 4">
            <a:extLst>
              <a:ext uri="{FF2B5EF4-FFF2-40B4-BE49-F238E27FC236}">
                <a16:creationId xmlns:a16="http://schemas.microsoft.com/office/drawing/2014/main" id="{AAAD9B70-3BE7-FA5E-F12E-F5BC448903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6C01C6-5FAA-1456-1A7D-6FD3FBEBB5A5}"/>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818214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967540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091761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369925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429802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6909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6/17/2024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319540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6/17/2024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3261604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6/17/2024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515131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949109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6/17/2024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80246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E2AA-6444-74A3-3D07-70DB52B96D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131235-9745-AC08-140D-CD3DF535D8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59BB7F-223B-FE37-83FF-27D54288E756}"/>
              </a:ext>
            </a:extLst>
          </p:cNvPr>
          <p:cNvSpPr>
            <a:spLocks noGrp="1"/>
          </p:cNvSpPr>
          <p:nvPr>
            <p:ph type="dt" sz="half" idx="10"/>
          </p:nvPr>
        </p:nvSpPr>
        <p:spPr/>
        <p:txBody>
          <a:bodyPr/>
          <a:lstStyle/>
          <a:p>
            <a:fld id="{1D8BD707-D9CF-40AE-B4C6-C98DA3205C09}" type="datetimeFigureOut">
              <a:rPr lang="en-US" smtClean="0"/>
              <a:t>6/17/2024</a:t>
            </a:fld>
            <a:endParaRPr lang="en-US"/>
          </a:p>
        </p:txBody>
      </p:sp>
      <p:sp>
        <p:nvSpPr>
          <p:cNvPr id="5" name="Footer Placeholder 4">
            <a:extLst>
              <a:ext uri="{FF2B5EF4-FFF2-40B4-BE49-F238E27FC236}">
                <a16:creationId xmlns:a16="http://schemas.microsoft.com/office/drawing/2014/main" id="{EB9D4130-D19C-D703-AEE8-DEC32E9BBE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365FAD-5C40-EDAC-7276-F482EAB8DDFB}"/>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74212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1957129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DFDBB-F1D0-0219-A9D1-25E264FAD8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C85C3C-57FE-C00B-11CB-ED10374463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A75B74-3565-9826-2CF4-52364EC7BD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F7C855-6FA7-B1AC-EA06-AE22401DC64A}"/>
              </a:ext>
            </a:extLst>
          </p:cNvPr>
          <p:cNvSpPr>
            <a:spLocks noGrp="1"/>
          </p:cNvSpPr>
          <p:nvPr>
            <p:ph type="dt" sz="half" idx="10"/>
          </p:nvPr>
        </p:nvSpPr>
        <p:spPr/>
        <p:txBody>
          <a:bodyPr/>
          <a:lstStyle/>
          <a:p>
            <a:fld id="{1D8BD707-D9CF-40AE-B4C6-C98DA3205C09}" type="datetimeFigureOut">
              <a:rPr lang="en-US" smtClean="0"/>
              <a:t>6/17/2024</a:t>
            </a:fld>
            <a:endParaRPr lang="en-US"/>
          </a:p>
        </p:txBody>
      </p:sp>
      <p:sp>
        <p:nvSpPr>
          <p:cNvPr id="6" name="Footer Placeholder 5">
            <a:extLst>
              <a:ext uri="{FF2B5EF4-FFF2-40B4-BE49-F238E27FC236}">
                <a16:creationId xmlns:a16="http://schemas.microsoft.com/office/drawing/2014/main" id="{2CDA7F8D-26CC-EC98-C6EC-6137E6207AC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F3960B-CA99-92B6-7ABE-AEFBED196876}"/>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52302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4791B-7ADF-064F-D9C8-CD5C53ACE17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6F730D-4583-4203-2B2D-F0C82CBE10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969B03-77BE-AA21-D2C1-982DDD625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3CE695E-73F0-4F87-6D95-319D8D7B7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1E340E-A2F0-B032-0683-A4F9E7F364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DD5E8C-723E-86BC-7376-40F50995BFDC}"/>
              </a:ext>
            </a:extLst>
          </p:cNvPr>
          <p:cNvSpPr>
            <a:spLocks noGrp="1"/>
          </p:cNvSpPr>
          <p:nvPr>
            <p:ph type="dt" sz="half" idx="10"/>
          </p:nvPr>
        </p:nvSpPr>
        <p:spPr/>
        <p:txBody>
          <a:bodyPr/>
          <a:lstStyle/>
          <a:p>
            <a:fld id="{1D8BD707-D9CF-40AE-B4C6-C98DA3205C09}" type="datetimeFigureOut">
              <a:rPr lang="en-US" smtClean="0"/>
              <a:t>6/17/2024</a:t>
            </a:fld>
            <a:endParaRPr lang="en-US"/>
          </a:p>
        </p:txBody>
      </p:sp>
      <p:sp>
        <p:nvSpPr>
          <p:cNvPr id="8" name="Footer Placeholder 7">
            <a:extLst>
              <a:ext uri="{FF2B5EF4-FFF2-40B4-BE49-F238E27FC236}">
                <a16:creationId xmlns:a16="http://schemas.microsoft.com/office/drawing/2014/main" id="{41DF18E9-493C-0260-676D-F2425E09E4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EECAF1-8E03-BBC2-8D7C-F3191331D44D}"/>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3168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C3E29-0DBD-4799-DDBD-36BEA5C2DD9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E78DED3-2A07-7A6F-7A5E-44B82647A653}"/>
              </a:ext>
            </a:extLst>
          </p:cNvPr>
          <p:cNvSpPr>
            <a:spLocks noGrp="1"/>
          </p:cNvSpPr>
          <p:nvPr>
            <p:ph type="dt" sz="half" idx="10"/>
          </p:nvPr>
        </p:nvSpPr>
        <p:spPr/>
        <p:txBody>
          <a:bodyPr/>
          <a:lstStyle/>
          <a:p>
            <a:fld id="{1D8BD707-D9CF-40AE-B4C6-C98DA3205C09}" type="datetimeFigureOut">
              <a:rPr lang="en-US" smtClean="0"/>
              <a:t>6/17/2024</a:t>
            </a:fld>
            <a:endParaRPr lang="en-US"/>
          </a:p>
        </p:txBody>
      </p:sp>
      <p:sp>
        <p:nvSpPr>
          <p:cNvPr id="4" name="Footer Placeholder 3">
            <a:extLst>
              <a:ext uri="{FF2B5EF4-FFF2-40B4-BE49-F238E27FC236}">
                <a16:creationId xmlns:a16="http://schemas.microsoft.com/office/drawing/2014/main" id="{D298FF7E-3C68-FB91-9EF9-E1D3F8136A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ED6D05-2F91-3819-BAA3-72B72E51FB19}"/>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10752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561EF3-4B5A-B037-3199-178582AEE216}"/>
              </a:ext>
            </a:extLst>
          </p:cNvPr>
          <p:cNvSpPr>
            <a:spLocks noGrp="1"/>
          </p:cNvSpPr>
          <p:nvPr>
            <p:ph type="dt" sz="half" idx="10"/>
          </p:nvPr>
        </p:nvSpPr>
        <p:spPr/>
        <p:txBody>
          <a:bodyPr/>
          <a:lstStyle/>
          <a:p>
            <a:fld id="{1D8BD707-D9CF-40AE-B4C6-C98DA3205C09}" type="datetimeFigureOut">
              <a:rPr lang="en-US" smtClean="0"/>
              <a:t>6/17/2024</a:t>
            </a:fld>
            <a:endParaRPr lang="en-US"/>
          </a:p>
        </p:txBody>
      </p:sp>
      <p:sp>
        <p:nvSpPr>
          <p:cNvPr id="3" name="Footer Placeholder 2">
            <a:extLst>
              <a:ext uri="{FF2B5EF4-FFF2-40B4-BE49-F238E27FC236}">
                <a16:creationId xmlns:a16="http://schemas.microsoft.com/office/drawing/2014/main" id="{CEBF8AB6-F0FE-F23C-CFDD-33A0B98B601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8A2BE1-9B65-50D7-78B0-566A65892294}"/>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378928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81059-C65A-0B76-A974-E768831D8F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23EA12-C9E1-3983-1BEE-5A6B650520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21ADD7-78D6-E3E9-B0D2-3CF7F7834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67219B-4872-E686-7EC5-6A24080C5E03}"/>
              </a:ext>
            </a:extLst>
          </p:cNvPr>
          <p:cNvSpPr>
            <a:spLocks noGrp="1"/>
          </p:cNvSpPr>
          <p:nvPr>
            <p:ph type="dt" sz="half" idx="10"/>
          </p:nvPr>
        </p:nvSpPr>
        <p:spPr/>
        <p:txBody>
          <a:bodyPr/>
          <a:lstStyle/>
          <a:p>
            <a:fld id="{1D8BD707-D9CF-40AE-B4C6-C98DA3205C09}" type="datetimeFigureOut">
              <a:rPr lang="en-US" smtClean="0"/>
              <a:t>6/17/2024</a:t>
            </a:fld>
            <a:endParaRPr lang="en-US"/>
          </a:p>
        </p:txBody>
      </p:sp>
      <p:sp>
        <p:nvSpPr>
          <p:cNvPr id="6" name="Footer Placeholder 5">
            <a:extLst>
              <a:ext uri="{FF2B5EF4-FFF2-40B4-BE49-F238E27FC236}">
                <a16:creationId xmlns:a16="http://schemas.microsoft.com/office/drawing/2014/main" id="{15D65EC3-E539-64C6-CE53-5C59EA2609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78E51E-5E6E-E218-AE5B-05E547C7B150}"/>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718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8C399-5676-F8E5-3166-89562AFECB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AC4650-7760-8466-9846-14674C67EE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B3E29C8-515F-E616-1BDD-5ED1C6389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C2FD20-CA3E-D421-BB05-8AAC8C3AAA95}"/>
              </a:ext>
            </a:extLst>
          </p:cNvPr>
          <p:cNvSpPr>
            <a:spLocks noGrp="1"/>
          </p:cNvSpPr>
          <p:nvPr>
            <p:ph type="dt" sz="half" idx="10"/>
          </p:nvPr>
        </p:nvSpPr>
        <p:spPr/>
        <p:txBody>
          <a:bodyPr/>
          <a:lstStyle/>
          <a:p>
            <a:fld id="{1D8BD707-D9CF-40AE-B4C6-C98DA3205C09}" type="datetimeFigureOut">
              <a:rPr lang="en-US" smtClean="0"/>
              <a:t>6/17/2024</a:t>
            </a:fld>
            <a:endParaRPr lang="en-US"/>
          </a:p>
        </p:txBody>
      </p:sp>
      <p:sp>
        <p:nvSpPr>
          <p:cNvPr id="6" name="Footer Placeholder 5">
            <a:extLst>
              <a:ext uri="{FF2B5EF4-FFF2-40B4-BE49-F238E27FC236}">
                <a16:creationId xmlns:a16="http://schemas.microsoft.com/office/drawing/2014/main" id="{D168A253-8484-06F4-7F7C-B90CF8FC6A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1CEE99-8AFE-31D7-763E-D223F5D08DFC}"/>
              </a:ext>
            </a:extLst>
          </p:cNvPr>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350008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A53713-64B4-607E-3AFD-D7BECE7914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A64AA6-64F7-31A4-02F0-7D93C3E711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220837-1096-22F5-2BCB-5D799C475C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6/17/2024</a:t>
            </a:fld>
            <a:endParaRPr lang="en-US"/>
          </a:p>
        </p:txBody>
      </p:sp>
      <p:sp>
        <p:nvSpPr>
          <p:cNvPr id="5" name="Footer Placeholder 4">
            <a:extLst>
              <a:ext uri="{FF2B5EF4-FFF2-40B4-BE49-F238E27FC236}">
                <a16:creationId xmlns:a16="http://schemas.microsoft.com/office/drawing/2014/main" id="{9A61F9E3-1A61-2954-DCA7-3D654AD1D7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C1B25B-E5BE-C068-60FE-79BBD7E3EE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37601503"/>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6/17/2024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04651368"/>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784" r:id="rId13"/>
    <p:sldLayoutId id="2147483785" r:id="rId14"/>
    <p:sldLayoutId id="2147483786" r:id="rId15"/>
    <p:sldLayoutId id="2147483787" r:id="rId16"/>
    <p:sldLayoutId id="2147483788" r:id="rId17"/>
    <p:sldLayoutId id="2147483789"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hyperlink" Target="https://cyberchasse.com/keyloggers/" TargetMode="Externa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hyperlink" Target="https://www.vecteezy.com/vector-art/1330277-cyber-technology-security-network-protection-desig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hyperlink" Target="https://mytechboutique.com/5-warning-signs-your-device-has-a-keylogger/"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lltechqueries.com/what-is-a-keylogger/" TargetMode="External"/><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hyperlink" Target="https://www.ctxdetectives.com/que-es-el-keylogger/"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2wtech.com/why-you-need-a-multi-layered-security-strategy/" TargetMode="External"/><Relationship Id="rId2" Type="http://schemas.openxmlformats.org/officeDocument/2006/relationships/image" Target="../media/image12.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194014" y="3193016"/>
            <a:ext cx="8467851" cy="693780"/>
          </a:xfrm>
          <a:prstGeom prst="rect">
            <a:avLst/>
          </a:prstGeom>
        </p:spPr>
        <p:txBody>
          <a:bodyPr vert="horz" wrap="square" lIns="0" tIns="16510" rIns="0" bIns="0" rtlCol="0">
            <a:spAutoFit/>
          </a:bodyPr>
          <a:lstStyle/>
          <a:p>
            <a:pPr marL="540000">
              <a:lnSpc>
                <a:spcPct val="100000"/>
              </a:lnSpc>
              <a:spcBef>
                <a:spcPts val="130"/>
              </a:spcBef>
            </a:pPr>
            <a:r>
              <a:rPr lang="en-US" sz="4400" spc="15" dirty="0" err="1"/>
              <a:t>Veelu</a:t>
            </a:r>
            <a:r>
              <a:rPr lang="en-US" sz="4400" spc="15" dirty="0"/>
              <a:t> Leela </a:t>
            </a:r>
            <a:r>
              <a:rPr lang="en-US" sz="4400" spc="15" dirty="0" err="1"/>
              <a:t>Sesha</a:t>
            </a:r>
            <a:r>
              <a:rPr lang="en-US" sz="4400" spc="15" dirty="0"/>
              <a:t> Sarvani</a:t>
            </a:r>
            <a:endParaRPr sz="4400"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object 8"/>
          <p:cNvSpPr txBox="1"/>
          <p:nvPr/>
        </p:nvSpPr>
        <p:spPr>
          <a:xfrm>
            <a:off x="1752974" y="1969252"/>
            <a:ext cx="3764280" cy="505267"/>
          </a:xfrm>
          <a:prstGeom prst="rect">
            <a:avLst/>
          </a:prstGeom>
        </p:spPr>
        <p:txBody>
          <a:bodyPr vert="horz" wrap="square" lIns="0" tIns="12700" rIns="0" bIns="0" rtlCol="0">
            <a:spAutoFit/>
          </a:bodyPr>
          <a:lstStyle/>
          <a:p>
            <a:pPr marL="12700">
              <a:lnSpc>
                <a:spcPct val="100000"/>
              </a:lnSpc>
              <a:spcBef>
                <a:spcPts val="100"/>
              </a:spcBef>
            </a:pPr>
            <a:r>
              <a:rPr sz="3200" b="1" spc="10" dirty="0">
                <a:solidFill>
                  <a:srgbClr val="002060"/>
                </a:solidFill>
                <a:latin typeface="Trebuchet MS"/>
                <a:cs typeface="Trebuchet MS"/>
              </a:rPr>
              <a:t>Final</a:t>
            </a:r>
            <a:r>
              <a:rPr sz="3200" b="1" spc="-165" dirty="0">
                <a:solidFill>
                  <a:srgbClr val="002060"/>
                </a:solidFill>
                <a:latin typeface="Trebuchet MS"/>
                <a:cs typeface="Trebuchet MS"/>
              </a:rPr>
              <a:t> </a:t>
            </a:r>
            <a:r>
              <a:rPr sz="3200" b="1" spc="-5" dirty="0">
                <a:solidFill>
                  <a:srgbClr val="002060"/>
                </a:solidFill>
                <a:latin typeface="Trebuchet MS"/>
                <a:cs typeface="Trebuchet MS"/>
              </a:rPr>
              <a:t>Project</a:t>
            </a:r>
            <a:r>
              <a:rPr lang="en-IN" sz="3200" b="1" spc="-5" dirty="0">
                <a:solidFill>
                  <a:srgbClr val="002060"/>
                </a:solidFill>
                <a:latin typeface="Trebuchet MS"/>
                <a:cs typeface="Trebuchet MS"/>
              </a:rPr>
              <a:t> by</a:t>
            </a:r>
            <a:endParaRPr sz="3200" dirty="0">
              <a:solidFill>
                <a:srgbClr val="002060"/>
              </a:solidFill>
              <a:latin typeface="Trebuchet MS"/>
              <a:cs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6495651" y="278487"/>
            <a:ext cx="4984482" cy="509114"/>
          </a:xfrm>
          <a:prstGeom prst="rect">
            <a:avLst/>
          </a:prstGeom>
        </p:spPr>
        <p:txBody>
          <a:bodyPr vert="horz" wrap="square" lIns="0" tIns="16510" rIns="0" bIns="0" rtlCol="0">
            <a:spAutoFit/>
          </a:bodyPr>
          <a:lstStyle/>
          <a:p>
            <a:pPr marL="12700">
              <a:lnSpc>
                <a:spcPct val="100000"/>
              </a:lnSpc>
              <a:spcBef>
                <a:spcPts val="130"/>
              </a:spcBef>
            </a:pPr>
            <a:r>
              <a:rPr sz="3200" b="1" spc="15" dirty="0">
                <a:effectLst>
                  <a:outerShdw blurRad="38100" dist="38100" dir="2700000" algn="tl">
                    <a:srgbClr val="000000">
                      <a:alpha val="43137"/>
                    </a:srgbClr>
                  </a:outerShdw>
                </a:effectLst>
              </a:rPr>
              <a:t>THE</a:t>
            </a:r>
            <a:r>
              <a:rPr sz="3200" b="1" spc="20" dirty="0">
                <a:effectLst>
                  <a:outerShdw blurRad="38100" dist="38100" dir="2700000" algn="tl">
                    <a:srgbClr val="000000">
                      <a:alpha val="43137"/>
                    </a:srgbClr>
                  </a:outerShdw>
                </a:effectLst>
              </a:rPr>
              <a:t> </a:t>
            </a:r>
            <a:r>
              <a:rPr sz="3200" b="1" spc="10" dirty="0">
                <a:effectLst>
                  <a:outerShdw blurRad="38100" dist="38100" dir="2700000" algn="tl">
                    <a:srgbClr val="000000">
                      <a:alpha val="43137"/>
                    </a:srgbClr>
                  </a:outerShdw>
                </a:effectLst>
              </a:rPr>
              <a:t>WOW</a:t>
            </a:r>
            <a:r>
              <a:rPr sz="3200" b="1" spc="85" dirty="0">
                <a:effectLst>
                  <a:outerShdw blurRad="38100" dist="38100" dir="2700000" algn="tl">
                    <a:srgbClr val="000000">
                      <a:alpha val="43137"/>
                    </a:srgbClr>
                  </a:outerShdw>
                </a:effectLst>
              </a:rPr>
              <a:t> </a:t>
            </a:r>
            <a:r>
              <a:rPr sz="3200" b="1" spc="10" dirty="0">
                <a:effectLst>
                  <a:outerShdw blurRad="38100" dist="38100" dir="2700000" algn="tl">
                    <a:srgbClr val="000000">
                      <a:alpha val="43137"/>
                    </a:srgbClr>
                  </a:outerShdw>
                </a:effectLst>
              </a:rPr>
              <a:t>IN</a:t>
            </a:r>
            <a:r>
              <a:rPr sz="3200" b="1" spc="-5" dirty="0">
                <a:effectLst>
                  <a:outerShdw blurRad="38100" dist="38100" dir="2700000" algn="tl">
                    <a:srgbClr val="000000">
                      <a:alpha val="43137"/>
                    </a:srgbClr>
                  </a:outerShdw>
                </a:effectLst>
              </a:rPr>
              <a:t> </a:t>
            </a:r>
            <a:r>
              <a:rPr lang="en-IN" sz="3200" b="1" spc="15" dirty="0">
                <a:effectLst>
                  <a:outerShdw blurRad="38100" dist="38100" dir="2700000" algn="tl">
                    <a:srgbClr val="000000">
                      <a:alpha val="43137"/>
                    </a:srgbClr>
                  </a:outerShdw>
                </a:effectLst>
              </a:rPr>
              <a:t>THE</a:t>
            </a:r>
            <a:r>
              <a:rPr sz="3200" b="1" spc="-10" dirty="0">
                <a:effectLst>
                  <a:outerShdw blurRad="38100" dist="38100" dir="2700000" algn="tl">
                    <a:srgbClr val="000000">
                      <a:alpha val="43137"/>
                    </a:srgbClr>
                  </a:outerShdw>
                </a:effectLst>
              </a:rPr>
              <a:t> </a:t>
            </a:r>
            <a:r>
              <a:rPr sz="3200" b="1" spc="20" dirty="0">
                <a:effectLst>
                  <a:outerShdw blurRad="38100" dist="38100" dir="2700000" algn="tl">
                    <a:srgbClr val="000000">
                      <a:alpha val="43137"/>
                    </a:srgbClr>
                  </a:outerShdw>
                </a:effectLst>
              </a:rPr>
              <a:t>SOLUTION</a:t>
            </a:r>
            <a:endParaRPr sz="3200" b="1" dirty="0">
              <a:effectLst>
                <a:outerShdw blurRad="38100" dist="38100" dir="2700000" algn="tl">
                  <a:srgbClr val="000000">
                    <a:alpha val="43137"/>
                  </a:srgbClr>
                </a:outerShdw>
              </a:effectLst>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67E05529-D1F3-C4CC-DA43-B8561504E1C8}"/>
              </a:ext>
            </a:extLst>
          </p:cNvPr>
          <p:cNvSpPr txBox="1"/>
          <p:nvPr/>
        </p:nvSpPr>
        <p:spPr>
          <a:xfrm>
            <a:off x="6248400" y="848081"/>
            <a:ext cx="5517882" cy="5877506"/>
          </a:xfrm>
          <a:prstGeom prst="rect">
            <a:avLst/>
          </a:prstGeom>
          <a:noFill/>
        </p:spPr>
        <p:txBody>
          <a:bodyPr wrap="square" rtlCol="0">
            <a:spAutoFit/>
          </a:bodyPr>
          <a:lstStyle/>
          <a:p>
            <a:pPr>
              <a:lnSpc>
                <a:spcPct val="150000"/>
              </a:lnSpc>
            </a:pPr>
            <a:r>
              <a:rPr lang="en-US" sz="2300" b="1" dirty="0"/>
              <a:t>Revolutionary Transformation:</a:t>
            </a:r>
          </a:p>
          <a:p>
            <a:pPr marL="342900" indent="-342900">
              <a:lnSpc>
                <a:spcPct val="150000"/>
              </a:lnSpc>
              <a:buFont typeface="Arial" panose="020B0604020202020204" pitchFamily="34" charset="0"/>
              <a:buChar char="•"/>
            </a:pPr>
            <a:r>
              <a:rPr lang="en-US" sz="2300" dirty="0"/>
              <a:t>Seamlessly integrating cutting-edge technologies and strategies.</a:t>
            </a:r>
          </a:p>
          <a:p>
            <a:pPr marL="342900" indent="-342900">
              <a:lnSpc>
                <a:spcPct val="150000"/>
              </a:lnSpc>
              <a:buFont typeface="Arial" panose="020B0604020202020204" pitchFamily="34" charset="0"/>
              <a:buChar char="•"/>
            </a:pPr>
            <a:r>
              <a:rPr lang="en-US" sz="2300" dirty="0"/>
              <a:t>Transforming traditional security methods into innovative solutions.</a:t>
            </a:r>
          </a:p>
          <a:p>
            <a:pPr>
              <a:lnSpc>
                <a:spcPct val="150000"/>
              </a:lnSpc>
            </a:pPr>
            <a:r>
              <a:rPr lang="en-US" sz="2300" b="1" dirty="0"/>
              <a:t>Empowering Protection:</a:t>
            </a:r>
          </a:p>
          <a:p>
            <a:pPr marL="342900" indent="-342900">
              <a:lnSpc>
                <a:spcPct val="150000"/>
              </a:lnSpc>
              <a:buFont typeface="Arial" panose="020B0604020202020204" pitchFamily="34" charset="0"/>
              <a:buChar char="•"/>
            </a:pPr>
            <a:r>
              <a:rPr lang="en-US" sz="2300" dirty="0"/>
              <a:t>Robust defense mechanisms and proactive threat mitigation.</a:t>
            </a:r>
          </a:p>
          <a:p>
            <a:pPr marL="342900" indent="-342900">
              <a:lnSpc>
                <a:spcPct val="150000"/>
              </a:lnSpc>
              <a:buFont typeface="Arial" panose="020B0604020202020204" pitchFamily="34" charset="0"/>
              <a:buChar char="•"/>
            </a:pPr>
            <a:r>
              <a:rPr lang="en-US" sz="2300" dirty="0"/>
              <a:t>Tangible results empowering organizations to thrive in a dynamic cyber landscape.</a:t>
            </a:r>
            <a:endParaRPr lang="en-IN" sz="2300" dirty="0"/>
          </a:p>
        </p:txBody>
      </p:sp>
      <p:pic>
        <p:nvPicPr>
          <p:cNvPr id="3076" name="Picture 4">
            <a:extLst>
              <a:ext uri="{FF2B5EF4-FFF2-40B4-BE49-F238E27FC236}">
                <a16:creationId xmlns:a16="http://schemas.microsoft.com/office/drawing/2014/main" id="{9161B8BF-C96A-1056-1E67-C70914AA03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797" r="12114"/>
          <a:stretch/>
        </p:blipFill>
        <p:spPr bwMode="auto">
          <a:xfrm>
            <a:off x="-47065" y="-34247"/>
            <a:ext cx="5990666" cy="693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15200" y="914400"/>
            <a:ext cx="3303904" cy="505908"/>
          </a:xfrm>
          <a:prstGeom prst="rect">
            <a:avLst/>
          </a:prstGeom>
        </p:spPr>
        <p:txBody>
          <a:bodyPr vert="horz" wrap="square" lIns="0" tIns="13335" rIns="0" bIns="0" rtlCol="0">
            <a:spAutoFit/>
          </a:bodyPr>
          <a:lstStyle/>
          <a:p>
            <a:pPr marL="12700">
              <a:lnSpc>
                <a:spcPct val="100000"/>
              </a:lnSpc>
              <a:spcBef>
                <a:spcPts val="105"/>
              </a:spcBef>
            </a:pPr>
            <a:r>
              <a:rPr sz="3200" b="1" spc="15" dirty="0">
                <a:solidFill>
                  <a:schemeClr val="accent1"/>
                </a:solidFill>
                <a:latin typeface="Trebuchet MS"/>
                <a:cs typeface="Trebuchet MS"/>
              </a:rPr>
              <a:t>M</a:t>
            </a:r>
            <a:r>
              <a:rPr sz="3200" b="1" dirty="0">
                <a:solidFill>
                  <a:schemeClr val="accent1"/>
                </a:solidFill>
                <a:latin typeface="Trebuchet MS"/>
                <a:cs typeface="Trebuchet MS"/>
              </a:rPr>
              <a:t>O</a:t>
            </a:r>
            <a:r>
              <a:rPr sz="3200" b="1" spc="-15" dirty="0">
                <a:solidFill>
                  <a:schemeClr val="accent1"/>
                </a:solidFill>
                <a:latin typeface="Trebuchet MS"/>
                <a:cs typeface="Trebuchet MS"/>
              </a:rPr>
              <a:t>D</a:t>
            </a:r>
            <a:r>
              <a:rPr sz="3200" b="1" spc="-35" dirty="0">
                <a:solidFill>
                  <a:schemeClr val="accent1"/>
                </a:solidFill>
                <a:latin typeface="Trebuchet MS"/>
                <a:cs typeface="Trebuchet MS"/>
              </a:rPr>
              <a:t>E</a:t>
            </a:r>
            <a:r>
              <a:rPr sz="3200" b="1" spc="-30" dirty="0">
                <a:solidFill>
                  <a:schemeClr val="accent1"/>
                </a:solidFill>
                <a:latin typeface="Trebuchet MS"/>
                <a:cs typeface="Trebuchet MS"/>
              </a:rPr>
              <a:t>LL</a:t>
            </a:r>
            <a:r>
              <a:rPr sz="3200" b="1" spc="-5" dirty="0">
                <a:solidFill>
                  <a:schemeClr val="accent1"/>
                </a:solidFill>
                <a:latin typeface="Trebuchet MS"/>
                <a:cs typeface="Trebuchet MS"/>
              </a:rPr>
              <a:t>I</a:t>
            </a:r>
            <a:r>
              <a:rPr sz="3200" b="1" spc="30" dirty="0">
                <a:solidFill>
                  <a:schemeClr val="accent1"/>
                </a:solidFill>
                <a:latin typeface="Trebuchet MS"/>
                <a:cs typeface="Trebuchet MS"/>
              </a:rPr>
              <a:t>N</a:t>
            </a:r>
            <a:r>
              <a:rPr sz="3200" b="1" spc="5" dirty="0">
                <a:solidFill>
                  <a:schemeClr val="accent1"/>
                </a:solidFill>
                <a:latin typeface="Trebuchet MS"/>
                <a:cs typeface="Trebuchet MS"/>
              </a:rPr>
              <a:t>G</a:t>
            </a:r>
            <a:endParaRPr sz="3200" dirty="0">
              <a:solidFill>
                <a:schemeClr val="accent1"/>
              </a:solidFill>
              <a:latin typeface="Trebuchet MS"/>
              <a:cs typeface="Trebuchet MS"/>
            </a:endParaRPr>
          </a:p>
        </p:txBody>
      </p:sp>
      <p:sp>
        <p:nvSpPr>
          <p:cNvPr id="2" name="Rectangle 1">
            <a:extLst>
              <a:ext uri="{FF2B5EF4-FFF2-40B4-BE49-F238E27FC236}">
                <a16:creationId xmlns:a16="http://schemas.microsoft.com/office/drawing/2014/main" id="{5F344D9D-EA6A-5787-3D10-25E8B5DEC1F3}"/>
              </a:ext>
            </a:extLst>
          </p:cNvPr>
          <p:cNvSpPr/>
          <p:nvPr/>
        </p:nvSpPr>
        <p:spPr>
          <a:xfrm>
            <a:off x="334804" y="212725"/>
            <a:ext cx="5152908" cy="6555523"/>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2" name="TextBox 11">
            <a:extLst>
              <a:ext uri="{FF2B5EF4-FFF2-40B4-BE49-F238E27FC236}">
                <a16:creationId xmlns:a16="http://schemas.microsoft.com/office/drawing/2014/main" id="{F0AF7078-CAED-94B3-4036-1EC1464586B1}"/>
              </a:ext>
            </a:extLst>
          </p:cNvPr>
          <p:cNvSpPr txBox="1"/>
          <p:nvPr/>
        </p:nvSpPr>
        <p:spPr>
          <a:xfrm>
            <a:off x="533400" y="366554"/>
            <a:ext cx="4444661" cy="6247864"/>
          </a:xfrm>
          <a:prstGeom prst="rect">
            <a:avLst/>
          </a:prstGeom>
          <a:noFill/>
        </p:spPr>
        <p:txBody>
          <a:bodyPr wrap="square" rtlCol="0">
            <a:spAutoFit/>
          </a:bodyPr>
          <a:lstStyle/>
          <a:p>
            <a:r>
              <a:rPr lang="en-IN" sz="2000" dirty="0"/>
              <a:t>  1. Import necessary libraries</a:t>
            </a:r>
          </a:p>
          <a:p>
            <a:r>
              <a:rPr lang="en-IN" sz="2000" dirty="0"/>
              <a:t>  2. Define functions:</a:t>
            </a:r>
          </a:p>
          <a:p>
            <a:r>
              <a:rPr lang="en-IN" sz="2000" dirty="0"/>
              <a:t>     - </a:t>
            </a:r>
            <a:r>
              <a:rPr lang="en-IN" sz="2000" dirty="0" err="1"/>
              <a:t>generate_text_log</a:t>
            </a:r>
            <a:r>
              <a:rPr lang="en-IN" sz="2000" dirty="0"/>
              <a:t>(key)</a:t>
            </a:r>
          </a:p>
          <a:p>
            <a:r>
              <a:rPr lang="en-IN" sz="2000" dirty="0"/>
              <a:t>     - </a:t>
            </a:r>
            <a:r>
              <a:rPr lang="en-IN" sz="2000" dirty="0" err="1"/>
              <a:t>generate_json_file</a:t>
            </a:r>
            <a:r>
              <a:rPr lang="en-IN" sz="2000" dirty="0"/>
              <a:t>(</a:t>
            </a:r>
            <a:r>
              <a:rPr lang="en-IN" sz="2000" dirty="0" err="1"/>
              <a:t>keys_used</a:t>
            </a:r>
            <a:r>
              <a:rPr lang="en-IN" sz="2000" dirty="0"/>
              <a:t>)</a:t>
            </a:r>
          </a:p>
          <a:p>
            <a:r>
              <a:rPr lang="en-IN" sz="2000" dirty="0"/>
              <a:t>     - </a:t>
            </a:r>
            <a:r>
              <a:rPr lang="en-IN" sz="2000" dirty="0" err="1"/>
              <a:t>on_press</a:t>
            </a:r>
            <a:r>
              <a:rPr lang="en-IN" sz="2000" dirty="0"/>
              <a:t>(key)</a:t>
            </a:r>
          </a:p>
          <a:p>
            <a:r>
              <a:rPr lang="en-IN" sz="2000" dirty="0"/>
              <a:t>     - </a:t>
            </a:r>
            <a:r>
              <a:rPr lang="en-IN" sz="2000" dirty="0" err="1"/>
              <a:t>on_release</a:t>
            </a:r>
            <a:r>
              <a:rPr lang="en-IN" sz="2000" dirty="0"/>
              <a:t>(key)</a:t>
            </a:r>
          </a:p>
          <a:p>
            <a:r>
              <a:rPr lang="en-IN" sz="2000" dirty="0"/>
              <a:t>     - </a:t>
            </a:r>
            <a:r>
              <a:rPr lang="en-IN" sz="2000" dirty="0" err="1"/>
              <a:t>start_keylogger</a:t>
            </a:r>
            <a:r>
              <a:rPr lang="en-IN" sz="2000" dirty="0"/>
              <a:t>()</a:t>
            </a:r>
          </a:p>
          <a:p>
            <a:r>
              <a:rPr lang="en-IN" sz="2000" dirty="0"/>
              <a:t>     - </a:t>
            </a:r>
            <a:r>
              <a:rPr lang="en-IN" sz="2000" dirty="0" err="1"/>
              <a:t>stop_keylogger</a:t>
            </a:r>
            <a:r>
              <a:rPr lang="en-IN" sz="2000" dirty="0"/>
              <a:t>()</a:t>
            </a:r>
          </a:p>
          <a:p>
            <a:r>
              <a:rPr lang="en-IN" sz="2000" dirty="0"/>
              <a:t>  3. Initialize global variables:</a:t>
            </a:r>
          </a:p>
          <a:p>
            <a:r>
              <a:rPr lang="en-IN" sz="2000" dirty="0"/>
              <a:t>     - </a:t>
            </a:r>
            <a:r>
              <a:rPr lang="en-IN" sz="2000" dirty="0" err="1"/>
              <a:t>keys_used</a:t>
            </a:r>
            <a:endParaRPr lang="en-IN" sz="2000" dirty="0"/>
          </a:p>
          <a:p>
            <a:r>
              <a:rPr lang="en-IN" sz="2000" dirty="0"/>
              <a:t>     - flag</a:t>
            </a:r>
          </a:p>
          <a:p>
            <a:r>
              <a:rPr lang="en-IN" sz="2000" dirty="0"/>
              <a:t>     - listener</a:t>
            </a:r>
          </a:p>
          <a:p>
            <a:r>
              <a:rPr lang="en-IN" sz="2000" dirty="0"/>
              <a:t>  4. Create GUI elements:</a:t>
            </a:r>
          </a:p>
          <a:p>
            <a:r>
              <a:rPr lang="en-IN" sz="2000" dirty="0"/>
              <a:t>     - </a:t>
            </a:r>
            <a:r>
              <a:rPr lang="en-IN" sz="2000" dirty="0" err="1"/>
              <a:t>Tkinter</a:t>
            </a:r>
            <a:r>
              <a:rPr lang="en-IN" sz="2000" dirty="0"/>
              <a:t> window</a:t>
            </a:r>
          </a:p>
          <a:p>
            <a:r>
              <a:rPr lang="en-IN" sz="2000" dirty="0"/>
              <a:t>     - Label for status</a:t>
            </a:r>
          </a:p>
          <a:p>
            <a:r>
              <a:rPr lang="en-IN" sz="2000" dirty="0"/>
              <a:t>     - Start button</a:t>
            </a:r>
          </a:p>
          <a:p>
            <a:r>
              <a:rPr lang="en-IN" sz="2000" dirty="0"/>
              <a:t>     - Stop button</a:t>
            </a:r>
          </a:p>
          <a:p>
            <a:r>
              <a:rPr lang="en-IN" sz="2000" dirty="0"/>
              <a:t>  5. Set up </a:t>
            </a:r>
            <a:r>
              <a:rPr lang="en-IN" sz="2000" dirty="0" err="1"/>
              <a:t>Tkinter</a:t>
            </a:r>
            <a:r>
              <a:rPr lang="en-IN" sz="2000" dirty="0"/>
              <a:t> window properties</a:t>
            </a:r>
          </a:p>
          <a:p>
            <a:r>
              <a:rPr lang="en-IN" sz="2000" dirty="0"/>
              <a:t>  6. Define button click event handlers</a:t>
            </a:r>
          </a:p>
          <a:p>
            <a:r>
              <a:rPr lang="en-IN" sz="2000" dirty="0"/>
              <a:t>  7. Run </a:t>
            </a:r>
            <a:r>
              <a:rPr lang="en-IN" sz="2000" dirty="0" err="1"/>
              <a:t>Tkinter</a:t>
            </a:r>
            <a:r>
              <a:rPr lang="en-IN" sz="2000" dirty="0"/>
              <a:t> main loop</a:t>
            </a:r>
          </a:p>
        </p:txBody>
      </p:sp>
      <p:sp>
        <p:nvSpPr>
          <p:cNvPr id="14" name="TextBox 13">
            <a:extLst>
              <a:ext uri="{FF2B5EF4-FFF2-40B4-BE49-F238E27FC236}">
                <a16:creationId xmlns:a16="http://schemas.microsoft.com/office/drawing/2014/main" id="{82AAB4C0-230E-8B3B-2A1E-8DEE70D9979F}"/>
              </a:ext>
            </a:extLst>
          </p:cNvPr>
          <p:cNvSpPr txBox="1"/>
          <p:nvPr/>
        </p:nvSpPr>
        <p:spPr>
          <a:xfrm>
            <a:off x="5962528" y="2209800"/>
            <a:ext cx="5572874" cy="163019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300" dirty="0"/>
              <a:t>The wireframe provided outlines the structure and components of the keylogger application's code.</a:t>
            </a:r>
            <a:endParaRPr lang="en-IN" sz="23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CAA18-3483-6225-A039-ED71BAEE6105}"/>
              </a:ext>
            </a:extLst>
          </p:cNvPr>
          <p:cNvSpPr>
            <a:spLocks noGrp="1"/>
          </p:cNvSpPr>
          <p:nvPr>
            <p:ph type="ctrTitle"/>
          </p:nvPr>
        </p:nvSpPr>
        <p:spPr>
          <a:xfrm>
            <a:off x="15411" y="0"/>
            <a:ext cx="5800851" cy="492443"/>
          </a:xfrm>
        </p:spPr>
        <p:txBody>
          <a:bodyPr/>
          <a:lstStyle/>
          <a:p>
            <a:r>
              <a:rPr lang="en-US" dirty="0">
                <a:solidFill>
                  <a:schemeClr val="bg1"/>
                </a:solidFill>
              </a:rPr>
              <a:t>.</a:t>
            </a:r>
            <a:endParaRPr lang="en-IN" dirty="0">
              <a:solidFill>
                <a:schemeClr val="bg1"/>
              </a:solidFill>
            </a:endParaRPr>
          </a:p>
        </p:txBody>
      </p:sp>
      <p:sp>
        <p:nvSpPr>
          <p:cNvPr id="3" name="Subtitle 2">
            <a:extLst>
              <a:ext uri="{FF2B5EF4-FFF2-40B4-BE49-F238E27FC236}">
                <a16:creationId xmlns:a16="http://schemas.microsoft.com/office/drawing/2014/main" id="{DC856119-0EBC-A4E2-5B9B-AA71F2CE42CF}"/>
              </a:ext>
            </a:extLst>
          </p:cNvPr>
          <p:cNvSpPr>
            <a:spLocks noGrp="1"/>
          </p:cNvSpPr>
          <p:nvPr>
            <p:ph type="subTitle" idx="4"/>
          </p:nvPr>
        </p:nvSpPr>
        <p:spPr>
          <a:xfrm>
            <a:off x="457200" y="273521"/>
            <a:ext cx="6477000" cy="6310958"/>
          </a:xfrm>
        </p:spPr>
        <p:txBody>
          <a:bodyPr/>
          <a:lstStyle/>
          <a:p>
            <a:pPr marL="0" indent="0">
              <a:lnSpc>
                <a:spcPct val="150000"/>
              </a:lnSpc>
              <a:spcBef>
                <a:spcPts val="100"/>
              </a:spcBef>
              <a:buNone/>
            </a:pPr>
            <a:r>
              <a:rPr lang="en-US" sz="2300" dirty="0">
                <a:cs typeface="Trebuchet MS"/>
              </a:rPr>
              <a:t>The keylogger code models a simple keylogger application with a graphical user interface (GUI).</a:t>
            </a:r>
          </a:p>
          <a:p>
            <a:pPr marL="0" indent="0">
              <a:lnSpc>
                <a:spcPct val="150000"/>
              </a:lnSpc>
              <a:spcBef>
                <a:spcPts val="100"/>
              </a:spcBef>
              <a:buNone/>
            </a:pPr>
            <a:r>
              <a:rPr lang="en-US" sz="2300" b="1" dirty="0">
                <a:cs typeface="Trebuchet MS"/>
              </a:rPr>
              <a:t>Functionalities provided :</a:t>
            </a:r>
            <a:endParaRPr lang="en-IN" sz="2300" dirty="0"/>
          </a:p>
          <a:p>
            <a:pPr>
              <a:lnSpc>
                <a:spcPct val="150000"/>
              </a:lnSpc>
              <a:buClr>
                <a:schemeClr val="tx1"/>
              </a:buClr>
              <a:buSzPct val="120000"/>
              <a:buFont typeface="Arial" panose="020B0604020202020204" pitchFamily="34" charset="0"/>
              <a:buChar char="•"/>
            </a:pPr>
            <a:r>
              <a:rPr lang="en-IN" sz="2300" b="1" dirty="0"/>
              <a:t>Keylogging: </a:t>
            </a:r>
            <a:r>
              <a:rPr lang="en-IN" sz="2300" dirty="0"/>
              <a:t>Captures keyboard events (presses, releases, holds).</a:t>
            </a:r>
          </a:p>
          <a:p>
            <a:pPr>
              <a:lnSpc>
                <a:spcPct val="150000"/>
              </a:lnSpc>
              <a:buClr>
                <a:schemeClr val="tx1">
                  <a:lumMod val="95000"/>
                  <a:lumOff val="5000"/>
                </a:schemeClr>
              </a:buClr>
              <a:buSzPct val="120000"/>
              <a:buFont typeface="Arial" panose="020B0604020202020204" pitchFamily="34" charset="0"/>
              <a:buChar char="•"/>
            </a:pPr>
            <a:r>
              <a:rPr lang="en-IN" sz="2300" b="1" dirty="0"/>
              <a:t>Logging Mechanism: </a:t>
            </a:r>
            <a:r>
              <a:rPr lang="en-IN" sz="2300" dirty="0"/>
              <a:t>Saves key events in text (key_log.txt) and JSON (</a:t>
            </a:r>
            <a:r>
              <a:rPr lang="en-IN" sz="2300" dirty="0" err="1"/>
              <a:t>key_log.json</a:t>
            </a:r>
            <a:r>
              <a:rPr lang="en-IN" sz="2300" dirty="0"/>
              <a:t>) formats.</a:t>
            </a:r>
          </a:p>
          <a:p>
            <a:pPr>
              <a:lnSpc>
                <a:spcPct val="150000"/>
              </a:lnSpc>
              <a:buClr>
                <a:schemeClr val="tx1">
                  <a:lumMod val="95000"/>
                  <a:lumOff val="5000"/>
                </a:schemeClr>
              </a:buClr>
              <a:buSzPct val="120000"/>
              <a:buFont typeface="Arial" panose="020B0604020202020204" pitchFamily="34" charset="0"/>
              <a:buChar char="•"/>
            </a:pPr>
            <a:r>
              <a:rPr lang="en-IN" sz="2300" b="1" dirty="0"/>
              <a:t>Start/Stop Control: </a:t>
            </a:r>
            <a:r>
              <a:rPr lang="en-IN" sz="2300" dirty="0"/>
              <a:t>Enables users to manage keylogging process via GUI buttons.</a:t>
            </a:r>
          </a:p>
          <a:p>
            <a:pPr>
              <a:lnSpc>
                <a:spcPct val="150000"/>
              </a:lnSpc>
              <a:buClr>
                <a:schemeClr val="tx1">
                  <a:lumMod val="95000"/>
                  <a:lumOff val="5000"/>
                </a:schemeClr>
              </a:buClr>
              <a:buSzPct val="120000"/>
              <a:buFont typeface="Arial" panose="020B0604020202020204" pitchFamily="34" charset="0"/>
              <a:buChar char="•"/>
            </a:pPr>
            <a:r>
              <a:rPr lang="en-IN" sz="2300" b="1" dirty="0"/>
              <a:t>GUI Interaction: </a:t>
            </a:r>
            <a:r>
              <a:rPr lang="en-IN" sz="2300" dirty="0"/>
              <a:t>Displays status label and control buttons using </a:t>
            </a:r>
            <a:r>
              <a:rPr lang="en-IN" sz="2300" dirty="0" err="1"/>
              <a:t>Tkinter</a:t>
            </a:r>
            <a:r>
              <a:rPr lang="en-IN" sz="2300" dirty="0"/>
              <a:t>.</a:t>
            </a:r>
          </a:p>
        </p:txBody>
      </p:sp>
      <p:pic>
        <p:nvPicPr>
          <p:cNvPr id="4098" name="Picture 2">
            <a:extLst>
              <a:ext uri="{FF2B5EF4-FFF2-40B4-BE49-F238E27FC236}">
                <a16:creationId xmlns:a16="http://schemas.microsoft.com/office/drawing/2014/main" id="{300E604A-9247-5F4F-355C-6297BF22B9D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97" r="23819"/>
          <a:stretch/>
        </p:blipFill>
        <p:spPr bwMode="auto">
          <a:xfrm>
            <a:off x="7010400" y="0"/>
            <a:ext cx="5183842" cy="6857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833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6B63-E08D-1C82-6736-7A07E59765E6}"/>
              </a:ext>
            </a:extLst>
          </p:cNvPr>
          <p:cNvSpPr>
            <a:spLocks noGrp="1"/>
          </p:cNvSpPr>
          <p:nvPr>
            <p:ph type="ctrTitle"/>
          </p:nvPr>
        </p:nvSpPr>
        <p:spPr>
          <a:xfrm>
            <a:off x="152400" y="18836"/>
            <a:ext cx="5800851" cy="492443"/>
          </a:xfrm>
        </p:spPr>
        <p:txBody>
          <a:bodyPr/>
          <a:lstStyle/>
          <a:p>
            <a:r>
              <a:rPr lang="en-US" dirty="0">
                <a:solidFill>
                  <a:schemeClr val="bg1"/>
                </a:solidFill>
              </a:rPr>
              <a:t>.</a:t>
            </a:r>
            <a:endParaRPr lang="en-IN" dirty="0">
              <a:solidFill>
                <a:schemeClr val="bg1"/>
              </a:solidFill>
            </a:endParaRPr>
          </a:p>
        </p:txBody>
      </p:sp>
      <p:sp>
        <p:nvSpPr>
          <p:cNvPr id="4" name="Rectangle 1">
            <a:extLst>
              <a:ext uri="{FF2B5EF4-FFF2-40B4-BE49-F238E27FC236}">
                <a16:creationId xmlns:a16="http://schemas.microsoft.com/office/drawing/2014/main" id="{FE52277C-F1B6-65EE-CEA1-4AB081AFAD5E}"/>
              </a:ext>
            </a:extLst>
          </p:cNvPr>
          <p:cNvSpPr>
            <a:spLocks noGrp="1" noChangeArrowheads="1"/>
          </p:cNvSpPr>
          <p:nvPr>
            <p:ph type="subTitle" idx="4"/>
          </p:nvPr>
        </p:nvSpPr>
        <p:spPr bwMode="auto">
          <a:xfrm>
            <a:off x="381000" y="100368"/>
            <a:ext cx="6477000" cy="6408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300" b="1" i="0" u="none" strike="noStrike" cap="none" normalizeH="0" baseline="0" dirty="0">
                <a:ln>
                  <a:noFill/>
                </a:ln>
                <a:solidFill>
                  <a:schemeClr val="tx1"/>
                </a:solidFill>
                <a:effectLst/>
              </a:rPr>
              <a:t>Components of the code :</a:t>
            </a:r>
            <a:endParaRPr kumimoji="0" lang="en-US" altLang="en-US" sz="2300" b="0" i="0" u="none" strike="noStrike" cap="none" normalizeH="0" baseline="0" dirty="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300" b="1" i="0" u="none" strike="noStrike" cap="none" normalizeH="0" baseline="0" dirty="0">
                <a:ln>
                  <a:noFill/>
                </a:ln>
                <a:solidFill>
                  <a:schemeClr val="tx1"/>
                </a:solidFill>
                <a:effectLst/>
              </a:rPr>
              <a:t>Global Variables: </a:t>
            </a:r>
            <a:r>
              <a:rPr kumimoji="0" lang="en-US" altLang="en-US" sz="2300" b="0" i="0" u="none" strike="noStrike" cap="none" normalizeH="0" baseline="0" dirty="0">
                <a:ln>
                  <a:noFill/>
                </a:ln>
                <a:solidFill>
                  <a:schemeClr val="tx1"/>
                </a:solidFill>
                <a:effectLst/>
              </a:rPr>
              <a:t>Initialize </a:t>
            </a:r>
            <a:r>
              <a:rPr kumimoji="0" lang="en-US" altLang="en-US" sz="2300" b="0" i="0" u="none" strike="noStrike" cap="none" normalizeH="0" baseline="0" dirty="0" err="1">
                <a:ln>
                  <a:noFill/>
                </a:ln>
                <a:solidFill>
                  <a:schemeClr val="tx1"/>
                </a:solidFill>
                <a:effectLst/>
              </a:rPr>
              <a:t>keys_used</a:t>
            </a:r>
            <a:r>
              <a:rPr kumimoji="0" lang="en-US" altLang="en-US" sz="2300" b="0" i="0" u="none" strike="noStrike" cap="none" normalizeH="0" baseline="0" dirty="0">
                <a:ln>
                  <a:noFill/>
                </a:ln>
                <a:solidFill>
                  <a:schemeClr val="tx1"/>
                </a:solidFill>
                <a:effectLst/>
              </a:rPr>
              <a:t>, flag, and keys for managing keylogging and storing events.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300" b="1" i="0" u="none" strike="noStrike" cap="none" normalizeH="0" baseline="0" dirty="0">
                <a:ln>
                  <a:noFill/>
                </a:ln>
                <a:solidFill>
                  <a:schemeClr val="tx1"/>
                </a:solidFill>
                <a:effectLst/>
              </a:rPr>
              <a:t>Logging Functions: </a:t>
            </a:r>
            <a:r>
              <a:rPr kumimoji="0" lang="en-US" altLang="en-US" sz="2300" b="0" i="0" u="none" strike="noStrike" cap="none" normalizeH="0" baseline="0" dirty="0">
                <a:ln>
                  <a:noFill/>
                </a:ln>
                <a:solidFill>
                  <a:schemeClr val="tx1"/>
                </a:solidFill>
                <a:effectLst/>
              </a:rPr>
              <a:t>Define </a:t>
            </a:r>
            <a:r>
              <a:rPr kumimoji="0" lang="en-US" altLang="en-US" sz="2300" b="0" i="0" u="none" strike="noStrike" cap="none" normalizeH="0" baseline="0" dirty="0" err="1">
                <a:ln>
                  <a:noFill/>
                </a:ln>
                <a:solidFill>
                  <a:schemeClr val="tx1"/>
                </a:solidFill>
                <a:effectLst/>
              </a:rPr>
              <a:t>generate_text_log</a:t>
            </a:r>
            <a:r>
              <a:rPr kumimoji="0" lang="en-US" altLang="en-US" sz="2300" b="0" i="0" u="none" strike="noStrike" cap="none" normalizeH="0" baseline="0" dirty="0">
                <a:ln>
                  <a:noFill/>
                </a:ln>
                <a:solidFill>
                  <a:schemeClr val="tx1"/>
                </a:solidFill>
                <a:effectLst/>
              </a:rPr>
              <a:t> and </a:t>
            </a:r>
            <a:r>
              <a:rPr kumimoji="0" lang="en-US" altLang="en-US" sz="2300" b="0" i="0" u="none" strike="noStrike" cap="none" normalizeH="0" baseline="0" dirty="0" err="1">
                <a:ln>
                  <a:noFill/>
                </a:ln>
                <a:solidFill>
                  <a:schemeClr val="tx1"/>
                </a:solidFill>
                <a:effectLst/>
              </a:rPr>
              <a:t>generate_json_file</a:t>
            </a:r>
            <a:r>
              <a:rPr kumimoji="0" lang="en-US" altLang="en-US" sz="2300" b="0" i="0" u="none" strike="noStrike" cap="none" normalizeH="0" baseline="0" dirty="0">
                <a:ln>
                  <a:noFill/>
                </a:ln>
                <a:solidFill>
                  <a:schemeClr val="tx1"/>
                </a:solidFill>
                <a:effectLst/>
              </a:rPr>
              <a:t> for saving events in text and JSON files, </a:t>
            </a:r>
            <a:r>
              <a:rPr kumimoji="0" lang="en-US" altLang="en-US" sz="2300" b="0" i="0" u="none" strike="noStrike" cap="none" normalizeH="0" baseline="0" dirty="0" err="1">
                <a:ln>
                  <a:noFill/>
                </a:ln>
                <a:solidFill>
                  <a:schemeClr val="tx1"/>
                </a:solidFill>
                <a:effectLst/>
              </a:rPr>
              <a:t>on_press</a:t>
            </a:r>
            <a:r>
              <a:rPr kumimoji="0" lang="en-US" altLang="en-US" sz="2300" b="0" i="0" u="none" strike="noStrike" cap="none" normalizeH="0" baseline="0" dirty="0">
                <a:ln>
                  <a:noFill/>
                </a:ln>
                <a:solidFill>
                  <a:schemeClr val="tx1"/>
                </a:solidFill>
                <a:effectLst/>
              </a:rPr>
              <a:t> and </a:t>
            </a:r>
            <a:r>
              <a:rPr kumimoji="0" lang="en-US" altLang="en-US" sz="2300" b="0" i="0" u="none" strike="noStrike" cap="none" normalizeH="0" baseline="0" dirty="0" err="1">
                <a:ln>
                  <a:noFill/>
                </a:ln>
                <a:solidFill>
                  <a:schemeClr val="tx1"/>
                </a:solidFill>
                <a:effectLst/>
              </a:rPr>
              <a:t>on_release</a:t>
            </a:r>
            <a:r>
              <a:rPr kumimoji="0" lang="en-US" altLang="en-US" sz="2300" b="0" i="0" u="none" strike="noStrike" cap="none" normalizeH="0" baseline="0" dirty="0">
                <a:ln>
                  <a:noFill/>
                </a:ln>
                <a:solidFill>
                  <a:schemeClr val="tx1"/>
                </a:solidFill>
                <a:effectLst/>
              </a:rPr>
              <a:t> for handling key events.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300" b="1" i="0" u="none" strike="noStrike" cap="none" normalizeH="0" baseline="0" dirty="0">
                <a:ln>
                  <a:noFill/>
                </a:ln>
                <a:solidFill>
                  <a:schemeClr val="tx1"/>
                </a:solidFill>
                <a:effectLst/>
              </a:rPr>
              <a:t>Start/Stop Functions: </a:t>
            </a:r>
            <a:r>
              <a:rPr kumimoji="0" lang="en-US" altLang="en-US" sz="2300" b="0" i="0" u="none" strike="noStrike" cap="none" normalizeH="0" baseline="0" dirty="0">
                <a:ln>
                  <a:noFill/>
                </a:ln>
                <a:solidFill>
                  <a:schemeClr val="tx1"/>
                </a:solidFill>
                <a:effectLst/>
              </a:rPr>
              <a:t>Implement </a:t>
            </a:r>
            <a:r>
              <a:rPr kumimoji="0" lang="en-US" altLang="en-US" sz="2300" b="0" i="0" u="none" strike="noStrike" cap="none" normalizeH="0" baseline="0" dirty="0" err="1">
                <a:ln>
                  <a:noFill/>
                </a:ln>
                <a:solidFill>
                  <a:schemeClr val="tx1"/>
                </a:solidFill>
                <a:effectLst/>
              </a:rPr>
              <a:t>start_keylogger</a:t>
            </a:r>
            <a:r>
              <a:rPr kumimoji="0" lang="en-US" altLang="en-US" sz="2300" b="0" i="0" u="none" strike="noStrike" cap="none" normalizeH="0" baseline="0" dirty="0">
                <a:ln>
                  <a:noFill/>
                </a:ln>
                <a:solidFill>
                  <a:schemeClr val="tx1"/>
                </a:solidFill>
                <a:effectLst/>
              </a:rPr>
              <a:t> and </a:t>
            </a:r>
            <a:r>
              <a:rPr kumimoji="0" lang="en-US" altLang="en-US" sz="2300" b="0" i="0" u="none" strike="noStrike" cap="none" normalizeH="0" baseline="0" dirty="0" err="1">
                <a:ln>
                  <a:noFill/>
                </a:ln>
                <a:solidFill>
                  <a:schemeClr val="tx1"/>
                </a:solidFill>
                <a:effectLst/>
              </a:rPr>
              <a:t>stop_keylogger</a:t>
            </a:r>
            <a:r>
              <a:rPr kumimoji="0" lang="en-US" altLang="en-US" sz="2300" b="0" i="0" u="none" strike="noStrike" cap="none" normalizeH="0" baseline="0" dirty="0">
                <a:ln>
                  <a:noFill/>
                </a:ln>
                <a:solidFill>
                  <a:schemeClr val="tx1"/>
                </a:solidFill>
                <a:effectLst/>
              </a:rPr>
              <a:t> to control keylogging and update GUI status.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300" b="1" i="0" u="none" strike="noStrike" cap="none" normalizeH="0" baseline="0" dirty="0">
                <a:ln>
                  <a:noFill/>
                </a:ln>
                <a:solidFill>
                  <a:schemeClr val="tx1"/>
                </a:solidFill>
                <a:effectLst/>
              </a:rPr>
              <a:t>GUI Creation: </a:t>
            </a:r>
            <a:r>
              <a:rPr kumimoji="0" lang="en-US" altLang="en-US" sz="2300" b="0" i="0" u="none" strike="noStrike" cap="none" normalizeH="0" baseline="0" dirty="0">
                <a:ln>
                  <a:noFill/>
                </a:ln>
                <a:solidFill>
                  <a:schemeClr val="tx1"/>
                </a:solidFill>
                <a:effectLst/>
              </a:rPr>
              <a:t>Utilize </a:t>
            </a:r>
            <a:r>
              <a:rPr kumimoji="0" lang="en-US" altLang="en-US" sz="2300" b="0" i="0" u="none" strike="noStrike" cap="none" normalizeH="0" baseline="0" dirty="0" err="1">
                <a:ln>
                  <a:noFill/>
                </a:ln>
                <a:solidFill>
                  <a:schemeClr val="tx1"/>
                </a:solidFill>
                <a:effectLst/>
              </a:rPr>
              <a:t>Tkinter</a:t>
            </a:r>
            <a:r>
              <a:rPr kumimoji="0" lang="en-US" altLang="en-US" sz="2300" b="0" i="0" u="none" strike="noStrike" cap="none" normalizeH="0" baseline="0" dirty="0">
                <a:ln>
                  <a:noFill/>
                </a:ln>
                <a:solidFill>
                  <a:schemeClr val="tx1"/>
                </a:solidFill>
                <a:effectLst/>
              </a:rPr>
              <a:t> to construct basic GUI with label and buttons for user interaction.</a:t>
            </a:r>
          </a:p>
        </p:txBody>
      </p:sp>
      <p:pic>
        <p:nvPicPr>
          <p:cNvPr id="5122" name="Picture 2">
            <a:extLst>
              <a:ext uri="{FF2B5EF4-FFF2-40B4-BE49-F238E27FC236}">
                <a16:creationId xmlns:a16="http://schemas.microsoft.com/office/drawing/2014/main" id="{4C563A12-28DC-AA20-10D7-4451FC937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0"/>
            <a:ext cx="48768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763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515600" y="116846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567463"/>
          </a:xfrm>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15" name="TextBox 14">
            <a:extLst>
              <a:ext uri="{FF2B5EF4-FFF2-40B4-BE49-F238E27FC236}">
                <a16:creationId xmlns:a16="http://schemas.microsoft.com/office/drawing/2014/main" id="{62979ED5-C828-6FB3-A520-3E5803DD6035}"/>
              </a:ext>
            </a:extLst>
          </p:cNvPr>
          <p:cNvSpPr txBox="1"/>
          <p:nvPr/>
        </p:nvSpPr>
        <p:spPr>
          <a:xfrm>
            <a:off x="752475" y="914400"/>
            <a:ext cx="8848725" cy="1132490"/>
          </a:xfrm>
          <a:prstGeom prst="rect">
            <a:avLst/>
          </a:prstGeom>
          <a:noFill/>
        </p:spPr>
        <p:txBody>
          <a:bodyPr wrap="square" rtlCol="0">
            <a:spAutoFit/>
          </a:bodyPr>
          <a:lstStyle/>
          <a:p>
            <a:pPr>
              <a:lnSpc>
                <a:spcPct val="150000"/>
              </a:lnSpc>
            </a:pPr>
            <a:r>
              <a:rPr lang="en-US" sz="2400" dirty="0"/>
              <a:t>The below image shows the graphical user interface(GUI) by the keylogger program</a:t>
            </a:r>
            <a:endParaRPr lang="en-IN" sz="2400" dirty="0"/>
          </a:p>
        </p:txBody>
      </p:sp>
      <p:pic>
        <p:nvPicPr>
          <p:cNvPr id="10" name="Picture 9">
            <a:extLst>
              <a:ext uri="{FF2B5EF4-FFF2-40B4-BE49-F238E27FC236}">
                <a16:creationId xmlns:a16="http://schemas.microsoft.com/office/drawing/2014/main" id="{CF41149D-FA06-735A-3ADF-275C3062D0B4}"/>
              </a:ext>
            </a:extLst>
          </p:cNvPr>
          <p:cNvPicPr>
            <a:picLocks noChangeAspect="1"/>
          </p:cNvPicPr>
          <p:nvPr/>
        </p:nvPicPr>
        <p:blipFill>
          <a:blip r:embed="rId3"/>
          <a:stretch>
            <a:fillRect/>
          </a:stretch>
        </p:blipFill>
        <p:spPr>
          <a:xfrm>
            <a:off x="1219200" y="2131625"/>
            <a:ext cx="9121624" cy="423255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DD07B-7463-93C4-A619-631235C7603F}"/>
              </a:ext>
            </a:extLst>
          </p:cNvPr>
          <p:cNvSpPr>
            <a:spLocks noGrp="1"/>
          </p:cNvSpPr>
          <p:nvPr>
            <p:ph type="title"/>
          </p:nvPr>
        </p:nvSpPr>
        <p:spPr>
          <a:xfrm>
            <a:off x="677334" y="609600"/>
            <a:ext cx="8596668" cy="228600"/>
          </a:xfrm>
        </p:spPr>
        <p:txBody>
          <a:bodyPr>
            <a:normAutofit fontScale="90000"/>
          </a:bodyPr>
          <a:lstStyle/>
          <a:p>
            <a:r>
              <a:rPr lang="en-US" dirty="0">
                <a:solidFill>
                  <a:schemeClr val="bg1"/>
                </a:solidFill>
              </a:rPr>
              <a:t>.</a:t>
            </a:r>
            <a:endParaRPr lang="en-IN" dirty="0">
              <a:solidFill>
                <a:schemeClr val="bg1"/>
              </a:solidFill>
            </a:endParaRPr>
          </a:p>
        </p:txBody>
      </p:sp>
      <p:sp>
        <p:nvSpPr>
          <p:cNvPr id="3" name="TextBox 2">
            <a:extLst>
              <a:ext uri="{FF2B5EF4-FFF2-40B4-BE49-F238E27FC236}">
                <a16:creationId xmlns:a16="http://schemas.microsoft.com/office/drawing/2014/main" id="{3F5232C9-3A88-2161-9BBB-A1871B6F2C44}"/>
              </a:ext>
            </a:extLst>
          </p:cNvPr>
          <p:cNvSpPr txBox="1"/>
          <p:nvPr/>
        </p:nvSpPr>
        <p:spPr>
          <a:xfrm>
            <a:off x="770466" y="381000"/>
            <a:ext cx="10744200" cy="2251065"/>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400" dirty="0"/>
              <a:t>By clicking the start button in GUI , we can start recording the each key typed by the user.</a:t>
            </a:r>
          </a:p>
          <a:p>
            <a:pPr marL="342900" indent="-342900">
              <a:lnSpc>
                <a:spcPct val="150000"/>
              </a:lnSpc>
              <a:buFont typeface="Wingdings" panose="05000000000000000000" pitchFamily="2" charset="2"/>
              <a:buChar char="§"/>
            </a:pPr>
            <a:r>
              <a:rPr lang="en-US" sz="2400" dirty="0"/>
              <a:t>The below image shows the ‘keylogger.txt’ file, which saves the key events in text.</a:t>
            </a:r>
          </a:p>
          <a:p>
            <a:pPr marL="342900" indent="-342900">
              <a:lnSpc>
                <a:spcPct val="150000"/>
              </a:lnSpc>
              <a:buFont typeface="Wingdings" panose="05000000000000000000" pitchFamily="2" charset="2"/>
              <a:buChar char="§"/>
            </a:pPr>
            <a:r>
              <a:rPr lang="en-IN" sz="2400" dirty="0"/>
              <a:t>Using stop button in GUI, we can stop the keylogger.</a:t>
            </a:r>
          </a:p>
        </p:txBody>
      </p:sp>
      <p:pic>
        <p:nvPicPr>
          <p:cNvPr id="7" name="Picture 6">
            <a:extLst>
              <a:ext uri="{FF2B5EF4-FFF2-40B4-BE49-F238E27FC236}">
                <a16:creationId xmlns:a16="http://schemas.microsoft.com/office/drawing/2014/main" id="{4F204F52-EFB1-B987-5455-A4E5B49F8372}"/>
              </a:ext>
            </a:extLst>
          </p:cNvPr>
          <p:cNvPicPr>
            <a:picLocks noChangeAspect="1"/>
          </p:cNvPicPr>
          <p:nvPr/>
        </p:nvPicPr>
        <p:blipFill>
          <a:blip r:embed="rId2"/>
          <a:stretch>
            <a:fillRect/>
          </a:stretch>
        </p:blipFill>
        <p:spPr>
          <a:xfrm>
            <a:off x="6400800" y="3022928"/>
            <a:ext cx="5279295" cy="2678712"/>
          </a:xfrm>
          <a:prstGeom prst="rect">
            <a:avLst/>
          </a:prstGeom>
        </p:spPr>
      </p:pic>
      <p:pic>
        <p:nvPicPr>
          <p:cNvPr id="9" name="Picture 8">
            <a:extLst>
              <a:ext uri="{FF2B5EF4-FFF2-40B4-BE49-F238E27FC236}">
                <a16:creationId xmlns:a16="http://schemas.microsoft.com/office/drawing/2014/main" id="{94025CC3-C7CB-D834-ADE4-EC34B6C15CCE}"/>
              </a:ext>
            </a:extLst>
          </p:cNvPr>
          <p:cNvPicPr>
            <a:picLocks noChangeAspect="1"/>
          </p:cNvPicPr>
          <p:nvPr/>
        </p:nvPicPr>
        <p:blipFill>
          <a:blip r:embed="rId3"/>
          <a:stretch>
            <a:fillRect/>
          </a:stretch>
        </p:blipFill>
        <p:spPr>
          <a:xfrm>
            <a:off x="840678" y="3022929"/>
            <a:ext cx="5349890" cy="2678712"/>
          </a:xfrm>
          <a:prstGeom prst="rect">
            <a:avLst/>
          </a:prstGeom>
        </p:spPr>
      </p:pic>
    </p:spTree>
    <p:extLst>
      <p:ext uri="{BB962C8B-B14F-4D97-AF65-F5344CB8AC3E}">
        <p14:creationId xmlns:p14="http://schemas.microsoft.com/office/powerpoint/2010/main" val="14263818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9F8E5-CAB7-C64C-1C9D-67D5173A25E1}"/>
              </a:ext>
            </a:extLst>
          </p:cNvPr>
          <p:cNvSpPr>
            <a:spLocks noGrp="1"/>
          </p:cNvSpPr>
          <p:nvPr>
            <p:ph type="title"/>
          </p:nvPr>
        </p:nvSpPr>
        <p:spPr/>
        <p:txBody>
          <a:bodyPr/>
          <a:lstStyle/>
          <a:p>
            <a:r>
              <a:rPr lang="en-IN" dirty="0">
                <a:effectLst>
                  <a:outerShdw blurRad="38100" dist="38100" dir="2700000" algn="tl">
                    <a:srgbClr val="000000">
                      <a:alpha val="43137"/>
                    </a:srgbClr>
                  </a:outerShdw>
                </a:effectLst>
              </a:rPr>
              <a:t>PROJECT LINK</a:t>
            </a:r>
          </a:p>
        </p:txBody>
      </p:sp>
    </p:spTree>
    <p:extLst>
      <p:ext uri="{BB962C8B-B14F-4D97-AF65-F5344CB8AC3E}">
        <p14:creationId xmlns:p14="http://schemas.microsoft.com/office/powerpoint/2010/main" val="589684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7" name="object 17"/>
          <p:cNvSpPr txBox="1">
            <a:spLocks noGrp="1"/>
          </p:cNvSpPr>
          <p:nvPr>
            <p:ph type="title"/>
          </p:nvPr>
        </p:nvSpPr>
        <p:spPr>
          <a:xfrm>
            <a:off x="4267200" y="298152"/>
            <a:ext cx="3909695" cy="509114"/>
          </a:xfrm>
          <a:prstGeom prst="rect">
            <a:avLst/>
          </a:prstGeom>
        </p:spPr>
        <p:txBody>
          <a:bodyPr vert="horz" wrap="square" lIns="0" tIns="16510" rIns="0" bIns="0" rtlCol="0">
            <a:spAutoFit/>
          </a:bodyPr>
          <a:lstStyle/>
          <a:p>
            <a:pPr marL="12700">
              <a:lnSpc>
                <a:spcPct val="100000"/>
              </a:lnSpc>
              <a:spcBef>
                <a:spcPts val="130"/>
              </a:spcBef>
            </a:pPr>
            <a:r>
              <a:rPr sz="3200" b="1" spc="5" dirty="0">
                <a:solidFill>
                  <a:srgbClr val="0070C0"/>
                </a:solidFill>
                <a:latin typeface="+mn-lt"/>
              </a:rPr>
              <a:t>PROJECT</a:t>
            </a:r>
            <a:r>
              <a:rPr sz="3200" b="1" spc="-85" dirty="0">
                <a:solidFill>
                  <a:srgbClr val="0070C0"/>
                </a:solidFill>
              </a:rPr>
              <a:t> </a:t>
            </a:r>
            <a:r>
              <a:rPr sz="3200" b="1" spc="25" dirty="0">
                <a:solidFill>
                  <a:srgbClr val="0070C0"/>
                </a:solidFill>
                <a:latin typeface="+mn-lt"/>
              </a:rPr>
              <a:t>TITLE</a:t>
            </a:r>
            <a:endParaRPr sz="3200" b="1" dirty="0">
              <a:solidFill>
                <a:srgbClr val="0070C0"/>
              </a:solidFill>
              <a:latin typeface="+mn-lt"/>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5" name="Rectangle: Rounded Corners 24">
            <a:extLst>
              <a:ext uri="{FF2B5EF4-FFF2-40B4-BE49-F238E27FC236}">
                <a16:creationId xmlns:a16="http://schemas.microsoft.com/office/drawing/2014/main" id="{CFF8EC4A-6595-09BE-5E74-033B6FF5342A}"/>
              </a:ext>
            </a:extLst>
          </p:cNvPr>
          <p:cNvSpPr/>
          <p:nvPr/>
        </p:nvSpPr>
        <p:spPr>
          <a:xfrm>
            <a:off x="2160940" y="1209759"/>
            <a:ext cx="7419629" cy="2724151"/>
          </a:xfrm>
          <a:prstGeom prst="roundRect">
            <a:avLst/>
          </a:prstGeom>
          <a:solidFill>
            <a:srgbClr val="0E7794"/>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TextBox 26">
            <a:extLst>
              <a:ext uri="{FF2B5EF4-FFF2-40B4-BE49-F238E27FC236}">
                <a16:creationId xmlns:a16="http://schemas.microsoft.com/office/drawing/2014/main" id="{AC09C34F-B301-72C4-BBE1-4123F4446400}"/>
              </a:ext>
            </a:extLst>
          </p:cNvPr>
          <p:cNvSpPr txBox="1"/>
          <p:nvPr/>
        </p:nvSpPr>
        <p:spPr>
          <a:xfrm>
            <a:off x="2819400" y="1399578"/>
            <a:ext cx="6005511" cy="2172646"/>
          </a:xfrm>
          <a:prstGeom prst="rect">
            <a:avLst/>
          </a:prstGeom>
          <a:noFill/>
        </p:spPr>
        <p:txBody>
          <a:bodyPr wrap="square" rtlCol="0">
            <a:spAutoFit/>
          </a:bodyPr>
          <a:lstStyle/>
          <a:p>
            <a:pPr algn="ctr">
              <a:lnSpc>
                <a:spcPct val="150000"/>
              </a:lnSpc>
            </a:pPr>
            <a:r>
              <a:rPr lang="en-US" sz="4800" b="1" dirty="0">
                <a:solidFill>
                  <a:schemeClr val="bg1"/>
                </a:solidFill>
              </a:rPr>
              <a:t>KEYLOGGER  AND SECURITY</a:t>
            </a:r>
            <a:endParaRPr lang="en-IN" sz="4800" b="1" dirty="0">
              <a:solidFill>
                <a:schemeClr val="bg1"/>
              </a:solidFill>
            </a:endParaRPr>
          </a:p>
        </p:txBody>
      </p:sp>
      <p:pic>
        <p:nvPicPr>
          <p:cNvPr id="24" name="Picture 23">
            <a:extLst>
              <a:ext uri="{FF2B5EF4-FFF2-40B4-BE49-F238E27FC236}">
                <a16:creationId xmlns:a16="http://schemas.microsoft.com/office/drawing/2014/main" id="{FCA3B224-8548-AB33-7E33-149D68763155}"/>
              </a:ext>
            </a:extLst>
          </p:cNvPr>
          <p:cNvPicPr>
            <a:picLocks noChangeAspect="1"/>
          </p:cNvPicPr>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24013" b="12175"/>
          <a:stretch/>
        </p:blipFill>
        <p:spPr>
          <a:xfrm>
            <a:off x="0" y="4181646"/>
            <a:ext cx="12192000" cy="27241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1" name="object 21"/>
          <p:cNvSpPr txBox="1">
            <a:spLocks noGrp="1"/>
          </p:cNvSpPr>
          <p:nvPr>
            <p:ph type="title"/>
          </p:nvPr>
        </p:nvSpPr>
        <p:spPr>
          <a:xfrm>
            <a:off x="1828800" y="520752"/>
            <a:ext cx="2357120" cy="690574"/>
          </a:xfrm>
          <a:prstGeom prst="rect">
            <a:avLst/>
          </a:prstGeom>
        </p:spPr>
        <p:txBody>
          <a:bodyPr vert="horz" wrap="square" lIns="0" tIns="13335" rIns="0" bIns="0" rtlCol="0">
            <a:spAutoFit/>
          </a:bodyPr>
          <a:lstStyle/>
          <a:p>
            <a:pPr marL="12700">
              <a:lnSpc>
                <a:spcPct val="100000"/>
              </a:lnSpc>
              <a:spcBef>
                <a:spcPts val="105"/>
              </a:spcBef>
            </a:pPr>
            <a:r>
              <a:rPr lang="en-IN" b="1" spc="25" dirty="0"/>
              <a:t>A</a:t>
            </a:r>
            <a:r>
              <a:rPr lang="en-IN" b="1" spc="-5" dirty="0"/>
              <a:t>G</a:t>
            </a:r>
            <a:r>
              <a:rPr lang="en-IN" b="1" spc="-35" dirty="0"/>
              <a:t>E</a:t>
            </a:r>
            <a:r>
              <a:rPr lang="en-IN" b="1" spc="15" dirty="0"/>
              <a:t>N</a:t>
            </a:r>
            <a:r>
              <a:rPr lang="en-IN" b="1" dirty="0"/>
              <a:t>DA</a:t>
            </a:r>
          </a:p>
        </p:txBody>
      </p:sp>
      <p:sp>
        <p:nvSpPr>
          <p:cNvPr id="25" name="TextBox 24">
            <a:extLst>
              <a:ext uri="{FF2B5EF4-FFF2-40B4-BE49-F238E27FC236}">
                <a16:creationId xmlns:a16="http://schemas.microsoft.com/office/drawing/2014/main" id="{09ACBFD2-621A-CBD0-A812-5280A5BD5702}"/>
              </a:ext>
            </a:extLst>
          </p:cNvPr>
          <p:cNvSpPr txBox="1"/>
          <p:nvPr/>
        </p:nvSpPr>
        <p:spPr>
          <a:xfrm>
            <a:off x="752475" y="1447800"/>
            <a:ext cx="4869559" cy="4456476"/>
          </a:xfrm>
          <a:prstGeom prst="rect">
            <a:avLst/>
          </a:prstGeom>
          <a:noFill/>
        </p:spPr>
        <p:txBody>
          <a:bodyPr wrap="square" rtlCol="0">
            <a:spAutoFit/>
          </a:bodyPr>
          <a:lstStyle/>
          <a:p>
            <a:pPr>
              <a:lnSpc>
                <a:spcPct val="150000"/>
              </a:lnSpc>
            </a:pPr>
            <a:r>
              <a:rPr lang="en-US" sz="2400" dirty="0"/>
              <a:t>1. Introduction</a:t>
            </a:r>
          </a:p>
          <a:p>
            <a:pPr>
              <a:lnSpc>
                <a:spcPct val="150000"/>
              </a:lnSpc>
            </a:pPr>
            <a:r>
              <a:rPr lang="en-US" sz="2400" dirty="0"/>
              <a:t>2. Problem Statement</a:t>
            </a:r>
          </a:p>
          <a:p>
            <a:pPr>
              <a:lnSpc>
                <a:spcPct val="150000"/>
              </a:lnSpc>
            </a:pPr>
            <a:r>
              <a:rPr lang="en-US" sz="2400" dirty="0"/>
              <a:t>3. Project Overview</a:t>
            </a:r>
          </a:p>
          <a:p>
            <a:pPr>
              <a:lnSpc>
                <a:spcPct val="150000"/>
              </a:lnSpc>
            </a:pPr>
            <a:r>
              <a:rPr lang="en-US" sz="2400" dirty="0"/>
              <a:t>4. End Users</a:t>
            </a:r>
          </a:p>
          <a:p>
            <a:pPr>
              <a:lnSpc>
                <a:spcPct val="150000"/>
              </a:lnSpc>
            </a:pPr>
            <a:r>
              <a:rPr lang="en-US" sz="2400" dirty="0"/>
              <a:t>5. Solution And Value Proposition</a:t>
            </a:r>
          </a:p>
          <a:p>
            <a:pPr>
              <a:lnSpc>
                <a:spcPct val="150000"/>
              </a:lnSpc>
            </a:pPr>
            <a:r>
              <a:rPr lang="en-US" sz="2400" dirty="0"/>
              <a:t>6. The Wow in the Solution</a:t>
            </a:r>
          </a:p>
          <a:p>
            <a:pPr>
              <a:lnSpc>
                <a:spcPct val="150000"/>
              </a:lnSpc>
            </a:pPr>
            <a:r>
              <a:rPr lang="en-US" sz="2400" dirty="0"/>
              <a:t>7. Modelling</a:t>
            </a:r>
          </a:p>
          <a:p>
            <a:pPr>
              <a:lnSpc>
                <a:spcPct val="150000"/>
              </a:lnSpc>
            </a:pPr>
            <a:r>
              <a:rPr lang="en-US" sz="2400" dirty="0"/>
              <a:t>8. Results</a:t>
            </a:r>
          </a:p>
        </p:txBody>
      </p:sp>
      <p:pic>
        <p:nvPicPr>
          <p:cNvPr id="27" name="Picture 26">
            <a:extLst>
              <a:ext uri="{FF2B5EF4-FFF2-40B4-BE49-F238E27FC236}">
                <a16:creationId xmlns:a16="http://schemas.microsoft.com/office/drawing/2014/main" id="{895B7DA1-767D-420D-191E-F80CC2D5A2B2}"/>
              </a:ext>
            </a:extLst>
          </p:cNvPr>
          <p:cNvPicPr>
            <a:picLocks noChangeAspect="1"/>
          </p:cNvPicPr>
          <p:nvPr/>
        </p:nvPicPr>
        <p:blipFill rotWithShape="1">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52502" r="2498"/>
          <a:stretch/>
        </p:blipFill>
        <p:spPr>
          <a:xfrm>
            <a:off x="6705600" y="287"/>
            <a:ext cx="5486400" cy="68574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9325747" y="43878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9796" y="413524"/>
            <a:ext cx="5263515" cy="509114"/>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3200" b="1" spc="5" dirty="0">
                <a:effectLst>
                  <a:outerShdw blurRad="38100" dist="38100" dir="2700000" algn="tl">
                    <a:srgbClr val="000000">
                      <a:alpha val="43137"/>
                    </a:srgbClr>
                  </a:outerShdw>
                </a:effectLst>
              </a:rPr>
              <a:t>PROJECT</a:t>
            </a:r>
            <a:r>
              <a:rPr lang="en-US" sz="3200" b="1" spc="5" dirty="0">
                <a:effectLst>
                  <a:outerShdw blurRad="38100" dist="38100" dir="2700000" algn="tl">
                    <a:srgbClr val="000000">
                      <a:alpha val="43137"/>
                    </a:srgbClr>
                  </a:outerShdw>
                </a:effectLst>
              </a:rPr>
              <a:t> </a:t>
            </a:r>
            <a:r>
              <a:rPr sz="3200" b="1" spc="-20" dirty="0">
                <a:effectLst>
                  <a:outerShdw blurRad="38100" dist="38100" dir="2700000" algn="tl">
                    <a:srgbClr val="000000">
                      <a:alpha val="43137"/>
                    </a:srgbClr>
                  </a:outerShdw>
                </a:effectLst>
              </a:rPr>
              <a:t>OVERVIEW</a:t>
            </a:r>
            <a:endParaRPr sz="3200" b="1" dirty="0">
              <a:effectLst>
                <a:outerShdw blurRad="38100" dist="38100" dir="2700000" algn="tl">
                  <a:srgbClr val="000000">
                    <a:alpha val="43137"/>
                  </a:srgbClr>
                </a:outerShdw>
              </a:effectLst>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10320295" y="6577646"/>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1" name="TextBox 10">
            <a:extLst>
              <a:ext uri="{FF2B5EF4-FFF2-40B4-BE49-F238E27FC236}">
                <a16:creationId xmlns:a16="http://schemas.microsoft.com/office/drawing/2014/main" id="{6C2DF9E7-656D-FA19-DF23-DFBD5BEA4162}"/>
              </a:ext>
            </a:extLst>
          </p:cNvPr>
          <p:cNvSpPr txBox="1"/>
          <p:nvPr/>
        </p:nvSpPr>
        <p:spPr>
          <a:xfrm>
            <a:off x="228600" y="1174115"/>
            <a:ext cx="7080504" cy="534659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300" dirty="0"/>
              <a:t>Introducing keyloggers and their role in cybersecurity.</a:t>
            </a:r>
          </a:p>
          <a:p>
            <a:pPr marL="342900" indent="-342900">
              <a:lnSpc>
                <a:spcPct val="150000"/>
              </a:lnSpc>
              <a:buFont typeface="Arial" panose="020B0604020202020204" pitchFamily="34" charset="0"/>
              <a:buChar char="•"/>
            </a:pPr>
            <a:r>
              <a:rPr lang="en-US" sz="2300" dirty="0"/>
              <a:t>Exploring difficulties and risks associated with them.</a:t>
            </a:r>
          </a:p>
          <a:p>
            <a:pPr marL="342900" indent="-342900">
              <a:lnSpc>
                <a:spcPct val="150000"/>
              </a:lnSpc>
              <a:buFont typeface="Arial" panose="020B0604020202020204" pitchFamily="34" charset="0"/>
              <a:buChar char="•"/>
            </a:pPr>
            <a:r>
              <a:rPr lang="en-US" sz="2300" dirty="0"/>
              <a:t>Understanding the design and functionality of keyloggers.</a:t>
            </a:r>
          </a:p>
          <a:p>
            <a:pPr marL="342900" indent="-342900">
              <a:lnSpc>
                <a:spcPct val="150000"/>
              </a:lnSpc>
              <a:buFont typeface="Arial" panose="020B0604020202020204" pitchFamily="34" charset="0"/>
              <a:buChar char="•"/>
            </a:pPr>
            <a:r>
              <a:rPr lang="en-US" sz="2300" dirty="0"/>
              <a:t> Examining the outcomes and implications of keylogger deployment.</a:t>
            </a:r>
          </a:p>
          <a:p>
            <a:pPr marL="342900" indent="-342900">
              <a:lnSpc>
                <a:spcPct val="150000"/>
              </a:lnSpc>
              <a:buFont typeface="Arial" panose="020B0604020202020204" pitchFamily="34" charset="0"/>
              <a:buChar char="•"/>
            </a:pPr>
            <a:r>
              <a:rPr lang="en-US" sz="2300" dirty="0"/>
              <a:t>Identifying end-users of keyloggers.</a:t>
            </a:r>
          </a:p>
          <a:p>
            <a:pPr marL="342900" indent="-342900">
              <a:lnSpc>
                <a:spcPct val="150000"/>
              </a:lnSpc>
              <a:buFont typeface="Arial" panose="020B0604020202020204" pitchFamily="34" charset="0"/>
              <a:buChar char="•"/>
            </a:pPr>
            <a:r>
              <a:rPr lang="en-US" sz="2300" dirty="0"/>
              <a:t> Analyzing the broader effects on privacy and security, and emphasizing the need for proactive measures to mitigate keylogger risks.</a:t>
            </a:r>
            <a:endParaRPr lang="en-IN" sz="2300" dirty="0"/>
          </a:p>
        </p:txBody>
      </p:sp>
      <p:pic>
        <p:nvPicPr>
          <p:cNvPr id="13" name="Picture 12">
            <a:extLst>
              <a:ext uri="{FF2B5EF4-FFF2-40B4-BE49-F238E27FC236}">
                <a16:creationId xmlns:a16="http://schemas.microsoft.com/office/drawing/2014/main" id="{465C4E1A-4489-4104-6693-DAAF56F22404}"/>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8348" r="6117"/>
          <a:stretch/>
        </p:blipFill>
        <p:spPr>
          <a:xfrm>
            <a:off x="7415212" y="0"/>
            <a:ext cx="4776787"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6C5E-56D0-FFE5-B1C0-08FD8B5160EC}"/>
              </a:ext>
            </a:extLst>
          </p:cNvPr>
          <p:cNvSpPr>
            <a:spLocks noGrp="1"/>
          </p:cNvSpPr>
          <p:nvPr>
            <p:ph type="title"/>
          </p:nvPr>
        </p:nvSpPr>
        <p:spPr>
          <a:xfrm>
            <a:off x="5715000" y="228600"/>
            <a:ext cx="5867400" cy="533400"/>
          </a:xfrm>
        </p:spPr>
        <p:txBody>
          <a:bodyPr>
            <a:normAutofit fontScale="90000"/>
          </a:bodyPr>
          <a:lstStyle/>
          <a:p>
            <a:pPr algn="ctr"/>
            <a:br>
              <a:rPr lang="en-US" b="1" dirty="0">
                <a:effectLst>
                  <a:outerShdw blurRad="38100" dist="38100" dir="2700000" algn="tl">
                    <a:srgbClr val="000000">
                      <a:alpha val="43137"/>
                    </a:srgbClr>
                  </a:outerShdw>
                </a:effectLst>
              </a:rPr>
            </a:br>
            <a:r>
              <a:rPr lang="en-US" b="1" dirty="0">
                <a:effectLst>
                  <a:outerShdw blurRad="38100" dist="38100" dir="2700000" algn="tl">
                    <a:srgbClr val="000000">
                      <a:alpha val="43137"/>
                    </a:srgbClr>
                  </a:outerShdw>
                </a:effectLst>
              </a:rPr>
              <a:t>INTRODUCTION</a:t>
            </a:r>
            <a:br>
              <a:rPr lang="en-US" b="1" dirty="0">
                <a:effectLst>
                  <a:outerShdw blurRad="38100" dist="38100" dir="2700000" algn="tl">
                    <a:srgbClr val="000000">
                      <a:alpha val="43137"/>
                    </a:srgbClr>
                  </a:outerShdw>
                </a:effectLst>
              </a:rPr>
            </a:br>
            <a:endParaRPr lang="en-IN"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56C6A80F-08A2-1648-A497-ADCA1C0102BD}"/>
              </a:ext>
            </a:extLst>
          </p:cNvPr>
          <p:cNvSpPr txBox="1"/>
          <p:nvPr/>
        </p:nvSpPr>
        <p:spPr>
          <a:xfrm>
            <a:off x="5715000" y="755151"/>
            <a:ext cx="6024937" cy="587750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300" dirty="0"/>
              <a:t>Keyloggers are a type of surveillance technology used to monitor and record each keystroke typed on a computer.</a:t>
            </a:r>
          </a:p>
          <a:p>
            <a:pPr algn="just">
              <a:lnSpc>
                <a:spcPct val="150000"/>
              </a:lnSpc>
            </a:pPr>
            <a:r>
              <a:rPr lang="en-IN" sz="2300" b="1" dirty="0"/>
              <a:t>Types of Keyloggers:</a:t>
            </a:r>
          </a:p>
          <a:p>
            <a:pPr marL="342900" indent="-342900" algn="just">
              <a:lnSpc>
                <a:spcPct val="150000"/>
              </a:lnSpc>
              <a:buFont typeface="Arial" panose="020B0604020202020204" pitchFamily="34" charset="0"/>
              <a:buChar char="•"/>
            </a:pPr>
            <a:r>
              <a:rPr lang="en-US" sz="2300" dirty="0"/>
              <a:t>There are two main types of keyloggers: hardware based and software-based. </a:t>
            </a:r>
          </a:p>
          <a:p>
            <a:pPr marL="342900" indent="-342900" algn="just">
              <a:lnSpc>
                <a:spcPct val="150000"/>
              </a:lnSpc>
              <a:buFont typeface="Arial" panose="020B0604020202020204" pitchFamily="34" charset="0"/>
              <a:buChar char="•"/>
            </a:pPr>
            <a:r>
              <a:rPr lang="en-US" sz="2300" dirty="0"/>
              <a:t>Hardware keyloggers are physical devices that are attached to the computer, while software keyloggers are installed as malicious software. Both types aim to   surreptitiously capture user input.</a:t>
            </a:r>
            <a:endParaRPr lang="en-IN" sz="2300" dirty="0"/>
          </a:p>
        </p:txBody>
      </p:sp>
      <p:pic>
        <p:nvPicPr>
          <p:cNvPr id="5" name="Picture 4">
            <a:extLst>
              <a:ext uri="{FF2B5EF4-FFF2-40B4-BE49-F238E27FC236}">
                <a16:creationId xmlns:a16="http://schemas.microsoft.com/office/drawing/2014/main" id="{11939AC2-9EA2-2341-4D7F-C9A01DDD04F5}"/>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8624" r="21806"/>
          <a:stretch/>
        </p:blipFill>
        <p:spPr>
          <a:xfrm>
            <a:off x="0" y="0"/>
            <a:ext cx="5105400" cy="6858000"/>
          </a:xfrm>
          <a:prstGeom prst="rect">
            <a:avLst/>
          </a:prstGeom>
        </p:spPr>
      </p:pic>
    </p:spTree>
    <p:extLst>
      <p:ext uri="{BB962C8B-B14F-4D97-AF65-F5344CB8AC3E}">
        <p14:creationId xmlns:p14="http://schemas.microsoft.com/office/powerpoint/2010/main" val="3395959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7E5B72E-9199-404D-5BE2-F6B2EB6CDC9F}"/>
              </a:ext>
            </a:extLst>
          </p:cNvPr>
          <p:cNvSpPr txBox="1"/>
          <p:nvPr/>
        </p:nvSpPr>
        <p:spPr>
          <a:xfrm>
            <a:off x="381000" y="1129396"/>
            <a:ext cx="5512721" cy="4815677"/>
          </a:xfrm>
          <a:prstGeom prst="rect">
            <a:avLst/>
          </a:prstGeom>
          <a:noFill/>
        </p:spPr>
        <p:txBody>
          <a:bodyPr wrap="square" rtlCol="0">
            <a:spAutoFit/>
          </a:bodyPr>
          <a:lstStyle/>
          <a:p>
            <a:pPr marL="342900" indent="-342900">
              <a:lnSpc>
                <a:spcPct val="150000"/>
              </a:lnSpc>
              <a:buSzPct val="150000"/>
              <a:buFont typeface="Arial" panose="020B0604020202020204" pitchFamily="34" charset="0"/>
              <a:buChar char="•"/>
            </a:pPr>
            <a:r>
              <a:rPr lang="en-US" sz="2300" dirty="0"/>
              <a:t>While Keyloggers can be used for legitimate purposes such as monitoring employees or recovering lost data, they are often used maliciously to steal sensitive information such as passwords, credit card numbers, and personal data.</a:t>
            </a:r>
          </a:p>
          <a:p>
            <a:pPr marL="342900" indent="-342900">
              <a:lnSpc>
                <a:spcPct val="150000"/>
              </a:lnSpc>
              <a:buSzPct val="150000"/>
              <a:buFont typeface="Arial" panose="020B0604020202020204" pitchFamily="34" charset="0"/>
              <a:buChar char="•"/>
            </a:pPr>
            <a:r>
              <a:rPr lang="en-US" sz="2300" dirty="0"/>
              <a:t>The unauthorized use can lead to identity theft, financial loss, and breaches of confidential information. </a:t>
            </a:r>
            <a:endParaRPr lang="en-IN" sz="2300" dirty="0"/>
          </a:p>
        </p:txBody>
      </p:sp>
      <p:sp>
        <p:nvSpPr>
          <p:cNvPr id="6" name="object 6"/>
          <p:cNvSpPr/>
          <p:nvPr/>
        </p:nvSpPr>
        <p:spPr>
          <a:xfrm>
            <a:off x="8697754" y="578314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1000" y="441193"/>
            <a:ext cx="602820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b="1" spc="-20" dirty="0">
                <a:effectLst>
                  <a:outerShdw blurRad="38100" dist="38100" dir="2700000" algn="tl">
                    <a:srgbClr val="000000">
                      <a:alpha val="43137"/>
                    </a:srgbClr>
                  </a:outerShdw>
                </a:effectLst>
              </a:rPr>
              <a:t>P</a:t>
            </a:r>
            <a:r>
              <a:rPr sz="3200" b="1" spc="15" dirty="0">
                <a:effectLst>
                  <a:outerShdw blurRad="38100" dist="38100" dir="2700000" algn="tl">
                    <a:srgbClr val="000000">
                      <a:alpha val="43137"/>
                    </a:srgbClr>
                  </a:outerShdw>
                </a:effectLst>
              </a:rPr>
              <a:t>ROB</a:t>
            </a:r>
            <a:r>
              <a:rPr sz="3200" b="1" spc="55" dirty="0">
                <a:effectLst>
                  <a:outerShdw blurRad="38100" dist="38100" dir="2700000" algn="tl">
                    <a:srgbClr val="000000">
                      <a:alpha val="43137"/>
                    </a:srgbClr>
                  </a:outerShdw>
                </a:effectLst>
              </a:rPr>
              <a:t>L</a:t>
            </a:r>
            <a:r>
              <a:rPr sz="3200" b="1" spc="-20" dirty="0">
                <a:effectLst>
                  <a:outerShdw blurRad="38100" dist="38100" dir="2700000" algn="tl">
                    <a:srgbClr val="000000">
                      <a:alpha val="43137"/>
                    </a:srgbClr>
                  </a:outerShdw>
                </a:effectLst>
              </a:rPr>
              <a:t>E</a:t>
            </a:r>
            <a:r>
              <a:rPr sz="3200" b="1" spc="20" dirty="0">
                <a:effectLst>
                  <a:outerShdw blurRad="38100" dist="38100" dir="2700000" algn="tl">
                    <a:srgbClr val="000000">
                      <a:alpha val="43137"/>
                    </a:srgbClr>
                  </a:outerShdw>
                </a:effectLst>
              </a:rPr>
              <a:t>M</a:t>
            </a:r>
            <a:r>
              <a:rPr lang="en-US" sz="3200" b="1" spc="20" dirty="0">
                <a:effectLst>
                  <a:outerShdw blurRad="38100" dist="38100" dir="2700000" algn="tl">
                    <a:srgbClr val="000000">
                      <a:alpha val="43137"/>
                    </a:srgbClr>
                  </a:outerShdw>
                </a:effectLst>
              </a:rPr>
              <a:t> </a:t>
            </a:r>
            <a:r>
              <a:rPr sz="3200" b="1" spc="10" dirty="0">
                <a:effectLst>
                  <a:outerShdw blurRad="38100" dist="38100" dir="2700000" algn="tl">
                    <a:srgbClr val="000000">
                      <a:alpha val="43137"/>
                    </a:srgbClr>
                  </a:outerShdw>
                </a:effectLst>
              </a:rPr>
              <a:t>S</a:t>
            </a:r>
            <a:r>
              <a:rPr sz="3200" b="1" spc="-370" dirty="0">
                <a:effectLst>
                  <a:outerShdw blurRad="38100" dist="38100" dir="2700000" algn="tl">
                    <a:srgbClr val="000000">
                      <a:alpha val="43137"/>
                    </a:srgbClr>
                  </a:outerShdw>
                </a:effectLst>
              </a:rPr>
              <a:t>T</a:t>
            </a:r>
            <a:r>
              <a:rPr lang="en-IN" sz="3200" b="1" spc="-375" dirty="0">
                <a:effectLst>
                  <a:outerShdw blurRad="38100" dist="38100" dir="2700000" algn="tl">
                    <a:srgbClr val="000000">
                      <a:alpha val="43137"/>
                    </a:srgbClr>
                  </a:outerShdw>
                </a:effectLst>
              </a:rPr>
              <a:t> A </a:t>
            </a:r>
            <a:r>
              <a:rPr sz="3200" b="1" spc="15" dirty="0">
                <a:effectLst>
                  <a:outerShdw blurRad="38100" dist="38100" dir="2700000" algn="tl">
                    <a:srgbClr val="000000">
                      <a:alpha val="43137"/>
                    </a:srgbClr>
                  </a:outerShdw>
                </a:effectLst>
              </a:rPr>
              <a:t>T</a:t>
            </a:r>
            <a:r>
              <a:rPr sz="3200" b="1" spc="-10" dirty="0">
                <a:effectLst>
                  <a:outerShdw blurRad="38100" dist="38100" dir="2700000" algn="tl">
                    <a:srgbClr val="000000">
                      <a:alpha val="43137"/>
                    </a:srgbClr>
                  </a:outerShdw>
                </a:effectLst>
              </a:rPr>
              <a:t>E</a:t>
            </a:r>
            <a:r>
              <a:rPr sz="3200" b="1" spc="-20" dirty="0">
                <a:effectLst>
                  <a:outerShdw blurRad="38100" dist="38100" dir="2700000" algn="tl">
                    <a:srgbClr val="000000">
                      <a:alpha val="43137"/>
                    </a:srgbClr>
                  </a:outerShdw>
                </a:effectLst>
              </a:rPr>
              <a:t>ME</a:t>
            </a:r>
            <a:r>
              <a:rPr sz="3200" b="1" spc="10" dirty="0">
                <a:effectLst>
                  <a:outerShdw blurRad="38100" dist="38100" dir="2700000" algn="tl">
                    <a:srgbClr val="000000">
                      <a:alpha val="43137"/>
                    </a:srgbClr>
                  </a:outerShdw>
                </a:effectLst>
              </a:rPr>
              <a:t>NT</a:t>
            </a:r>
            <a:endParaRPr sz="3200" b="1" dirty="0">
              <a:effectLst>
                <a:outerShdw blurRad="38100" dist="38100" dir="2700000" algn="tl">
                  <a:srgbClr val="000000">
                    <a:alpha val="43137"/>
                  </a:srgbClr>
                </a:outerShdw>
              </a:effectLst>
            </a:endParaRPr>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3" name="Picture 2">
            <a:extLst>
              <a:ext uri="{FF2B5EF4-FFF2-40B4-BE49-F238E27FC236}">
                <a16:creationId xmlns:a16="http://schemas.microsoft.com/office/drawing/2014/main" id="{3652B271-17D9-CAF9-7B9A-DEF31817FF08}"/>
              </a:ext>
            </a:extLst>
          </p:cNvPr>
          <p:cNvPicPr>
            <a:picLocks noChangeAspect="1"/>
          </p:cNvPicPr>
          <p:nvPr/>
        </p:nvPicPr>
        <p:blipFill rotWithShape="1">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9599" r="23053"/>
          <a:stretch/>
        </p:blipFill>
        <p:spPr>
          <a:xfrm>
            <a:off x="6320306" y="-9000"/>
            <a:ext cx="5871694" cy="6876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1">
              <a:lumMod val="75000"/>
            </a:schemeClr>
          </a:solidFill>
        </p:spPr>
        <p:txBody>
          <a:bodyPr wrap="square" lIns="0" tIns="0" rIns="0" bIns="0" rtlCol="0"/>
          <a:lstStyle/>
          <a:p>
            <a:endParaRPr/>
          </a:p>
        </p:txBody>
      </p:sp>
      <p:sp>
        <p:nvSpPr>
          <p:cNvPr id="3" name="object 3"/>
          <p:cNvSpPr/>
          <p:nvPr/>
        </p:nvSpPr>
        <p:spPr>
          <a:xfrm>
            <a:off x="9299687"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accent1">
              <a:lumMod val="50000"/>
            </a:schemeClr>
          </a:solidFill>
        </p:spPr>
        <p:txBody>
          <a:bodyPr wrap="square" lIns="0" tIns="0" rIns="0" bIns="0" rtlCol="0"/>
          <a:lstStyle/>
          <a:p>
            <a:endParaRPr/>
          </a:p>
        </p:txBody>
      </p:sp>
      <p:sp>
        <p:nvSpPr>
          <p:cNvPr id="5" name="object 5"/>
          <p:cNvSpPr txBox="1">
            <a:spLocks noGrp="1"/>
          </p:cNvSpPr>
          <p:nvPr>
            <p:ph type="title"/>
          </p:nvPr>
        </p:nvSpPr>
        <p:spPr>
          <a:xfrm>
            <a:off x="762000" y="247480"/>
            <a:ext cx="5014595" cy="518159"/>
          </a:xfrm>
          <a:prstGeom prst="rect">
            <a:avLst/>
          </a:prstGeom>
        </p:spPr>
        <p:txBody>
          <a:bodyPr vert="horz" wrap="square" lIns="0" tIns="16510" rIns="0" bIns="0" rtlCol="0">
            <a:spAutoFit/>
          </a:bodyPr>
          <a:lstStyle/>
          <a:p>
            <a:pPr marL="12700">
              <a:lnSpc>
                <a:spcPct val="100000"/>
              </a:lnSpc>
              <a:spcBef>
                <a:spcPts val="130"/>
              </a:spcBef>
            </a:pPr>
            <a:r>
              <a:rPr sz="3200" b="1" spc="25" dirty="0">
                <a:effectLst>
                  <a:outerShdw blurRad="38100" dist="38100" dir="2700000" algn="tl">
                    <a:srgbClr val="000000">
                      <a:alpha val="43137"/>
                    </a:srgbClr>
                  </a:outerShdw>
                </a:effectLst>
              </a:rPr>
              <a:t>W</a:t>
            </a:r>
            <a:r>
              <a:rPr sz="3200" b="1" spc="-20" dirty="0">
                <a:effectLst>
                  <a:outerShdw blurRad="38100" dist="38100" dir="2700000" algn="tl">
                    <a:srgbClr val="000000">
                      <a:alpha val="43137"/>
                    </a:srgbClr>
                  </a:outerShdw>
                </a:effectLst>
              </a:rPr>
              <a:t>H</a:t>
            </a:r>
            <a:r>
              <a:rPr sz="3200" b="1" spc="20" dirty="0">
                <a:effectLst>
                  <a:outerShdw blurRad="38100" dist="38100" dir="2700000" algn="tl">
                    <a:srgbClr val="000000">
                      <a:alpha val="43137"/>
                    </a:srgbClr>
                  </a:outerShdw>
                </a:effectLst>
              </a:rPr>
              <a:t>O</a:t>
            </a:r>
            <a:r>
              <a:rPr sz="3200" b="1" spc="-235" dirty="0">
                <a:effectLst>
                  <a:outerShdw blurRad="38100" dist="38100" dir="2700000" algn="tl">
                    <a:srgbClr val="000000">
                      <a:alpha val="43137"/>
                    </a:srgbClr>
                  </a:outerShdw>
                </a:effectLst>
              </a:rPr>
              <a:t> </a:t>
            </a:r>
            <a:r>
              <a:rPr sz="3200" b="1" spc="-10" dirty="0">
                <a:effectLst>
                  <a:outerShdw blurRad="38100" dist="38100" dir="2700000" algn="tl">
                    <a:srgbClr val="000000">
                      <a:alpha val="43137"/>
                    </a:srgbClr>
                  </a:outerShdw>
                </a:effectLst>
              </a:rPr>
              <a:t>AR</a:t>
            </a:r>
            <a:r>
              <a:rPr sz="3200" b="1" spc="15" dirty="0">
                <a:effectLst>
                  <a:outerShdw blurRad="38100" dist="38100" dir="2700000" algn="tl">
                    <a:srgbClr val="000000">
                      <a:alpha val="43137"/>
                    </a:srgbClr>
                  </a:outerShdw>
                </a:effectLst>
              </a:rPr>
              <a:t>E</a:t>
            </a:r>
            <a:r>
              <a:rPr sz="3200" b="1" spc="-35" dirty="0">
                <a:effectLst>
                  <a:outerShdw blurRad="38100" dist="38100" dir="2700000" algn="tl">
                    <a:srgbClr val="000000">
                      <a:alpha val="43137"/>
                    </a:srgbClr>
                  </a:outerShdw>
                </a:effectLst>
              </a:rPr>
              <a:t> </a:t>
            </a:r>
            <a:r>
              <a:rPr sz="3200" b="1" spc="-10" dirty="0">
                <a:effectLst>
                  <a:outerShdw blurRad="38100" dist="38100" dir="2700000" algn="tl">
                    <a:srgbClr val="000000">
                      <a:alpha val="43137"/>
                    </a:srgbClr>
                  </a:outerShdw>
                </a:effectLst>
              </a:rPr>
              <a:t>T</a:t>
            </a:r>
            <a:r>
              <a:rPr sz="3200" b="1" spc="-15" dirty="0">
                <a:effectLst>
                  <a:outerShdw blurRad="38100" dist="38100" dir="2700000" algn="tl">
                    <a:srgbClr val="000000">
                      <a:alpha val="43137"/>
                    </a:srgbClr>
                  </a:outerShdw>
                </a:effectLst>
              </a:rPr>
              <a:t>H</a:t>
            </a:r>
            <a:r>
              <a:rPr sz="3200" b="1" spc="15" dirty="0">
                <a:effectLst>
                  <a:outerShdw blurRad="38100" dist="38100" dir="2700000" algn="tl">
                    <a:srgbClr val="000000">
                      <a:alpha val="43137"/>
                    </a:srgbClr>
                  </a:outerShdw>
                </a:effectLst>
              </a:rPr>
              <a:t>E</a:t>
            </a:r>
            <a:r>
              <a:rPr sz="3200" b="1" spc="-35" dirty="0">
                <a:effectLst>
                  <a:outerShdw blurRad="38100" dist="38100" dir="2700000" algn="tl">
                    <a:srgbClr val="000000">
                      <a:alpha val="43137"/>
                    </a:srgbClr>
                  </a:outerShdw>
                </a:effectLst>
              </a:rPr>
              <a:t> </a:t>
            </a:r>
            <a:r>
              <a:rPr sz="3200" b="1" spc="-20" dirty="0">
                <a:effectLst>
                  <a:outerShdw blurRad="38100" dist="38100" dir="2700000" algn="tl">
                    <a:srgbClr val="000000">
                      <a:alpha val="43137"/>
                    </a:srgbClr>
                  </a:outerShdw>
                </a:effectLst>
              </a:rPr>
              <a:t>E</a:t>
            </a:r>
            <a:r>
              <a:rPr sz="3200" b="1" spc="30" dirty="0">
                <a:effectLst>
                  <a:outerShdw blurRad="38100" dist="38100" dir="2700000" algn="tl">
                    <a:srgbClr val="000000">
                      <a:alpha val="43137"/>
                    </a:srgbClr>
                  </a:outerShdw>
                </a:effectLst>
              </a:rPr>
              <a:t>N</a:t>
            </a:r>
            <a:r>
              <a:rPr sz="3200" b="1" spc="15" dirty="0">
                <a:effectLst>
                  <a:outerShdw blurRad="38100" dist="38100" dir="2700000" algn="tl">
                    <a:srgbClr val="000000">
                      <a:alpha val="43137"/>
                    </a:srgbClr>
                  </a:outerShdw>
                </a:effectLst>
              </a:rPr>
              <a:t>D</a:t>
            </a:r>
            <a:r>
              <a:rPr sz="3200" b="1" spc="-45" dirty="0">
                <a:effectLst>
                  <a:outerShdw blurRad="38100" dist="38100" dir="2700000" algn="tl">
                    <a:srgbClr val="000000">
                      <a:alpha val="43137"/>
                    </a:srgbClr>
                  </a:outerShdw>
                </a:effectLst>
              </a:rPr>
              <a:t> </a:t>
            </a:r>
            <a:r>
              <a:rPr sz="3200" b="1" dirty="0">
                <a:effectLst>
                  <a:outerShdw blurRad="38100" dist="38100" dir="2700000" algn="tl">
                    <a:srgbClr val="000000">
                      <a:alpha val="43137"/>
                    </a:srgbClr>
                  </a:outerShdw>
                </a:effectLst>
              </a:rPr>
              <a:t>U</a:t>
            </a:r>
            <a:r>
              <a:rPr sz="3200" b="1" spc="10" dirty="0">
                <a:effectLst>
                  <a:outerShdw blurRad="38100" dist="38100" dir="2700000" algn="tl">
                    <a:srgbClr val="000000">
                      <a:alpha val="43137"/>
                    </a:srgbClr>
                  </a:outerShdw>
                </a:effectLst>
              </a:rPr>
              <a:t>S</a:t>
            </a:r>
            <a:r>
              <a:rPr sz="3200" b="1" spc="-25" dirty="0">
                <a:effectLst>
                  <a:outerShdw blurRad="38100" dist="38100" dir="2700000" algn="tl">
                    <a:srgbClr val="000000">
                      <a:alpha val="43137"/>
                    </a:srgbClr>
                  </a:outerShdw>
                </a:effectLst>
              </a:rPr>
              <a:t>E</a:t>
            </a:r>
            <a:r>
              <a:rPr sz="3200" b="1" spc="-10" dirty="0">
                <a:effectLst>
                  <a:outerShdw blurRad="38100" dist="38100" dir="2700000" algn="tl">
                    <a:srgbClr val="000000">
                      <a:alpha val="43137"/>
                    </a:srgbClr>
                  </a:outerShdw>
                </a:effectLst>
              </a:rPr>
              <a:t>R</a:t>
            </a:r>
            <a:r>
              <a:rPr sz="3200" b="1" spc="5" dirty="0">
                <a:effectLst>
                  <a:outerShdw blurRad="38100" dist="38100" dir="2700000" algn="tl">
                    <a:srgbClr val="000000">
                      <a:alpha val="43137"/>
                    </a:srgbClr>
                  </a:outerShdw>
                </a:effectLst>
              </a:rPr>
              <a:t>S?</a:t>
            </a:r>
            <a:endParaRPr sz="3200" b="1" dirty="0">
              <a:effectLst>
                <a:outerShdw blurRad="38100" dist="38100" dir="2700000" algn="tl">
                  <a:srgbClr val="000000">
                    <a:alpha val="43137"/>
                  </a:srgbClr>
                </a:outerShdw>
              </a:effectLst>
            </a:endParaRPr>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D1A84E96-0AB2-9728-1E30-220B2538E126}"/>
              </a:ext>
            </a:extLst>
          </p:cNvPr>
          <p:cNvSpPr txBox="1"/>
          <p:nvPr/>
        </p:nvSpPr>
        <p:spPr>
          <a:xfrm>
            <a:off x="244438" y="765639"/>
            <a:ext cx="5788334" cy="5877506"/>
          </a:xfrm>
          <a:prstGeom prst="rect">
            <a:avLst/>
          </a:prstGeom>
          <a:noFill/>
        </p:spPr>
        <p:txBody>
          <a:bodyPr wrap="square" rtlCol="0">
            <a:spAutoFit/>
          </a:bodyPr>
          <a:lstStyle/>
          <a:p>
            <a:pPr marL="342900" indent="-342900">
              <a:lnSpc>
                <a:spcPct val="150000"/>
              </a:lnSpc>
              <a:buFont typeface="Wingdings" panose="05000000000000000000" pitchFamily="2" charset="2"/>
              <a:buChar char="§"/>
            </a:pPr>
            <a:r>
              <a:rPr lang="en-US" sz="2300" b="1" dirty="0"/>
              <a:t>Individuals: </a:t>
            </a:r>
            <a:r>
              <a:rPr lang="en-US" sz="2300" dirty="0"/>
              <a:t>Utilize keyloggers for personal security and parental control by monitoring computer activity.</a:t>
            </a:r>
          </a:p>
          <a:p>
            <a:pPr marL="342900" indent="-342900">
              <a:lnSpc>
                <a:spcPct val="150000"/>
              </a:lnSpc>
              <a:buFont typeface="Wingdings" panose="05000000000000000000" pitchFamily="2" charset="2"/>
              <a:buChar char="§"/>
            </a:pPr>
            <a:r>
              <a:rPr lang="en-US" sz="2300" b="1" dirty="0"/>
              <a:t>Businesses: </a:t>
            </a:r>
            <a:r>
              <a:rPr lang="en-US" sz="2300" dirty="0"/>
              <a:t>Employ keyloggers for employee monitoring and data protection against breaches.</a:t>
            </a:r>
          </a:p>
          <a:p>
            <a:pPr marL="342900" indent="-342900">
              <a:lnSpc>
                <a:spcPct val="150000"/>
              </a:lnSpc>
              <a:buFont typeface="Wingdings" panose="05000000000000000000" pitchFamily="2" charset="2"/>
              <a:buChar char="§"/>
            </a:pPr>
            <a:r>
              <a:rPr lang="en-US" sz="2300" b="1" dirty="0"/>
              <a:t>Organizations</a:t>
            </a:r>
            <a:r>
              <a:rPr lang="en-US" sz="2300" dirty="0"/>
              <a:t>: Conduct security audits and ensure compliance with regulations through keylogger usage.</a:t>
            </a:r>
          </a:p>
          <a:p>
            <a:pPr marL="342900" indent="-342900">
              <a:lnSpc>
                <a:spcPct val="150000"/>
              </a:lnSpc>
              <a:buFont typeface="Wingdings" panose="05000000000000000000" pitchFamily="2" charset="2"/>
              <a:buChar char="§"/>
            </a:pPr>
            <a:r>
              <a:rPr lang="en-US" sz="2300" b="1" dirty="0"/>
              <a:t>Security Professionals</a:t>
            </a:r>
            <a:r>
              <a:rPr lang="en-US" sz="2300" dirty="0"/>
              <a:t>: Utilize keyloggers for threat detection and forensic investigations.</a:t>
            </a:r>
            <a:endParaRPr lang="en-IN" sz="2300" dirty="0"/>
          </a:p>
        </p:txBody>
      </p:sp>
      <p:pic>
        <p:nvPicPr>
          <p:cNvPr id="1026" name="Picture 2">
            <a:extLst>
              <a:ext uri="{FF2B5EF4-FFF2-40B4-BE49-F238E27FC236}">
                <a16:creationId xmlns:a16="http://schemas.microsoft.com/office/drawing/2014/main" id="{C52BD109-7BD9-3A8C-FD6E-63DA0D0FF1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194" r="12117"/>
          <a:stretch/>
        </p:blipFill>
        <p:spPr bwMode="auto">
          <a:xfrm>
            <a:off x="6288949" y="-75600"/>
            <a:ext cx="5887106" cy="6933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1214437" y="457200"/>
            <a:ext cx="9763125" cy="505908"/>
          </a:xfrm>
          <a:prstGeom prst="rect">
            <a:avLst/>
          </a:prstGeom>
        </p:spPr>
        <p:txBody>
          <a:bodyPr vert="horz" wrap="square" lIns="0" tIns="13335" rIns="0" bIns="0" rtlCol="0">
            <a:spAutoFit/>
          </a:bodyPr>
          <a:lstStyle/>
          <a:p>
            <a:pPr marL="12700" algn="ctr">
              <a:lnSpc>
                <a:spcPct val="100000"/>
              </a:lnSpc>
              <a:spcBef>
                <a:spcPts val="105"/>
              </a:spcBef>
            </a:pPr>
            <a:r>
              <a:rPr lang="en-IN" sz="3200" b="1" dirty="0">
                <a:effectLst>
                  <a:outerShdw blurRad="38100" dist="38100" dir="2700000" algn="tl">
                    <a:srgbClr val="000000">
                      <a:alpha val="43137"/>
                    </a:srgbClr>
                  </a:outerShdw>
                </a:effectLst>
              </a:rPr>
              <a:t>PREVENTING KEYLOGGER ATTACKS</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TextBox 10">
            <a:extLst>
              <a:ext uri="{FF2B5EF4-FFF2-40B4-BE49-F238E27FC236}">
                <a16:creationId xmlns:a16="http://schemas.microsoft.com/office/drawing/2014/main" id="{19AB479E-865A-CBE3-102C-12B74DC3BE8E}"/>
              </a:ext>
            </a:extLst>
          </p:cNvPr>
          <p:cNvSpPr txBox="1"/>
          <p:nvPr/>
        </p:nvSpPr>
        <p:spPr>
          <a:xfrm>
            <a:off x="676275" y="1066800"/>
            <a:ext cx="11071225" cy="2805063"/>
          </a:xfrm>
          <a:prstGeom prst="rect">
            <a:avLst/>
          </a:prstGeom>
          <a:noFill/>
        </p:spPr>
        <p:txBody>
          <a:bodyPr wrap="square" rtlCol="0">
            <a:spAutoFit/>
          </a:bodyPr>
          <a:lstStyle/>
          <a:p>
            <a:pPr>
              <a:lnSpc>
                <a:spcPct val="150000"/>
              </a:lnSpc>
            </a:pPr>
            <a:r>
              <a:rPr lang="en-US" sz="2400" dirty="0"/>
              <a:t>Implementing robust cybersecurity measures such as using reputable antivirus software, enabling firewalls, and practicing safe browsing habits can mitigate the risk of keylogger attacks. Additionally, educating users about the dangers of phishing and suspicious downloads is crucial.</a:t>
            </a:r>
          </a:p>
          <a:p>
            <a:pPr>
              <a:lnSpc>
                <a:spcPct val="150000"/>
              </a:lnSpc>
            </a:pPr>
            <a:endParaRPr lang="en-US" sz="2400" dirty="0"/>
          </a:p>
        </p:txBody>
      </p:sp>
      <p:pic>
        <p:nvPicPr>
          <p:cNvPr id="2050" name="Picture 2">
            <a:extLst>
              <a:ext uri="{FF2B5EF4-FFF2-40B4-BE49-F238E27FC236}">
                <a16:creationId xmlns:a16="http://schemas.microsoft.com/office/drawing/2014/main" id="{E9D170CC-DF42-7650-B30F-7DFFBE040E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43" b="36678"/>
          <a:stretch/>
        </p:blipFill>
        <p:spPr bwMode="auto">
          <a:xfrm>
            <a:off x="-15600" y="3581400"/>
            <a:ext cx="12207600" cy="33528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845507-6FCE-4E6A-E80F-085B1203B87B}"/>
              </a:ext>
            </a:extLst>
          </p:cNvPr>
          <p:cNvSpPr txBox="1"/>
          <p:nvPr/>
        </p:nvSpPr>
        <p:spPr>
          <a:xfrm>
            <a:off x="381001" y="782548"/>
            <a:ext cx="7543799" cy="5877506"/>
          </a:xfrm>
          <a:prstGeom prst="rect">
            <a:avLst/>
          </a:prstGeom>
          <a:noFill/>
        </p:spPr>
        <p:txBody>
          <a:bodyPr wrap="square" rtlCol="0">
            <a:spAutoFit/>
          </a:bodyPr>
          <a:lstStyle/>
          <a:p>
            <a:pPr>
              <a:lnSpc>
                <a:spcPct val="150000"/>
              </a:lnSpc>
            </a:pPr>
            <a:r>
              <a:rPr lang="en-US" sz="2300" b="1" dirty="0"/>
              <a:t>Solution: </a:t>
            </a:r>
            <a:r>
              <a:rPr lang="en-US" sz="2300" dirty="0"/>
              <a:t>Adopting a multi-layered security approach, including encryption, two-factor authentication, and regular security training, is vital for safeguarding against keylogger threats.</a:t>
            </a:r>
          </a:p>
          <a:p>
            <a:pPr>
              <a:lnSpc>
                <a:spcPct val="150000"/>
              </a:lnSpc>
            </a:pPr>
            <a:r>
              <a:rPr lang="en-US" sz="2300" b="1" dirty="0"/>
              <a:t>Value Proposition:</a:t>
            </a:r>
          </a:p>
          <a:p>
            <a:pPr marL="342900" indent="-342900">
              <a:lnSpc>
                <a:spcPct val="150000"/>
              </a:lnSpc>
              <a:buFont typeface="Arial" panose="020B0604020202020204" pitchFamily="34" charset="0"/>
              <a:buChar char="•"/>
            </a:pPr>
            <a:r>
              <a:rPr lang="en-US" sz="2300" b="1" dirty="0"/>
              <a:t>Comprehensive Protection: </a:t>
            </a:r>
            <a:r>
              <a:rPr lang="en-US" sz="2300" dirty="0"/>
              <a:t>Offers defense against diverse threats.</a:t>
            </a:r>
          </a:p>
          <a:p>
            <a:pPr marL="342900" indent="-342900">
              <a:lnSpc>
                <a:spcPct val="150000"/>
              </a:lnSpc>
              <a:buFont typeface="Arial" panose="020B0604020202020204" pitchFamily="34" charset="0"/>
              <a:buChar char="•"/>
            </a:pPr>
            <a:r>
              <a:rPr lang="en-US" sz="2300" b="1" dirty="0"/>
              <a:t>Redundancy and Resilience: </a:t>
            </a:r>
            <a:r>
              <a:rPr lang="en-US" sz="2300" dirty="0"/>
              <a:t>Provides backup protection, ensuring continuity even if one layer is compromised.</a:t>
            </a:r>
          </a:p>
          <a:p>
            <a:pPr marL="342900" indent="-342900">
              <a:lnSpc>
                <a:spcPct val="150000"/>
              </a:lnSpc>
              <a:buFont typeface="Arial" panose="020B0604020202020204" pitchFamily="34" charset="0"/>
              <a:buChar char="•"/>
            </a:pPr>
            <a:r>
              <a:rPr lang="en-US" sz="2300" b="1" dirty="0"/>
              <a:t>Adaptability: </a:t>
            </a:r>
            <a:r>
              <a:rPr lang="en-US" sz="2300" dirty="0"/>
              <a:t>Tailors security measures to specific need. Evolving threats, enhancing effectiveness and efficiency.</a:t>
            </a:r>
            <a:endParaRPr lang="en-IN" sz="2300" dirty="0"/>
          </a:p>
        </p:txBody>
      </p:sp>
      <p:sp>
        <p:nvSpPr>
          <p:cNvPr id="6" name="Title 1">
            <a:extLst>
              <a:ext uri="{FF2B5EF4-FFF2-40B4-BE49-F238E27FC236}">
                <a16:creationId xmlns:a16="http://schemas.microsoft.com/office/drawing/2014/main" id="{876A8D6B-2323-3820-A446-7AB82104E902}"/>
              </a:ext>
            </a:extLst>
          </p:cNvPr>
          <p:cNvSpPr>
            <a:spLocks noGrp="1"/>
          </p:cNvSpPr>
          <p:nvPr>
            <p:ph type="title"/>
          </p:nvPr>
        </p:nvSpPr>
        <p:spPr>
          <a:xfrm>
            <a:off x="381001" y="309473"/>
            <a:ext cx="7086600" cy="473075"/>
          </a:xfrm>
        </p:spPr>
        <p:txBody>
          <a:bodyPr>
            <a:normAutofit fontScale="90000"/>
          </a:bodyPr>
          <a:lstStyle/>
          <a:p>
            <a:pPr algn="ctr"/>
            <a:r>
              <a:rPr lang="en-US" sz="3600" b="1" spc="25" dirty="0">
                <a:effectLst>
                  <a:outerShdw blurRad="38100" dist="38100" dir="2700000" algn="tl">
                    <a:srgbClr val="000000">
                      <a:alpha val="43137"/>
                    </a:srgbClr>
                  </a:outerShdw>
                </a:effectLst>
              </a:rPr>
              <a:t>S</a:t>
            </a:r>
            <a:r>
              <a:rPr lang="en-US" sz="3600" b="1" spc="10" dirty="0">
                <a:effectLst>
                  <a:outerShdw blurRad="38100" dist="38100" dir="2700000" algn="tl">
                    <a:srgbClr val="000000">
                      <a:alpha val="43137"/>
                    </a:srgbClr>
                  </a:outerShdw>
                </a:effectLst>
              </a:rPr>
              <a:t>O</a:t>
            </a:r>
            <a:r>
              <a:rPr lang="en-US" sz="3600" b="1" spc="25" dirty="0">
                <a:effectLst>
                  <a:outerShdw blurRad="38100" dist="38100" dir="2700000" algn="tl">
                    <a:srgbClr val="000000">
                      <a:alpha val="43137"/>
                    </a:srgbClr>
                  </a:outerShdw>
                </a:effectLst>
              </a:rPr>
              <a:t>LU</a:t>
            </a:r>
            <a:r>
              <a:rPr lang="en-US" sz="3600" b="1" spc="-35" dirty="0">
                <a:effectLst>
                  <a:outerShdw blurRad="38100" dist="38100" dir="2700000" algn="tl">
                    <a:srgbClr val="000000">
                      <a:alpha val="43137"/>
                    </a:srgbClr>
                  </a:outerShdw>
                </a:effectLst>
              </a:rPr>
              <a:t>T</a:t>
            </a:r>
            <a:r>
              <a:rPr lang="en-US" sz="3600" b="1" spc="-30" dirty="0">
                <a:effectLst>
                  <a:outerShdw blurRad="38100" dist="38100" dir="2700000" algn="tl">
                    <a:srgbClr val="000000">
                      <a:alpha val="43137"/>
                    </a:srgbClr>
                  </a:outerShdw>
                </a:effectLst>
              </a:rPr>
              <a:t>I</a:t>
            </a:r>
            <a:r>
              <a:rPr lang="en-US" sz="3600" b="1" spc="10" dirty="0">
                <a:effectLst>
                  <a:outerShdw blurRad="38100" dist="38100" dir="2700000" algn="tl">
                    <a:srgbClr val="000000">
                      <a:alpha val="43137"/>
                    </a:srgbClr>
                  </a:outerShdw>
                </a:effectLst>
              </a:rPr>
              <a:t>O</a:t>
            </a:r>
            <a:r>
              <a:rPr lang="en-US" sz="3600" b="1" dirty="0">
                <a:effectLst>
                  <a:outerShdw blurRad="38100" dist="38100" dir="2700000" algn="tl">
                    <a:srgbClr val="000000">
                      <a:alpha val="43137"/>
                    </a:srgbClr>
                  </a:outerShdw>
                </a:effectLst>
              </a:rPr>
              <a:t>N</a:t>
            </a:r>
            <a:r>
              <a:rPr lang="en-US" sz="3600" b="1" spc="-345" dirty="0">
                <a:effectLst>
                  <a:outerShdw blurRad="38100" dist="38100" dir="2700000" algn="tl">
                    <a:srgbClr val="000000">
                      <a:alpha val="43137"/>
                    </a:srgbClr>
                  </a:outerShdw>
                </a:effectLst>
              </a:rPr>
              <a:t>  </a:t>
            </a:r>
            <a:r>
              <a:rPr lang="en-US" sz="3600" b="1" spc="-35" dirty="0">
                <a:effectLst>
                  <a:outerShdw blurRad="38100" dist="38100" dir="2700000" algn="tl">
                    <a:srgbClr val="000000">
                      <a:alpha val="43137"/>
                    </a:srgbClr>
                  </a:outerShdw>
                </a:effectLst>
              </a:rPr>
              <a:t>A</a:t>
            </a:r>
            <a:r>
              <a:rPr lang="en-US" sz="3600" b="1" spc="-5" dirty="0">
                <a:effectLst>
                  <a:outerShdw blurRad="38100" dist="38100" dir="2700000" algn="tl">
                    <a:srgbClr val="000000">
                      <a:alpha val="43137"/>
                    </a:srgbClr>
                  </a:outerShdw>
                </a:effectLst>
              </a:rPr>
              <a:t>N</a:t>
            </a:r>
            <a:r>
              <a:rPr lang="en-US" sz="3600" b="1" dirty="0">
                <a:effectLst>
                  <a:outerShdw blurRad="38100" dist="38100" dir="2700000" algn="tl">
                    <a:srgbClr val="000000">
                      <a:alpha val="43137"/>
                    </a:srgbClr>
                  </a:outerShdw>
                </a:effectLst>
              </a:rPr>
              <a:t>D</a:t>
            </a:r>
            <a:r>
              <a:rPr lang="en-US" sz="3600" b="1" spc="35" dirty="0">
                <a:effectLst>
                  <a:outerShdw blurRad="38100" dist="38100" dir="2700000" algn="tl">
                    <a:srgbClr val="000000">
                      <a:alpha val="43137"/>
                    </a:srgbClr>
                  </a:outerShdw>
                </a:effectLst>
              </a:rPr>
              <a:t> </a:t>
            </a:r>
            <a:r>
              <a:rPr lang="en-US" sz="3600" b="1" spc="-30" dirty="0">
                <a:effectLst>
                  <a:outerShdw blurRad="38100" dist="38100" dir="2700000" algn="tl">
                    <a:srgbClr val="000000">
                      <a:alpha val="43137"/>
                    </a:srgbClr>
                  </a:outerShdw>
                </a:effectLst>
              </a:rPr>
              <a:t>ITS</a:t>
            </a:r>
            <a:r>
              <a:rPr lang="en-US" sz="3600" b="1" spc="60" dirty="0">
                <a:effectLst>
                  <a:outerShdw blurRad="38100" dist="38100" dir="2700000" algn="tl">
                    <a:srgbClr val="000000">
                      <a:alpha val="43137"/>
                    </a:srgbClr>
                  </a:outerShdw>
                </a:effectLst>
              </a:rPr>
              <a:t> </a:t>
            </a:r>
            <a:r>
              <a:rPr lang="en-US" sz="3600" b="1" spc="-295" dirty="0">
                <a:effectLst>
                  <a:outerShdw blurRad="38100" dist="38100" dir="2700000" algn="tl">
                    <a:srgbClr val="000000">
                      <a:alpha val="43137"/>
                    </a:srgbClr>
                  </a:outerShdw>
                </a:effectLst>
              </a:rPr>
              <a:t>V </a:t>
            </a:r>
            <a:r>
              <a:rPr lang="en-US" sz="3600" b="1" spc="-35" dirty="0">
                <a:effectLst>
                  <a:outerShdw blurRad="38100" dist="38100" dir="2700000" algn="tl">
                    <a:srgbClr val="000000">
                      <a:alpha val="43137"/>
                    </a:srgbClr>
                  </a:outerShdw>
                </a:effectLst>
              </a:rPr>
              <a:t>A</a:t>
            </a:r>
            <a:r>
              <a:rPr lang="en-US" sz="3600" b="1" spc="25" dirty="0">
                <a:effectLst>
                  <a:outerShdw blurRad="38100" dist="38100" dir="2700000" algn="tl">
                    <a:srgbClr val="000000">
                      <a:alpha val="43137"/>
                    </a:srgbClr>
                  </a:outerShdw>
                </a:effectLst>
              </a:rPr>
              <a:t>LU</a:t>
            </a:r>
            <a:r>
              <a:rPr lang="en-US" sz="3600" b="1" dirty="0">
                <a:effectLst>
                  <a:outerShdw blurRad="38100" dist="38100" dir="2700000" algn="tl">
                    <a:srgbClr val="000000">
                      <a:alpha val="43137"/>
                    </a:srgbClr>
                  </a:outerShdw>
                </a:effectLst>
              </a:rPr>
              <a:t>E</a:t>
            </a:r>
            <a:r>
              <a:rPr lang="en-US" sz="3600" b="1" spc="-65" dirty="0">
                <a:effectLst>
                  <a:outerShdw blurRad="38100" dist="38100" dir="2700000" algn="tl">
                    <a:srgbClr val="000000">
                      <a:alpha val="43137"/>
                    </a:srgbClr>
                  </a:outerShdw>
                </a:effectLst>
              </a:rPr>
              <a:t> </a:t>
            </a:r>
            <a:r>
              <a:rPr lang="en-US" sz="3600" b="1" spc="-15" dirty="0">
                <a:effectLst>
                  <a:outerShdw blurRad="38100" dist="38100" dir="2700000" algn="tl">
                    <a:srgbClr val="000000">
                      <a:alpha val="43137"/>
                    </a:srgbClr>
                  </a:outerShdw>
                </a:effectLst>
              </a:rPr>
              <a:t>P</a:t>
            </a:r>
            <a:r>
              <a:rPr lang="en-US" sz="3600" b="1" spc="-30" dirty="0">
                <a:effectLst>
                  <a:outerShdw blurRad="38100" dist="38100" dir="2700000" algn="tl">
                    <a:srgbClr val="000000">
                      <a:alpha val="43137"/>
                    </a:srgbClr>
                  </a:outerShdw>
                </a:effectLst>
              </a:rPr>
              <a:t>R</a:t>
            </a:r>
            <a:r>
              <a:rPr lang="en-US" sz="3600" b="1" spc="10" dirty="0">
                <a:effectLst>
                  <a:outerShdw blurRad="38100" dist="38100" dir="2700000" algn="tl">
                    <a:srgbClr val="000000">
                      <a:alpha val="43137"/>
                    </a:srgbClr>
                  </a:outerShdw>
                </a:effectLst>
              </a:rPr>
              <a:t>O</a:t>
            </a:r>
            <a:r>
              <a:rPr lang="en-US" sz="3600" b="1" spc="-15" dirty="0">
                <a:effectLst>
                  <a:outerShdw blurRad="38100" dist="38100" dir="2700000" algn="tl">
                    <a:srgbClr val="000000">
                      <a:alpha val="43137"/>
                    </a:srgbClr>
                  </a:outerShdw>
                </a:effectLst>
              </a:rPr>
              <a:t>P</a:t>
            </a:r>
            <a:r>
              <a:rPr lang="en-US" sz="3600" b="1" spc="10" dirty="0">
                <a:effectLst>
                  <a:outerShdw blurRad="38100" dist="38100" dir="2700000" algn="tl">
                    <a:srgbClr val="000000">
                      <a:alpha val="43137"/>
                    </a:srgbClr>
                  </a:outerShdw>
                </a:effectLst>
              </a:rPr>
              <a:t>O</a:t>
            </a:r>
            <a:r>
              <a:rPr lang="en-US" sz="3600" b="1" spc="25" dirty="0">
                <a:effectLst>
                  <a:outerShdw blurRad="38100" dist="38100" dir="2700000" algn="tl">
                    <a:srgbClr val="000000">
                      <a:alpha val="43137"/>
                    </a:srgbClr>
                  </a:outerShdw>
                </a:effectLst>
              </a:rPr>
              <a:t>S</a:t>
            </a:r>
            <a:r>
              <a:rPr lang="en-US" sz="3600" b="1" spc="-30" dirty="0">
                <a:effectLst>
                  <a:outerShdw blurRad="38100" dist="38100" dir="2700000" algn="tl">
                    <a:srgbClr val="000000">
                      <a:alpha val="43137"/>
                    </a:srgbClr>
                  </a:outerShdw>
                </a:effectLst>
              </a:rPr>
              <a:t>I</a:t>
            </a:r>
            <a:r>
              <a:rPr lang="en-US" sz="3600" b="1" spc="-35" dirty="0">
                <a:effectLst>
                  <a:outerShdw blurRad="38100" dist="38100" dir="2700000" algn="tl">
                    <a:srgbClr val="000000">
                      <a:alpha val="43137"/>
                    </a:srgbClr>
                  </a:outerShdw>
                </a:effectLst>
              </a:rPr>
              <a:t>T</a:t>
            </a:r>
            <a:r>
              <a:rPr lang="en-US" sz="3600" b="1" spc="-30" dirty="0">
                <a:effectLst>
                  <a:outerShdw blurRad="38100" dist="38100" dir="2700000" algn="tl">
                    <a:srgbClr val="000000">
                      <a:alpha val="43137"/>
                    </a:srgbClr>
                  </a:outerShdw>
                </a:effectLst>
              </a:rPr>
              <a:t>I</a:t>
            </a:r>
            <a:r>
              <a:rPr lang="en-US" sz="3600" b="1" spc="10" dirty="0">
                <a:effectLst>
                  <a:outerShdw blurRad="38100" dist="38100" dir="2700000" algn="tl">
                    <a:srgbClr val="000000">
                      <a:alpha val="43137"/>
                    </a:srgbClr>
                  </a:outerShdw>
                </a:effectLst>
              </a:rPr>
              <a:t>O</a:t>
            </a:r>
            <a:r>
              <a:rPr lang="en-US" sz="3600" b="1" dirty="0">
                <a:effectLst>
                  <a:outerShdw blurRad="38100" dist="38100" dir="2700000" algn="tl">
                    <a:srgbClr val="000000">
                      <a:alpha val="43137"/>
                    </a:srgbClr>
                  </a:outerShdw>
                </a:effectLst>
              </a:rPr>
              <a:t>N</a:t>
            </a:r>
            <a:endParaRPr lang="en-IN" b="1" dirty="0">
              <a:effectLst>
                <a:outerShdw blurRad="38100" dist="38100" dir="2700000" algn="tl">
                  <a:srgbClr val="000000">
                    <a:alpha val="43137"/>
                  </a:srgbClr>
                </a:outerShdw>
              </a:effectLst>
            </a:endParaRPr>
          </a:p>
        </p:txBody>
      </p:sp>
      <p:pic>
        <p:nvPicPr>
          <p:cNvPr id="8" name="Picture 7">
            <a:extLst>
              <a:ext uri="{FF2B5EF4-FFF2-40B4-BE49-F238E27FC236}">
                <a16:creationId xmlns:a16="http://schemas.microsoft.com/office/drawing/2014/main" id="{9ACE08E5-AFDB-84C4-F07E-2222FC5CB203}"/>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8305" r="26313"/>
          <a:stretch/>
        </p:blipFill>
        <p:spPr>
          <a:xfrm>
            <a:off x="7898258" y="-68400"/>
            <a:ext cx="4337405" cy="6926400"/>
          </a:xfrm>
          <a:prstGeom prst="rect">
            <a:avLst/>
          </a:prstGeom>
        </p:spPr>
      </p:pic>
    </p:spTree>
    <p:extLst>
      <p:ext uri="{BB962C8B-B14F-4D97-AF65-F5344CB8AC3E}">
        <p14:creationId xmlns:p14="http://schemas.microsoft.com/office/powerpoint/2010/main" val="1982001326"/>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607</TotalTime>
  <Words>897</Words>
  <Application>Microsoft Office PowerPoint</Application>
  <PresentationFormat>Widescreen</PresentationFormat>
  <Paragraphs>107</Paragraphs>
  <Slides>16</Slides>
  <Notes>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Calibri</vt:lpstr>
      <vt:lpstr>Calibri Light</vt:lpstr>
      <vt:lpstr>Trebuchet MS</vt:lpstr>
      <vt:lpstr>Tw Cen MT</vt:lpstr>
      <vt:lpstr>Wingdings</vt:lpstr>
      <vt:lpstr>Office Theme</vt:lpstr>
      <vt:lpstr>Circuit</vt:lpstr>
      <vt:lpstr>Veelu Leela Sesha Sarvani</vt:lpstr>
      <vt:lpstr>PROJECT TITLE</vt:lpstr>
      <vt:lpstr>AGENDA</vt:lpstr>
      <vt:lpstr>PROJECT OVERVIEW</vt:lpstr>
      <vt:lpstr> INTRODUCTION </vt:lpstr>
      <vt:lpstr>PROBLEM ST A TEMENT</vt:lpstr>
      <vt:lpstr>WHO ARE THE END USERS?</vt:lpstr>
      <vt:lpstr>PREVENTING KEYLOGGER ATTACKS</vt:lpstr>
      <vt:lpstr>SOLUTION  AND ITS V ALUE PROPOSITION</vt:lpstr>
      <vt:lpstr>THE WOW IN THE SOLUTION</vt:lpstr>
      <vt:lpstr>PowerPoint Presentation</vt:lpstr>
      <vt:lpstr>.</vt:lpstr>
      <vt:lpstr>.</vt:lpstr>
      <vt:lpstr>RESULTS</vt:lpstr>
      <vt:lpstr>.</vt:lpstr>
      <vt:lpstr>PROJECT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harsha kumar</dc:creator>
  <cp:lastModifiedBy>harsha kumar</cp:lastModifiedBy>
  <cp:revision>17</cp:revision>
  <dcterms:created xsi:type="dcterms:W3CDTF">2024-06-03T05:48:59Z</dcterms:created>
  <dcterms:modified xsi:type="dcterms:W3CDTF">2024-06-17T09:49:08Z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