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Bookman Old Style" panose="02050604050505020204" pitchFamily="18" charset="0"/>
      <p:regular r:id="rId25"/>
      <p:bold r:id="rId26"/>
      <p:italic r:id="rId27"/>
      <p:boldItalic r:id="rId28"/>
    </p:embeddedFont>
    <p:embeddedFont>
      <p:font typeface="Roboto" panose="02000000000000000000" pitchFamily="2" charset="0"/>
      <p:regular r:id="rId29"/>
      <p:bold r:id="rId30"/>
      <p:italic r:id="rId31"/>
      <p:boldItalic r:id="rId32"/>
    </p:embeddedFont>
    <p:embeddedFont>
      <p:font typeface="Trebuchet MS" panose="020B0603020202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2D0DDF-4FC7-4D7C-9C58-72B6CAA8FC0F}">
  <a:tblStyle styleId="{AB2D0DDF-4FC7-4D7C-9C58-72B6CAA8FC0F}"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4767A3D4-C156-4A93-8690-1E6DAFED79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guide orient="horz" pos="1152"/>
        <p:guide pos="2880"/>
        <p:guide orient="horz" pos="3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66dbdcd220_0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g266dbdcd220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66dbdcd220_0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g266dbdcd220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6dbdcd220_0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0" name="Google Shape;190;g266dbdcd220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66dbdcd220_0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g266dbdcd220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b3d4e7615f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b3d4e7615f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b3d4e7615f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b3d4e7615f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 name="Google Shape;22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3" name="Google Shape;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5" name="Google Shape;24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5" name="Google Shape;25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 name="Google Shape;26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3" name="Google Shape;8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66dbdcd220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g266dbdcd22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66dbdcd220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g266dbdcd220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b3d4e7615f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b3d4e7615f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3"/>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2" name="Google Shape;22;p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3" name="Google Shape;23;p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4"/>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4"/>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4"/>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2" name="Google Shape;32;p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5"/>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9" name="Google Shape;39;p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a:spLocks noGrp="1"/>
          </p:cNvSpPr>
          <p:nvPr>
            <p:ph type="pic" idx="2"/>
          </p:nvPr>
        </p:nvSpPr>
        <p:spPr>
          <a:xfrm>
            <a:off x="1792289" y="459581"/>
            <a:ext cx="5486400" cy="3086100"/>
          </a:xfrm>
          <a:prstGeom prst="rect">
            <a:avLst/>
          </a:prstGeom>
          <a:noFill/>
          <a:ln>
            <a:noFill/>
          </a:ln>
        </p:spPr>
      </p:sp>
      <p:sp>
        <p:nvSpPr>
          <p:cNvPr id="43" name="Google Shape;43;p6"/>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6" name="Google Shape;46;p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7"/>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2" name="Google Shape;52;p7"/>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8"/>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8"/>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8" name="Google Shape;58;p8"/>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9"/>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64" name="Google Shape;64;p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65" name="Google Shape;65;p9"/>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66" name="Google Shape;66;p9"/>
          <p:cNvSpPr txBox="1">
            <a:spLocks noGrp="1"/>
          </p:cNvSpPr>
          <p:nvPr>
            <p:ph type="title"/>
          </p:nvPr>
        </p:nvSpPr>
        <p:spPr>
          <a:xfrm>
            <a:off x="876600" y="874500"/>
            <a:ext cx="7390800" cy="954300"/>
          </a:xfrm>
          <a:prstGeom prst="rect">
            <a:avLst/>
          </a:prstGeom>
          <a:noFill/>
          <a:ln>
            <a:noFill/>
          </a:ln>
        </p:spPr>
        <p:txBody>
          <a:bodyPr spcFirstLastPara="1" wrap="square" lIns="94100" tIns="47025" rIns="94100" bIns="47025" anchor="ctr" anchorCtr="0">
            <a:noAutofit/>
          </a:bodyPr>
          <a:lstStyle/>
          <a:p>
            <a:pPr marL="0" lvl="0" indent="0" algn="ctr" rtl="0">
              <a:spcBef>
                <a:spcPts val="0"/>
              </a:spcBef>
              <a:spcAft>
                <a:spcPts val="0"/>
              </a:spcAft>
              <a:buSzPts val="20700"/>
              <a:buNone/>
            </a:pPr>
            <a:r>
              <a:rPr lang="en-US" sz="1600" dirty="0">
                <a:latin typeface="Bookman Old Style"/>
                <a:ea typeface="Bookman Old Style"/>
                <a:cs typeface="Bookman Old Style"/>
                <a:sym typeface="Bookman Old Style"/>
              </a:rPr>
              <a:t>A Seminar on</a:t>
            </a:r>
            <a:br>
              <a:rPr lang="en-US" sz="3600" dirty="0">
                <a:latin typeface="Bookman Old Style"/>
                <a:ea typeface="Bookman Old Style"/>
                <a:cs typeface="Bookman Old Style"/>
                <a:sym typeface="Bookman Old Style"/>
              </a:rPr>
            </a:br>
            <a:r>
              <a:rPr lang="en-US" sz="1800" b="1" dirty="0">
                <a:latin typeface="Bookman Old Style"/>
                <a:ea typeface="Bookman Old Style"/>
                <a:cs typeface="Bookman Old Style"/>
                <a:sym typeface="Bookman Old Style"/>
              </a:rPr>
              <a:t>THREEFOLD SECURITY THROUGH HYBRID ENCRYPTION AND STEGANOGRAPHY KEY SAFEGUARDING</a:t>
            </a:r>
            <a:endParaRPr sz="1800" b="1" dirty="0">
              <a:latin typeface="Bookman Old Style"/>
              <a:ea typeface="Bookman Old Style"/>
              <a:cs typeface="Bookman Old Style"/>
              <a:sym typeface="Bookman Old Style"/>
            </a:endParaRPr>
          </a:p>
          <a:p>
            <a:pPr marL="0" lvl="0" indent="0" algn="ctr" rtl="0">
              <a:spcBef>
                <a:spcPts val="0"/>
              </a:spcBef>
              <a:spcAft>
                <a:spcPts val="0"/>
              </a:spcAft>
              <a:buSzPts val="20700"/>
              <a:buNone/>
            </a:pPr>
            <a:endParaRPr sz="1800" dirty="0">
              <a:latin typeface="Bookman Old Style"/>
              <a:ea typeface="Bookman Old Style"/>
              <a:cs typeface="Bookman Old Style"/>
              <a:sym typeface="Bookman Old Style"/>
            </a:endParaRPr>
          </a:p>
        </p:txBody>
      </p:sp>
      <p:sp>
        <p:nvSpPr>
          <p:cNvPr id="67" name="Google Shape;67;p9"/>
          <p:cNvSpPr txBox="1"/>
          <p:nvPr/>
        </p:nvSpPr>
        <p:spPr>
          <a:xfrm>
            <a:off x="267775" y="3265625"/>
            <a:ext cx="33279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rgbClr val="000000"/>
                </a:solidFill>
                <a:latin typeface="Bookman Old Style"/>
                <a:ea typeface="Bookman Old Style"/>
                <a:cs typeface="Bookman Old Style"/>
                <a:sym typeface="Bookman Old Style"/>
              </a:rPr>
              <a:t>Team Details </a:t>
            </a:r>
            <a:endParaRPr b="1" dirty="0"/>
          </a:p>
          <a:p>
            <a:pPr marL="342900" marR="0" lvl="0" indent="-342900" algn="l" rtl="0">
              <a:lnSpc>
                <a:spcPct val="100000"/>
              </a:lnSpc>
              <a:spcBef>
                <a:spcPts val="0"/>
              </a:spcBef>
              <a:spcAft>
                <a:spcPts val="0"/>
              </a:spcAft>
              <a:buClr>
                <a:srgbClr val="000000"/>
              </a:buClr>
              <a:buSzPts val="1400"/>
              <a:buFont typeface="Arial"/>
              <a:buAutoNum type="arabicPeriod"/>
            </a:pPr>
            <a:r>
              <a:rPr lang="en-US" dirty="0">
                <a:latin typeface="Bookman Old Style"/>
                <a:ea typeface="Bookman Old Style"/>
                <a:cs typeface="Bookman Old Style"/>
                <a:sym typeface="Bookman Old Style"/>
              </a:rPr>
              <a:t>M V S Sarvani</a:t>
            </a:r>
            <a:r>
              <a:rPr lang="en-US" sz="1400" b="0" i="0" u="none" strike="noStrike" cap="none" dirty="0">
                <a:solidFill>
                  <a:srgbClr val="000000"/>
                </a:solidFill>
                <a:latin typeface="Bookman Old Style"/>
                <a:ea typeface="Bookman Old Style"/>
                <a:cs typeface="Bookman Old Style"/>
                <a:sym typeface="Bookman Old Style"/>
              </a:rPr>
              <a:t>(</a:t>
            </a:r>
            <a:r>
              <a:rPr lang="en-US" dirty="0">
                <a:latin typeface="Bookman Old Style"/>
                <a:ea typeface="Bookman Old Style"/>
                <a:cs typeface="Bookman Old Style"/>
                <a:sym typeface="Bookman Old Style"/>
              </a:rPr>
              <a:t>20EG105327</a:t>
            </a:r>
            <a:r>
              <a:rPr lang="en-US" sz="1400" b="0" i="0" u="none" strike="noStrike" cap="none" dirty="0">
                <a:solidFill>
                  <a:srgbClr val="000000"/>
                </a:solidFill>
                <a:latin typeface="Bookman Old Style"/>
                <a:ea typeface="Bookman Old Style"/>
                <a:cs typeface="Bookman Old Style"/>
                <a:sym typeface="Bookman Old Style"/>
              </a:rPr>
              <a:t>)</a:t>
            </a:r>
            <a:endParaRPr dirty="0"/>
          </a:p>
          <a:p>
            <a:pPr marL="342900" marR="0" lvl="0" indent="-342900" algn="l" rtl="0">
              <a:lnSpc>
                <a:spcPct val="100000"/>
              </a:lnSpc>
              <a:spcBef>
                <a:spcPts val="0"/>
              </a:spcBef>
              <a:spcAft>
                <a:spcPts val="0"/>
              </a:spcAft>
              <a:buClr>
                <a:srgbClr val="000000"/>
              </a:buClr>
              <a:buSzPts val="1400"/>
              <a:buFont typeface="Arial"/>
              <a:buAutoNum type="arabicPeriod"/>
            </a:pPr>
            <a:r>
              <a:rPr lang="en-US" dirty="0">
                <a:latin typeface="Bookman Old Style"/>
                <a:ea typeface="Bookman Old Style"/>
                <a:cs typeface="Bookman Old Style"/>
                <a:sym typeface="Bookman Old Style"/>
              </a:rPr>
              <a:t>P Shivani</a:t>
            </a:r>
            <a:r>
              <a:rPr lang="en-US" sz="1400" b="0" i="0" u="none" strike="noStrike" cap="none" dirty="0">
                <a:solidFill>
                  <a:srgbClr val="000000"/>
                </a:solidFill>
                <a:latin typeface="Bookman Old Style"/>
                <a:ea typeface="Bookman Old Style"/>
                <a:cs typeface="Bookman Old Style"/>
                <a:sym typeface="Bookman Old Style"/>
              </a:rPr>
              <a:t>(</a:t>
            </a:r>
            <a:r>
              <a:rPr lang="en-US" dirty="0">
                <a:latin typeface="Bookman Old Style"/>
                <a:ea typeface="Bookman Old Style"/>
                <a:cs typeface="Bookman Old Style"/>
                <a:sym typeface="Bookman Old Style"/>
              </a:rPr>
              <a:t>20EG105341</a:t>
            </a:r>
            <a:r>
              <a:rPr lang="en-US" sz="1400" b="0" i="0" u="none" strike="noStrike" cap="none" dirty="0">
                <a:solidFill>
                  <a:srgbClr val="000000"/>
                </a:solidFill>
                <a:latin typeface="Bookman Old Style"/>
                <a:ea typeface="Bookman Old Style"/>
                <a:cs typeface="Bookman Old Style"/>
                <a:sym typeface="Bookman Old Style"/>
              </a:rPr>
              <a:t>)</a:t>
            </a:r>
            <a:endParaRPr dirty="0"/>
          </a:p>
          <a:p>
            <a:pPr marL="342900" marR="0" lvl="0" indent="-342900" algn="l" rtl="0">
              <a:lnSpc>
                <a:spcPct val="100000"/>
              </a:lnSpc>
              <a:spcBef>
                <a:spcPts val="0"/>
              </a:spcBef>
              <a:spcAft>
                <a:spcPts val="0"/>
              </a:spcAft>
              <a:buClr>
                <a:srgbClr val="000000"/>
              </a:buClr>
              <a:buSzPts val="1400"/>
              <a:buFont typeface="Arial"/>
              <a:buAutoNum type="arabicPeriod"/>
            </a:pPr>
            <a:r>
              <a:rPr lang="en-US" dirty="0">
                <a:latin typeface="Bookman Old Style"/>
                <a:ea typeface="Bookman Old Style"/>
                <a:cs typeface="Bookman Old Style"/>
                <a:sym typeface="Bookman Old Style"/>
              </a:rPr>
              <a:t>K </a:t>
            </a:r>
            <a:r>
              <a:rPr lang="en-US" dirty="0" err="1">
                <a:latin typeface="Bookman Old Style"/>
                <a:ea typeface="Bookman Old Style"/>
                <a:cs typeface="Bookman Old Style"/>
                <a:sym typeface="Bookman Old Style"/>
              </a:rPr>
              <a:t>Rakshitha</a:t>
            </a:r>
            <a:r>
              <a:rPr lang="en-US" sz="1400" b="0" i="0" u="none" strike="noStrike" cap="none" dirty="0">
                <a:solidFill>
                  <a:srgbClr val="000000"/>
                </a:solidFill>
                <a:latin typeface="Bookman Old Style"/>
                <a:ea typeface="Bookman Old Style"/>
                <a:cs typeface="Bookman Old Style"/>
                <a:sym typeface="Bookman Old Style"/>
              </a:rPr>
              <a:t>(</a:t>
            </a:r>
            <a:r>
              <a:rPr lang="en-US" dirty="0">
                <a:latin typeface="Bookman Old Style"/>
                <a:ea typeface="Bookman Old Style"/>
                <a:cs typeface="Bookman Old Style"/>
                <a:sym typeface="Bookman Old Style"/>
              </a:rPr>
              <a:t>20EG105342</a:t>
            </a:r>
            <a:r>
              <a:rPr lang="en-US" sz="1400" b="0" i="0" u="none" strike="noStrike" cap="none" dirty="0">
                <a:solidFill>
                  <a:srgbClr val="000000"/>
                </a:solidFill>
                <a:latin typeface="Bookman Old Style"/>
                <a:ea typeface="Bookman Old Style"/>
                <a:cs typeface="Bookman Old Style"/>
                <a:sym typeface="Bookman Old Style"/>
              </a:rPr>
              <a:t>)</a:t>
            </a:r>
            <a:endParaRPr dirty="0"/>
          </a:p>
        </p:txBody>
      </p:sp>
      <p:sp>
        <p:nvSpPr>
          <p:cNvPr id="68" name="Google Shape;68;p9"/>
          <p:cNvSpPr txBox="1"/>
          <p:nvPr/>
        </p:nvSpPr>
        <p:spPr>
          <a:xfrm>
            <a:off x="4793550" y="3239550"/>
            <a:ext cx="31935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rgbClr val="000000"/>
                </a:solidFill>
                <a:latin typeface="Bookman Old Style"/>
                <a:ea typeface="Bookman Old Style"/>
                <a:cs typeface="Bookman Old Style"/>
                <a:sym typeface="Bookman Old Style"/>
              </a:rPr>
              <a:t>Project Supervisor </a:t>
            </a:r>
            <a:endParaRPr b="1" dirty="0"/>
          </a:p>
          <a:p>
            <a:pPr marL="0" marR="0" lvl="0" indent="0" algn="l" rtl="0">
              <a:lnSpc>
                <a:spcPct val="100000"/>
              </a:lnSpc>
              <a:spcBef>
                <a:spcPts val="0"/>
              </a:spcBef>
              <a:spcAft>
                <a:spcPts val="0"/>
              </a:spcAft>
              <a:buNone/>
            </a:pPr>
            <a:r>
              <a:rPr lang="en-US" dirty="0">
                <a:latin typeface="Bookman Old Style"/>
                <a:ea typeface="Bookman Old Style"/>
                <a:cs typeface="Bookman Old Style"/>
                <a:sym typeface="Bookman Old Style"/>
              </a:rPr>
              <a:t>Dr T Shyam Prasad </a:t>
            </a:r>
            <a:r>
              <a:rPr lang="en-US" dirty="0" err="1">
                <a:latin typeface="Bookman Old Style"/>
                <a:ea typeface="Bookman Old Style"/>
                <a:cs typeface="Bookman Old Style"/>
                <a:sym typeface="Bookman Old Style"/>
              </a:rPr>
              <a:t>M.Tech</a:t>
            </a:r>
            <a:r>
              <a:rPr lang="en-US" dirty="0">
                <a:latin typeface="Bookman Old Style"/>
                <a:ea typeface="Bookman Old Style"/>
                <a:cs typeface="Bookman Old Style"/>
                <a:sym typeface="Bookman Old Style"/>
              </a:rPr>
              <a:t> , PhD.</a:t>
            </a:r>
            <a:endParaRPr dirty="0">
              <a:latin typeface="Bookman Old Style"/>
              <a:ea typeface="Bookman Old Style"/>
              <a:cs typeface="Bookman Old Style"/>
              <a:sym typeface="Bookman Old Style"/>
            </a:endParaRPr>
          </a:p>
          <a:p>
            <a:pPr marL="0" marR="0" lvl="0" indent="0" algn="l" rtl="0">
              <a:lnSpc>
                <a:spcPct val="100000"/>
              </a:lnSpc>
              <a:spcBef>
                <a:spcPts val="0"/>
              </a:spcBef>
              <a:spcAft>
                <a:spcPts val="0"/>
              </a:spcAft>
              <a:buNone/>
            </a:pPr>
            <a:r>
              <a:rPr lang="en-US" dirty="0">
                <a:latin typeface="Bookman Old Style"/>
                <a:ea typeface="Bookman Old Style"/>
                <a:cs typeface="Bookman Old Style"/>
                <a:sym typeface="Bookman Old Style"/>
              </a:rPr>
              <a:t>Assistant Professor</a:t>
            </a:r>
            <a:endParaRPr dirty="0">
              <a:latin typeface="Bookman Old Style"/>
              <a:ea typeface="Bookman Old Style"/>
              <a:cs typeface="Bookman Old Style"/>
              <a:sym typeface="Bookman Old Style"/>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Bookman Old Style"/>
              <a:ea typeface="Bookman Old Style"/>
              <a:cs typeface="Bookman Old Style"/>
              <a:sym typeface="Bookman Old Style"/>
            </a:endParaRPr>
          </a:p>
        </p:txBody>
      </p:sp>
      <p:sp>
        <p:nvSpPr>
          <p:cNvPr id="69" name="Google Shape;69;p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a:t>1/24/2024</a:t>
            </a:r>
            <a:endParaRPr/>
          </a:p>
        </p:txBody>
      </p:sp>
      <p:sp>
        <p:nvSpPr>
          <p:cNvPr id="70" name="Google Shape;70;p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8"/>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10</a:t>
            </a:fld>
            <a:endParaRPr>
              <a:latin typeface="Bookman Old Style"/>
              <a:ea typeface="Bookman Old Style"/>
              <a:cs typeface="Bookman Old Style"/>
              <a:sym typeface="Bookman Old Style"/>
            </a:endParaRPr>
          </a:p>
        </p:txBody>
      </p:sp>
      <p:sp>
        <p:nvSpPr>
          <p:cNvPr id="154" name="Google Shape;154;p18"/>
          <p:cNvSpPr/>
          <p:nvPr/>
        </p:nvSpPr>
        <p:spPr>
          <a:xfrm>
            <a:off x="3415004" y="3219941"/>
            <a:ext cx="4572000" cy="400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155" name="Google Shape;155;p18"/>
          <p:cNvSpPr txBox="1">
            <a:spLocks noGrp="1"/>
          </p:cNvSpPr>
          <p:nvPr>
            <p:ph type="title"/>
          </p:nvPr>
        </p:nvSpPr>
        <p:spPr>
          <a:xfrm>
            <a:off x="1387000" y="175925"/>
            <a:ext cx="57201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2700">
                <a:latin typeface="Bookman Old Style"/>
                <a:ea typeface="Bookman Old Style"/>
                <a:cs typeface="Bookman Old Style"/>
                <a:sym typeface="Bookman Old Style"/>
              </a:rPr>
              <a:t>Problem Statement Illustration </a:t>
            </a:r>
            <a:endParaRPr sz="2700"/>
          </a:p>
        </p:txBody>
      </p:sp>
      <p:sp>
        <p:nvSpPr>
          <p:cNvPr id="156" name="Google Shape;156;p18"/>
          <p:cNvSpPr txBox="1"/>
          <p:nvPr/>
        </p:nvSpPr>
        <p:spPr>
          <a:xfrm>
            <a:off x="457200" y="1017150"/>
            <a:ext cx="7925100" cy="307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a:solidFill>
                  <a:srgbClr val="374151"/>
                </a:solidFill>
                <a:latin typeface="Bookman Old Style"/>
                <a:ea typeface="Bookman Old Style"/>
                <a:cs typeface="Bookman Old Style"/>
                <a:sym typeface="Bookman Old Style"/>
              </a:rPr>
              <a:t>.</a:t>
            </a:r>
            <a:endParaRPr sz="1600" i="0" u="none" strike="noStrike" cap="none">
              <a:solidFill>
                <a:srgbClr val="000000"/>
              </a:solidFill>
              <a:latin typeface="Bookman Old Style"/>
              <a:ea typeface="Bookman Old Style"/>
              <a:cs typeface="Bookman Old Style"/>
              <a:sym typeface="Bookman Old Style"/>
            </a:endParaRPr>
          </a:p>
        </p:txBody>
      </p:sp>
      <p:sp>
        <p:nvSpPr>
          <p:cNvPr id="157" name="Google Shape;157;p18"/>
          <p:cNvSpPr txBox="1">
            <a:spLocks noGrp="1"/>
          </p:cNvSpPr>
          <p:nvPr>
            <p:ph type="dt" idx="10"/>
          </p:nvPr>
        </p:nvSpPr>
        <p:spPr>
          <a:xfrm>
            <a:off x="435775" y="4626339"/>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a:t>1/24/2024</a:t>
            </a:r>
            <a:endParaRPr/>
          </a:p>
        </p:txBody>
      </p:sp>
      <p:sp>
        <p:nvSpPr>
          <p:cNvPr id="158" name="Google Shape;158;p18"/>
          <p:cNvSpPr txBox="1">
            <a:spLocks noGrp="1"/>
          </p:cNvSpPr>
          <p:nvPr>
            <p:ph type="ftr" idx="11"/>
          </p:nvPr>
        </p:nvSpPr>
        <p:spPr>
          <a:xfrm>
            <a:off x="3077225" y="4626339"/>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159" name="Google Shape;159;p18"/>
          <p:cNvSpPr txBox="1"/>
          <p:nvPr/>
        </p:nvSpPr>
        <p:spPr>
          <a:xfrm>
            <a:off x="621625" y="803225"/>
            <a:ext cx="7925100" cy="4199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a:solidFill>
                  <a:srgbClr val="374151"/>
                </a:solidFill>
                <a:latin typeface="Bookman Old Style"/>
                <a:ea typeface="Bookman Old Style"/>
                <a:cs typeface="Bookman Old Style"/>
                <a:sym typeface="Bookman Old Style"/>
              </a:rPr>
              <a:t>Alice, a data security analyst, is tasked with securely transmitting sensitive information online. Concerned about vulnerabilities in the existing LSB Substitution Steganography Technique, she seeks an advanced solution for enhanced security while maintaining imperceptibility. In the current system, she encrypts her data and hides it within the least significant bits using LSB Substitution. However, this method faces challenges such as limited payload capacity and susceptibility to statistical analysis.</a:t>
            </a:r>
            <a:endParaRPr>
              <a:solidFill>
                <a:srgbClr val="374151"/>
              </a:solidFill>
              <a:latin typeface="Bookman Old Style"/>
              <a:ea typeface="Bookman Old Style"/>
              <a:cs typeface="Bookman Old Style"/>
              <a:sym typeface="Bookman Old Style"/>
            </a:endParaRPr>
          </a:p>
          <a:p>
            <a:pPr marL="0" lvl="0" indent="0" algn="just" rtl="0">
              <a:lnSpc>
                <a:spcPct val="115000"/>
              </a:lnSpc>
              <a:spcBef>
                <a:spcPts val="1500"/>
              </a:spcBef>
              <a:spcAft>
                <a:spcPts val="0"/>
              </a:spcAft>
              <a:buNone/>
            </a:pPr>
            <a:r>
              <a:rPr lang="en-US">
                <a:solidFill>
                  <a:srgbClr val="374151"/>
                </a:solidFill>
                <a:latin typeface="Bookman Old Style"/>
                <a:ea typeface="Bookman Old Style"/>
                <a:cs typeface="Bookman Old Style"/>
                <a:sym typeface="Bookman Old Style"/>
              </a:rPr>
              <a:t>The proposed Threefold Security approach introduces key improvements:</a:t>
            </a:r>
            <a:endParaRPr>
              <a:solidFill>
                <a:srgbClr val="374151"/>
              </a:solidFill>
              <a:latin typeface="Bookman Old Style"/>
              <a:ea typeface="Bookman Old Style"/>
              <a:cs typeface="Bookman Old Style"/>
              <a:sym typeface="Bookman Old Style"/>
            </a:endParaRPr>
          </a:p>
          <a:p>
            <a:pPr marL="457200" lvl="0" indent="-317500" algn="just" rtl="0">
              <a:lnSpc>
                <a:spcPct val="115000"/>
              </a:lnSpc>
              <a:spcBef>
                <a:spcPts val="1500"/>
              </a:spcBef>
              <a:spcAft>
                <a:spcPts val="0"/>
              </a:spcAft>
              <a:buClr>
                <a:srgbClr val="374151"/>
              </a:buClr>
              <a:buSzPts val="1400"/>
              <a:buFont typeface="Bookman Old Style"/>
              <a:buChar char="●"/>
            </a:pPr>
            <a:r>
              <a:rPr lang="en-US" b="1">
                <a:solidFill>
                  <a:srgbClr val="374151"/>
                </a:solidFill>
                <a:latin typeface="Bookman Old Style"/>
                <a:ea typeface="Bookman Old Style"/>
                <a:cs typeface="Bookman Old Style"/>
                <a:sym typeface="Bookman Old Style"/>
              </a:rPr>
              <a:t>Hybrid Encryption</a:t>
            </a:r>
            <a:r>
              <a:rPr lang="en-US">
                <a:solidFill>
                  <a:srgbClr val="374151"/>
                </a:solidFill>
                <a:latin typeface="Bookman Old Style"/>
                <a:ea typeface="Bookman Old Style"/>
                <a:cs typeface="Bookman Old Style"/>
                <a:sym typeface="Bookman Old Style"/>
              </a:rPr>
              <a:t>: Sensitive information undergoes hybrid encryption for an added layer of security.</a:t>
            </a:r>
            <a:endParaRPr>
              <a:solidFill>
                <a:srgbClr val="374151"/>
              </a:solidFill>
              <a:latin typeface="Bookman Old Style"/>
              <a:ea typeface="Bookman Old Style"/>
              <a:cs typeface="Bookman Old Style"/>
              <a:sym typeface="Bookman Old Style"/>
            </a:endParaRPr>
          </a:p>
          <a:p>
            <a:pPr marL="457200" lvl="0" indent="-317500" algn="just" rtl="0">
              <a:lnSpc>
                <a:spcPct val="115000"/>
              </a:lnSpc>
              <a:spcBef>
                <a:spcPts val="0"/>
              </a:spcBef>
              <a:spcAft>
                <a:spcPts val="0"/>
              </a:spcAft>
              <a:buClr>
                <a:srgbClr val="374151"/>
              </a:buClr>
              <a:buSzPts val="1400"/>
              <a:buFont typeface="Bookman Old Style"/>
              <a:buChar char="●"/>
            </a:pPr>
            <a:r>
              <a:rPr lang="en-US" b="1">
                <a:solidFill>
                  <a:srgbClr val="374151"/>
                </a:solidFill>
                <a:latin typeface="Bookman Old Style"/>
                <a:ea typeface="Bookman Old Style"/>
                <a:cs typeface="Bookman Old Style"/>
                <a:sym typeface="Bookman Old Style"/>
              </a:rPr>
              <a:t>Advanced Steganography</a:t>
            </a:r>
            <a:r>
              <a:rPr lang="en-US">
                <a:solidFill>
                  <a:srgbClr val="374151"/>
                </a:solidFill>
                <a:latin typeface="Bookman Old Style"/>
                <a:ea typeface="Bookman Old Style"/>
                <a:cs typeface="Bookman Old Style"/>
                <a:sym typeface="Bookman Old Style"/>
              </a:rPr>
              <a:t>: An advanced steganography technique is employed, addressing the limitations of LSB Substitution.</a:t>
            </a:r>
            <a:endParaRPr>
              <a:solidFill>
                <a:srgbClr val="374151"/>
              </a:solidFill>
              <a:latin typeface="Bookman Old Style"/>
              <a:ea typeface="Bookman Old Style"/>
              <a:cs typeface="Bookman Old Style"/>
              <a:sym typeface="Bookman Old Style"/>
            </a:endParaRPr>
          </a:p>
          <a:p>
            <a:pPr marL="457200" lvl="0" indent="-317500" algn="just" rtl="0">
              <a:lnSpc>
                <a:spcPct val="115000"/>
              </a:lnSpc>
              <a:spcBef>
                <a:spcPts val="0"/>
              </a:spcBef>
              <a:spcAft>
                <a:spcPts val="0"/>
              </a:spcAft>
              <a:buClr>
                <a:srgbClr val="374151"/>
              </a:buClr>
              <a:buSzPts val="1400"/>
              <a:buFont typeface="Bookman Old Style"/>
              <a:buChar char="●"/>
            </a:pPr>
            <a:r>
              <a:rPr lang="en-US" b="1">
                <a:solidFill>
                  <a:srgbClr val="374151"/>
                </a:solidFill>
                <a:latin typeface="Bookman Old Style"/>
                <a:ea typeface="Bookman Old Style"/>
                <a:cs typeface="Bookman Old Style"/>
                <a:sym typeface="Bookman Old Style"/>
              </a:rPr>
              <a:t>Concealing Keys</a:t>
            </a:r>
            <a:r>
              <a:rPr lang="en-US">
                <a:solidFill>
                  <a:srgbClr val="374151"/>
                </a:solidFill>
                <a:latin typeface="Bookman Old Style"/>
                <a:ea typeface="Bookman Old Style"/>
                <a:cs typeface="Bookman Old Style"/>
                <a:sym typeface="Bookman Old Style"/>
              </a:rPr>
              <a:t>: Cryptographic keys used in encryption and steganography are hidden within the cover image, creating a triple-layered defense.</a:t>
            </a:r>
            <a:endParaRPr>
              <a:solidFill>
                <a:srgbClr val="374151"/>
              </a:solidFill>
              <a:latin typeface="Bookman Old Style"/>
              <a:ea typeface="Bookman Old Style"/>
              <a:cs typeface="Bookman Old Style"/>
              <a:sym typeface="Bookman Old Style"/>
            </a:endParaRPr>
          </a:p>
          <a:p>
            <a:pPr marL="0" lvl="0" indent="0" algn="l" rtl="0">
              <a:lnSpc>
                <a:spcPct val="115000"/>
              </a:lnSpc>
              <a:spcBef>
                <a:spcPts val="1500"/>
              </a:spcBef>
              <a:spcAft>
                <a:spcPts val="0"/>
              </a:spcAft>
              <a:buNone/>
            </a:pPr>
            <a:endParaRPr>
              <a:solidFill>
                <a:srgbClr val="374151"/>
              </a:solidFill>
              <a:latin typeface="Bookman Old Style"/>
              <a:ea typeface="Bookman Old Style"/>
              <a:cs typeface="Bookman Old Style"/>
              <a:sym typeface="Bookman Old Sty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11</a:t>
            </a:fld>
            <a:endParaRPr>
              <a:latin typeface="Bookman Old Style"/>
              <a:ea typeface="Bookman Old Style"/>
              <a:cs typeface="Bookman Old Style"/>
              <a:sym typeface="Bookman Old Style"/>
            </a:endParaRPr>
          </a:p>
        </p:txBody>
      </p:sp>
      <p:sp>
        <p:nvSpPr>
          <p:cNvPr id="165" name="Google Shape;165;p19"/>
          <p:cNvSpPr/>
          <p:nvPr/>
        </p:nvSpPr>
        <p:spPr>
          <a:xfrm>
            <a:off x="529125" y="923200"/>
            <a:ext cx="8092800" cy="38844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a:solidFill>
                  <a:srgbClr val="374151"/>
                </a:solidFill>
                <a:latin typeface="Bookman Old Style"/>
                <a:ea typeface="Bookman Old Style"/>
                <a:cs typeface="Bookman Old Style"/>
                <a:sym typeface="Bookman Old Style"/>
              </a:rPr>
              <a:t>The proposed method described in the provided scenario focuses on a threefold encryption system with key storage and LSB steganography for secure data transmission.</a:t>
            </a:r>
            <a:endParaRPr>
              <a:solidFill>
                <a:srgbClr val="374151"/>
              </a:solidFill>
              <a:latin typeface="Bookman Old Style"/>
              <a:ea typeface="Bookman Old Style"/>
              <a:cs typeface="Bookman Old Style"/>
              <a:sym typeface="Bookman Old Style"/>
            </a:endParaRPr>
          </a:p>
          <a:p>
            <a:pPr marL="457200" lvl="0" indent="-228600" algn="just" rtl="0">
              <a:lnSpc>
                <a:spcPct val="115000"/>
              </a:lnSpc>
              <a:spcBef>
                <a:spcPts val="1500"/>
              </a:spcBef>
              <a:spcAft>
                <a:spcPts val="0"/>
              </a:spcAft>
              <a:buClr>
                <a:srgbClr val="374151"/>
              </a:buClr>
              <a:buSzPts val="1400"/>
              <a:buFont typeface="Bookman Old Style"/>
              <a:buNone/>
            </a:pPr>
            <a:r>
              <a:rPr lang="en-US" b="1">
                <a:solidFill>
                  <a:srgbClr val="374151"/>
                </a:solidFill>
                <a:latin typeface="Bookman Old Style"/>
                <a:ea typeface="Bookman Old Style"/>
                <a:cs typeface="Bookman Old Style"/>
                <a:sym typeface="Bookman Old Style"/>
              </a:rPr>
              <a:t>Threefold Encryption System:</a:t>
            </a:r>
            <a:endParaRPr b="1">
              <a:solidFill>
                <a:srgbClr val="374151"/>
              </a:solidFill>
              <a:latin typeface="Bookman Old Style"/>
              <a:ea typeface="Bookman Old Style"/>
              <a:cs typeface="Bookman Old Style"/>
              <a:sym typeface="Bookman Old Style"/>
            </a:endParaRPr>
          </a:p>
          <a:p>
            <a:pPr marL="914400" lvl="1" indent="-317500" algn="just" rtl="0">
              <a:lnSpc>
                <a:spcPct val="115000"/>
              </a:lnSpc>
              <a:spcBef>
                <a:spcPts val="0"/>
              </a:spcBef>
              <a:spcAft>
                <a:spcPts val="0"/>
              </a:spcAft>
              <a:buClr>
                <a:srgbClr val="374151"/>
              </a:buClr>
              <a:buSzPts val="1400"/>
              <a:buFont typeface="Bookman Old Style"/>
              <a:buChar char="●"/>
            </a:pPr>
            <a:r>
              <a:rPr lang="en-US">
                <a:solidFill>
                  <a:srgbClr val="374151"/>
                </a:solidFill>
                <a:latin typeface="Bookman Old Style"/>
                <a:ea typeface="Bookman Old Style"/>
                <a:cs typeface="Bookman Old Style"/>
                <a:sym typeface="Bookman Old Style"/>
              </a:rPr>
              <a:t>Blowfish Encryption: The plaintext is initially encrypted using the Blowfish algorithm with a randomly generated key (KBlowfish).</a:t>
            </a:r>
            <a:endParaRPr>
              <a:solidFill>
                <a:srgbClr val="374151"/>
              </a:solidFill>
              <a:latin typeface="Bookman Old Style"/>
              <a:ea typeface="Bookman Old Style"/>
              <a:cs typeface="Bookman Old Style"/>
              <a:sym typeface="Bookman Old Style"/>
            </a:endParaRPr>
          </a:p>
          <a:p>
            <a:pPr marL="914400" lvl="1" indent="-317500" algn="just" rtl="0">
              <a:lnSpc>
                <a:spcPct val="115000"/>
              </a:lnSpc>
              <a:spcBef>
                <a:spcPts val="0"/>
              </a:spcBef>
              <a:spcAft>
                <a:spcPts val="0"/>
              </a:spcAft>
              <a:buClr>
                <a:srgbClr val="374151"/>
              </a:buClr>
              <a:buSzPts val="1400"/>
              <a:buFont typeface="Bookman Old Style"/>
              <a:buChar char="●"/>
            </a:pPr>
            <a:r>
              <a:rPr lang="en-US">
                <a:solidFill>
                  <a:srgbClr val="374151"/>
                </a:solidFill>
                <a:latin typeface="Bookman Old Style"/>
                <a:ea typeface="Bookman Old Style"/>
                <a:cs typeface="Bookman Old Style"/>
                <a:sym typeface="Bookman Old Style"/>
              </a:rPr>
              <a:t>RSA Encryption: The resulting ciphertext is further encrypted using RSA with a public key (KRSA-Public), and the corresponding private key (KRSA-Private) is stored securely.</a:t>
            </a:r>
            <a:endParaRPr>
              <a:solidFill>
                <a:srgbClr val="374151"/>
              </a:solidFill>
              <a:latin typeface="Bookman Old Style"/>
              <a:ea typeface="Bookman Old Style"/>
              <a:cs typeface="Bookman Old Style"/>
              <a:sym typeface="Bookman Old Style"/>
            </a:endParaRPr>
          </a:p>
          <a:p>
            <a:pPr marL="914400" lvl="1" indent="-317500" algn="just" rtl="0">
              <a:lnSpc>
                <a:spcPct val="115000"/>
              </a:lnSpc>
              <a:spcBef>
                <a:spcPts val="0"/>
              </a:spcBef>
              <a:spcAft>
                <a:spcPts val="0"/>
              </a:spcAft>
              <a:buClr>
                <a:srgbClr val="374151"/>
              </a:buClr>
              <a:buSzPts val="1400"/>
              <a:buFont typeface="Bookman Old Style"/>
              <a:buChar char="●"/>
            </a:pPr>
            <a:r>
              <a:rPr lang="en-US">
                <a:solidFill>
                  <a:srgbClr val="374151"/>
                </a:solidFill>
                <a:latin typeface="Bookman Old Style"/>
                <a:ea typeface="Bookman Old Style"/>
                <a:cs typeface="Bookman Old Style"/>
                <a:sym typeface="Bookman Old Style"/>
              </a:rPr>
              <a:t>AES Encryption: Finally, the doubly encrypted ciphertext is further encrypted using AES with another randomly generated key (KAES).</a:t>
            </a:r>
            <a:endParaRPr>
              <a:solidFill>
                <a:srgbClr val="374151"/>
              </a:solidFill>
              <a:latin typeface="Bookman Old Style"/>
              <a:ea typeface="Bookman Old Style"/>
              <a:cs typeface="Bookman Old Style"/>
              <a:sym typeface="Bookman Old Style"/>
            </a:endParaRPr>
          </a:p>
          <a:p>
            <a:pPr marL="457200" lvl="0" indent="-228600" algn="just" rtl="0">
              <a:lnSpc>
                <a:spcPct val="115000"/>
              </a:lnSpc>
              <a:spcBef>
                <a:spcPts val="0"/>
              </a:spcBef>
              <a:spcAft>
                <a:spcPts val="0"/>
              </a:spcAft>
              <a:buClr>
                <a:srgbClr val="374151"/>
              </a:buClr>
              <a:buSzPts val="1400"/>
              <a:buFont typeface="Bookman Old Style"/>
              <a:buNone/>
            </a:pPr>
            <a:r>
              <a:rPr lang="en-US" b="1">
                <a:solidFill>
                  <a:srgbClr val="374151"/>
                </a:solidFill>
                <a:latin typeface="Bookman Old Style"/>
                <a:ea typeface="Bookman Old Style"/>
                <a:cs typeface="Bookman Old Style"/>
                <a:sym typeface="Bookman Old Style"/>
              </a:rPr>
              <a:t>Key Storage:</a:t>
            </a:r>
            <a:endParaRPr b="1">
              <a:solidFill>
                <a:srgbClr val="374151"/>
              </a:solidFill>
              <a:latin typeface="Bookman Old Style"/>
              <a:ea typeface="Bookman Old Style"/>
              <a:cs typeface="Bookman Old Style"/>
              <a:sym typeface="Bookman Old Style"/>
            </a:endParaRPr>
          </a:p>
          <a:p>
            <a:pPr marL="914400" lvl="1" indent="-317500" algn="just" rtl="0">
              <a:lnSpc>
                <a:spcPct val="115000"/>
              </a:lnSpc>
              <a:spcBef>
                <a:spcPts val="0"/>
              </a:spcBef>
              <a:spcAft>
                <a:spcPts val="0"/>
              </a:spcAft>
              <a:buClr>
                <a:srgbClr val="374151"/>
              </a:buClr>
              <a:buSzPts val="1400"/>
              <a:buFont typeface="Bookman Old Style"/>
              <a:buChar char="●"/>
            </a:pPr>
            <a:r>
              <a:rPr lang="en-US">
                <a:solidFill>
                  <a:srgbClr val="374151"/>
                </a:solidFill>
                <a:latin typeface="Bookman Old Style"/>
                <a:ea typeface="Bookman Old Style"/>
                <a:cs typeface="Bookman Old Style"/>
                <a:sym typeface="Bookman Old Style"/>
              </a:rPr>
              <a:t>Throughout the encryption process, the keys used in each layer (KBlowfish, KRSA-Private, KAES) are stored in a list (L). This allows for secure key management and facilitates decryption.</a:t>
            </a:r>
            <a:endParaRPr>
              <a:solidFill>
                <a:srgbClr val="374151"/>
              </a:solidFill>
              <a:latin typeface="Bookman Old Style"/>
              <a:ea typeface="Bookman Old Style"/>
              <a:cs typeface="Bookman Old Style"/>
              <a:sym typeface="Bookman Old Style"/>
            </a:endParaRPr>
          </a:p>
          <a:p>
            <a:pPr marL="457200" lvl="0" indent="-228600" algn="just" rtl="0">
              <a:lnSpc>
                <a:spcPct val="115000"/>
              </a:lnSpc>
              <a:spcBef>
                <a:spcPts val="0"/>
              </a:spcBef>
              <a:spcAft>
                <a:spcPts val="0"/>
              </a:spcAft>
              <a:buClr>
                <a:srgbClr val="374151"/>
              </a:buClr>
              <a:buSzPts val="1400"/>
              <a:buFont typeface="Bookman Old Style"/>
              <a:buNone/>
            </a:pPr>
            <a:endParaRPr>
              <a:solidFill>
                <a:srgbClr val="374151"/>
              </a:solidFill>
              <a:latin typeface="Bookman Old Style"/>
              <a:ea typeface="Bookman Old Style"/>
              <a:cs typeface="Bookman Old Style"/>
              <a:sym typeface="Bookman Old Style"/>
            </a:endParaRPr>
          </a:p>
          <a:p>
            <a:pPr marL="0" marR="0" lvl="0" indent="0" algn="just" rtl="0">
              <a:lnSpc>
                <a:spcPct val="100000"/>
              </a:lnSpc>
              <a:spcBef>
                <a:spcPts val="1500"/>
              </a:spcBef>
              <a:spcAft>
                <a:spcPts val="0"/>
              </a:spcAft>
              <a:buNone/>
            </a:pPr>
            <a:endParaRPr sz="1200">
              <a:solidFill>
                <a:srgbClr val="37415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166" name="Google Shape;166;p19"/>
          <p:cNvSpPr txBox="1">
            <a:spLocks noGrp="1"/>
          </p:cNvSpPr>
          <p:nvPr>
            <p:ph type="title"/>
          </p:nvPr>
        </p:nvSpPr>
        <p:spPr>
          <a:xfrm>
            <a:off x="507688" y="102336"/>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200">
                <a:latin typeface="Bookman Old Style"/>
                <a:ea typeface="Bookman Old Style"/>
                <a:cs typeface="Bookman Old Style"/>
                <a:sym typeface="Bookman Old Style"/>
              </a:rPr>
              <a:t>Proposed Method</a:t>
            </a:r>
            <a:endParaRPr sz="3600">
              <a:latin typeface="Bookman Old Style"/>
              <a:ea typeface="Bookman Old Style"/>
              <a:cs typeface="Bookman Old Style"/>
              <a:sym typeface="Bookman Old Style"/>
            </a:endParaRPr>
          </a:p>
        </p:txBody>
      </p:sp>
      <p:sp>
        <p:nvSpPr>
          <p:cNvPr id="167" name="Google Shape;167;p19"/>
          <p:cNvSpPr txBox="1">
            <a:spLocks noGrp="1"/>
          </p:cNvSpPr>
          <p:nvPr>
            <p:ph type="dt" idx="10"/>
          </p:nvPr>
        </p:nvSpPr>
        <p:spPr>
          <a:xfrm>
            <a:off x="529119" y="4740425"/>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a:t>1/24/2024</a:t>
            </a:r>
            <a:endParaRPr/>
          </a:p>
        </p:txBody>
      </p:sp>
      <p:sp>
        <p:nvSpPr>
          <p:cNvPr id="168" name="Google Shape;168;p19"/>
          <p:cNvSpPr txBox="1">
            <a:spLocks noGrp="1"/>
          </p:cNvSpPr>
          <p:nvPr>
            <p:ph type="ftr" idx="11"/>
          </p:nvPr>
        </p:nvSpPr>
        <p:spPr>
          <a:xfrm>
            <a:off x="3196119" y="4740425"/>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12</a:t>
            </a:fld>
            <a:endParaRPr>
              <a:latin typeface="Bookman Old Style"/>
              <a:ea typeface="Bookman Old Style"/>
              <a:cs typeface="Bookman Old Style"/>
              <a:sym typeface="Bookman Old Style"/>
            </a:endParaRPr>
          </a:p>
        </p:txBody>
      </p:sp>
      <p:sp>
        <p:nvSpPr>
          <p:cNvPr id="174" name="Google Shape;174;p20"/>
          <p:cNvSpPr/>
          <p:nvPr/>
        </p:nvSpPr>
        <p:spPr>
          <a:xfrm>
            <a:off x="235525" y="919650"/>
            <a:ext cx="8069100" cy="3759900"/>
          </a:xfrm>
          <a:prstGeom prst="rect">
            <a:avLst/>
          </a:prstGeom>
          <a:noFill/>
          <a:ln>
            <a:noFill/>
          </a:ln>
        </p:spPr>
        <p:txBody>
          <a:bodyPr spcFirstLastPara="1" wrap="square" lIns="91425" tIns="45700" rIns="91425" bIns="45700" anchor="t" anchorCtr="0">
            <a:noAutofit/>
          </a:bodyPr>
          <a:lstStyle/>
          <a:p>
            <a:pPr marL="457200" lvl="0" indent="-228600" algn="just" rtl="0">
              <a:lnSpc>
                <a:spcPct val="115000"/>
              </a:lnSpc>
              <a:spcBef>
                <a:spcPts val="1500"/>
              </a:spcBef>
              <a:spcAft>
                <a:spcPts val="0"/>
              </a:spcAft>
              <a:buClr>
                <a:srgbClr val="374151"/>
              </a:buClr>
              <a:buSzPts val="1400"/>
              <a:buFont typeface="Bookman Old Style"/>
              <a:buNone/>
            </a:pPr>
            <a:r>
              <a:rPr lang="en-US" b="1">
                <a:solidFill>
                  <a:srgbClr val="374151"/>
                </a:solidFill>
                <a:latin typeface="Bookman Old Style"/>
                <a:ea typeface="Bookman Old Style"/>
                <a:cs typeface="Bookman Old Style"/>
                <a:sym typeface="Bookman Old Style"/>
              </a:rPr>
              <a:t>List String and Encryption:</a:t>
            </a:r>
            <a:endParaRPr b="1">
              <a:solidFill>
                <a:srgbClr val="374151"/>
              </a:solidFill>
              <a:latin typeface="Bookman Old Style"/>
              <a:ea typeface="Bookman Old Style"/>
              <a:cs typeface="Bookman Old Style"/>
              <a:sym typeface="Bookman Old Style"/>
            </a:endParaRPr>
          </a:p>
          <a:p>
            <a:pPr marL="914400" lvl="1" indent="-317500" algn="just" rtl="0">
              <a:lnSpc>
                <a:spcPct val="115000"/>
              </a:lnSpc>
              <a:spcBef>
                <a:spcPts val="0"/>
              </a:spcBef>
              <a:spcAft>
                <a:spcPts val="0"/>
              </a:spcAft>
              <a:buClr>
                <a:srgbClr val="374151"/>
              </a:buClr>
              <a:buSzPts val="1400"/>
              <a:buFont typeface="Bookman Old Style"/>
              <a:buChar char="●"/>
            </a:pPr>
            <a:r>
              <a:rPr lang="en-US">
                <a:solidFill>
                  <a:srgbClr val="374151"/>
                </a:solidFill>
                <a:latin typeface="Bookman Old Style"/>
                <a:ea typeface="Bookman Old Style"/>
                <a:cs typeface="Bookman Old Style"/>
                <a:sym typeface="Bookman Old Style"/>
              </a:rPr>
              <a:t>The list of keys (L) is converted into a string (LS) using separators. This string is then encrypted using AES with a key derived from a user-input password (PW). This enhances the security of key storage.</a:t>
            </a:r>
            <a:endParaRPr>
              <a:solidFill>
                <a:srgbClr val="374151"/>
              </a:solidFill>
              <a:latin typeface="Bookman Old Style"/>
              <a:ea typeface="Bookman Old Style"/>
              <a:cs typeface="Bookman Old Style"/>
              <a:sym typeface="Bookman Old Style"/>
            </a:endParaRPr>
          </a:p>
          <a:p>
            <a:pPr marL="457200" lvl="0" indent="-228600" algn="just" rtl="0">
              <a:lnSpc>
                <a:spcPct val="115000"/>
              </a:lnSpc>
              <a:spcBef>
                <a:spcPts val="0"/>
              </a:spcBef>
              <a:spcAft>
                <a:spcPts val="0"/>
              </a:spcAft>
              <a:buClr>
                <a:srgbClr val="374151"/>
              </a:buClr>
              <a:buSzPts val="1400"/>
              <a:buFont typeface="Bookman Old Style"/>
              <a:buNone/>
            </a:pPr>
            <a:r>
              <a:rPr lang="en-US" b="1">
                <a:solidFill>
                  <a:srgbClr val="374151"/>
                </a:solidFill>
                <a:latin typeface="Bookman Old Style"/>
                <a:ea typeface="Bookman Old Style"/>
                <a:cs typeface="Bookman Old Style"/>
                <a:sym typeface="Bookman Old Style"/>
              </a:rPr>
              <a:t>Steganography:</a:t>
            </a:r>
            <a:endParaRPr b="1">
              <a:solidFill>
                <a:srgbClr val="374151"/>
              </a:solidFill>
              <a:latin typeface="Bookman Old Style"/>
              <a:ea typeface="Bookman Old Style"/>
              <a:cs typeface="Bookman Old Style"/>
              <a:sym typeface="Bookman Old Style"/>
            </a:endParaRPr>
          </a:p>
          <a:p>
            <a:pPr marL="914400" lvl="1" indent="-317500" algn="just" rtl="0">
              <a:lnSpc>
                <a:spcPct val="115000"/>
              </a:lnSpc>
              <a:spcBef>
                <a:spcPts val="0"/>
              </a:spcBef>
              <a:spcAft>
                <a:spcPts val="0"/>
              </a:spcAft>
              <a:buClr>
                <a:srgbClr val="374151"/>
              </a:buClr>
              <a:buSzPts val="1400"/>
              <a:buFont typeface="Bookman Old Style"/>
              <a:buChar char="●"/>
            </a:pPr>
            <a:r>
              <a:rPr lang="en-US">
                <a:solidFill>
                  <a:srgbClr val="374151"/>
                </a:solidFill>
                <a:latin typeface="Bookman Old Style"/>
                <a:ea typeface="Bookman Old Style"/>
                <a:cs typeface="Bookman Old Style"/>
                <a:sym typeface="Bookman Old Style"/>
              </a:rPr>
              <a:t>The encrypted key string (LS-Encrypted) is embedded into a cover image using Least Significant Bit (LSB) steganography. This ensures that even if an attacker gains access to the encrypted image, they won't easily discern the presence of the key.</a:t>
            </a:r>
            <a:endParaRPr>
              <a:solidFill>
                <a:srgbClr val="374151"/>
              </a:solidFill>
              <a:latin typeface="Bookman Old Style"/>
              <a:ea typeface="Bookman Old Style"/>
              <a:cs typeface="Bookman Old Style"/>
              <a:sym typeface="Bookman Old Style"/>
            </a:endParaRPr>
          </a:p>
          <a:p>
            <a:pPr marL="457200" lvl="0" indent="-228600" algn="just" rtl="0">
              <a:lnSpc>
                <a:spcPct val="115000"/>
              </a:lnSpc>
              <a:spcBef>
                <a:spcPts val="0"/>
              </a:spcBef>
              <a:spcAft>
                <a:spcPts val="0"/>
              </a:spcAft>
              <a:buClr>
                <a:srgbClr val="374151"/>
              </a:buClr>
              <a:buSzPts val="1400"/>
              <a:buFont typeface="Bookman Old Style"/>
              <a:buNone/>
            </a:pPr>
            <a:endParaRPr>
              <a:solidFill>
                <a:srgbClr val="374151"/>
              </a:solidFill>
              <a:latin typeface="Bookman Old Style"/>
              <a:ea typeface="Bookman Old Style"/>
              <a:cs typeface="Bookman Old Style"/>
              <a:sym typeface="Bookman Old Style"/>
            </a:endParaRPr>
          </a:p>
          <a:p>
            <a:pPr marL="0" marR="0" lvl="0" indent="0" algn="just" rtl="0">
              <a:lnSpc>
                <a:spcPct val="100000"/>
              </a:lnSpc>
              <a:spcBef>
                <a:spcPts val="1500"/>
              </a:spcBef>
              <a:spcAft>
                <a:spcPts val="0"/>
              </a:spcAft>
              <a:buNone/>
            </a:pPr>
            <a:endParaRPr sz="1200">
              <a:solidFill>
                <a:srgbClr val="37415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175" name="Google Shape;175;p20"/>
          <p:cNvSpPr txBox="1">
            <a:spLocks noGrp="1"/>
          </p:cNvSpPr>
          <p:nvPr>
            <p:ph type="title"/>
          </p:nvPr>
        </p:nvSpPr>
        <p:spPr>
          <a:xfrm>
            <a:off x="859988" y="102311"/>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200">
                <a:latin typeface="Bookman Old Style"/>
                <a:ea typeface="Bookman Old Style"/>
                <a:cs typeface="Bookman Old Style"/>
                <a:sym typeface="Bookman Old Style"/>
              </a:rPr>
              <a:t>Proposed Method</a:t>
            </a:r>
            <a:endParaRPr sz="3600">
              <a:latin typeface="Bookman Old Style"/>
              <a:ea typeface="Bookman Old Style"/>
              <a:cs typeface="Bookman Old Style"/>
              <a:sym typeface="Bookman Old Style"/>
            </a:endParaRPr>
          </a:p>
        </p:txBody>
      </p:sp>
      <p:sp>
        <p:nvSpPr>
          <p:cNvPr id="176" name="Google Shape;176;p20"/>
          <p:cNvSpPr txBox="1">
            <a:spLocks noGrp="1"/>
          </p:cNvSpPr>
          <p:nvPr>
            <p:ph type="dt" idx="10"/>
          </p:nvPr>
        </p:nvSpPr>
        <p:spPr>
          <a:xfrm>
            <a:off x="529119" y="4740425"/>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a:t>1/24/2024</a:t>
            </a:r>
            <a:endParaRPr/>
          </a:p>
        </p:txBody>
      </p:sp>
      <p:sp>
        <p:nvSpPr>
          <p:cNvPr id="177" name="Google Shape;177;p20"/>
          <p:cNvSpPr txBox="1">
            <a:spLocks noGrp="1"/>
          </p:cNvSpPr>
          <p:nvPr>
            <p:ph type="ftr" idx="11"/>
          </p:nvPr>
        </p:nvSpPr>
        <p:spPr>
          <a:xfrm>
            <a:off x="3196119" y="4740425"/>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13</a:t>
            </a:fld>
            <a:endParaRPr>
              <a:latin typeface="Bookman Old Style"/>
              <a:ea typeface="Bookman Old Style"/>
              <a:cs typeface="Bookman Old Style"/>
              <a:sym typeface="Bookman Old Style"/>
            </a:endParaRPr>
          </a:p>
        </p:txBody>
      </p:sp>
      <p:sp>
        <p:nvSpPr>
          <p:cNvPr id="183" name="Google Shape;183;p21"/>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184" name="Google Shape;184;p21"/>
          <p:cNvSpPr txBox="1">
            <a:spLocks noGrp="1"/>
          </p:cNvSpPr>
          <p:nvPr>
            <p:ph type="title"/>
          </p:nvPr>
        </p:nvSpPr>
        <p:spPr>
          <a:xfrm>
            <a:off x="1211900" y="298275"/>
            <a:ext cx="5930400" cy="6096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2800" dirty="0">
                <a:latin typeface="Bookman Old Style"/>
                <a:ea typeface="Bookman Old Style"/>
                <a:cs typeface="Bookman Old Style"/>
                <a:sym typeface="Bookman Old Style"/>
              </a:rPr>
              <a:t>Proposed Method Illustration</a:t>
            </a:r>
            <a:endParaRPr sz="2800" dirty="0">
              <a:latin typeface="Bookman Old Style"/>
              <a:ea typeface="Bookman Old Style"/>
              <a:cs typeface="Bookman Old Style"/>
              <a:sym typeface="Bookman Old Style"/>
            </a:endParaRPr>
          </a:p>
        </p:txBody>
      </p:sp>
      <p:sp>
        <p:nvSpPr>
          <p:cNvPr id="185" name="Google Shape;185;p21"/>
          <p:cNvSpPr txBox="1"/>
          <p:nvPr/>
        </p:nvSpPr>
        <p:spPr>
          <a:xfrm>
            <a:off x="562500" y="756470"/>
            <a:ext cx="8019000" cy="41622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1500"/>
              </a:spcBef>
              <a:spcAft>
                <a:spcPts val="0"/>
              </a:spcAft>
              <a:buClr>
                <a:schemeClr val="dk1"/>
              </a:buClr>
              <a:buSzPts val="1100"/>
              <a:buFont typeface="Arial"/>
              <a:buNone/>
            </a:pPr>
            <a:r>
              <a:rPr lang="en-US" dirty="0">
                <a:solidFill>
                  <a:srgbClr val="374151"/>
                </a:solidFill>
                <a:latin typeface="Bookman Old Style"/>
                <a:ea typeface="Bookman Old Style"/>
                <a:cs typeface="Bookman Old Style"/>
                <a:sym typeface="Bookman Old Style"/>
              </a:rPr>
              <a:t>Let's consider a scenario where Alice wants to securely transmit a confidential message (plaintext) to Bob using the described threefold encryption system with key storage and LSB steganography. For simplicity, we'll use sample values for illustration.</a:t>
            </a:r>
            <a:endParaRPr dirty="0">
              <a:solidFill>
                <a:srgbClr val="374151"/>
              </a:solidFill>
              <a:latin typeface="Bookman Old Style"/>
              <a:ea typeface="Bookman Old Style"/>
              <a:cs typeface="Bookman Old Style"/>
              <a:sym typeface="Bookman Old Style"/>
            </a:endParaRPr>
          </a:p>
          <a:p>
            <a:pPr marL="457200" lvl="0" indent="-228600" algn="just" rtl="0">
              <a:lnSpc>
                <a:spcPct val="115000"/>
              </a:lnSpc>
              <a:spcBef>
                <a:spcPts val="1500"/>
              </a:spcBef>
              <a:spcAft>
                <a:spcPts val="0"/>
              </a:spcAft>
              <a:buClr>
                <a:srgbClr val="374151"/>
              </a:buClr>
              <a:buSzPts val="1400"/>
              <a:buFont typeface="Bookman Old Style"/>
              <a:buNone/>
            </a:pPr>
            <a:r>
              <a:rPr lang="en-US" b="1" dirty="0">
                <a:solidFill>
                  <a:srgbClr val="374151"/>
                </a:solidFill>
                <a:latin typeface="Bookman Old Style"/>
                <a:ea typeface="Bookman Old Style"/>
                <a:cs typeface="Bookman Old Style"/>
                <a:sym typeface="Bookman Old Style"/>
              </a:rPr>
              <a:t>Initialization:</a:t>
            </a:r>
            <a:endParaRPr b="1" dirty="0">
              <a:solidFill>
                <a:srgbClr val="374151"/>
              </a:solidFill>
              <a:latin typeface="Bookman Old Style"/>
              <a:ea typeface="Bookman Old Style"/>
              <a:cs typeface="Bookman Old Style"/>
              <a:sym typeface="Bookman Old Style"/>
            </a:endParaRPr>
          </a:p>
          <a:p>
            <a:pPr marL="914400" lvl="1" indent="-317500" algn="just" rtl="0">
              <a:lnSpc>
                <a:spcPct val="115000"/>
              </a:lnSpc>
              <a:spcBef>
                <a:spcPts val="0"/>
              </a:spcBef>
              <a:spcAft>
                <a:spcPts val="0"/>
              </a:spcAft>
              <a:buClr>
                <a:srgbClr val="374151"/>
              </a:buClr>
              <a:buSzPts val="1400"/>
              <a:buFont typeface="Bookman Old Style"/>
              <a:buChar char="●"/>
            </a:pPr>
            <a:r>
              <a:rPr lang="en-US" dirty="0">
                <a:solidFill>
                  <a:srgbClr val="374151"/>
                </a:solidFill>
                <a:latin typeface="Bookman Old Style"/>
                <a:ea typeface="Bookman Old Style"/>
                <a:cs typeface="Bookman Old Style"/>
                <a:sym typeface="Bookman Old Style"/>
              </a:rPr>
              <a:t>Plaintext (P): "Meet me at the secret location."</a:t>
            </a:r>
            <a:endParaRPr dirty="0">
              <a:solidFill>
                <a:srgbClr val="374151"/>
              </a:solidFill>
              <a:latin typeface="Bookman Old Style"/>
              <a:ea typeface="Bookman Old Style"/>
              <a:cs typeface="Bookman Old Style"/>
              <a:sym typeface="Bookman Old Style"/>
            </a:endParaRPr>
          </a:p>
          <a:p>
            <a:pPr marL="914400" lvl="1" indent="-317500" algn="just" rtl="0">
              <a:lnSpc>
                <a:spcPct val="115000"/>
              </a:lnSpc>
              <a:spcBef>
                <a:spcPts val="0"/>
              </a:spcBef>
              <a:spcAft>
                <a:spcPts val="0"/>
              </a:spcAft>
              <a:buClr>
                <a:srgbClr val="374151"/>
              </a:buClr>
              <a:buSzPts val="1400"/>
              <a:buFont typeface="Bookman Old Style"/>
              <a:buChar char="●"/>
            </a:pPr>
            <a:r>
              <a:rPr lang="en-US" dirty="0">
                <a:solidFill>
                  <a:srgbClr val="374151"/>
                </a:solidFill>
                <a:latin typeface="Bookman Old Style"/>
                <a:ea typeface="Bookman Old Style"/>
                <a:cs typeface="Bookman Old Style"/>
                <a:sym typeface="Bookman Old Style"/>
              </a:rPr>
              <a:t>Blowfish Key (</a:t>
            </a:r>
            <a:r>
              <a:rPr lang="en-US" dirty="0" err="1">
                <a:solidFill>
                  <a:srgbClr val="374151"/>
                </a:solidFill>
                <a:latin typeface="Bookman Old Style"/>
                <a:ea typeface="Bookman Old Style"/>
                <a:cs typeface="Bookman Old Style"/>
                <a:sym typeface="Bookman Old Style"/>
              </a:rPr>
              <a:t>KBlowfish</a:t>
            </a:r>
            <a:r>
              <a:rPr lang="en-US" dirty="0">
                <a:solidFill>
                  <a:srgbClr val="374151"/>
                </a:solidFill>
                <a:latin typeface="Bookman Old Style"/>
                <a:ea typeface="Bookman Old Style"/>
                <a:cs typeface="Bookman Old Style"/>
                <a:sym typeface="Bookman Old Style"/>
              </a:rPr>
              <a:t>): Randomly generated 32-bit key.</a:t>
            </a:r>
            <a:endParaRPr dirty="0">
              <a:solidFill>
                <a:srgbClr val="374151"/>
              </a:solidFill>
              <a:latin typeface="Bookman Old Style"/>
              <a:ea typeface="Bookman Old Style"/>
              <a:cs typeface="Bookman Old Style"/>
              <a:sym typeface="Bookman Old Style"/>
            </a:endParaRPr>
          </a:p>
          <a:p>
            <a:pPr marL="914400" lvl="1" indent="-317500" algn="just" rtl="0">
              <a:lnSpc>
                <a:spcPct val="115000"/>
              </a:lnSpc>
              <a:spcBef>
                <a:spcPts val="0"/>
              </a:spcBef>
              <a:spcAft>
                <a:spcPts val="0"/>
              </a:spcAft>
              <a:buClr>
                <a:srgbClr val="374151"/>
              </a:buClr>
              <a:buSzPts val="1400"/>
              <a:buFont typeface="Bookman Old Style"/>
              <a:buChar char="●"/>
            </a:pPr>
            <a:r>
              <a:rPr lang="en-US" dirty="0">
                <a:solidFill>
                  <a:srgbClr val="374151"/>
                </a:solidFill>
                <a:latin typeface="Bookman Old Style"/>
                <a:ea typeface="Bookman Old Style"/>
                <a:cs typeface="Bookman Old Style"/>
                <a:sym typeface="Bookman Old Style"/>
              </a:rPr>
              <a:t>RSA Public Key (KRSA-Public): Randomly generated 1024-bit public key.</a:t>
            </a:r>
            <a:endParaRPr dirty="0">
              <a:solidFill>
                <a:srgbClr val="374151"/>
              </a:solidFill>
              <a:latin typeface="Bookman Old Style"/>
              <a:ea typeface="Bookman Old Style"/>
              <a:cs typeface="Bookman Old Style"/>
              <a:sym typeface="Bookman Old Style"/>
            </a:endParaRPr>
          </a:p>
          <a:p>
            <a:pPr marL="914400" lvl="1" indent="-317500" algn="just" rtl="0">
              <a:lnSpc>
                <a:spcPct val="115000"/>
              </a:lnSpc>
              <a:spcBef>
                <a:spcPts val="0"/>
              </a:spcBef>
              <a:spcAft>
                <a:spcPts val="0"/>
              </a:spcAft>
              <a:buClr>
                <a:srgbClr val="374151"/>
              </a:buClr>
              <a:buSzPts val="1400"/>
              <a:buFont typeface="Bookman Old Style"/>
              <a:buChar char="●"/>
            </a:pPr>
            <a:r>
              <a:rPr lang="en-US" dirty="0">
                <a:solidFill>
                  <a:srgbClr val="374151"/>
                </a:solidFill>
                <a:latin typeface="Bookman Old Style"/>
                <a:ea typeface="Bookman Old Style"/>
                <a:cs typeface="Bookman Old Style"/>
                <a:sym typeface="Bookman Old Style"/>
              </a:rPr>
              <a:t>RSA Private Key (KRSA-Private): Corresponding private key.</a:t>
            </a:r>
            <a:endParaRPr dirty="0">
              <a:solidFill>
                <a:srgbClr val="374151"/>
              </a:solidFill>
              <a:latin typeface="Bookman Old Style"/>
              <a:ea typeface="Bookman Old Style"/>
              <a:cs typeface="Bookman Old Style"/>
              <a:sym typeface="Bookman Old Style"/>
            </a:endParaRPr>
          </a:p>
          <a:p>
            <a:pPr marL="914400" lvl="1" indent="-317500" algn="just" rtl="0">
              <a:lnSpc>
                <a:spcPct val="115000"/>
              </a:lnSpc>
              <a:spcBef>
                <a:spcPts val="0"/>
              </a:spcBef>
              <a:spcAft>
                <a:spcPts val="0"/>
              </a:spcAft>
              <a:buClr>
                <a:srgbClr val="374151"/>
              </a:buClr>
              <a:buSzPts val="1400"/>
              <a:buFont typeface="Bookman Old Style"/>
              <a:buChar char="●"/>
            </a:pPr>
            <a:r>
              <a:rPr lang="en-US" dirty="0">
                <a:solidFill>
                  <a:srgbClr val="374151"/>
                </a:solidFill>
                <a:latin typeface="Bookman Old Style"/>
                <a:ea typeface="Bookman Old Style"/>
                <a:cs typeface="Bookman Old Style"/>
                <a:sym typeface="Bookman Old Style"/>
              </a:rPr>
              <a:t>AES Key (KAES): Randomly generated 128-bit key.</a:t>
            </a:r>
            <a:endParaRPr dirty="0">
              <a:solidFill>
                <a:srgbClr val="374151"/>
              </a:solidFill>
              <a:latin typeface="Bookman Old Style"/>
              <a:ea typeface="Bookman Old Style"/>
              <a:cs typeface="Bookman Old Style"/>
              <a:sym typeface="Bookman Old Style"/>
            </a:endParaRPr>
          </a:p>
          <a:p>
            <a:pPr marL="914400" lvl="1" indent="-317500" algn="just" rtl="0">
              <a:lnSpc>
                <a:spcPct val="115000"/>
              </a:lnSpc>
              <a:spcBef>
                <a:spcPts val="0"/>
              </a:spcBef>
              <a:spcAft>
                <a:spcPts val="0"/>
              </a:spcAft>
              <a:buClr>
                <a:srgbClr val="374151"/>
              </a:buClr>
              <a:buSzPts val="1400"/>
              <a:buFont typeface="Bookman Old Style"/>
              <a:buChar char="●"/>
            </a:pPr>
            <a:r>
              <a:rPr lang="en-US" dirty="0">
                <a:solidFill>
                  <a:srgbClr val="374151"/>
                </a:solidFill>
                <a:latin typeface="Bookman Old Style"/>
                <a:ea typeface="Bookman Old Style"/>
                <a:cs typeface="Bookman Old Style"/>
                <a:sym typeface="Bookman Old Style"/>
              </a:rPr>
              <a:t>List of Keys (L): Empty initially.</a:t>
            </a:r>
            <a:endParaRPr dirty="0">
              <a:solidFill>
                <a:srgbClr val="374151"/>
              </a:solidFill>
              <a:latin typeface="Bookman Old Style"/>
              <a:ea typeface="Bookman Old Style"/>
              <a:cs typeface="Bookman Old Style"/>
              <a:sym typeface="Bookman Old Style"/>
            </a:endParaRPr>
          </a:p>
          <a:p>
            <a:pPr marL="457200" lvl="0" indent="-228600" algn="just" rtl="0">
              <a:lnSpc>
                <a:spcPct val="115000"/>
              </a:lnSpc>
              <a:spcBef>
                <a:spcPts val="0"/>
              </a:spcBef>
              <a:spcAft>
                <a:spcPts val="0"/>
              </a:spcAft>
              <a:buClr>
                <a:srgbClr val="374151"/>
              </a:buClr>
              <a:buSzPts val="1400"/>
              <a:buFont typeface="Bookman Old Style"/>
              <a:buNone/>
            </a:pPr>
            <a:r>
              <a:rPr lang="en-US" b="1" dirty="0">
                <a:solidFill>
                  <a:srgbClr val="374151"/>
                </a:solidFill>
                <a:latin typeface="Bookman Old Style"/>
                <a:ea typeface="Bookman Old Style"/>
                <a:cs typeface="Bookman Old Style"/>
                <a:sym typeface="Bookman Old Style"/>
              </a:rPr>
              <a:t>Blowfish Encryption:</a:t>
            </a:r>
            <a:endParaRPr b="1" dirty="0">
              <a:solidFill>
                <a:srgbClr val="374151"/>
              </a:solidFill>
              <a:latin typeface="Bookman Old Style"/>
              <a:ea typeface="Bookman Old Style"/>
              <a:cs typeface="Bookman Old Style"/>
              <a:sym typeface="Bookman Old Style"/>
            </a:endParaRPr>
          </a:p>
          <a:p>
            <a:pPr marL="914400" lvl="1" indent="-317500" algn="just" rtl="0">
              <a:lnSpc>
                <a:spcPct val="115000"/>
              </a:lnSpc>
              <a:spcBef>
                <a:spcPts val="0"/>
              </a:spcBef>
              <a:spcAft>
                <a:spcPts val="0"/>
              </a:spcAft>
              <a:buClr>
                <a:srgbClr val="374151"/>
              </a:buClr>
              <a:buSzPts val="1400"/>
              <a:buFont typeface="Bookman Old Style"/>
              <a:buChar char="●"/>
            </a:pPr>
            <a:r>
              <a:rPr lang="en-US" dirty="0">
                <a:solidFill>
                  <a:srgbClr val="374151"/>
                </a:solidFill>
                <a:latin typeface="Bookman Old Style"/>
                <a:ea typeface="Bookman Old Style"/>
                <a:cs typeface="Bookman Old Style"/>
                <a:sym typeface="Bookman Old Style"/>
              </a:rPr>
              <a:t>Ciphertext (C1): Blowfish encryption using P and </a:t>
            </a:r>
            <a:r>
              <a:rPr lang="en-US" dirty="0" err="1">
                <a:solidFill>
                  <a:srgbClr val="374151"/>
                </a:solidFill>
                <a:latin typeface="Bookman Old Style"/>
                <a:ea typeface="Bookman Old Style"/>
                <a:cs typeface="Bookman Old Style"/>
                <a:sym typeface="Bookman Old Style"/>
              </a:rPr>
              <a:t>KBlowfish</a:t>
            </a:r>
            <a:r>
              <a:rPr lang="en-US" dirty="0">
                <a:solidFill>
                  <a:srgbClr val="374151"/>
                </a:solidFill>
                <a:latin typeface="Bookman Old Style"/>
                <a:ea typeface="Bookman Old Style"/>
                <a:cs typeface="Bookman Old Style"/>
                <a:sym typeface="Bookman Old Style"/>
              </a:rPr>
              <a:t>.</a:t>
            </a:r>
            <a:endParaRPr dirty="0">
              <a:solidFill>
                <a:srgbClr val="374151"/>
              </a:solidFill>
              <a:latin typeface="Bookman Old Style"/>
              <a:ea typeface="Bookman Old Style"/>
              <a:cs typeface="Bookman Old Style"/>
              <a:sym typeface="Bookman Old Style"/>
            </a:endParaRPr>
          </a:p>
          <a:p>
            <a:pPr marL="914400" lvl="1" indent="-317500" algn="just" rtl="0">
              <a:lnSpc>
                <a:spcPct val="115000"/>
              </a:lnSpc>
              <a:spcBef>
                <a:spcPts val="0"/>
              </a:spcBef>
              <a:spcAft>
                <a:spcPts val="0"/>
              </a:spcAft>
              <a:buClr>
                <a:srgbClr val="374151"/>
              </a:buClr>
              <a:buSzPts val="1400"/>
              <a:buFont typeface="Bookman Old Style"/>
              <a:buChar char="●"/>
            </a:pPr>
            <a:r>
              <a:rPr lang="en-US" dirty="0">
                <a:solidFill>
                  <a:srgbClr val="374151"/>
                </a:solidFill>
                <a:latin typeface="Bookman Old Style"/>
                <a:ea typeface="Bookman Old Style"/>
                <a:cs typeface="Bookman Old Style"/>
                <a:sym typeface="Bookman Old Style"/>
              </a:rPr>
              <a:t>Updated List of Keys (L): [</a:t>
            </a:r>
            <a:r>
              <a:rPr lang="en-US" dirty="0" err="1">
                <a:solidFill>
                  <a:srgbClr val="374151"/>
                </a:solidFill>
                <a:latin typeface="Bookman Old Style"/>
                <a:ea typeface="Bookman Old Style"/>
                <a:cs typeface="Bookman Old Style"/>
                <a:sym typeface="Bookman Old Style"/>
              </a:rPr>
              <a:t>KBlowfish</a:t>
            </a:r>
            <a:r>
              <a:rPr lang="en-US" dirty="0">
                <a:solidFill>
                  <a:srgbClr val="374151"/>
                </a:solidFill>
                <a:latin typeface="Bookman Old Style"/>
                <a:ea typeface="Bookman Old Style"/>
                <a:cs typeface="Bookman Old Style"/>
                <a:sym typeface="Bookman Old Style"/>
              </a:rPr>
              <a:t>]</a:t>
            </a:r>
            <a:endParaRPr dirty="0">
              <a:solidFill>
                <a:srgbClr val="374151"/>
              </a:solidFill>
              <a:latin typeface="Bookman Old Style"/>
              <a:ea typeface="Bookman Old Style"/>
              <a:cs typeface="Bookman Old Style"/>
              <a:sym typeface="Bookman Old Style"/>
            </a:endParaRPr>
          </a:p>
          <a:p>
            <a:pPr marL="457200" lvl="0" indent="-228600" algn="l" rtl="0">
              <a:lnSpc>
                <a:spcPct val="115000"/>
              </a:lnSpc>
              <a:spcBef>
                <a:spcPts val="0"/>
              </a:spcBef>
              <a:spcAft>
                <a:spcPts val="0"/>
              </a:spcAft>
              <a:buClr>
                <a:srgbClr val="374151"/>
              </a:buClr>
              <a:buSzPts val="1400"/>
              <a:buFont typeface="Bookman Old Style"/>
              <a:buNone/>
            </a:pPr>
            <a:endParaRPr dirty="0">
              <a:solidFill>
                <a:srgbClr val="374151"/>
              </a:solidFill>
              <a:latin typeface="Bookman Old Style"/>
              <a:ea typeface="Bookman Old Style"/>
              <a:cs typeface="Bookman Old Style"/>
              <a:sym typeface="Bookman Old Style"/>
            </a:endParaRPr>
          </a:p>
          <a:p>
            <a:pPr marL="0" marR="0" lvl="0" indent="0" algn="l" rtl="0">
              <a:lnSpc>
                <a:spcPct val="100000"/>
              </a:lnSpc>
              <a:spcBef>
                <a:spcPts val="1500"/>
              </a:spcBef>
              <a:spcAft>
                <a:spcPts val="0"/>
              </a:spcAft>
              <a:buNone/>
            </a:pPr>
            <a:endParaRPr dirty="0">
              <a:solidFill>
                <a:srgbClr val="374151"/>
              </a:solidFill>
              <a:latin typeface="Bookman Old Style"/>
              <a:ea typeface="Bookman Old Style"/>
              <a:cs typeface="Bookman Old Style"/>
              <a:sym typeface="Bookman Old Style"/>
            </a:endParaRPr>
          </a:p>
        </p:txBody>
      </p:sp>
      <p:sp>
        <p:nvSpPr>
          <p:cNvPr id="186" name="Google Shape;186;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a:t>1/24/2024</a:t>
            </a:r>
            <a:endParaRPr/>
          </a:p>
        </p:txBody>
      </p:sp>
      <p:sp>
        <p:nvSpPr>
          <p:cNvPr id="187" name="Google Shape;187;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14</a:t>
            </a:fld>
            <a:endParaRPr>
              <a:latin typeface="Bookman Old Style"/>
              <a:ea typeface="Bookman Old Style"/>
              <a:cs typeface="Bookman Old Style"/>
              <a:sym typeface="Bookman Old Style"/>
            </a:endParaRPr>
          </a:p>
        </p:txBody>
      </p:sp>
      <p:sp>
        <p:nvSpPr>
          <p:cNvPr id="193" name="Google Shape;193;p22"/>
          <p:cNvSpPr/>
          <p:nvPr/>
        </p:nvSpPr>
        <p:spPr>
          <a:xfrm>
            <a:off x="3415004" y="3219941"/>
            <a:ext cx="4572000" cy="400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194" name="Google Shape;194;p22"/>
          <p:cNvSpPr txBox="1">
            <a:spLocks noGrp="1"/>
          </p:cNvSpPr>
          <p:nvPr>
            <p:ph type="title"/>
          </p:nvPr>
        </p:nvSpPr>
        <p:spPr>
          <a:xfrm>
            <a:off x="952494" y="298138"/>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2700" dirty="0">
                <a:latin typeface="Bookman Old Style"/>
                <a:ea typeface="Bookman Old Style"/>
                <a:cs typeface="Bookman Old Style"/>
                <a:sym typeface="Bookman Old Style"/>
              </a:rPr>
              <a:t>Proposed method Illustration</a:t>
            </a:r>
            <a:endParaRPr sz="2700" dirty="0">
              <a:latin typeface="Bookman Old Style"/>
              <a:ea typeface="Bookman Old Style"/>
              <a:cs typeface="Bookman Old Style"/>
              <a:sym typeface="Bookman Old Style"/>
            </a:endParaRPr>
          </a:p>
        </p:txBody>
      </p:sp>
      <p:sp>
        <p:nvSpPr>
          <p:cNvPr id="195" name="Google Shape;195;p22"/>
          <p:cNvSpPr txBox="1"/>
          <p:nvPr/>
        </p:nvSpPr>
        <p:spPr>
          <a:xfrm>
            <a:off x="388825" y="1088688"/>
            <a:ext cx="8157000" cy="34449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0"/>
              </a:spcBef>
              <a:spcAft>
                <a:spcPts val="0"/>
              </a:spcAft>
              <a:buNone/>
            </a:pPr>
            <a:r>
              <a:rPr lang="en-US">
                <a:solidFill>
                  <a:srgbClr val="374151"/>
                </a:solidFill>
                <a:latin typeface="Bookman Old Style"/>
                <a:ea typeface="Bookman Old Style"/>
                <a:cs typeface="Bookman Old Style"/>
                <a:sym typeface="Bookman Old Style"/>
              </a:rPr>
              <a:t>  </a:t>
            </a:r>
            <a:r>
              <a:rPr lang="en-US" b="1">
                <a:solidFill>
                  <a:srgbClr val="374151"/>
                </a:solidFill>
                <a:latin typeface="Bookman Old Style"/>
                <a:ea typeface="Bookman Old Style"/>
                <a:cs typeface="Bookman Old Style"/>
                <a:sym typeface="Bookman Old Style"/>
              </a:rPr>
              <a:t>       RSA Encryption:</a:t>
            </a:r>
            <a:endParaRPr b="1">
              <a:solidFill>
                <a:srgbClr val="374151"/>
              </a:solidFill>
              <a:latin typeface="Bookman Old Style"/>
              <a:ea typeface="Bookman Old Style"/>
              <a:cs typeface="Bookman Old Style"/>
              <a:sym typeface="Bookman Old Style"/>
            </a:endParaRPr>
          </a:p>
          <a:p>
            <a:pPr marL="914400" lvl="1" indent="-317500" algn="just" rtl="0">
              <a:lnSpc>
                <a:spcPct val="115000"/>
              </a:lnSpc>
              <a:spcBef>
                <a:spcPts val="1500"/>
              </a:spcBef>
              <a:spcAft>
                <a:spcPts val="0"/>
              </a:spcAft>
              <a:buClr>
                <a:srgbClr val="374151"/>
              </a:buClr>
              <a:buSzPts val="1400"/>
              <a:buFont typeface="Bookman Old Style"/>
              <a:buChar char="●"/>
            </a:pPr>
            <a:r>
              <a:rPr lang="en-US">
                <a:solidFill>
                  <a:srgbClr val="374151"/>
                </a:solidFill>
                <a:latin typeface="Bookman Old Style"/>
                <a:ea typeface="Bookman Old Style"/>
                <a:cs typeface="Bookman Old Style"/>
                <a:sym typeface="Bookman Old Style"/>
              </a:rPr>
              <a:t>Ciphertext (C2): RSA encryption using C1 and KRSA-Public.</a:t>
            </a:r>
            <a:endParaRPr>
              <a:solidFill>
                <a:srgbClr val="374151"/>
              </a:solidFill>
              <a:latin typeface="Bookman Old Style"/>
              <a:ea typeface="Bookman Old Style"/>
              <a:cs typeface="Bookman Old Style"/>
              <a:sym typeface="Bookman Old Style"/>
            </a:endParaRPr>
          </a:p>
          <a:p>
            <a:pPr marL="914400" lvl="1" indent="-317500" algn="just" rtl="0">
              <a:lnSpc>
                <a:spcPct val="115000"/>
              </a:lnSpc>
              <a:spcBef>
                <a:spcPts val="0"/>
              </a:spcBef>
              <a:spcAft>
                <a:spcPts val="0"/>
              </a:spcAft>
              <a:buClr>
                <a:srgbClr val="374151"/>
              </a:buClr>
              <a:buSzPts val="1400"/>
              <a:buFont typeface="Bookman Old Style"/>
              <a:buChar char="●"/>
            </a:pPr>
            <a:r>
              <a:rPr lang="en-US">
                <a:solidFill>
                  <a:srgbClr val="374151"/>
                </a:solidFill>
                <a:latin typeface="Bookman Old Style"/>
                <a:ea typeface="Bookman Old Style"/>
                <a:cs typeface="Bookman Old Style"/>
                <a:sym typeface="Bookman Old Style"/>
              </a:rPr>
              <a:t>Updated List of Keys (L): [KBlowfish, KRSA-Private]</a:t>
            </a:r>
            <a:endParaRPr>
              <a:solidFill>
                <a:srgbClr val="374151"/>
              </a:solidFill>
              <a:latin typeface="Bookman Old Style"/>
              <a:ea typeface="Bookman Old Style"/>
              <a:cs typeface="Bookman Old Style"/>
              <a:sym typeface="Bookman Old Style"/>
            </a:endParaRPr>
          </a:p>
          <a:p>
            <a:pPr marL="0" lvl="0" indent="0" algn="just" rtl="0">
              <a:lnSpc>
                <a:spcPct val="115000"/>
              </a:lnSpc>
              <a:spcBef>
                <a:spcPts val="1500"/>
              </a:spcBef>
              <a:spcAft>
                <a:spcPts val="0"/>
              </a:spcAft>
              <a:buNone/>
            </a:pPr>
            <a:r>
              <a:rPr lang="en-US">
                <a:solidFill>
                  <a:srgbClr val="374151"/>
                </a:solidFill>
                <a:latin typeface="Bookman Old Style"/>
                <a:ea typeface="Bookman Old Style"/>
                <a:cs typeface="Bookman Old Style"/>
                <a:sym typeface="Bookman Old Style"/>
              </a:rPr>
              <a:t>       </a:t>
            </a:r>
            <a:r>
              <a:rPr lang="en-US" b="1">
                <a:solidFill>
                  <a:srgbClr val="374151"/>
                </a:solidFill>
                <a:latin typeface="Bookman Old Style"/>
                <a:ea typeface="Bookman Old Style"/>
                <a:cs typeface="Bookman Old Style"/>
                <a:sym typeface="Bookman Old Style"/>
              </a:rPr>
              <a:t> AES Encryption:</a:t>
            </a:r>
            <a:endParaRPr b="1">
              <a:solidFill>
                <a:srgbClr val="374151"/>
              </a:solidFill>
              <a:latin typeface="Bookman Old Style"/>
              <a:ea typeface="Bookman Old Style"/>
              <a:cs typeface="Bookman Old Style"/>
              <a:sym typeface="Bookman Old Style"/>
            </a:endParaRPr>
          </a:p>
          <a:p>
            <a:pPr marL="914400" lvl="1" indent="-317500" algn="just" rtl="0">
              <a:lnSpc>
                <a:spcPct val="115000"/>
              </a:lnSpc>
              <a:spcBef>
                <a:spcPts val="1500"/>
              </a:spcBef>
              <a:spcAft>
                <a:spcPts val="0"/>
              </a:spcAft>
              <a:buClr>
                <a:srgbClr val="374151"/>
              </a:buClr>
              <a:buSzPts val="1400"/>
              <a:buFont typeface="Bookman Old Style"/>
              <a:buChar char="●"/>
            </a:pPr>
            <a:r>
              <a:rPr lang="en-US">
                <a:solidFill>
                  <a:srgbClr val="374151"/>
                </a:solidFill>
                <a:latin typeface="Bookman Old Style"/>
                <a:ea typeface="Bookman Old Style"/>
                <a:cs typeface="Bookman Old Style"/>
                <a:sym typeface="Bookman Old Style"/>
              </a:rPr>
              <a:t>Final Ciphertext (C): AES encryption using C2 and KAES.</a:t>
            </a:r>
            <a:endParaRPr>
              <a:solidFill>
                <a:srgbClr val="374151"/>
              </a:solidFill>
              <a:latin typeface="Bookman Old Style"/>
              <a:ea typeface="Bookman Old Style"/>
              <a:cs typeface="Bookman Old Style"/>
              <a:sym typeface="Bookman Old Style"/>
            </a:endParaRPr>
          </a:p>
          <a:p>
            <a:pPr marL="914400" lvl="1" indent="-317500" algn="just" rtl="0">
              <a:lnSpc>
                <a:spcPct val="115000"/>
              </a:lnSpc>
              <a:spcBef>
                <a:spcPts val="0"/>
              </a:spcBef>
              <a:spcAft>
                <a:spcPts val="0"/>
              </a:spcAft>
              <a:buClr>
                <a:srgbClr val="374151"/>
              </a:buClr>
              <a:buSzPts val="1400"/>
              <a:buFont typeface="Bookman Old Style"/>
              <a:buChar char="●"/>
            </a:pPr>
            <a:r>
              <a:rPr lang="en-US">
                <a:solidFill>
                  <a:srgbClr val="374151"/>
                </a:solidFill>
                <a:latin typeface="Bookman Old Style"/>
                <a:ea typeface="Bookman Old Style"/>
                <a:cs typeface="Bookman Old Style"/>
                <a:sym typeface="Bookman Old Style"/>
              </a:rPr>
              <a:t>Updated List of Keys (L): [KBlowfish, KRSA-Private, KAES]</a:t>
            </a:r>
            <a:endParaRPr>
              <a:solidFill>
                <a:srgbClr val="374151"/>
              </a:solidFill>
              <a:latin typeface="Bookman Old Style"/>
              <a:ea typeface="Bookman Old Style"/>
              <a:cs typeface="Bookman Old Style"/>
              <a:sym typeface="Bookman Old Style"/>
            </a:endParaRPr>
          </a:p>
          <a:p>
            <a:pPr marL="0" lvl="0" indent="0" algn="l" rtl="0">
              <a:lnSpc>
                <a:spcPct val="115000"/>
              </a:lnSpc>
              <a:spcBef>
                <a:spcPts val="1500"/>
              </a:spcBef>
              <a:spcAft>
                <a:spcPts val="0"/>
              </a:spcAft>
              <a:buClr>
                <a:schemeClr val="dk1"/>
              </a:buClr>
              <a:buSzPts val="1100"/>
              <a:buFont typeface="Arial"/>
              <a:buNone/>
            </a:pPr>
            <a:endParaRPr>
              <a:solidFill>
                <a:srgbClr val="374151"/>
              </a:solidFill>
              <a:latin typeface="Bookman Old Style"/>
              <a:ea typeface="Bookman Old Style"/>
              <a:cs typeface="Bookman Old Style"/>
              <a:sym typeface="Bookman Old Style"/>
            </a:endParaRPr>
          </a:p>
          <a:p>
            <a:pPr marL="0" lvl="0" indent="0" algn="l" rtl="0">
              <a:lnSpc>
                <a:spcPct val="115000"/>
              </a:lnSpc>
              <a:spcBef>
                <a:spcPts val="1500"/>
              </a:spcBef>
              <a:spcAft>
                <a:spcPts val="0"/>
              </a:spcAft>
              <a:buNone/>
            </a:pPr>
            <a:endParaRPr>
              <a:solidFill>
                <a:srgbClr val="374151"/>
              </a:solidFill>
              <a:latin typeface="Bookman Old Style"/>
              <a:ea typeface="Bookman Old Style"/>
              <a:cs typeface="Bookman Old Style"/>
              <a:sym typeface="Bookman Old Style"/>
            </a:endParaRPr>
          </a:p>
          <a:p>
            <a:pPr marL="0" marR="0" lvl="0" indent="0" algn="l" rtl="0">
              <a:lnSpc>
                <a:spcPct val="100000"/>
              </a:lnSpc>
              <a:spcBef>
                <a:spcPts val="1500"/>
              </a:spcBef>
              <a:spcAft>
                <a:spcPts val="0"/>
              </a:spcAft>
              <a:buNone/>
            </a:pPr>
            <a:endParaRPr>
              <a:solidFill>
                <a:srgbClr val="374151"/>
              </a:solidFill>
              <a:latin typeface="Bookman Old Style"/>
              <a:ea typeface="Bookman Old Style"/>
              <a:cs typeface="Bookman Old Style"/>
              <a:sym typeface="Bookman Old Style"/>
            </a:endParaRPr>
          </a:p>
        </p:txBody>
      </p:sp>
      <p:sp>
        <p:nvSpPr>
          <p:cNvPr id="196" name="Google Shape;196;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a:t>1/24/2024</a:t>
            </a:r>
            <a:endParaRPr/>
          </a:p>
        </p:txBody>
      </p:sp>
      <p:sp>
        <p:nvSpPr>
          <p:cNvPr id="197" name="Google Shape;197;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15</a:t>
            </a:fld>
            <a:endParaRPr>
              <a:latin typeface="Bookman Old Style"/>
              <a:ea typeface="Bookman Old Style"/>
              <a:cs typeface="Bookman Old Style"/>
              <a:sym typeface="Bookman Old Style"/>
            </a:endParaRPr>
          </a:p>
        </p:txBody>
      </p:sp>
      <p:sp>
        <p:nvSpPr>
          <p:cNvPr id="203" name="Google Shape;203;p23"/>
          <p:cNvSpPr/>
          <p:nvPr/>
        </p:nvSpPr>
        <p:spPr>
          <a:xfrm>
            <a:off x="3415004" y="3219941"/>
            <a:ext cx="4572000" cy="400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204" name="Google Shape;204;p23"/>
          <p:cNvSpPr txBox="1">
            <a:spLocks noGrp="1"/>
          </p:cNvSpPr>
          <p:nvPr>
            <p:ph type="title"/>
          </p:nvPr>
        </p:nvSpPr>
        <p:spPr>
          <a:xfrm>
            <a:off x="1058169" y="339638"/>
            <a:ext cx="6117300" cy="627300"/>
          </a:xfrm>
          <a:prstGeom prst="rect">
            <a:avLst/>
          </a:prstGeom>
          <a:noFill/>
          <a:ln>
            <a:noFill/>
          </a:ln>
        </p:spPr>
        <p:txBody>
          <a:bodyPr spcFirstLastPara="1" wrap="square" lIns="94100" tIns="47025" rIns="94100" bIns="47025" anchor="ctr" anchorCtr="0">
            <a:noAutofit/>
          </a:bodyPr>
          <a:lstStyle/>
          <a:p>
            <a:pPr marL="0" lvl="0" indent="0" algn="ctr" rtl="0">
              <a:spcBef>
                <a:spcPts val="0"/>
              </a:spcBef>
              <a:spcAft>
                <a:spcPts val="0"/>
              </a:spcAft>
              <a:buClr>
                <a:schemeClr val="dk1"/>
              </a:buClr>
              <a:buSzPts val="20700"/>
              <a:buFont typeface="Arial"/>
              <a:buNone/>
            </a:pPr>
            <a:r>
              <a:rPr lang="en-US" sz="2700">
                <a:latin typeface="Bookman Old Style"/>
                <a:ea typeface="Bookman Old Style"/>
                <a:cs typeface="Bookman Old Style"/>
                <a:sym typeface="Bookman Old Style"/>
              </a:rPr>
              <a:t>Proposed method Illustration</a:t>
            </a:r>
            <a:endParaRPr sz="2700">
              <a:latin typeface="Bookman Old Style"/>
              <a:ea typeface="Bookman Old Style"/>
              <a:cs typeface="Bookman Old Style"/>
              <a:sym typeface="Bookman Old Style"/>
            </a:endParaRPr>
          </a:p>
          <a:p>
            <a:pPr marL="0" lvl="0" indent="0" algn="ctr" rtl="0">
              <a:lnSpc>
                <a:spcPct val="100000"/>
              </a:lnSpc>
              <a:spcBef>
                <a:spcPts val="0"/>
              </a:spcBef>
              <a:spcAft>
                <a:spcPts val="0"/>
              </a:spcAft>
              <a:buSzPts val="20700"/>
              <a:buNone/>
            </a:pPr>
            <a:endParaRPr sz="3200">
              <a:latin typeface="Bookman Old Style"/>
              <a:ea typeface="Bookman Old Style"/>
              <a:cs typeface="Bookman Old Style"/>
              <a:sym typeface="Bookman Old Style"/>
            </a:endParaRPr>
          </a:p>
        </p:txBody>
      </p:sp>
      <p:sp>
        <p:nvSpPr>
          <p:cNvPr id="205" name="Google Shape;205;p23"/>
          <p:cNvSpPr txBox="1"/>
          <p:nvPr/>
        </p:nvSpPr>
        <p:spPr>
          <a:xfrm>
            <a:off x="281075" y="755538"/>
            <a:ext cx="8157000" cy="52350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0"/>
              </a:spcBef>
              <a:spcAft>
                <a:spcPts val="0"/>
              </a:spcAft>
              <a:buNone/>
            </a:pPr>
            <a:r>
              <a:rPr lang="en-US">
                <a:solidFill>
                  <a:srgbClr val="374151"/>
                </a:solidFill>
                <a:latin typeface="Bookman Old Style"/>
                <a:ea typeface="Bookman Old Style"/>
                <a:cs typeface="Bookman Old Style"/>
                <a:sym typeface="Bookman Old Style"/>
              </a:rPr>
              <a:t>  </a:t>
            </a:r>
            <a:r>
              <a:rPr lang="en-US" b="1">
                <a:solidFill>
                  <a:srgbClr val="374151"/>
                </a:solidFill>
                <a:latin typeface="Bookman Old Style"/>
                <a:ea typeface="Bookman Old Style"/>
                <a:cs typeface="Bookman Old Style"/>
                <a:sym typeface="Bookman Old Style"/>
              </a:rPr>
              <a:t>    Secure Key Storage and Steganography:</a:t>
            </a:r>
            <a:endParaRPr b="1">
              <a:solidFill>
                <a:srgbClr val="374151"/>
              </a:solidFill>
              <a:latin typeface="Bookman Old Style"/>
              <a:ea typeface="Bookman Old Style"/>
              <a:cs typeface="Bookman Old Style"/>
              <a:sym typeface="Bookman Old Style"/>
            </a:endParaRPr>
          </a:p>
          <a:p>
            <a:pPr marL="914400" lvl="1" indent="-317500" algn="just" rtl="0">
              <a:lnSpc>
                <a:spcPct val="115000"/>
              </a:lnSpc>
              <a:spcBef>
                <a:spcPts val="1500"/>
              </a:spcBef>
              <a:spcAft>
                <a:spcPts val="0"/>
              </a:spcAft>
              <a:buClr>
                <a:srgbClr val="374151"/>
              </a:buClr>
              <a:buSzPts val="1400"/>
              <a:buFont typeface="Bookman Old Style"/>
              <a:buChar char="●"/>
            </a:pPr>
            <a:r>
              <a:rPr lang="en-US">
                <a:solidFill>
                  <a:srgbClr val="374151"/>
                </a:solidFill>
                <a:latin typeface="Bookman Old Style"/>
                <a:ea typeface="Bookman Old Style"/>
                <a:cs typeface="Bookman Old Style"/>
                <a:sym typeface="Bookman Old Style"/>
              </a:rPr>
              <a:t>List String (LS): Convert L to a string with separators: KBlowfish x KRSA-Private x KAES</a:t>
            </a:r>
            <a:endParaRPr>
              <a:solidFill>
                <a:srgbClr val="374151"/>
              </a:solidFill>
              <a:latin typeface="Bookman Old Style"/>
              <a:ea typeface="Bookman Old Style"/>
              <a:cs typeface="Bookman Old Style"/>
              <a:sym typeface="Bookman Old Style"/>
            </a:endParaRPr>
          </a:p>
          <a:p>
            <a:pPr marL="914400" lvl="1" indent="-317500" algn="just" rtl="0">
              <a:lnSpc>
                <a:spcPct val="115000"/>
              </a:lnSpc>
              <a:spcBef>
                <a:spcPts val="0"/>
              </a:spcBef>
              <a:spcAft>
                <a:spcPts val="0"/>
              </a:spcAft>
              <a:buClr>
                <a:srgbClr val="374151"/>
              </a:buClr>
              <a:buSzPts val="1400"/>
              <a:buFont typeface="Bookman Old Style"/>
              <a:buChar char="●"/>
            </a:pPr>
            <a:r>
              <a:rPr lang="en-US">
                <a:solidFill>
                  <a:srgbClr val="374151"/>
                </a:solidFill>
                <a:latin typeface="Bookman Old Style"/>
                <a:ea typeface="Bookman Old Style"/>
                <a:cs typeface="Bookman Old Style"/>
                <a:sym typeface="Bookman Old Style"/>
              </a:rPr>
              <a:t>User-Input Password (PW): "SecretPassword123"</a:t>
            </a:r>
            <a:endParaRPr>
              <a:solidFill>
                <a:srgbClr val="374151"/>
              </a:solidFill>
              <a:latin typeface="Bookman Old Style"/>
              <a:ea typeface="Bookman Old Style"/>
              <a:cs typeface="Bookman Old Style"/>
              <a:sym typeface="Bookman Old Style"/>
            </a:endParaRPr>
          </a:p>
          <a:p>
            <a:pPr marL="914400" lvl="1" indent="-317500" algn="just" rtl="0">
              <a:lnSpc>
                <a:spcPct val="115000"/>
              </a:lnSpc>
              <a:spcBef>
                <a:spcPts val="0"/>
              </a:spcBef>
              <a:spcAft>
                <a:spcPts val="0"/>
              </a:spcAft>
              <a:buClr>
                <a:srgbClr val="374151"/>
              </a:buClr>
              <a:buSzPts val="1400"/>
              <a:buFont typeface="Bookman Old Style"/>
              <a:buChar char="●"/>
            </a:pPr>
            <a:r>
              <a:rPr lang="en-US">
                <a:solidFill>
                  <a:srgbClr val="374151"/>
                </a:solidFill>
                <a:latin typeface="Bookman Old Style"/>
                <a:ea typeface="Bookman Old Style"/>
                <a:cs typeface="Bookman Old Style"/>
                <a:sym typeface="Bookman Old Style"/>
              </a:rPr>
              <a:t>Hashed Password (HP): SHA-1 hash of PW.</a:t>
            </a:r>
            <a:endParaRPr>
              <a:solidFill>
                <a:srgbClr val="374151"/>
              </a:solidFill>
              <a:latin typeface="Bookman Old Style"/>
              <a:ea typeface="Bookman Old Style"/>
              <a:cs typeface="Bookman Old Style"/>
              <a:sym typeface="Bookman Old Style"/>
            </a:endParaRPr>
          </a:p>
          <a:p>
            <a:pPr marL="914400" lvl="1" indent="-317500" algn="just" rtl="0">
              <a:lnSpc>
                <a:spcPct val="115000"/>
              </a:lnSpc>
              <a:spcBef>
                <a:spcPts val="0"/>
              </a:spcBef>
              <a:spcAft>
                <a:spcPts val="0"/>
              </a:spcAft>
              <a:buClr>
                <a:srgbClr val="374151"/>
              </a:buClr>
              <a:buSzPts val="1400"/>
              <a:buFont typeface="Bookman Old Style"/>
              <a:buChar char="●"/>
            </a:pPr>
            <a:r>
              <a:rPr lang="en-US">
                <a:solidFill>
                  <a:srgbClr val="374151"/>
                </a:solidFill>
                <a:latin typeface="Bookman Old Style"/>
                <a:ea typeface="Bookman Old Style"/>
                <a:cs typeface="Bookman Old Style"/>
                <a:sym typeface="Bookman Old Style"/>
              </a:rPr>
              <a:t>Key from Password (KPassword): First 16 bits of HP.</a:t>
            </a:r>
            <a:endParaRPr>
              <a:solidFill>
                <a:srgbClr val="374151"/>
              </a:solidFill>
              <a:latin typeface="Bookman Old Style"/>
              <a:ea typeface="Bookman Old Style"/>
              <a:cs typeface="Bookman Old Style"/>
              <a:sym typeface="Bookman Old Style"/>
            </a:endParaRPr>
          </a:p>
          <a:p>
            <a:pPr marL="914400" lvl="1" indent="-317500" algn="just" rtl="0">
              <a:lnSpc>
                <a:spcPct val="115000"/>
              </a:lnSpc>
              <a:spcBef>
                <a:spcPts val="0"/>
              </a:spcBef>
              <a:spcAft>
                <a:spcPts val="0"/>
              </a:spcAft>
              <a:buClr>
                <a:srgbClr val="374151"/>
              </a:buClr>
              <a:buSzPts val="1400"/>
              <a:buFont typeface="Bookman Old Style"/>
              <a:buChar char="●"/>
            </a:pPr>
            <a:r>
              <a:rPr lang="en-US">
                <a:solidFill>
                  <a:srgbClr val="374151"/>
                </a:solidFill>
                <a:latin typeface="Bookman Old Style"/>
                <a:ea typeface="Bookman Old Style"/>
                <a:cs typeface="Bookman Old Style"/>
                <a:sym typeface="Bookman Old Style"/>
              </a:rPr>
              <a:t>Encrypted List String (LS-Encrypted): AES encryption of LS using KPassword.</a:t>
            </a:r>
            <a:endParaRPr>
              <a:solidFill>
                <a:srgbClr val="374151"/>
              </a:solidFill>
              <a:latin typeface="Bookman Old Style"/>
              <a:ea typeface="Bookman Old Style"/>
              <a:cs typeface="Bookman Old Style"/>
              <a:sym typeface="Bookman Old Style"/>
            </a:endParaRPr>
          </a:p>
          <a:p>
            <a:pPr marL="914400" lvl="1" indent="-317500" algn="just" rtl="0">
              <a:lnSpc>
                <a:spcPct val="115000"/>
              </a:lnSpc>
              <a:spcBef>
                <a:spcPts val="0"/>
              </a:spcBef>
              <a:spcAft>
                <a:spcPts val="0"/>
              </a:spcAft>
              <a:buClr>
                <a:srgbClr val="374151"/>
              </a:buClr>
              <a:buSzPts val="1400"/>
              <a:buFont typeface="Bookman Old Style"/>
              <a:buChar char="●"/>
            </a:pPr>
            <a:r>
              <a:rPr lang="en-US">
                <a:solidFill>
                  <a:srgbClr val="374151"/>
                </a:solidFill>
                <a:latin typeface="Bookman Old Style"/>
                <a:ea typeface="Bookman Old Style"/>
                <a:cs typeface="Bookman Old Style"/>
                <a:sym typeface="Bookman Old Style"/>
              </a:rPr>
              <a:t>Stego Image: Embed LS-Encrypted into a cover image using LSB steganography.</a:t>
            </a:r>
            <a:endParaRPr>
              <a:solidFill>
                <a:srgbClr val="374151"/>
              </a:solidFill>
              <a:latin typeface="Bookman Old Style"/>
              <a:ea typeface="Bookman Old Style"/>
              <a:cs typeface="Bookman Old Style"/>
              <a:sym typeface="Bookman Old Style"/>
            </a:endParaRPr>
          </a:p>
          <a:p>
            <a:pPr marL="0" lvl="0" indent="0" algn="just" rtl="0">
              <a:lnSpc>
                <a:spcPct val="115000"/>
              </a:lnSpc>
              <a:spcBef>
                <a:spcPts val="1500"/>
              </a:spcBef>
              <a:spcAft>
                <a:spcPts val="0"/>
              </a:spcAft>
              <a:buClr>
                <a:schemeClr val="dk1"/>
              </a:buClr>
              <a:buSzPts val="1100"/>
              <a:buFont typeface="Arial"/>
              <a:buNone/>
            </a:pPr>
            <a:r>
              <a:rPr lang="en-US">
                <a:solidFill>
                  <a:srgbClr val="374151"/>
                </a:solidFill>
                <a:latin typeface="Bookman Old Style"/>
                <a:ea typeface="Bookman Old Style"/>
                <a:cs typeface="Bookman Old Style"/>
                <a:sym typeface="Bookman Old Style"/>
              </a:rPr>
              <a:t>Now, Alice sends both the Stego Image and the final Ciphertext (C) to Bob. Bob can extract the LS-Encrypted from the Stego Image using the same password and decrypt LS to obtain the original List of Keys (L). Using L, Bob can then decrypt the Ciphertext (C) sequentially through the three encryption layers to retrieve the original plaintext (P). This multi-layered approach enhances the security of the communication and protects the keys using encryption and steganography.</a:t>
            </a:r>
            <a:endParaRPr b="1">
              <a:solidFill>
                <a:srgbClr val="374151"/>
              </a:solidFill>
              <a:latin typeface="Bookman Old Style"/>
              <a:ea typeface="Bookman Old Style"/>
              <a:cs typeface="Bookman Old Style"/>
              <a:sym typeface="Bookman Old Style"/>
            </a:endParaRPr>
          </a:p>
          <a:p>
            <a:pPr marL="0" lvl="0" indent="0" algn="l" rtl="0">
              <a:lnSpc>
                <a:spcPct val="115000"/>
              </a:lnSpc>
              <a:spcBef>
                <a:spcPts val="1500"/>
              </a:spcBef>
              <a:spcAft>
                <a:spcPts val="0"/>
              </a:spcAft>
              <a:buNone/>
            </a:pPr>
            <a:endParaRPr>
              <a:solidFill>
                <a:srgbClr val="374151"/>
              </a:solidFill>
              <a:latin typeface="Bookman Old Style"/>
              <a:ea typeface="Bookman Old Style"/>
              <a:cs typeface="Bookman Old Style"/>
              <a:sym typeface="Bookman Old Style"/>
            </a:endParaRPr>
          </a:p>
          <a:p>
            <a:pPr marL="0" lvl="0" indent="0" algn="l" rtl="0">
              <a:lnSpc>
                <a:spcPct val="115000"/>
              </a:lnSpc>
              <a:spcBef>
                <a:spcPts val="1500"/>
              </a:spcBef>
              <a:spcAft>
                <a:spcPts val="0"/>
              </a:spcAft>
              <a:buNone/>
            </a:pPr>
            <a:endParaRPr>
              <a:solidFill>
                <a:srgbClr val="374151"/>
              </a:solidFill>
              <a:latin typeface="Bookman Old Style"/>
              <a:ea typeface="Bookman Old Style"/>
              <a:cs typeface="Bookman Old Style"/>
              <a:sym typeface="Bookman Old Style"/>
            </a:endParaRPr>
          </a:p>
          <a:p>
            <a:pPr marL="0" marR="0" lvl="0" indent="0" algn="l" rtl="0">
              <a:lnSpc>
                <a:spcPct val="100000"/>
              </a:lnSpc>
              <a:spcBef>
                <a:spcPts val="1500"/>
              </a:spcBef>
              <a:spcAft>
                <a:spcPts val="0"/>
              </a:spcAft>
              <a:buNone/>
            </a:pPr>
            <a:endParaRPr>
              <a:solidFill>
                <a:srgbClr val="374151"/>
              </a:solidFill>
              <a:latin typeface="Bookman Old Style"/>
              <a:ea typeface="Bookman Old Style"/>
              <a:cs typeface="Bookman Old Style"/>
              <a:sym typeface="Bookman Old Style"/>
            </a:endParaRPr>
          </a:p>
        </p:txBody>
      </p:sp>
      <p:sp>
        <p:nvSpPr>
          <p:cNvPr id="206" name="Google Shape;206;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a:t>1/24/2024</a:t>
            </a:r>
            <a:endParaRPr/>
          </a:p>
        </p:txBody>
      </p:sp>
      <p:sp>
        <p:nvSpPr>
          <p:cNvPr id="207" name="Google Shape;207;p23"/>
          <p:cNvSpPr txBox="1">
            <a:spLocks noGrp="1"/>
          </p:cNvSpPr>
          <p:nvPr>
            <p:ph type="ftr" idx="11"/>
          </p:nvPr>
        </p:nvSpPr>
        <p:spPr>
          <a:xfrm>
            <a:off x="3124200" y="469681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4"/>
          <p:cNvSpPr txBox="1">
            <a:spLocks noGrp="1"/>
          </p:cNvSpPr>
          <p:nvPr>
            <p:ph type="title"/>
          </p:nvPr>
        </p:nvSpPr>
        <p:spPr>
          <a:xfrm>
            <a:off x="221456" y="255368"/>
            <a:ext cx="8229600" cy="499500"/>
          </a:xfrm>
          <a:prstGeom prst="rect">
            <a:avLst/>
          </a:prstGeom>
        </p:spPr>
        <p:txBody>
          <a:bodyPr spcFirstLastPara="1" wrap="square" lIns="94100" tIns="47025" rIns="94100" bIns="47025" anchor="ctr" anchorCtr="0">
            <a:noAutofit/>
          </a:bodyPr>
          <a:lstStyle/>
          <a:p>
            <a:pPr marL="0" lvl="0" indent="0" algn="ctr" rtl="0">
              <a:spcBef>
                <a:spcPts val="0"/>
              </a:spcBef>
              <a:spcAft>
                <a:spcPts val="0"/>
              </a:spcAft>
              <a:buNone/>
            </a:pPr>
            <a:r>
              <a:rPr lang="en-US" sz="2800" dirty="0">
                <a:latin typeface="Bookman Old Style"/>
                <a:ea typeface="Bookman Old Style"/>
                <a:cs typeface="Bookman Old Style"/>
                <a:sym typeface="Bookman Old Style"/>
              </a:rPr>
              <a:t>Parameter</a:t>
            </a:r>
            <a:endParaRPr sz="2800" dirty="0">
              <a:latin typeface="Bookman Old Style"/>
              <a:ea typeface="Bookman Old Style"/>
              <a:cs typeface="Bookman Old Style"/>
              <a:sym typeface="Bookman Old Style"/>
            </a:endParaRPr>
          </a:p>
        </p:txBody>
      </p:sp>
      <p:sp>
        <p:nvSpPr>
          <p:cNvPr id="213" name="Google Shape;213;p24"/>
          <p:cNvSpPr txBox="1">
            <a:spLocks noGrp="1"/>
          </p:cNvSpPr>
          <p:nvPr>
            <p:ph type="body" idx="1"/>
          </p:nvPr>
        </p:nvSpPr>
        <p:spPr>
          <a:xfrm>
            <a:off x="624600" y="560266"/>
            <a:ext cx="8062200" cy="4401600"/>
          </a:xfrm>
          <a:prstGeom prst="rect">
            <a:avLst/>
          </a:prstGeom>
        </p:spPr>
        <p:txBody>
          <a:bodyPr spcFirstLastPara="1" wrap="square" lIns="94100" tIns="47025" rIns="94100" bIns="47025" anchor="t" anchorCtr="0">
            <a:noAutofit/>
          </a:bodyPr>
          <a:lstStyle/>
          <a:p>
            <a:pPr marL="457200" lvl="0" indent="-317500" algn="just" rtl="0">
              <a:lnSpc>
                <a:spcPct val="115000"/>
              </a:lnSpc>
              <a:spcBef>
                <a:spcPts val="3020"/>
              </a:spcBef>
              <a:spcAft>
                <a:spcPts val="0"/>
              </a:spcAft>
              <a:buSzPts val="1400"/>
              <a:buFont typeface="Bookman Old Style"/>
              <a:buChar char="•"/>
            </a:pPr>
            <a:r>
              <a:rPr lang="en-US" sz="1400" b="1" dirty="0">
                <a:latin typeface="Bookman Old Style"/>
                <a:ea typeface="Bookman Old Style"/>
                <a:cs typeface="Bookman Old Style"/>
                <a:sym typeface="Bookman Old Style"/>
              </a:rPr>
              <a:t> Parameter Formulas:</a:t>
            </a:r>
            <a:endParaRPr sz="1400" b="1" dirty="0">
              <a:latin typeface="Bookman Old Style"/>
              <a:ea typeface="Bookman Old Style"/>
              <a:cs typeface="Bookman Old Style"/>
              <a:sym typeface="Bookman Old Style"/>
            </a:endParaRPr>
          </a:p>
          <a:p>
            <a:pPr marL="457200" lvl="0" indent="-317500" algn="just" rtl="0">
              <a:lnSpc>
                <a:spcPct val="115000"/>
              </a:lnSpc>
              <a:spcBef>
                <a:spcPts val="0"/>
              </a:spcBef>
              <a:spcAft>
                <a:spcPts val="0"/>
              </a:spcAft>
              <a:buSzPts val="1400"/>
              <a:buFont typeface="Bookman Old Style"/>
              <a:buChar char="•"/>
            </a:pPr>
            <a:r>
              <a:rPr lang="en-US" sz="1400" dirty="0">
                <a:latin typeface="Bookman Old Style"/>
                <a:ea typeface="Bookman Old Style"/>
                <a:cs typeface="Bookman Old Style"/>
                <a:sym typeface="Bookman Old Style"/>
              </a:rPr>
              <a:t>Peak Signal-to-Noise Ratio (PSNR) and Mean Squared Error (MSE) are</a:t>
            </a:r>
            <a:endParaRPr sz="1400" dirty="0">
              <a:latin typeface="Bookman Old Style"/>
              <a:ea typeface="Bookman Old Style"/>
              <a:cs typeface="Bookman Old Style"/>
              <a:sym typeface="Bookman Old Style"/>
            </a:endParaRPr>
          </a:p>
          <a:p>
            <a:pPr marL="457200" lvl="0" indent="-317500" algn="just" rtl="0">
              <a:lnSpc>
                <a:spcPct val="115000"/>
              </a:lnSpc>
              <a:spcBef>
                <a:spcPts val="0"/>
              </a:spcBef>
              <a:spcAft>
                <a:spcPts val="0"/>
              </a:spcAft>
              <a:buSzPts val="1400"/>
              <a:buFont typeface="Bookman Old Style"/>
              <a:buChar char="•"/>
            </a:pPr>
            <a:r>
              <a:rPr lang="en-US" sz="1400" dirty="0">
                <a:latin typeface="Bookman Old Style"/>
                <a:ea typeface="Bookman Old Style"/>
                <a:cs typeface="Bookman Old Style"/>
                <a:sym typeface="Bookman Old Style"/>
              </a:rPr>
              <a:t>commonly used metrics to evaluate the performance of image encryption</a:t>
            </a:r>
            <a:endParaRPr sz="1400" dirty="0">
              <a:latin typeface="Bookman Old Style"/>
              <a:ea typeface="Bookman Old Style"/>
              <a:cs typeface="Bookman Old Style"/>
              <a:sym typeface="Bookman Old Style"/>
            </a:endParaRPr>
          </a:p>
          <a:p>
            <a:pPr marL="457200" lvl="0" indent="-317500" algn="just" rtl="0">
              <a:lnSpc>
                <a:spcPct val="115000"/>
              </a:lnSpc>
              <a:spcBef>
                <a:spcPts val="0"/>
              </a:spcBef>
              <a:spcAft>
                <a:spcPts val="0"/>
              </a:spcAft>
              <a:buSzPts val="1400"/>
              <a:buFont typeface="Bookman Old Style"/>
              <a:buChar char="•"/>
            </a:pPr>
            <a:r>
              <a:rPr lang="en-US" sz="1400" dirty="0">
                <a:latin typeface="Bookman Old Style"/>
                <a:ea typeface="Bookman Old Style"/>
                <a:cs typeface="Bookman Old Style"/>
                <a:sym typeface="Bookman Old Style"/>
              </a:rPr>
              <a:t>algorithms. These metrics are often employed to quantify the quality of the</a:t>
            </a:r>
            <a:endParaRPr sz="1400" dirty="0">
              <a:latin typeface="Bookman Old Style"/>
              <a:ea typeface="Bookman Old Style"/>
              <a:cs typeface="Bookman Old Style"/>
              <a:sym typeface="Bookman Old Style"/>
            </a:endParaRPr>
          </a:p>
          <a:p>
            <a:pPr marL="457200" lvl="0" indent="-317500" algn="just" rtl="0">
              <a:lnSpc>
                <a:spcPct val="115000"/>
              </a:lnSpc>
              <a:spcBef>
                <a:spcPts val="0"/>
              </a:spcBef>
              <a:spcAft>
                <a:spcPts val="0"/>
              </a:spcAft>
              <a:buSzPts val="1400"/>
              <a:buFont typeface="Bookman Old Style"/>
              <a:buChar char="•"/>
            </a:pPr>
            <a:r>
              <a:rPr lang="en-US" sz="1400" dirty="0">
                <a:latin typeface="Bookman Old Style"/>
                <a:ea typeface="Bookman Old Style"/>
                <a:cs typeface="Bookman Old Style"/>
                <a:sym typeface="Bookman Old Style"/>
              </a:rPr>
              <a:t>decrypted image compared to the original, unencrypted image.</a:t>
            </a:r>
            <a:endParaRPr sz="1400" dirty="0">
              <a:latin typeface="Bookman Old Style"/>
              <a:ea typeface="Bookman Old Style"/>
              <a:cs typeface="Bookman Old Style"/>
              <a:sym typeface="Bookman Old Style"/>
            </a:endParaRPr>
          </a:p>
          <a:p>
            <a:pPr marL="457200" lvl="0" indent="-317500" algn="just" rtl="0">
              <a:lnSpc>
                <a:spcPct val="115000"/>
              </a:lnSpc>
              <a:spcBef>
                <a:spcPts val="0"/>
              </a:spcBef>
              <a:spcAft>
                <a:spcPts val="0"/>
              </a:spcAft>
              <a:buSzPts val="1400"/>
              <a:buFont typeface="Bookman Old Style"/>
              <a:buChar char="•"/>
            </a:pPr>
            <a:r>
              <a:rPr lang="en-US" sz="1400" dirty="0">
                <a:latin typeface="Bookman Old Style"/>
                <a:ea typeface="Bookman Old Style"/>
                <a:cs typeface="Bookman Old Style"/>
                <a:sym typeface="Bookman Old Style"/>
              </a:rPr>
              <a:t>Peak Signal-to-Noise Ratio (PSNR):</a:t>
            </a:r>
            <a:endParaRPr sz="1400" dirty="0">
              <a:latin typeface="Bookman Old Style"/>
              <a:ea typeface="Bookman Old Style"/>
              <a:cs typeface="Bookman Old Style"/>
              <a:sym typeface="Bookman Old Style"/>
            </a:endParaRPr>
          </a:p>
          <a:p>
            <a:pPr marL="457200" lvl="0" indent="-317500" algn="just" rtl="0">
              <a:lnSpc>
                <a:spcPct val="115000"/>
              </a:lnSpc>
              <a:spcBef>
                <a:spcPts val="0"/>
              </a:spcBef>
              <a:spcAft>
                <a:spcPts val="0"/>
              </a:spcAft>
              <a:buSzPts val="1400"/>
              <a:buFont typeface="Bookman Old Style"/>
              <a:buChar char="•"/>
            </a:pPr>
            <a:r>
              <a:rPr lang="en-US" sz="1400" dirty="0">
                <a:latin typeface="Bookman Old Style"/>
                <a:ea typeface="Bookman Old Style"/>
                <a:cs typeface="Bookman Old Style"/>
                <a:sym typeface="Bookman Old Style"/>
              </a:rPr>
              <a:t>PSNR is a metric used to quantify the quality of an image by measuring the ratio of</a:t>
            </a:r>
            <a:endParaRPr sz="1400" dirty="0">
              <a:latin typeface="Bookman Old Style"/>
              <a:ea typeface="Bookman Old Style"/>
              <a:cs typeface="Bookman Old Style"/>
              <a:sym typeface="Bookman Old Style"/>
            </a:endParaRPr>
          </a:p>
          <a:p>
            <a:pPr marL="457200" lvl="0" indent="-317500" algn="just" rtl="0">
              <a:lnSpc>
                <a:spcPct val="115000"/>
              </a:lnSpc>
              <a:spcBef>
                <a:spcPts val="0"/>
              </a:spcBef>
              <a:spcAft>
                <a:spcPts val="0"/>
              </a:spcAft>
              <a:buSzPts val="1400"/>
              <a:buFont typeface="Bookman Old Style"/>
              <a:buChar char="•"/>
            </a:pPr>
            <a:r>
              <a:rPr lang="en-US" sz="1400" dirty="0">
                <a:latin typeface="Bookman Old Style"/>
                <a:ea typeface="Bookman Old Style"/>
                <a:cs typeface="Bookman Old Style"/>
                <a:sym typeface="Bookman Old Style"/>
              </a:rPr>
              <a:t>the maximum possible power of a signal to the power of corrupting noise. It is</a:t>
            </a:r>
            <a:endParaRPr sz="1400" dirty="0">
              <a:latin typeface="Bookman Old Style"/>
              <a:ea typeface="Bookman Old Style"/>
              <a:cs typeface="Bookman Old Style"/>
              <a:sym typeface="Bookman Old Style"/>
            </a:endParaRPr>
          </a:p>
          <a:p>
            <a:pPr marL="457200" lvl="0" indent="-317500" algn="just" rtl="0">
              <a:lnSpc>
                <a:spcPct val="115000"/>
              </a:lnSpc>
              <a:spcBef>
                <a:spcPts val="0"/>
              </a:spcBef>
              <a:spcAft>
                <a:spcPts val="0"/>
              </a:spcAft>
              <a:buSzPts val="1400"/>
              <a:buFont typeface="Bookman Old Style"/>
              <a:buChar char="•"/>
            </a:pPr>
            <a:r>
              <a:rPr lang="en-US" sz="1400" dirty="0">
                <a:latin typeface="Bookman Old Style"/>
                <a:ea typeface="Bookman Old Style"/>
                <a:cs typeface="Bookman Old Style"/>
                <a:sym typeface="Bookman Old Style"/>
              </a:rPr>
              <a:t>often expressed in decibels (dB) and is calculated using the Mean Squared Error</a:t>
            </a:r>
            <a:endParaRPr sz="1400" dirty="0">
              <a:latin typeface="Bookman Old Style"/>
              <a:ea typeface="Bookman Old Style"/>
              <a:cs typeface="Bookman Old Style"/>
              <a:sym typeface="Bookman Old Style"/>
            </a:endParaRPr>
          </a:p>
          <a:p>
            <a:pPr marL="457200" lvl="0" indent="-317500" algn="just" rtl="0">
              <a:lnSpc>
                <a:spcPct val="115000"/>
              </a:lnSpc>
              <a:spcBef>
                <a:spcPts val="0"/>
              </a:spcBef>
              <a:spcAft>
                <a:spcPts val="0"/>
              </a:spcAft>
              <a:buSzPts val="1400"/>
              <a:buFont typeface="Bookman Old Style"/>
              <a:buChar char="•"/>
            </a:pPr>
            <a:r>
              <a:rPr lang="en-US" sz="1400" dirty="0">
                <a:latin typeface="Bookman Old Style"/>
                <a:ea typeface="Bookman Old Style"/>
                <a:cs typeface="Bookman Old Style"/>
                <a:sym typeface="Bookman Old Style"/>
              </a:rPr>
              <a:t>(MSE) value.</a:t>
            </a:r>
            <a:endParaRPr sz="1400" dirty="0">
              <a:latin typeface="Bookman Old Style"/>
              <a:ea typeface="Bookman Old Style"/>
              <a:cs typeface="Bookman Old Style"/>
              <a:sym typeface="Bookman Old Style"/>
            </a:endParaRPr>
          </a:p>
          <a:p>
            <a:pPr marL="457200" lvl="0" indent="0" algn="l" rtl="0">
              <a:lnSpc>
                <a:spcPct val="100000"/>
              </a:lnSpc>
              <a:spcBef>
                <a:spcPts val="3020"/>
              </a:spcBef>
              <a:spcAft>
                <a:spcPts val="0"/>
              </a:spcAft>
              <a:buNone/>
            </a:pPr>
            <a:endParaRPr sz="1400" dirty="0">
              <a:latin typeface="Bookman Old Style"/>
              <a:ea typeface="Bookman Old Style"/>
              <a:cs typeface="Bookman Old Style"/>
              <a:sym typeface="Bookman Old Style"/>
            </a:endParaRPr>
          </a:p>
        </p:txBody>
      </p:sp>
      <p:sp>
        <p:nvSpPr>
          <p:cNvPr id="214" name="Google Shape;214;p24"/>
          <p:cNvSpPr txBox="1">
            <a:spLocks noGrp="1"/>
          </p:cNvSpPr>
          <p:nvPr>
            <p:ph type="sldNum" idx="12"/>
          </p:nvPr>
        </p:nvSpPr>
        <p:spPr>
          <a:xfrm>
            <a:off x="6553200" y="4767264"/>
            <a:ext cx="2133600" cy="273900"/>
          </a:xfrm>
          <a:prstGeom prst="rect">
            <a:avLst/>
          </a:prstGeom>
        </p:spPr>
        <p:txBody>
          <a:bodyPr spcFirstLastPara="1" wrap="square" lIns="94100" tIns="47025" rIns="94100" bIns="47025"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pic>
        <p:nvPicPr>
          <p:cNvPr id="215" name="Google Shape;215;p24"/>
          <p:cNvPicPr preferRelativeResize="0"/>
          <p:nvPr/>
        </p:nvPicPr>
        <p:blipFill>
          <a:blip r:embed="rId3">
            <a:alphaModFix/>
          </a:blip>
          <a:stretch>
            <a:fillRect/>
          </a:stretch>
        </p:blipFill>
        <p:spPr>
          <a:xfrm>
            <a:off x="1058200" y="3644128"/>
            <a:ext cx="6330651" cy="904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5"/>
          <p:cNvSpPr txBox="1">
            <a:spLocks noGrp="1"/>
          </p:cNvSpPr>
          <p:nvPr>
            <p:ph type="body" idx="1"/>
          </p:nvPr>
        </p:nvSpPr>
        <p:spPr>
          <a:xfrm>
            <a:off x="681025" y="1165475"/>
            <a:ext cx="7325400" cy="2462700"/>
          </a:xfrm>
          <a:prstGeom prst="rect">
            <a:avLst/>
          </a:prstGeom>
        </p:spPr>
        <p:txBody>
          <a:bodyPr spcFirstLastPara="1" wrap="square" lIns="94100" tIns="47025" rIns="94100" bIns="47025" anchor="t" anchorCtr="0">
            <a:noAutofit/>
          </a:bodyPr>
          <a:lstStyle/>
          <a:p>
            <a:pPr marL="0" lvl="0" indent="0" algn="just" rtl="0">
              <a:lnSpc>
                <a:spcPct val="115000"/>
              </a:lnSpc>
              <a:spcBef>
                <a:spcPts val="3020"/>
              </a:spcBef>
              <a:spcAft>
                <a:spcPts val="0"/>
              </a:spcAft>
              <a:buNone/>
            </a:pPr>
            <a:r>
              <a:rPr lang="en-US" sz="1400" b="1" dirty="0">
                <a:latin typeface="Bookman Old Style"/>
                <a:ea typeface="Bookman Old Style"/>
                <a:cs typeface="Bookman Old Style"/>
                <a:sym typeface="Bookman Old Style"/>
              </a:rPr>
              <a:t>Mean Squared Error (MSE):</a:t>
            </a:r>
            <a:endParaRPr sz="1400" b="1" dirty="0">
              <a:latin typeface="Bookman Old Style"/>
              <a:ea typeface="Bookman Old Style"/>
              <a:cs typeface="Bookman Old Style"/>
              <a:sym typeface="Bookman Old Style"/>
            </a:endParaRPr>
          </a:p>
          <a:p>
            <a:pPr marL="0" lvl="0" indent="0" algn="just" rtl="0">
              <a:lnSpc>
                <a:spcPct val="115000"/>
              </a:lnSpc>
              <a:spcBef>
                <a:spcPts val="0"/>
              </a:spcBef>
              <a:spcAft>
                <a:spcPts val="0"/>
              </a:spcAft>
              <a:buNone/>
            </a:pPr>
            <a:r>
              <a:rPr lang="en-US" sz="1400" dirty="0">
                <a:latin typeface="Bookman Old Style"/>
                <a:ea typeface="Bookman Old Style"/>
                <a:cs typeface="Bookman Old Style"/>
                <a:sym typeface="Bookman Old Style"/>
              </a:rPr>
              <a:t>MSE measures the average squared difference between corresponding pixels of the original and decrypted images. A lower MSE value indicates better image quality.</a:t>
            </a:r>
            <a:endParaRPr sz="1400" dirty="0">
              <a:latin typeface="Bookman Old Style"/>
              <a:ea typeface="Bookman Old Style"/>
              <a:cs typeface="Bookman Old Style"/>
              <a:sym typeface="Bookman Old Style"/>
            </a:endParaRPr>
          </a:p>
        </p:txBody>
      </p:sp>
      <p:sp>
        <p:nvSpPr>
          <p:cNvPr id="221" name="Google Shape;221;p25"/>
          <p:cNvSpPr txBox="1">
            <a:spLocks noGrp="1"/>
          </p:cNvSpPr>
          <p:nvPr>
            <p:ph type="sldNum" idx="12"/>
          </p:nvPr>
        </p:nvSpPr>
        <p:spPr>
          <a:xfrm>
            <a:off x="6553200" y="4767264"/>
            <a:ext cx="2133600" cy="273900"/>
          </a:xfrm>
          <a:prstGeom prst="rect">
            <a:avLst/>
          </a:prstGeom>
        </p:spPr>
        <p:txBody>
          <a:bodyPr spcFirstLastPara="1" wrap="square" lIns="94100" tIns="47025" rIns="94100" bIns="47025"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pic>
        <p:nvPicPr>
          <p:cNvPr id="222" name="Google Shape;222;p25"/>
          <p:cNvPicPr preferRelativeResize="0"/>
          <p:nvPr/>
        </p:nvPicPr>
        <p:blipFill>
          <a:blip r:embed="rId3">
            <a:alphaModFix/>
          </a:blip>
          <a:stretch>
            <a:fillRect/>
          </a:stretch>
        </p:blipFill>
        <p:spPr>
          <a:xfrm>
            <a:off x="681025" y="2522800"/>
            <a:ext cx="6957899" cy="1105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18</a:t>
            </a:fld>
            <a:endParaRPr>
              <a:latin typeface="Bookman Old Style"/>
              <a:ea typeface="Bookman Old Style"/>
              <a:cs typeface="Bookman Old Style"/>
              <a:sym typeface="Bookman Old Style"/>
            </a:endParaRPr>
          </a:p>
        </p:txBody>
      </p:sp>
      <p:sp>
        <p:nvSpPr>
          <p:cNvPr id="228" name="Google Shape;228;p26"/>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229" name="Google Shape;229;p26"/>
          <p:cNvSpPr txBox="1">
            <a:spLocks noGrp="1"/>
          </p:cNvSpPr>
          <p:nvPr>
            <p:ph type="title"/>
          </p:nvPr>
        </p:nvSpPr>
        <p:spPr>
          <a:xfrm>
            <a:off x="1041944" y="285747"/>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Bookman Old Style"/>
                <a:ea typeface="Bookman Old Style"/>
                <a:cs typeface="Bookman Old Style"/>
                <a:sym typeface="Bookman Old Style"/>
              </a:rPr>
              <a:t>Experiment Environment</a:t>
            </a:r>
            <a:endParaRPr sz="3600">
              <a:latin typeface="Bookman Old Style"/>
              <a:ea typeface="Bookman Old Style"/>
              <a:cs typeface="Bookman Old Style"/>
              <a:sym typeface="Bookman Old Style"/>
            </a:endParaRPr>
          </a:p>
        </p:txBody>
      </p:sp>
      <p:sp>
        <p:nvSpPr>
          <p:cNvPr id="230" name="Google Shape;230;p26"/>
          <p:cNvSpPr txBox="1"/>
          <p:nvPr/>
        </p:nvSpPr>
        <p:spPr>
          <a:xfrm>
            <a:off x="315144" y="847031"/>
            <a:ext cx="9095400" cy="59322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dirty="0">
                <a:solidFill>
                  <a:schemeClr val="dk1"/>
                </a:solidFill>
                <a:latin typeface="Bookman Old Style"/>
                <a:ea typeface="Bookman Old Style"/>
                <a:cs typeface="Bookman Old Style"/>
                <a:sym typeface="Bookman Old Style"/>
              </a:rPr>
              <a:t>The experiment environment for the project includes a machine with the following specifications:</a:t>
            </a:r>
            <a:endParaRPr dirty="0">
              <a:solidFill>
                <a:schemeClr val="dk1"/>
              </a:solidFill>
              <a:latin typeface="Bookman Old Style"/>
              <a:ea typeface="Bookman Old Style"/>
              <a:cs typeface="Bookman Old Style"/>
              <a:sym typeface="Bookman Old Style"/>
            </a:endParaRPr>
          </a:p>
          <a:p>
            <a:pPr marL="457200" lvl="0" indent="-228600" algn="l" rtl="0">
              <a:lnSpc>
                <a:spcPct val="115000"/>
              </a:lnSpc>
              <a:spcBef>
                <a:spcPts val="1500"/>
              </a:spcBef>
              <a:spcAft>
                <a:spcPts val="0"/>
              </a:spcAft>
              <a:buClr>
                <a:schemeClr val="dk1"/>
              </a:buClr>
              <a:buSzPts val="1400"/>
              <a:buFont typeface="Bookman Old Style"/>
              <a:buNone/>
            </a:pPr>
            <a:r>
              <a:rPr lang="en-US" dirty="0">
                <a:solidFill>
                  <a:schemeClr val="dk1"/>
                </a:solidFill>
                <a:latin typeface="Bookman Old Style"/>
                <a:ea typeface="Bookman Old Style"/>
                <a:cs typeface="Bookman Old Style"/>
                <a:sym typeface="Bookman Old Style"/>
              </a:rPr>
              <a:t>Processor:</a:t>
            </a:r>
            <a:endParaRPr dirty="0">
              <a:solidFill>
                <a:schemeClr val="dk1"/>
              </a:solidFill>
              <a:latin typeface="Bookman Old Style"/>
              <a:ea typeface="Bookman Old Style"/>
              <a:cs typeface="Bookman Old Style"/>
              <a:sym typeface="Bookman Old Style"/>
            </a:endParaRPr>
          </a:p>
          <a:p>
            <a:pPr marL="914400" lvl="1" indent="-317500" algn="l" rtl="0">
              <a:lnSpc>
                <a:spcPct val="115000"/>
              </a:lnSpc>
              <a:spcBef>
                <a:spcPts val="0"/>
              </a:spcBef>
              <a:spcAft>
                <a:spcPts val="0"/>
              </a:spcAft>
              <a:buClr>
                <a:schemeClr val="dk1"/>
              </a:buClr>
              <a:buSzPts val="1400"/>
              <a:buFont typeface="Bookman Old Style"/>
              <a:buChar char="●"/>
            </a:pPr>
            <a:r>
              <a:rPr lang="en-US" dirty="0">
                <a:solidFill>
                  <a:schemeClr val="dk1"/>
                </a:solidFill>
                <a:latin typeface="Bookman Old Style"/>
                <a:ea typeface="Bookman Old Style"/>
                <a:cs typeface="Bookman Old Style"/>
                <a:sym typeface="Bookman Old Style"/>
              </a:rPr>
              <a:t>Intel Core i5</a:t>
            </a:r>
            <a:endParaRPr dirty="0">
              <a:solidFill>
                <a:schemeClr val="dk1"/>
              </a:solidFill>
              <a:latin typeface="Bookman Old Style"/>
              <a:ea typeface="Bookman Old Style"/>
              <a:cs typeface="Bookman Old Style"/>
              <a:sym typeface="Bookman Old Style"/>
            </a:endParaRPr>
          </a:p>
          <a:p>
            <a:pPr marL="457200" lvl="0" indent="-228600" algn="l" rtl="0">
              <a:lnSpc>
                <a:spcPct val="115000"/>
              </a:lnSpc>
              <a:spcBef>
                <a:spcPts val="0"/>
              </a:spcBef>
              <a:spcAft>
                <a:spcPts val="0"/>
              </a:spcAft>
              <a:buClr>
                <a:schemeClr val="dk1"/>
              </a:buClr>
              <a:buSzPts val="1400"/>
              <a:buFont typeface="Bookman Old Style"/>
              <a:buNone/>
            </a:pPr>
            <a:r>
              <a:rPr lang="en-US" dirty="0">
                <a:solidFill>
                  <a:schemeClr val="dk1"/>
                </a:solidFill>
                <a:latin typeface="Bookman Old Style"/>
                <a:ea typeface="Bookman Old Style"/>
                <a:cs typeface="Bookman Old Style"/>
                <a:sym typeface="Bookman Old Style"/>
              </a:rPr>
              <a:t>Memory (RAM):</a:t>
            </a:r>
            <a:endParaRPr dirty="0">
              <a:solidFill>
                <a:schemeClr val="dk1"/>
              </a:solidFill>
              <a:latin typeface="Bookman Old Style"/>
              <a:ea typeface="Bookman Old Style"/>
              <a:cs typeface="Bookman Old Style"/>
              <a:sym typeface="Bookman Old Style"/>
            </a:endParaRPr>
          </a:p>
          <a:p>
            <a:pPr marL="914400" lvl="1" indent="-317500" algn="l" rtl="0">
              <a:lnSpc>
                <a:spcPct val="115000"/>
              </a:lnSpc>
              <a:spcBef>
                <a:spcPts val="0"/>
              </a:spcBef>
              <a:spcAft>
                <a:spcPts val="0"/>
              </a:spcAft>
              <a:buClr>
                <a:schemeClr val="dk1"/>
              </a:buClr>
              <a:buSzPts val="1400"/>
              <a:buFont typeface="Bookman Old Style"/>
              <a:buChar char="●"/>
            </a:pPr>
            <a:r>
              <a:rPr lang="en-US" dirty="0">
                <a:solidFill>
                  <a:schemeClr val="dk1"/>
                </a:solidFill>
                <a:latin typeface="Bookman Old Style"/>
                <a:ea typeface="Bookman Old Style"/>
                <a:cs typeface="Bookman Old Style"/>
                <a:sym typeface="Bookman Old Style"/>
              </a:rPr>
              <a:t>32GB RAM</a:t>
            </a:r>
            <a:endParaRPr dirty="0">
              <a:solidFill>
                <a:schemeClr val="dk1"/>
              </a:solidFill>
              <a:latin typeface="Bookman Old Style"/>
              <a:ea typeface="Bookman Old Style"/>
              <a:cs typeface="Bookman Old Style"/>
              <a:sym typeface="Bookman Old Style"/>
            </a:endParaRPr>
          </a:p>
          <a:p>
            <a:pPr marL="457200" lvl="0" indent="-228600" algn="l" rtl="0">
              <a:lnSpc>
                <a:spcPct val="115000"/>
              </a:lnSpc>
              <a:spcBef>
                <a:spcPts val="0"/>
              </a:spcBef>
              <a:spcAft>
                <a:spcPts val="0"/>
              </a:spcAft>
              <a:buClr>
                <a:schemeClr val="dk1"/>
              </a:buClr>
              <a:buSzPts val="1400"/>
              <a:buFont typeface="Bookman Old Style"/>
              <a:buNone/>
            </a:pPr>
            <a:r>
              <a:rPr lang="en-US" dirty="0">
                <a:solidFill>
                  <a:schemeClr val="dk1"/>
                </a:solidFill>
                <a:latin typeface="Bookman Old Style"/>
                <a:ea typeface="Bookman Old Style"/>
                <a:cs typeface="Bookman Old Style"/>
                <a:sym typeface="Bookman Old Style"/>
              </a:rPr>
              <a:t>Storage:</a:t>
            </a:r>
            <a:endParaRPr dirty="0">
              <a:solidFill>
                <a:schemeClr val="dk1"/>
              </a:solidFill>
              <a:latin typeface="Bookman Old Style"/>
              <a:ea typeface="Bookman Old Style"/>
              <a:cs typeface="Bookman Old Style"/>
              <a:sym typeface="Bookman Old Style"/>
            </a:endParaRPr>
          </a:p>
          <a:p>
            <a:pPr marL="914400" lvl="1" indent="-317500" algn="l" rtl="0">
              <a:lnSpc>
                <a:spcPct val="115000"/>
              </a:lnSpc>
              <a:spcBef>
                <a:spcPts val="0"/>
              </a:spcBef>
              <a:spcAft>
                <a:spcPts val="0"/>
              </a:spcAft>
              <a:buClr>
                <a:schemeClr val="dk1"/>
              </a:buClr>
              <a:buSzPts val="1400"/>
              <a:buFont typeface="Bookman Old Style"/>
              <a:buChar char="●"/>
            </a:pPr>
            <a:r>
              <a:rPr lang="en-US" dirty="0">
                <a:solidFill>
                  <a:schemeClr val="dk1"/>
                </a:solidFill>
                <a:latin typeface="Bookman Old Style"/>
                <a:ea typeface="Bookman Old Style"/>
                <a:cs typeface="Bookman Old Style"/>
                <a:sym typeface="Bookman Old Style"/>
              </a:rPr>
              <a:t>1 TB HDD</a:t>
            </a:r>
            <a:endParaRPr dirty="0">
              <a:solidFill>
                <a:schemeClr val="dk1"/>
              </a:solidFill>
              <a:latin typeface="Bookman Old Style"/>
              <a:ea typeface="Bookman Old Style"/>
              <a:cs typeface="Bookman Old Style"/>
              <a:sym typeface="Bookman Old Style"/>
            </a:endParaRPr>
          </a:p>
          <a:p>
            <a:pPr marL="457200" lvl="0" indent="-228600" algn="l" rtl="0">
              <a:lnSpc>
                <a:spcPct val="115000"/>
              </a:lnSpc>
              <a:spcBef>
                <a:spcPts val="0"/>
              </a:spcBef>
              <a:spcAft>
                <a:spcPts val="0"/>
              </a:spcAft>
              <a:buClr>
                <a:schemeClr val="dk1"/>
              </a:buClr>
              <a:buSzPts val="1400"/>
              <a:buFont typeface="Bookman Old Style"/>
              <a:buNone/>
            </a:pPr>
            <a:r>
              <a:rPr lang="en-US" dirty="0">
                <a:solidFill>
                  <a:schemeClr val="dk1"/>
                </a:solidFill>
                <a:latin typeface="Bookman Old Style"/>
                <a:ea typeface="Bookman Old Style"/>
                <a:cs typeface="Bookman Old Style"/>
                <a:sym typeface="Bookman Old Style"/>
              </a:rPr>
              <a:t>Operating System:</a:t>
            </a:r>
            <a:endParaRPr dirty="0">
              <a:solidFill>
                <a:schemeClr val="dk1"/>
              </a:solidFill>
              <a:latin typeface="Bookman Old Style"/>
              <a:ea typeface="Bookman Old Style"/>
              <a:cs typeface="Bookman Old Style"/>
              <a:sym typeface="Bookman Old Style"/>
            </a:endParaRPr>
          </a:p>
          <a:p>
            <a:pPr marL="914400" lvl="1" indent="-317500" algn="l" rtl="0">
              <a:lnSpc>
                <a:spcPct val="115000"/>
              </a:lnSpc>
              <a:spcBef>
                <a:spcPts val="0"/>
              </a:spcBef>
              <a:spcAft>
                <a:spcPts val="0"/>
              </a:spcAft>
              <a:buClr>
                <a:schemeClr val="dk1"/>
              </a:buClr>
              <a:buSzPts val="1400"/>
              <a:buFont typeface="Bookman Old Style"/>
              <a:buChar char="●"/>
            </a:pPr>
            <a:r>
              <a:rPr lang="en-US" dirty="0">
                <a:solidFill>
                  <a:schemeClr val="dk1"/>
                </a:solidFill>
                <a:latin typeface="Bookman Old Style"/>
                <a:ea typeface="Bookman Old Style"/>
                <a:cs typeface="Bookman Old Style"/>
                <a:sym typeface="Bookman Old Style"/>
              </a:rPr>
              <a:t>Windows OS</a:t>
            </a:r>
            <a:endParaRPr dirty="0">
              <a:solidFill>
                <a:schemeClr val="dk1"/>
              </a:solidFill>
              <a:latin typeface="Bookman Old Style"/>
              <a:ea typeface="Bookman Old Style"/>
              <a:cs typeface="Bookman Old Style"/>
              <a:sym typeface="Bookman Old Style"/>
            </a:endParaRPr>
          </a:p>
          <a:p>
            <a:pPr marL="457200" lvl="0" indent="-228600" algn="l" rtl="0">
              <a:lnSpc>
                <a:spcPct val="115000"/>
              </a:lnSpc>
              <a:spcBef>
                <a:spcPts val="0"/>
              </a:spcBef>
              <a:spcAft>
                <a:spcPts val="0"/>
              </a:spcAft>
              <a:buClr>
                <a:schemeClr val="dk1"/>
              </a:buClr>
              <a:buSzPts val="1400"/>
              <a:buFont typeface="Bookman Old Style"/>
              <a:buNone/>
            </a:pPr>
            <a:r>
              <a:rPr lang="en-US" dirty="0">
                <a:solidFill>
                  <a:schemeClr val="dk1"/>
                </a:solidFill>
                <a:latin typeface="Bookman Old Style"/>
                <a:ea typeface="Bookman Old Style"/>
                <a:cs typeface="Bookman Old Style"/>
                <a:sym typeface="Bookman Old Style"/>
              </a:rPr>
              <a:t>Experiment IDE:</a:t>
            </a:r>
            <a:endParaRPr dirty="0">
              <a:solidFill>
                <a:schemeClr val="dk1"/>
              </a:solidFill>
              <a:latin typeface="Bookman Old Style"/>
              <a:ea typeface="Bookman Old Style"/>
              <a:cs typeface="Bookman Old Style"/>
              <a:sym typeface="Bookman Old Style"/>
            </a:endParaRPr>
          </a:p>
          <a:p>
            <a:pPr marL="914400" lvl="1" indent="-317500" algn="l" rtl="0">
              <a:lnSpc>
                <a:spcPct val="115000"/>
              </a:lnSpc>
              <a:spcBef>
                <a:spcPts val="0"/>
              </a:spcBef>
              <a:spcAft>
                <a:spcPts val="0"/>
              </a:spcAft>
              <a:buClr>
                <a:schemeClr val="dk1"/>
              </a:buClr>
              <a:buSzPts val="1400"/>
              <a:buFont typeface="Bookman Old Style"/>
              <a:buChar char="●"/>
            </a:pPr>
            <a:r>
              <a:rPr lang="en-US" dirty="0">
                <a:solidFill>
                  <a:schemeClr val="dk1"/>
                </a:solidFill>
                <a:latin typeface="Bookman Old Style"/>
                <a:ea typeface="Bookman Old Style"/>
                <a:cs typeface="Bookman Old Style"/>
                <a:sym typeface="Bookman Old Style"/>
              </a:rPr>
              <a:t>Google </a:t>
            </a:r>
            <a:r>
              <a:rPr lang="en-US" dirty="0" err="1">
                <a:solidFill>
                  <a:schemeClr val="dk1"/>
                </a:solidFill>
                <a:latin typeface="Bookman Old Style"/>
                <a:ea typeface="Bookman Old Style"/>
                <a:cs typeface="Bookman Old Style"/>
                <a:sym typeface="Bookman Old Style"/>
              </a:rPr>
              <a:t>Colab</a:t>
            </a:r>
            <a:endParaRPr dirty="0">
              <a:solidFill>
                <a:schemeClr val="dk1"/>
              </a:solidFill>
              <a:latin typeface="Bookman Old Style"/>
              <a:ea typeface="Bookman Old Style"/>
              <a:cs typeface="Bookman Old Style"/>
              <a:sym typeface="Bookman Old Style"/>
            </a:endParaRPr>
          </a:p>
          <a:p>
            <a:pPr marL="0" lvl="0" indent="0" algn="l" rtl="0">
              <a:lnSpc>
                <a:spcPct val="100000"/>
              </a:lnSpc>
              <a:spcBef>
                <a:spcPts val="1500"/>
              </a:spcBef>
              <a:spcAft>
                <a:spcPts val="0"/>
              </a:spcAft>
              <a:buNone/>
            </a:pPr>
            <a:r>
              <a:rPr lang="en-US" dirty="0">
                <a:solidFill>
                  <a:schemeClr val="dk1"/>
                </a:solidFill>
                <a:latin typeface="Bookman Old Style"/>
                <a:ea typeface="Bookman Old Style"/>
                <a:cs typeface="Bookman Old Style"/>
                <a:sym typeface="Bookman Old Style"/>
              </a:rPr>
              <a:t>    Programming Language:</a:t>
            </a:r>
            <a:endParaRPr lang="en-IN" dirty="0">
              <a:solidFill>
                <a:schemeClr val="dk1"/>
              </a:solidFill>
              <a:latin typeface="Bookman Old Style"/>
              <a:ea typeface="Bookman Old Style"/>
              <a:cs typeface="Bookman Old Style"/>
              <a:sym typeface="Bookman Old Style"/>
            </a:endParaRPr>
          </a:p>
          <a:p>
            <a:pPr marL="914400" lvl="1" indent="-295275" algn="l" rtl="0">
              <a:lnSpc>
                <a:spcPct val="115000"/>
              </a:lnSpc>
              <a:spcBef>
                <a:spcPts val="1500"/>
              </a:spcBef>
              <a:spcAft>
                <a:spcPts val="0"/>
              </a:spcAft>
              <a:buClr>
                <a:schemeClr val="dk1"/>
              </a:buClr>
              <a:buSzPts val="1050"/>
              <a:buFont typeface="Bookman Old Style"/>
              <a:buChar char="●"/>
            </a:pPr>
            <a:r>
              <a:rPr lang="en-IN" dirty="0">
                <a:solidFill>
                  <a:schemeClr val="dk1"/>
                </a:solidFill>
                <a:latin typeface="Bookman Old Style"/>
                <a:ea typeface="Bookman Old Style"/>
                <a:cs typeface="Bookman Old Style"/>
                <a:sym typeface="Bookman Old Style"/>
              </a:rPr>
              <a:t>Python                 </a:t>
            </a:r>
          </a:p>
          <a:p>
            <a:pPr marL="914400" lvl="0" indent="0" algn="l" rtl="0">
              <a:lnSpc>
                <a:spcPct val="115000"/>
              </a:lnSpc>
              <a:spcBef>
                <a:spcPts val="1500"/>
              </a:spcBef>
              <a:spcAft>
                <a:spcPts val="0"/>
              </a:spcAft>
              <a:buNone/>
            </a:pPr>
            <a:endParaRPr dirty="0">
              <a:solidFill>
                <a:schemeClr val="dk1"/>
              </a:solidFill>
              <a:latin typeface="Bookman Old Style"/>
              <a:ea typeface="Bookman Old Style"/>
              <a:cs typeface="Bookman Old Style"/>
              <a:sym typeface="Bookman Old Style"/>
            </a:endParaRPr>
          </a:p>
          <a:p>
            <a:pPr marL="0" lvl="0" indent="0" algn="l" rtl="0">
              <a:lnSpc>
                <a:spcPct val="115000"/>
              </a:lnSpc>
              <a:spcBef>
                <a:spcPts val="1500"/>
              </a:spcBef>
              <a:spcAft>
                <a:spcPts val="0"/>
              </a:spcAft>
              <a:buNone/>
            </a:pPr>
            <a:endParaRPr dirty="0">
              <a:solidFill>
                <a:schemeClr val="dk1"/>
              </a:solidFill>
              <a:latin typeface="Bookman Old Style"/>
              <a:ea typeface="Bookman Old Style"/>
              <a:cs typeface="Bookman Old Style"/>
              <a:sym typeface="Bookman Old Style"/>
            </a:endParaRPr>
          </a:p>
          <a:p>
            <a:pPr marL="0" lvl="0" indent="0" algn="l" rtl="0">
              <a:lnSpc>
                <a:spcPct val="175000"/>
              </a:lnSpc>
              <a:spcBef>
                <a:spcPts val="1500"/>
              </a:spcBef>
              <a:spcAft>
                <a:spcPts val="0"/>
              </a:spcAft>
              <a:buClr>
                <a:schemeClr val="dk1"/>
              </a:buClr>
              <a:buSzPts val="1100"/>
              <a:buFont typeface="Arial"/>
              <a:buNone/>
            </a:pPr>
            <a:endParaRPr dirty="0">
              <a:solidFill>
                <a:schemeClr val="dk1"/>
              </a:solidFill>
              <a:latin typeface="Bookman Old Style"/>
              <a:ea typeface="Bookman Old Style"/>
              <a:cs typeface="Bookman Old Style"/>
              <a:sym typeface="Bookman Old Style"/>
            </a:endParaRPr>
          </a:p>
          <a:p>
            <a:pPr marL="0" marR="0" lvl="0" indent="0" algn="l" rtl="0">
              <a:lnSpc>
                <a:spcPct val="100000"/>
              </a:lnSpc>
              <a:spcBef>
                <a:spcPts val="1500"/>
              </a:spcBef>
              <a:spcAft>
                <a:spcPts val="0"/>
              </a:spcAft>
              <a:buNone/>
            </a:pPr>
            <a:endParaRPr b="1" dirty="0">
              <a:latin typeface="Bookman Old Style"/>
              <a:ea typeface="Bookman Old Style"/>
              <a:cs typeface="Bookman Old Style"/>
              <a:sym typeface="Bookman Old Style"/>
            </a:endParaRPr>
          </a:p>
          <a:p>
            <a:pPr marL="0" marR="0" lvl="0" indent="0" algn="l" rtl="0">
              <a:lnSpc>
                <a:spcPct val="100000"/>
              </a:lnSpc>
              <a:spcBef>
                <a:spcPts val="0"/>
              </a:spcBef>
              <a:spcAft>
                <a:spcPts val="0"/>
              </a:spcAft>
              <a:buNone/>
            </a:pPr>
            <a:endParaRPr i="0" u="none" strike="noStrike" cap="none" dirty="0">
              <a:solidFill>
                <a:srgbClr val="000000"/>
              </a:solidFill>
              <a:latin typeface="Bookman Old Style"/>
              <a:ea typeface="Bookman Old Style"/>
              <a:cs typeface="Bookman Old Style"/>
              <a:sym typeface="Bookman Old Style"/>
            </a:endParaRPr>
          </a:p>
        </p:txBody>
      </p:sp>
      <p:sp>
        <p:nvSpPr>
          <p:cNvPr id="231" name="Google Shape;231;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a:t>1/24/2024</a:t>
            </a:r>
            <a:endParaRPr/>
          </a:p>
        </p:txBody>
      </p:sp>
      <p:sp>
        <p:nvSpPr>
          <p:cNvPr id="232" name="Google Shape;232;p26"/>
          <p:cNvSpPr txBox="1">
            <a:spLocks noGrp="1"/>
          </p:cNvSpPr>
          <p:nvPr>
            <p:ph type="ftr" idx="11"/>
          </p:nvPr>
        </p:nvSpPr>
        <p:spPr>
          <a:xfrm>
            <a:off x="3107863"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238" name="Google Shape;238;p27"/>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39" name="Google Shape;239;p27"/>
          <p:cNvSpPr txBox="1">
            <a:spLocks noGrp="1"/>
          </p:cNvSpPr>
          <p:nvPr>
            <p:ph type="title"/>
          </p:nvPr>
        </p:nvSpPr>
        <p:spPr>
          <a:xfrm>
            <a:off x="948225" y="221808"/>
            <a:ext cx="5604900" cy="4056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Bookman Old Style"/>
                <a:ea typeface="Bookman Old Style"/>
                <a:cs typeface="Bookman Old Style"/>
                <a:sym typeface="Bookman Old Style"/>
              </a:rPr>
              <a:t>Project status</a:t>
            </a:r>
            <a:endParaRPr sz="3600">
              <a:latin typeface="Bookman Old Style"/>
              <a:ea typeface="Bookman Old Style"/>
              <a:cs typeface="Bookman Old Style"/>
              <a:sym typeface="Bookman Old Style"/>
            </a:endParaRPr>
          </a:p>
        </p:txBody>
      </p:sp>
      <p:graphicFrame>
        <p:nvGraphicFramePr>
          <p:cNvPr id="240" name="Google Shape;240;p27"/>
          <p:cNvGraphicFramePr/>
          <p:nvPr/>
        </p:nvGraphicFramePr>
        <p:xfrm>
          <a:off x="1123308" y="1279490"/>
          <a:ext cx="6602875" cy="2093010"/>
        </p:xfrm>
        <a:graphic>
          <a:graphicData uri="http://schemas.openxmlformats.org/drawingml/2006/table">
            <a:tbl>
              <a:tblPr firstRow="1" bandRow="1">
                <a:noFill/>
                <a:tableStyleId>{AB2D0DDF-4FC7-4D7C-9C58-72B6CAA8FC0F}</a:tableStyleId>
              </a:tblPr>
              <a:tblGrid>
                <a:gridCol w="602750">
                  <a:extLst>
                    <a:ext uri="{9D8B030D-6E8A-4147-A177-3AD203B41FA5}">
                      <a16:colId xmlns:a16="http://schemas.microsoft.com/office/drawing/2014/main" val="20000"/>
                    </a:ext>
                  </a:extLst>
                </a:gridCol>
                <a:gridCol w="4099400">
                  <a:extLst>
                    <a:ext uri="{9D8B030D-6E8A-4147-A177-3AD203B41FA5}">
                      <a16:colId xmlns:a16="http://schemas.microsoft.com/office/drawing/2014/main" val="20001"/>
                    </a:ext>
                  </a:extLst>
                </a:gridCol>
                <a:gridCol w="1900725">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None/>
                      </a:pPr>
                      <a:r>
                        <a:rPr lang="en-US" sz="1400" u="none" strike="noStrike" cap="none">
                          <a:latin typeface="Bookman Old Style"/>
                          <a:ea typeface="Bookman Old Style"/>
                          <a:cs typeface="Bookman Old Style"/>
                          <a:sym typeface="Bookman Old Style"/>
                        </a:rPr>
                        <a:t>S.No</a:t>
                      </a:r>
                      <a:endParaRPr sz="1400" u="none" strike="noStrike" cap="none">
                        <a:latin typeface="Bookman Old Style"/>
                        <a:ea typeface="Bookman Old Style"/>
                        <a:cs typeface="Bookman Old Style"/>
                        <a:sym typeface="Bookman Old Style"/>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latin typeface="Bookman Old Style"/>
                          <a:ea typeface="Bookman Old Style"/>
                          <a:cs typeface="Bookman Old Style"/>
                          <a:sym typeface="Bookman Old Style"/>
                        </a:rPr>
                        <a:t>Functionality</a:t>
                      </a:r>
                      <a:endParaRPr sz="1400" u="none" strike="noStrike" cap="none">
                        <a:latin typeface="Bookman Old Style"/>
                        <a:ea typeface="Bookman Old Style"/>
                        <a:cs typeface="Bookman Old Style"/>
                        <a:sym typeface="Bookman Old Style"/>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latin typeface="Bookman Old Style"/>
                          <a:ea typeface="Bookman Old Style"/>
                          <a:cs typeface="Bookman Old Style"/>
                          <a:sym typeface="Bookman Old Style"/>
                        </a:rPr>
                        <a:t>Status</a:t>
                      </a:r>
                      <a:endParaRPr>
                        <a:latin typeface="Bookman Old Style"/>
                        <a:ea typeface="Bookman Old Style"/>
                        <a:cs typeface="Bookman Old Style"/>
                        <a:sym typeface="Bookman Old Style"/>
                      </a:endParaRPr>
                    </a:p>
                    <a:p>
                      <a:pPr marL="0" marR="0" lvl="0" indent="0" algn="l" rtl="0">
                        <a:lnSpc>
                          <a:spcPct val="100000"/>
                        </a:lnSpc>
                        <a:spcBef>
                          <a:spcPts val="0"/>
                        </a:spcBef>
                        <a:spcAft>
                          <a:spcPts val="0"/>
                        </a:spcAft>
                        <a:buNone/>
                      </a:pPr>
                      <a:r>
                        <a:rPr lang="en-US" sz="1000" u="none" strike="noStrike" cap="none">
                          <a:latin typeface="Bookman Old Style"/>
                          <a:ea typeface="Bookman Old Style"/>
                          <a:cs typeface="Bookman Old Style"/>
                          <a:sym typeface="Bookman Old Style"/>
                        </a:rPr>
                        <a:t>(Completed /in-progress/Not started)</a:t>
                      </a:r>
                      <a:endParaRPr sz="1000" u="none" strike="noStrike" cap="none">
                        <a:latin typeface="Bookman Old Style"/>
                        <a:ea typeface="Bookman Old Style"/>
                        <a:cs typeface="Bookman Old Style"/>
                        <a:sym typeface="Bookman Old Style"/>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US">
                          <a:latin typeface="Bookman Old Style"/>
                          <a:ea typeface="Bookman Old Style"/>
                          <a:cs typeface="Bookman Old Style"/>
                          <a:sym typeface="Bookman Old Style"/>
                        </a:rPr>
                        <a:t>1</a:t>
                      </a:r>
                      <a:endParaRPr sz="1400" u="none" strike="noStrike" cap="none">
                        <a:latin typeface="Bookman Old Style"/>
                        <a:ea typeface="Bookman Old Style"/>
                        <a:cs typeface="Bookman Old Style"/>
                        <a:sym typeface="Bookman Old Style"/>
                      </a:endParaRPr>
                    </a:p>
                  </a:txBody>
                  <a:tcPr marL="91450" marR="91450" marT="45725" marB="45725"/>
                </a:tc>
                <a:tc>
                  <a:txBody>
                    <a:bodyPr/>
                    <a:lstStyle/>
                    <a:p>
                      <a:pPr marL="0" marR="0" lvl="0" indent="0" algn="l" rtl="0">
                        <a:lnSpc>
                          <a:spcPct val="100000"/>
                        </a:lnSpc>
                        <a:spcBef>
                          <a:spcPts val="0"/>
                        </a:spcBef>
                        <a:spcAft>
                          <a:spcPts val="0"/>
                        </a:spcAft>
                        <a:buNone/>
                      </a:pPr>
                      <a:r>
                        <a:rPr lang="en-US">
                          <a:latin typeface="Bookman Old Style"/>
                          <a:ea typeface="Bookman Old Style"/>
                          <a:cs typeface="Bookman Old Style"/>
                          <a:sym typeface="Bookman Old Style"/>
                        </a:rPr>
                        <a:t>Literature Survey</a:t>
                      </a:r>
                      <a:endParaRPr sz="1400" u="none" strike="noStrike" cap="none">
                        <a:latin typeface="Bookman Old Style"/>
                        <a:ea typeface="Bookman Old Style"/>
                        <a:cs typeface="Bookman Old Style"/>
                        <a:sym typeface="Bookman Old Style"/>
                      </a:endParaRPr>
                    </a:p>
                  </a:txBody>
                  <a:tcPr marL="91450" marR="91450" marT="45725" marB="45725"/>
                </a:tc>
                <a:tc>
                  <a:txBody>
                    <a:bodyPr/>
                    <a:lstStyle/>
                    <a:p>
                      <a:pPr marL="0" marR="0" lvl="0" indent="0" algn="l" rtl="0">
                        <a:lnSpc>
                          <a:spcPct val="100000"/>
                        </a:lnSpc>
                        <a:spcBef>
                          <a:spcPts val="0"/>
                        </a:spcBef>
                        <a:spcAft>
                          <a:spcPts val="0"/>
                        </a:spcAft>
                        <a:buNone/>
                      </a:pPr>
                      <a:r>
                        <a:rPr lang="en-US">
                          <a:latin typeface="Bookman Old Style"/>
                          <a:ea typeface="Bookman Old Style"/>
                          <a:cs typeface="Bookman Old Style"/>
                          <a:sym typeface="Bookman Old Style"/>
                        </a:rPr>
                        <a:t>Completed</a:t>
                      </a:r>
                      <a:endParaRPr sz="1400" u="none" strike="noStrike" cap="none">
                        <a:latin typeface="Bookman Old Style"/>
                        <a:ea typeface="Bookman Old Style"/>
                        <a:cs typeface="Bookman Old Style"/>
                        <a:sym typeface="Bookman Old Style"/>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n-US">
                          <a:latin typeface="Bookman Old Style"/>
                          <a:ea typeface="Bookman Old Style"/>
                          <a:cs typeface="Bookman Old Style"/>
                          <a:sym typeface="Bookman Old Style"/>
                        </a:rPr>
                        <a:t>2</a:t>
                      </a:r>
                      <a:endParaRPr sz="1400" u="none" strike="noStrike" cap="none">
                        <a:latin typeface="Bookman Old Style"/>
                        <a:ea typeface="Bookman Old Style"/>
                        <a:cs typeface="Bookman Old Style"/>
                        <a:sym typeface="Bookman Old Style"/>
                      </a:endParaRPr>
                    </a:p>
                  </a:txBody>
                  <a:tcPr marL="91450" marR="91450" marT="45725" marB="45725"/>
                </a:tc>
                <a:tc>
                  <a:txBody>
                    <a:bodyPr/>
                    <a:lstStyle/>
                    <a:p>
                      <a:pPr marL="0" marR="0" lvl="0" indent="0" algn="l" rtl="0">
                        <a:lnSpc>
                          <a:spcPct val="100000"/>
                        </a:lnSpc>
                        <a:spcBef>
                          <a:spcPts val="0"/>
                        </a:spcBef>
                        <a:spcAft>
                          <a:spcPts val="0"/>
                        </a:spcAft>
                        <a:buNone/>
                      </a:pPr>
                      <a:r>
                        <a:rPr lang="en-US">
                          <a:latin typeface="Bookman Old Style"/>
                          <a:ea typeface="Bookman Old Style"/>
                          <a:cs typeface="Bookman Old Style"/>
                          <a:sym typeface="Bookman Old Style"/>
                        </a:rPr>
                        <a:t>Problem Definition</a:t>
                      </a:r>
                      <a:endParaRPr sz="1400" u="none" strike="noStrike" cap="none">
                        <a:latin typeface="Bookman Old Style"/>
                        <a:ea typeface="Bookman Old Style"/>
                        <a:cs typeface="Bookman Old Style"/>
                        <a:sym typeface="Bookman Old Style"/>
                      </a:endParaRPr>
                    </a:p>
                  </a:txBody>
                  <a:tcPr marL="91450" marR="91450" marT="45725" marB="45725"/>
                </a:tc>
                <a:tc>
                  <a:txBody>
                    <a:bodyPr/>
                    <a:lstStyle/>
                    <a:p>
                      <a:pPr marL="0" marR="0" lvl="0" indent="0" algn="l" rtl="0">
                        <a:lnSpc>
                          <a:spcPct val="100000"/>
                        </a:lnSpc>
                        <a:spcBef>
                          <a:spcPts val="0"/>
                        </a:spcBef>
                        <a:spcAft>
                          <a:spcPts val="0"/>
                        </a:spcAft>
                        <a:buNone/>
                      </a:pPr>
                      <a:r>
                        <a:rPr lang="en-US">
                          <a:latin typeface="Bookman Old Style"/>
                          <a:ea typeface="Bookman Old Style"/>
                          <a:cs typeface="Bookman Old Style"/>
                          <a:sym typeface="Bookman Old Style"/>
                        </a:rPr>
                        <a:t>Completed</a:t>
                      </a:r>
                      <a:endParaRPr sz="1400" u="none" strike="noStrike" cap="none">
                        <a:latin typeface="Bookman Old Style"/>
                        <a:ea typeface="Bookman Old Style"/>
                        <a:cs typeface="Bookman Old Style"/>
                        <a:sym typeface="Bookman Old Style"/>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US">
                          <a:latin typeface="Bookman Old Style"/>
                          <a:ea typeface="Bookman Old Style"/>
                          <a:cs typeface="Bookman Old Style"/>
                          <a:sym typeface="Bookman Old Style"/>
                        </a:rPr>
                        <a:t>3</a:t>
                      </a:r>
                      <a:endParaRPr sz="1400" u="none" strike="noStrike" cap="none">
                        <a:latin typeface="Bookman Old Style"/>
                        <a:ea typeface="Bookman Old Style"/>
                        <a:cs typeface="Bookman Old Style"/>
                        <a:sym typeface="Bookman Old Style"/>
                      </a:endParaRPr>
                    </a:p>
                  </a:txBody>
                  <a:tcPr marL="91450" marR="91450" marT="45725" marB="45725"/>
                </a:tc>
                <a:tc>
                  <a:txBody>
                    <a:bodyPr/>
                    <a:lstStyle/>
                    <a:p>
                      <a:pPr marL="0" marR="0" lvl="0" indent="0" algn="l" rtl="0">
                        <a:lnSpc>
                          <a:spcPct val="100000"/>
                        </a:lnSpc>
                        <a:spcBef>
                          <a:spcPts val="0"/>
                        </a:spcBef>
                        <a:spcAft>
                          <a:spcPts val="0"/>
                        </a:spcAft>
                        <a:buNone/>
                      </a:pPr>
                      <a:r>
                        <a:rPr lang="en-US">
                          <a:latin typeface="Bookman Old Style"/>
                          <a:ea typeface="Bookman Old Style"/>
                          <a:cs typeface="Bookman Old Style"/>
                          <a:sym typeface="Bookman Old Style"/>
                        </a:rPr>
                        <a:t>Module Design</a:t>
                      </a:r>
                      <a:endParaRPr sz="1400" u="none" strike="noStrike" cap="none">
                        <a:latin typeface="Bookman Old Style"/>
                        <a:ea typeface="Bookman Old Style"/>
                        <a:cs typeface="Bookman Old Style"/>
                        <a:sym typeface="Bookman Old Style"/>
                      </a:endParaRPr>
                    </a:p>
                  </a:txBody>
                  <a:tcPr marL="91450" marR="91450" marT="45725" marB="45725"/>
                </a:tc>
                <a:tc>
                  <a:txBody>
                    <a:bodyPr/>
                    <a:lstStyle/>
                    <a:p>
                      <a:pPr marL="0" marR="0" lvl="0" indent="0" algn="l" rtl="0">
                        <a:lnSpc>
                          <a:spcPct val="100000"/>
                        </a:lnSpc>
                        <a:spcBef>
                          <a:spcPts val="0"/>
                        </a:spcBef>
                        <a:spcAft>
                          <a:spcPts val="0"/>
                        </a:spcAft>
                        <a:buNone/>
                      </a:pPr>
                      <a:r>
                        <a:rPr lang="en-US">
                          <a:latin typeface="Bookman Old Style"/>
                          <a:ea typeface="Bookman Old Style"/>
                          <a:cs typeface="Bookman Old Style"/>
                          <a:sym typeface="Bookman Old Style"/>
                        </a:rPr>
                        <a:t>In-progress</a:t>
                      </a:r>
                      <a:endParaRPr sz="1400" u="none" strike="noStrike" cap="none">
                        <a:latin typeface="Bookman Old Style"/>
                        <a:ea typeface="Bookman Old Style"/>
                        <a:cs typeface="Bookman Old Style"/>
                        <a:sym typeface="Bookman Old Style"/>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n-US">
                          <a:latin typeface="Bookman Old Style"/>
                          <a:ea typeface="Bookman Old Style"/>
                          <a:cs typeface="Bookman Old Style"/>
                          <a:sym typeface="Bookman Old Style"/>
                        </a:rPr>
                        <a:t>4</a:t>
                      </a:r>
                      <a:endParaRPr sz="1400" u="none" strike="noStrike" cap="none">
                        <a:latin typeface="Bookman Old Style"/>
                        <a:ea typeface="Bookman Old Style"/>
                        <a:cs typeface="Bookman Old Style"/>
                        <a:sym typeface="Bookman Old Style"/>
                      </a:endParaRPr>
                    </a:p>
                  </a:txBody>
                  <a:tcPr marL="91450" marR="91450" marT="45725" marB="45725"/>
                </a:tc>
                <a:tc>
                  <a:txBody>
                    <a:bodyPr/>
                    <a:lstStyle/>
                    <a:p>
                      <a:pPr marL="0" marR="0" lvl="0" indent="0" algn="l" rtl="0">
                        <a:lnSpc>
                          <a:spcPct val="100000"/>
                        </a:lnSpc>
                        <a:spcBef>
                          <a:spcPts val="0"/>
                        </a:spcBef>
                        <a:spcAft>
                          <a:spcPts val="0"/>
                        </a:spcAft>
                        <a:buNone/>
                      </a:pPr>
                      <a:r>
                        <a:rPr lang="en-US">
                          <a:latin typeface="Bookman Old Style"/>
                          <a:ea typeface="Bookman Old Style"/>
                          <a:cs typeface="Bookman Old Style"/>
                          <a:sym typeface="Bookman Old Style"/>
                        </a:rPr>
                        <a:t>Implementation</a:t>
                      </a:r>
                      <a:endParaRPr sz="1400" u="none" strike="noStrike" cap="none">
                        <a:latin typeface="Bookman Old Style"/>
                        <a:ea typeface="Bookman Old Style"/>
                        <a:cs typeface="Bookman Old Style"/>
                        <a:sym typeface="Bookman Old Style"/>
                      </a:endParaRPr>
                    </a:p>
                  </a:txBody>
                  <a:tcPr marL="91450" marR="91450" marT="45725" marB="45725"/>
                </a:tc>
                <a:tc>
                  <a:txBody>
                    <a:bodyPr/>
                    <a:lstStyle/>
                    <a:p>
                      <a:pPr marL="0" marR="0" lvl="0" indent="0" algn="l" rtl="0">
                        <a:lnSpc>
                          <a:spcPct val="100000"/>
                        </a:lnSpc>
                        <a:spcBef>
                          <a:spcPts val="0"/>
                        </a:spcBef>
                        <a:spcAft>
                          <a:spcPts val="0"/>
                        </a:spcAft>
                        <a:buNone/>
                      </a:pPr>
                      <a:r>
                        <a:rPr lang="en-US">
                          <a:latin typeface="Bookman Old Style"/>
                          <a:ea typeface="Bookman Old Style"/>
                          <a:cs typeface="Bookman Old Style"/>
                          <a:sym typeface="Bookman Old Style"/>
                        </a:rPr>
                        <a:t>In-progress</a:t>
                      </a:r>
                      <a:endParaRPr sz="1400" u="none" strike="noStrike" cap="none">
                        <a:latin typeface="Bookman Old Style"/>
                        <a:ea typeface="Bookman Old Style"/>
                        <a:cs typeface="Bookman Old Style"/>
                        <a:sym typeface="Bookman Old Style"/>
                      </a:endParaRPr>
                    </a:p>
                  </a:txBody>
                  <a:tcPr marL="91450" marR="91450" marT="45725" marB="45725"/>
                </a:tc>
                <a:extLst>
                  <a:ext uri="{0D108BD9-81ED-4DB2-BD59-A6C34878D82A}">
                    <a16:rowId xmlns:a16="http://schemas.microsoft.com/office/drawing/2014/main" val="10004"/>
                  </a:ext>
                </a:extLst>
              </a:tr>
            </a:tbl>
          </a:graphicData>
        </a:graphic>
      </p:graphicFrame>
      <p:sp>
        <p:nvSpPr>
          <p:cNvPr id="241" name="Google Shape;241;p27"/>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a:t>1/24/2024</a:t>
            </a:r>
            <a:endParaRPr/>
          </a:p>
        </p:txBody>
      </p:sp>
      <p:sp>
        <p:nvSpPr>
          <p:cNvPr id="242" name="Google Shape;242;p27"/>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2</a:t>
            </a:fld>
            <a:endParaRPr>
              <a:latin typeface="Bookman Old Style"/>
              <a:ea typeface="Bookman Old Style"/>
              <a:cs typeface="Bookman Old Style"/>
              <a:sym typeface="Bookman Old Style"/>
            </a:endParaRPr>
          </a:p>
        </p:txBody>
      </p:sp>
      <p:sp>
        <p:nvSpPr>
          <p:cNvPr id="76" name="Google Shape;76;p10"/>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77" name="Google Shape;77;p10"/>
          <p:cNvSpPr txBox="1">
            <a:spLocks noGrp="1"/>
          </p:cNvSpPr>
          <p:nvPr>
            <p:ph type="title"/>
          </p:nvPr>
        </p:nvSpPr>
        <p:spPr>
          <a:xfrm>
            <a:off x="1152119" y="129175"/>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Bookman Old Style"/>
                <a:ea typeface="Bookman Old Style"/>
                <a:cs typeface="Bookman Old Style"/>
                <a:sym typeface="Bookman Old Style"/>
              </a:rPr>
              <a:t>Introduction</a:t>
            </a:r>
            <a:endParaRPr sz="3600">
              <a:latin typeface="Bookman Old Style"/>
              <a:ea typeface="Bookman Old Style"/>
              <a:cs typeface="Bookman Old Style"/>
              <a:sym typeface="Bookman Old Style"/>
            </a:endParaRPr>
          </a:p>
        </p:txBody>
      </p:sp>
      <p:sp>
        <p:nvSpPr>
          <p:cNvPr id="78" name="Google Shape;78;p10"/>
          <p:cNvSpPr txBox="1"/>
          <p:nvPr/>
        </p:nvSpPr>
        <p:spPr>
          <a:xfrm>
            <a:off x="560100" y="984025"/>
            <a:ext cx="8023800" cy="2893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a:solidFill>
                  <a:srgbClr val="374151"/>
                </a:solidFill>
                <a:latin typeface="Bookman Old Style"/>
                <a:ea typeface="Bookman Old Style"/>
                <a:cs typeface="Bookman Old Style"/>
                <a:sym typeface="Bookman Old Style"/>
              </a:rPr>
              <a:t>In today's digital environment, the rising threat of malicious attacks necessitates robust information security measures. As services move to the Internet, the significance of protecting data has grown. Encryption algorithms have evolved to counter cryptanalysis, making it harder for attackers..Threefold Security employs hybrid encryption, combining symmetric and asymmetric methods for robust data protection. Steganography conceals cryptographic keys within seemingly innocuous data, enhancing security. This approach ensures a triple-layered defense, safeguarding sensitive information through advanced encryption and covert key storage. The combination of these techniques fortifies data integrity and confidentiality.</a:t>
            </a:r>
            <a:endParaRPr sz="1900">
              <a:solidFill>
                <a:schemeClr val="dk1"/>
              </a:solidFill>
              <a:latin typeface="Bookman Old Style"/>
              <a:ea typeface="Bookman Old Style"/>
              <a:cs typeface="Bookman Old Style"/>
              <a:sym typeface="Bookman Old Style"/>
            </a:endParaRPr>
          </a:p>
          <a:p>
            <a:pPr marL="0" marR="0" lvl="0" indent="0" algn="just" rtl="0">
              <a:lnSpc>
                <a:spcPct val="100000"/>
              </a:lnSpc>
              <a:spcBef>
                <a:spcPts val="0"/>
              </a:spcBef>
              <a:spcAft>
                <a:spcPts val="0"/>
              </a:spcAft>
              <a:buNone/>
            </a:pPr>
            <a:r>
              <a:rPr lang="en-US">
                <a:solidFill>
                  <a:srgbClr val="374151"/>
                </a:solidFill>
                <a:latin typeface="Bookman Old Style"/>
                <a:ea typeface="Bookman Old Style"/>
                <a:cs typeface="Bookman Old Style"/>
                <a:sym typeface="Bookman Old Style"/>
              </a:rPr>
              <a:t>This approach finds applications in various domains such as secure communication, data protection, and confidentiality in sectors like finance, healthcare, and national security, offering a robust defense against cyber threats and unauthorized access to sensitive informatio</a:t>
            </a:r>
            <a:r>
              <a:rPr lang="en-US" sz="1300">
                <a:solidFill>
                  <a:srgbClr val="374151"/>
                </a:solidFill>
                <a:latin typeface="Bookman Old Style"/>
                <a:ea typeface="Bookman Old Style"/>
                <a:cs typeface="Bookman Old Style"/>
                <a:sym typeface="Bookman Old Style"/>
              </a:rPr>
              <a:t>n.</a:t>
            </a:r>
            <a:endParaRPr sz="1900" i="0" u="none" strike="noStrike" cap="none">
              <a:solidFill>
                <a:srgbClr val="000000"/>
              </a:solidFill>
              <a:latin typeface="Bookman Old Style"/>
              <a:ea typeface="Bookman Old Style"/>
              <a:cs typeface="Bookman Old Style"/>
              <a:sym typeface="Bookman Old Style"/>
            </a:endParaRPr>
          </a:p>
        </p:txBody>
      </p:sp>
      <p:sp>
        <p:nvSpPr>
          <p:cNvPr id="79" name="Google Shape;79;p1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a:t>1/24/2024</a:t>
            </a:r>
            <a:endParaRPr/>
          </a:p>
        </p:txBody>
      </p:sp>
      <p:sp>
        <p:nvSpPr>
          <p:cNvPr id="80" name="Google Shape;80;p1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8"/>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
        <p:nvSpPr>
          <p:cNvPr id="248" name="Google Shape;248;p28"/>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49" name="Google Shape;249;p28"/>
          <p:cNvSpPr txBox="1">
            <a:spLocks noGrp="1"/>
          </p:cNvSpPr>
          <p:nvPr>
            <p:ph type="title"/>
          </p:nvPr>
        </p:nvSpPr>
        <p:spPr>
          <a:xfrm>
            <a:off x="1046419" y="0"/>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Bookman Old Style"/>
                <a:ea typeface="Bookman Old Style"/>
                <a:cs typeface="Bookman Old Style"/>
                <a:sym typeface="Bookman Old Style"/>
              </a:rPr>
              <a:t>References</a:t>
            </a:r>
            <a:endParaRPr sz="3600">
              <a:latin typeface="Bookman Old Style"/>
              <a:ea typeface="Bookman Old Style"/>
              <a:cs typeface="Bookman Old Style"/>
              <a:sym typeface="Bookman Old Style"/>
            </a:endParaRPr>
          </a:p>
        </p:txBody>
      </p:sp>
      <p:sp>
        <p:nvSpPr>
          <p:cNvPr id="250" name="Google Shape;250;p28"/>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a:t>1/24/2024</a:t>
            </a:r>
            <a:endParaRPr/>
          </a:p>
        </p:txBody>
      </p:sp>
      <p:sp>
        <p:nvSpPr>
          <p:cNvPr id="251" name="Google Shape;251;p28"/>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252" name="Google Shape;252;p28"/>
          <p:cNvSpPr txBox="1"/>
          <p:nvPr/>
        </p:nvSpPr>
        <p:spPr>
          <a:xfrm>
            <a:off x="351525" y="819575"/>
            <a:ext cx="8630700" cy="394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200">
                <a:solidFill>
                  <a:schemeClr val="dk1"/>
                </a:solidFill>
                <a:latin typeface="Bookman Old Style"/>
                <a:ea typeface="Bookman Old Style"/>
                <a:cs typeface="Bookman Old Style"/>
                <a:sym typeface="Bookman Old Style"/>
              </a:rPr>
              <a:t>[</a:t>
            </a:r>
            <a:r>
              <a:rPr lang="en-US" sz="1000">
                <a:solidFill>
                  <a:schemeClr val="dk1"/>
                </a:solidFill>
                <a:latin typeface="Bookman Old Style"/>
                <a:ea typeface="Bookman Old Style"/>
                <a:cs typeface="Bookman Old Style"/>
                <a:sym typeface="Bookman Old Style"/>
              </a:rPr>
              <a:t>1] Shahid Rahman, Jamal Uddin, Habib Ullah Khan, Hameed Hussain, Ayaz Ali Khan, and Muhammad Zakarya</a:t>
            </a:r>
            <a:r>
              <a:rPr lang="en-US" sz="1000" b="1">
                <a:solidFill>
                  <a:schemeClr val="dk1"/>
                </a:solidFill>
                <a:latin typeface="Bookman Old Style"/>
                <a:ea typeface="Bookman Old Style"/>
                <a:cs typeface="Bookman Old Style"/>
                <a:sym typeface="Bookman Old Style"/>
              </a:rPr>
              <a:t>“</a:t>
            </a:r>
            <a:r>
              <a:rPr lang="en-US" sz="1000">
                <a:solidFill>
                  <a:schemeClr val="dk1"/>
                </a:solidFill>
                <a:latin typeface="Bookman Old Style"/>
                <a:ea typeface="Bookman Old Style"/>
                <a:cs typeface="Bookman Old Style"/>
                <a:sym typeface="Bookman Old Style"/>
              </a:rPr>
              <a:t>A Novel Steganography Technique for Digital Images Using the Least Significant Bit Substitution Method”</a:t>
            </a:r>
            <a:endParaRPr sz="1000">
              <a:solidFill>
                <a:schemeClr val="dk1"/>
              </a:solidFill>
              <a:latin typeface="Bookman Old Style"/>
              <a:ea typeface="Bookman Old Style"/>
              <a:cs typeface="Bookman Old Style"/>
              <a:sym typeface="Bookman Old Style"/>
            </a:endParaRPr>
          </a:p>
          <a:p>
            <a:pPr marL="0" lvl="0" indent="0" algn="l" rtl="0">
              <a:lnSpc>
                <a:spcPct val="115000"/>
              </a:lnSpc>
              <a:spcBef>
                <a:spcPts val="1200"/>
              </a:spcBef>
              <a:spcAft>
                <a:spcPts val="0"/>
              </a:spcAft>
              <a:buNone/>
            </a:pPr>
            <a:r>
              <a:rPr lang="en-US" sz="1000">
                <a:solidFill>
                  <a:schemeClr val="dk1"/>
                </a:solidFill>
                <a:latin typeface="Bookman Old Style"/>
                <a:ea typeface="Bookman Old Style"/>
                <a:cs typeface="Bookman Old Style"/>
                <a:sym typeface="Bookman Old Style"/>
              </a:rPr>
              <a:t>[2]  L. Almazaydeh, ‘‘Secure RGB image steganography based on modified LSB substitution, ’’</a:t>
            </a:r>
            <a:r>
              <a:rPr lang="en-US" sz="1000" i="1">
                <a:solidFill>
                  <a:schemeClr val="dk1"/>
                </a:solidFill>
                <a:latin typeface="Bookman Old Style"/>
                <a:ea typeface="Bookman Old Style"/>
                <a:cs typeface="Bookman Old Style"/>
                <a:sym typeface="Bookman Old Style"/>
              </a:rPr>
              <a:t>Int. J. Embedded Syst.</a:t>
            </a:r>
            <a:r>
              <a:rPr lang="en-US" sz="1000">
                <a:solidFill>
                  <a:schemeClr val="dk1"/>
                </a:solidFill>
                <a:latin typeface="Bookman Old Style"/>
                <a:ea typeface="Bookman Old Style"/>
                <a:cs typeface="Bookman Old Style"/>
                <a:sym typeface="Bookman Old Style"/>
              </a:rPr>
              <a:t>, vol. 12, no. 4, pp. 453–457, 2020. </a:t>
            </a:r>
            <a:endParaRPr sz="1000">
              <a:solidFill>
                <a:schemeClr val="dk1"/>
              </a:solidFill>
              <a:latin typeface="Bookman Old Style"/>
              <a:ea typeface="Bookman Old Style"/>
              <a:cs typeface="Bookman Old Style"/>
              <a:sym typeface="Bookman Old Style"/>
            </a:endParaRPr>
          </a:p>
          <a:p>
            <a:pPr marL="12700" lvl="0" indent="0" algn="l" rtl="0">
              <a:lnSpc>
                <a:spcPct val="115000"/>
              </a:lnSpc>
              <a:spcBef>
                <a:spcPts val="1200"/>
              </a:spcBef>
              <a:spcAft>
                <a:spcPts val="0"/>
              </a:spcAft>
              <a:buNone/>
            </a:pPr>
            <a:r>
              <a:rPr lang="en-US" sz="1000">
                <a:solidFill>
                  <a:schemeClr val="dk1"/>
                </a:solidFill>
                <a:latin typeface="Bookman Old Style"/>
                <a:ea typeface="Bookman Old Style"/>
                <a:cs typeface="Bookman Old Style"/>
                <a:sym typeface="Bookman Old Style"/>
              </a:rPr>
              <a:t>[3]  M. Kalita, T. Tuithung, and S. Majumder, ‘‘An adaptive color image steganography method using adjacent pixel value differencing and LSB substitution technique, ’’ </a:t>
            </a:r>
            <a:r>
              <a:rPr lang="en-US" sz="1000" i="1">
                <a:solidFill>
                  <a:schemeClr val="dk1"/>
                </a:solidFill>
                <a:latin typeface="Bookman Old Style"/>
                <a:ea typeface="Bookman Old Style"/>
                <a:cs typeface="Bookman Old Style"/>
                <a:sym typeface="Bookman Old Style"/>
              </a:rPr>
              <a:t>Cryptologia</a:t>
            </a:r>
            <a:r>
              <a:rPr lang="en-US" sz="1000">
                <a:solidFill>
                  <a:schemeClr val="dk1"/>
                </a:solidFill>
                <a:latin typeface="Bookman Old Style"/>
                <a:ea typeface="Bookman Old Style"/>
                <a:cs typeface="Bookman Old Style"/>
                <a:sym typeface="Bookman Old Style"/>
              </a:rPr>
              <a:t>, vol. 43, no. 5, pp. 414–437, Sep. 2019. </a:t>
            </a:r>
            <a:endParaRPr sz="1000">
              <a:solidFill>
                <a:schemeClr val="dk1"/>
              </a:solidFill>
              <a:latin typeface="Bookman Old Style"/>
              <a:ea typeface="Bookman Old Style"/>
              <a:cs typeface="Bookman Old Style"/>
              <a:sym typeface="Bookman Old Style"/>
            </a:endParaRPr>
          </a:p>
          <a:p>
            <a:pPr marL="12700" lvl="0" indent="0" algn="l" rtl="0">
              <a:lnSpc>
                <a:spcPct val="115000"/>
              </a:lnSpc>
              <a:spcBef>
                <a:spcPts val="1100"/>
              </a:spcBef>
              <a:spcAft>
                <a:spcPts val="0"/>
              </a:spcAft>
              <a:buNone/>
            </a:pPr>
            <a:r>
              <a:rPr lang="en-US" sz="1000">
                <a:solidFill>
                  <a:schemeClr val="dk1"/>
                </a:solidFill>
                <a:latin typeface="Bookman Old Style"/>
                <a:ea typeface="Bookman Old Style"/>
                <a:cs typeface="Bookman Old Style"/>
                <a:sym typeface="Bookman Old Style"/>
              </a:rPr>
              <a:t>[4]  S.Rustad,D.R.I.M.Setiadi,A.Syukur,andP.N.Andono,’’ InvertedLSB image steganography using an adaptive pattern to improve imperceptibility, ’’</a:t>
            </a:r>
            <a:r>
              <a:rPr lang="en-US" sz="1000" i="1">
                <a:solidFill>
                  <a:schemeClr val="dk1"/>
                </a:solidFill>
                <a:latin typeface="Bookman Old Style"/>
                <a:ea typeface="Bookman Old Style"/>
                <a:cs typeface="Bookman Old Style"/>
                <a:sym typeface="Bookman Old Style"/>
              </a:rPr>
              <a:t>J. King Saud Univ., Comput. Inf. Sci.</a:t>
            </a:r>
            <a:r>
              <a:rPr lang="en-US" sz="1000">
                <a:solidFill>
                  <a:schemeClr val="dk1"/>
                </a:solidFill>
                <a:latin typeface="Bookman Old Style"/>
                <a:ea typeface="Bookman Old Style"/>
                <a:cs typeface="Bookman Old Style"/>
                <a:sym typeface="Bookman Old Style"/>
              </a:rPr>
              <a:t>, vol. 34, no. 6, pp. 3559–3568, Jun. 2022. </a:t>
            </a:r>
            <a:endParaRPr sz="1000">
              <a:solidFill>
                <a:schemeClr val="dk1"/>
              </a:solidFill>
              <a:latin typeface="Bookman Old Style"/>
              <a:ea typeface="Bookman Old Style"/>
              <a:cs typeface="Bookman Old Style"/>
              <a:sym typeface="Bookman Old Style"/>
            </a:endParaRPr>
          </a:p>
          <a:p>
            <a:pPr marL="0" lvl="0" indent="0" algn="l" rtl="0">
              <a:lnSpc>
                <a:spcPct val="115000"/>
              </a:lnSpc>
              <a:spcBef>
                <a:spcPts val="1200"/>
              </a:spcBef>
              <a:spcAft>
                <a:spcPts val="0"/>
              </a:spcAft>
              <a:buNone/>
            </a:pPr>
            <a:r>
              <a:rPr lang="en-US" sz="1000">
                <a:solidFill>
                  <a:schemeClr val="dk1"/>
                </a:solidFill>
                <a:latin typeface="Bookman Old Style"/>
                <a:ea typeface="Bookman Old Style"/>
                <a:cs typeface="Bookman Old Style"/>
                <a:sym typeface="Bookman Old Style"/>
              </a:rPr>
              <a:t>[5]  Saini, R.; Joshi, K.; Punyani, K.; Yadav, R.; Nandal, R.; Kumari, D. Interpolated Implicit Pixel-based Novel Hybrid Approach Towards Image Steganography. Recent Adv. Electr. Electron. Eng. (Former. Recent Patents Electr. Electron. Eng.) 2023, 16, 851– 871. </a:t>
            </a:r>
            <a:endParaRPr sz="1000">
              <a:solidFill>
                <a:schemeClr val="dk1"/>
              </a:solidFill>
              <a:latin typeface="Bookman Old Style"/>
              <a:ea typeface="Bookman Old Style"/>
              <a:cs typeface="Bookman Old Style"/>
              <a:sym typeface="Bookman Old Style"/>
            </a:endParaRPr>
          </a:p>
          <a:p>
            <a:pPr marL="0" lvl="0" indent="0" algn="l" rtl="0">
              <a:lnSpc>
                <a:spcPct val="115000"/>
              </a:lnSpc>
              <a:spcBef>
                <a:spcPts val="1200"/>
              </a:spcBef>
              <a:spcAft>
                <a:spcPts val="0"/>
              </a:spcAft>
              <a:buNone/>
            </a:pPr>
            <a:r>
              <a:rPr lang="en-US" sz="1000">
                <a:solidFill>
                  <a:schemeClr val="dk1"/>
                </a:solidFill>
                <a:latin typeface="Bookman Old Style"/>
                <a:ea typeface="Bookman Old Style"/>
                <a:cs typeface="Bookman Old Style"/>
                <a:sym typeface="Bookman Old Style"/>
              </a:rPr>
              <a:t>[6] Belagali, P.; Udupi, V. Robust Image Steganography Based on Hybrid Edge Detection. Tuijin Jishu/J. Propuls. Technol. 2023, 44, 1509–1521. </a:t>
            </a:r>
            <a:endParaRPr sz="1000">
              <a:solidFill>
                <a:schemeClr val="dk1"/>
              </a:solidFill>
              <a:latin typeface="Bookman Old Style"/>
              <a:ea typeface="Bookman Old Style"/>
              <a:cs typeface="Bookman Old Style"/>
              <a:sym typeface="Bookman Old Style"/>
            </a:endParaRPr>
          </a:p>
          <a:p>
            <a:pPr marL="0" lvl="0" indent="0" algn="l" rtl="0">
              <a:lnSpc>
                <a:spcPct val="115000"/>
              </a:lnSpc>
              <a:spcBef>
                <a:spcPts val="1200"/>
              </a:spcBef>
              <a:spcAft>
                <a:spcPts val="0"/>
              </a:spcAft>
              <a:buNone/>
            </a:pPr>
            <a:r>
              <a:rPr lang="en-US" sz="1000">
                <a:solidFill>
                  <a:schemeClr val="dk1"/>
                </a:solidFill>
                <a:latin typeface="Bookman Old Style"/>
                <a:ea typeface="Bookman Old Style"/>
                <a:cs typeface="Bookman Old Style"/>
                <a:sym typeface="Bookman Old Style"/>
              </a:rPr>
              <a:t>[7]  Bilgaiyan, S.; Ahmad, R.; Sagnika, S. Adaptive image steganography using rotating colour channels and inverted LSB substitution. SN Comput. Sci. 2023, 4, 565. </a:t>
            </a:r>
            <a:endParaRPr sz="1000">
              <a:solidFill>
                <a:schemeClr val="dk1"/>
              </a:solidFill>
              <a:latin typeface="Bookman Old Style"/>
              <a:ea typeface="Bookman Old Style"/>
              <a:cs typeface="Bookman Old Style"/>
              <a:sym typeface="Bookman Old Style"/>
            </a:endParaRPr>
          </a:p>
          <a:p>
            <a:pPr marL="0" lvl="0" indent="0" algn="l" rtl="0">
              <a:lnSpc>
                <a:spcPct val="107000"/>
              </a:lnSpc>
              <a:spcBef>
                <a:spcPts val="1200"/>
              </a:spcBef>
              <a:spcAft>
                <a:spcPts val="700"/>
              </a:spcAft>
              <a:buNone/>
            </a:pPr>
            <a:r>
              <a:rPr lang="en-US" sz="1200">
                <a:solidFill>
                  <a:schemeClr val="dk1"/>
                </a:solidFill>
                <a:latin typeface="Bookman Old Style"/>
                <a:ea typeface="Bookman Old Style"/>
                <a:cs typeface="Bookman Old Style"/>
                <a:sym typeface="Bookman Old Style"/>
              </a:rPr>
              <a:t> </a:t>
            </a:r>
            <a:endParaRPr sz="12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
        <p:nvSpPr>
          <p:cNvPr id="258" name="Google Shape;258;p29"/>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59" name="Google Shape;259;p29"/>
          <p:cNvSpPr txBox="1">
            <a:spLocks noGrp="1"/>
          </p:cNvSpPr>
          <p:nvPr>
            <p:ph type="title"/>
          </p:nvPr>
        </p:nvSpPr>
        <p:spPr>
          <a:xfrm>
            <a:off x="1199035" y="1899992"/>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Bookman Old Style"/>
                <a:ea typeface="Bookman Old Style"/>
                <a:cs typeface="Bookman Old Style"/>
                <a:sym typeface="Bookman Old Style"/>
              </a:rPr>
              <a:t>Thank you</a:t>
            </a:r>
            <a:endParaRPr sz="3600">
              <a:latin typeface="Bookman Old Style"/>
              <a:ea typeface="Bookman Old Style"/>
              <a:cs typeface="Bookman Old Style"/>
              <a:sym typeface="Bookman Old Style"/>
            </a:endParaRPr>
          </a:p>
        </p:txBody>
      </p:sp>
      <p:sp>
        <p:nvSpPr>
          <p:cNvPr id="260" name="Google Shape;260;p2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a:t>1/24/2024</a:t>
            </a:r>
            <a:endParaRPr/>
          </a:p>
        </p:txBody>
      </p:sp>
      <p:sp>
        <p:nvSpPr>
          <p:cNvPr id="261" name="Google Shape;261;p2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
        <p:nvSpPr>
          <p:cNvPr id="267" name="Google Shape;267;p30"/>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68" name="Google Shape;268;p30"/>
          <p:cNvSpPr txBox="1">
            <a:spLocks noGrp="1"/>
          </p:cNvSpPr>
          <p:nvPr>
            <p:ph type="title"/>
          </p:nvPr>
        </p:nvSpPr>
        <p:spPr>
          <a:xfrm>
            <a:off x="1222544" y="317025"/>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2400">
                <a:latin typeface="Bookman Old Style"/>
                <a:ea typeface="Bookman Old Style"/>
                <a:cs typeface="Bookman Old Style"/>
                <a:sym typeface="Bookman Old Style"/>
              </a:rPr>
              <a:t>Project seminar–I Evaluation</a:t>
            </a:r>
            <a:endParaRPr sz="2400">
              <a:latin typeface="Bookman Old Style"/>
              <a:ea typeface="Bookman Old Style"/>
              <a:cs typeface="Bookman Old Style"/>
              <a:sym typeface="Bookman Old Style"/>
            </a:endParaRPr>
          </a:p>
        </p:txBody>
      </p:sp>
      <p:graphicFrame>
        <p:nvGraphicFramePr>
          <p:cNvPr id="269" name="Google Shape;269;p30"/>
          <p:cNvGraphicFramePr/>
          <p:nvPr/>
        </p:nvGraphicFramePr>
        <p:xfrm>
          <a:off x="1123308" y="1279490"/>
          <a:ext cx="6602875" cy="2225100"/>
        </p:xfrm>
        <a:graphic>
          <a:graphicData uri="http://schemas.openxmlformats.org/drawingml/2006/table">
            <a:tbl>
              <a:tblPr firstRow="1" bandRow="1">
                <a:noFill/>
                <a:tableStyleId>{AB2D0DDF-4FC7-4D7C-9C58-72B6CAA8FC0F}</a:tableStyleId>
              </a:tblPr>
              <a:tblGrid>
                <a:gridCol w="602750">
                  <a:extLst>
                    <a:ext uri="{9D8B030D-6E8A-4147-A177-3AD203B41FA5}">
                      <a16:colId xmlns:a16="http://schemas.microsoft.com/office/drawing/2014/main" val="20000"/>
                    </a:ext>
                  </a:extLst>
                </a:gridCol>
                <a:gridCol w="4099400">
                  <a:extLst>
                    <a:ext uri="{9D8B030D-6E8A-4147-A177-3AD203B41FA5}">
                      <a16:colId xmlns:a16="http://schemas.microsoft.com/office/drawing/2014/main" val="20001"/>
                    </a:ext>
                  </a:extLst>
                </a:gridCol>
                <a:gridCol w="1900725">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None/>
                      </a:pPr>
                      <a:r>
                        <a:rPr lang="en-US" sz="1400" u="none" strike="noStrike" cap="none"/>
                        <a:t>S.No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Rubrics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00" u="none" strike="noStrike" cap="none"/>
                        <a:t>Marks</a:t>
                      </a:r>
                      <a:endParaRPr sz="10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US"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Concept Introduction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4</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n-US" sz="1400" u="none" strike="noStrike" cap="none"/>
                        <a:t>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Literature and Parameter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5</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US" sz="1400" u="none" strike="noStrike" cap="none"/>
                        <a:t>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Problem  and </a:t>
                      </a:r>
                      <a:r>
                        <a:rPr lang="en-US" sz="1200" u="none" strike="noStrike" cap="none">
                          <a:latin typeface="Bookman Old Style"/>
                          <a:ea typeface="Bookman Old Style"/>
                          <a:cs typeface="Bookman Old Style"/>
                          <a:sym typeface="Bookman Old Style"/>
                        </a:rPr>
                        <a:t>Problem </a:t>
                      </a:r>
                      <a:r>
                        <a:rPr lang="en-US" sz="1400" u="none" strike="noStrike" cap="none">
                          <a:latin typeface="Bookman Old Style"/>
                          <a:ea typeface="Bookman Old Style"/>
                          <a:cs typeface="Bookman Old Style"/>
                          <a:sym typeface="Bookman Old Style"/>
                        </a:rPr>
                        <a:t>Illustration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8</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n-US" sz="1400" u="none" strike="noStrike" cap="none"/>
                        <a:t>4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latin typeface="Bookman Old Style"/>
                          <a:ea typeface="Bookman Old Style"/>
                          <a:cs typeface="Bookman Old Style"/>
                          <a:sym typeface="Bookman Old Style"/>
                        </a:rPr>
                        <a:t>Proposed Method and  </a:t>
                      </a:r>
                      <a:r>
                        <a:rPr lang="en-US" sz="1600" u="none" strike="noStrike" cap="none">
                          <a:latin typeface="Bookman Old Style"/>
                          <a:ea typeface="Bookman Old Style"/>
                          <a:cs typeface="Bookman Old Style"/>
                          <a:sym typeface="Bookman Old Style"/>
                        </a:rPr>
                        <a:t>Illustration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8</a:t>
                      </a:r>
                      <a:endParaRPr sz="1400" u="none" strike="noStrike" cap="none"/>
                    </a:p>
                  </a:txBody>
                  <a:tcPr marL="91450" marR="91450" marT="45725" marB="45725"/>
                </a:tc>
                <a:extLst>
                  <a:ext uri="{0D108BD9-81ED-4DB2-BD59-A6C34878D82A}">
                    <a16:rowId xmlns:a16="http://schemas.microsoft.com/office/drawing/2014/main" val="10004"/>
                  </a:ext>
                </a:extLst>
              </a:tr>
              <a:tr h="370850">
                <a:tc gridSpan="2">
                  <a:txBody>
                    <a:bodyPr/>
                    <a:lstStyle/>
                    <a:p>
                      <a:pPr marL="0" marR="0" lvl="0" indent="0" algn="ctr" rtl="0">
                        <a:lnSpc>
                          <a:spcPct val="100000"/>
                        </a:lnSpc>
                        <a:spcBef>
                          <a:spcPts val="0"/>
                        </a:spcBef>
                        <a:spcAft>
                          <a:spcPts val="0"/>
                        </a:spcAft>
                        <a:buNone/>
                      </a:pPr>
                      <a:r>
                        <a:rPr lang="en-US" sz="1400" u="none" strike="noStrike" cap="none"/>
                        <a:t>Total</a:t>
                      </a:r>
                      <a:endParaRPr sz="1400" u="none" strike="noStrike" cap="none"/>
                    </a:p>
                  </a:txBody>
                  <a:tcPr marL="91450" marR="91450" marT="45725" marB="45725"/>
                </a:tc>
                <a:tc hMerge="1">
                  <a:txBody>
                    <a:bodyPr/>
                    <a:lstStyle/>
                    <a:p>
                      <a:endParaRPr lang="en-US"/>
                    </a:p>
                  </a:txBody>
                  <a:tcPr/>
                </a:tc>
                <a:tc>
                  <a:txBody>
                    <a:bodyPr/>
                    <a:lstStyle/>
                    <a:p>
                      <a:pPr marL="0" marR="0" lvl="0" indent="0" algn="l" rtl="0">
                        <a:lnSpc>
                          <a:spcPct val="100000"/>
                        </a:lnSpc>
                        <a:spcBef>
                          <a:spcPts val="0"/>
                        </a:spcBef>
                        <a:spcAft>
                          <a:spcPts val="0"/>
                        </a:spcAft>
                        <a:buNone/>
                      </a:pPr>
                      <a:r>
                        <a:rPr lang="en-US" sz="1400" u="none" strike="noStrike" cap="none"/>
                        <a:t>25</a:t>
                      </a:r>
                      <a:endParaRPr sz="1400" u="none" strike="noStrike" cap="none"/>
                    </a:p>
                  </a:txBody>
                  <a:tcPr marL="91450" marR="91450" marT="45725" marB="45725"/>
                </a:tc>
                <a:extLst>
                  <a:ext uri="{0D108BD9-81ED-4DB2-BD59-A6C34878D82A}">
                    <a16:rowId xmlns:a16="http://schemas.microsoft.com/office/drawing/2014/main" val="10005"/>
                  </a:ext>
                </a:extLst>
              </a:tr>
            </a:tbl>
          </a:graphicData>
        </a:graphic>
      </p:graphicFrame>
      <p:sp>
        <p:nvSpPr>
          <p:cNvPr id="270" name="Google Shape;270;p3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a:t>1/24/2024</a:t>
            </a:r>
            <a:endParaRPr/>
          </a:p>
        </p:txBody>
      </p:sp>
      <p:sp>
        <p:nvSpPr>
          <p:cNvPr id="271" name="Google Shape;271;p3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3</a:t>
            </a:fld>
            <a:endParaRPr>
              <a:latin typeface="Bookman Old Style"/>
              <a:ea typeface="Bookman Old Style"/>
              <a:cs typeface="Bookman Old Style"/>
              <a:sym typeface="Bookman Old Style"/>
            </a:endParaRPr>
          </a:p>
        </p:txBody>
      </p:sp>
      <p:sp>
        <p:nvSpPr>
          <p:cNvPr id="86" name="Google Shape;86;p11"/>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87" name="Google Shape;87;p11"/>
          <p:cNvSpPr txBox="1">
            <a:spLocks noGrp="1"/>
          </p:cNvSpPr>
          <p:nvPr>
            <p:ph type="title"/>
          </p:nvPr>
        </p:nvSpPr>
        <p:spPr>
          <a:xfrm>
            <a:off x="973894" y="140875"/>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200">
                <a:latin typeface="Bookman Old Style"/>
                <a:ea typeface="Bookman Old Style"/>
                <a:cs typeface="Bookman Old Style"/>
                <a:sym typeface="Bookman Old Style"/>
              </a:rPr>
              <a:t>Concept Tree</a:t>
            </a:r>
            <a:endParaRPr sz="3600">
              <a:latin typeface="Bookman Old Style"/>
              <a:ea typeface="Bookman Old Style"/>
              <a:cs typeface="Bookman Old Style"/>
              <a:sym typeface="Bookman Old Style"/>
            </a:endParaRPr>
          </a:p>
        </p:txBody>
      </p:sp>
      <p:sp>
        <p:nvSpPr>
          <p:cNvPr id="88" name="Google Shape;88;p11"/>
          <p:cNvSpPr txBox="1"/>
          <p:nvPr/>
        </p:nvSpPr>
        <p:spPr>
          <a:xfrm>
            <a:off x="1137683" y="1173014"/>
            <a:ext cx="665598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 </a:t>
            </a:r>
            <a:endParaRPr sz="1400" b="0" i="0" u="none" strike="noStrike" cap="none">
              <a:solidFill>
                <a:srgbClr val="000000"/>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None/>
            </a:pPr>
            <a:endParaRPr sz="1400" b="0" i="0" u="none" strike="noStrike" cap="none">
              <a:solidFill>
                <a:srgbClr val="000000"/>
              </a:solidFill>
              <a:latin typeface="Bookman Old Style"/>
              <a:ea typeface="Bookman Old Style"/>
              <a:cs typeface="Bookman Old Style"/>
              <a:sym typeface="Bookman Old Style"/>
            </a:endParaRPr>
          </a:p>
        </p:txBody>
      </p:sp>
      <p:sp>
        <p:nvSpPr>
          <p:cNvPr id="89" name="Google Shape;89;p11"/>
          <p:cNvSpPr txBox="1">
            <a:spLocks noGrp="1"/>
          </p:cNvSpPr>
          <p:nvPr>
            <p:ph type="dt" idx="10"/>
          </p:nvPr>
        </p:nvSpPr>
        <p:spPr>
          <a:xfrm>
            <a:off x="457200" y="467331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a:t>1/24/2024</a:t>
            </a:r>
            <a:endParaRPr/>
          </a:p>
        </p:txBody>
      </p:sp>
      <p:sp>
        <p:nvSpPr>
          <p:cNvPr id="90" name="Google Shape;90;p11"/>
          <p:cNvSpPr txBox="1">
            <a:spLocks noGrp="1"/>
          </p:cNvSpPr>
          <p:nvPr>
            <p:ph type="ftr" idx="11"/>
          </p:nvPr>
        </p:nvSpPr>
        <p:spPr>
          <a:xfrm>
            <a:off x="3124200" y="467331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pic>
        <p:nvPicPr>
          <p:cNvPr id="91" name="Google Shape;91;p11"/>
          <p:cNvPicPr preferRelativeResize="0"/>
          <p:nvPr/>
        </p:nvPicPr>
        <p:blipFill>
          <a:blip r:embed="rId3">
            <a:alphaModFix/>
          </a:blip>
          <a:stretch>
            <a:fillRect/>
          </a:stretch>
        </p:blipFill>
        <p:spPr>
          <a:xfrm>
            <a:off x="1761300" y="815095"/>
            <a:ext cx="5038500" cy="35133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4</a:t>
            </a:fld>
            <a:endParaRPr>
              <a:latin typeface="Bookman Old Style"/>
              <a:ea typeface="Bookman Old Style"/>
              <a:cs typeface="Bookman Old Style"/>
              <a:sym typeface="Bookman Old Style"/>
            </a:endParaRPr>
          </a:p>
        </p:txBody>
      </p:sp>
      <p:sp>
        <p:nvSpPr>
          <p:cNvPr id="97" name="Google Shape;97;p12"/>
          <p:cNvSpPr/>
          <p:nvPr/>
        </p:nvSpPr>
        <p:spPr>
          <a:xfrm>
            <a:off x="3415004" y="3219941"/>
            <a:ext cx="4572000" cy="400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98" name="Google Shape;98;p12"/>
          <p:cNvSpPr txBox="1">
            <a:spLocks noGrp="1"/>
          </p:cNvSpPr>
          <p:nvPr>
            <p:ph type="title"/>
          </p:nvPr>
        </p:nvSpPr>
        <p:spPr>
          <a:xfrm>
            <a:off x="973894" y="140875"/>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200">
                <a:latin typeface="Bookman Old Style"/>
                <a:ea typeface="Bookman Old Style"/>
                <a:cs typeface="Bookman Old Style"/>
                <a:sym typeface="Bookman Old Style"/>
              </a:rPr>
              <a:t>Concept Tree</a:t>
            </a:r>
            <a:endParaRPr sz="3600">
              <a:latin typeface="Bookman Old Style"/>
              <a:ea typeface="Bookman Old Style"/>
              <a:cs typeface="Bookman Old Style"/>
              <a:sym typeface="Bookman Old Style"/>
            </a:endParaRPr>
          </a:p>
        </p:txBody>
      </p:sp>
      <p:sp>
        <p:nvSpPr>
          <p:cNvPr id="99" name="Google Shape;99;p12"/>
          <p:cNvSpPr txBox="1"/>
          <p:nvPr/>
        </p:nvSpPr>
        <p:spPr>
          <a:xfrm>
            <a:off x="1137683" y="1173014"/>
            <a:ext cx="66561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 </a:t>
            </a:r>
            <a:endParaRPr sz="1400" b="0" i="0" u="none" strike="noStrike" cap="none">
              <a:solidFill>
                <a:srgbClr val="000000"/>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None/>
            </a:pPr>
            <a:endParaRPr sz="1400" b="0" i="0" u="none" strike="noStrike" cap="none">
              <a:solidFill>
                <a:srgbClr val="000000"/>
              </a:solidFill>
              <a:latin typeface="Bookman Old Style"/>
              <a:ea typeface="Bookman Old Style"/>
              <a:cs typeface="Bookman Old Style"/>
              <a:sym typeface="Bookman Old Style"/>
            </a:endParaRPr>
          </a:p>
        </p:txBody>
      </p:sp>
      <p:sp>
        <p:nvSpPr>
          <p:cNvPr id="100" name="Google Shape;100;p12"/>
          <p:cNvSpPr txBox="1">
            <a:spLocks noGrp="1"/>
          </p:cNvSpPr>
          <p:nvPr>
            <p:ph type="dt" idx="10"/>
          </p:nvPr>
        </p:nvSpPr>
        <p:spPr>
          <a:xfrm>
            <a:off x="328025" y="461461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a:t>1/24/2024</a:t>
            </a:r>
            <a:endParaRPr/>
          </a:p>
        </p:txBody>
      </p:sp>
      <p:sp>
        <p:nvSpPr>
          <p:cNvPr id="101" name="Google Shape;101;p12"/>
          <p:cNvSpPr txBox="1">
            <a:spLocks noGrp="1"/>
          </p:cNvSpPr>
          <p:nvPr>
            <p:ph type="ftr" idx="11"/>
          </p:nvPr>
        </p:nvSpPr>
        <p:spPr>
          <a:xfrm>
            <a:off x="3124200" y="461461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pic>
        <p:nvPicPr>
          <p:cNvPr id="102" name="Google Shape;102;p12"/>
          <p:cNvPicPr preferRelativeResize="0"/>
          <p:nvPr/>
        </p:nvPicPr>
        <p:blipFill>
          <a:blip r:embed="rId3">
            <a:alphaModFix/>
          </a:blip>
          <a:stretch>
            <a:fillRect/>
          </a:stretch>
        </p:blipFill>
        <p:spPr>
          <a:xfrm>
            <a:off x="1271413" y="1204900"/>
            <a:ext cx="5819775" cy="2733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08" name="Google Shape;108;p13"/>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09" name="Google Shape;109;p13"/>
          <p:cNvSpPr txBox="1">
            <a:spLocks noGrp="1"/>
          </p:cNvSpPr>
          <p:nvPr>
            <p:ph type="title"/>
          </p:nvPr>
        </p:nvSpPr>
        <p:spPr>
          <a:xfrm>
            <a:off x="1140369" y="117425"/>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t>Literature </a:t>
            </a:r>
            <a:endParaRPr sz="3600"/>
          </a:p>
        </p:txBody>
      </p:sp>
      <p:graphicFrame>
        <p:nvGraphicFramePr>
          <p:cNvPr id="110" name="Google Shape;110;p13"/>
          <p:cNvGraphicFramePr/>
          <p:nvPr/>
        </p:nvGraphicFramePr>
        <p:xfrm>
          <a:off x="660547" y="822283"/>
          <a:ext cx="7326450" cy="3627131"/>
        </p:xfrm>
        <a:graphic>
          <a:graphicData uri="http://schemas.openxmlformats.org/drawingml/2006/table">
            <a:tbl>
              <a:tblPr firstRow="1" bandRow="1">
                <a:noFill/>
                <a:tableStyleId>{AB2D0DDF-4FC7-4D7C-9C58-72B6CAA8FC0F}</a:tableStyleId>
              </a:tblPr>
              <a:tblGrid>
                <a:gridCol w="2049325">
                  <a:extLst>
                    <a:ext uri="{9D8B030D-6E8A-4147-A177-3AD203B41FA5}">
                      <a16:colId xmlns:a16="http://schemas.microsoft.com/office/drawing/2014/main" val="20000"/>
                    </a:ext>
                  </a:extLst>
                </a:gridCol>
                <a:gridCol w="1862125">
                  <a:extLst>
                    <a:ext uri="{9D8B030D-6E8A-4147-A177-3AD203B41FA5}">
                      <a16:colId xmlns:a16="http://schemas.microsoft.com/office/drawing/2014/main" val="20001"/>
                    </a:ext>
                  </a:extLst>
                </a:gridCol>
                <a:gridCol w="1944775">
                  <a:extLst>
                    <a:ext uri="{9D8B030D-6E8A-4147-A177-3AD203B41FA5}">
                      <a16:colId xmlns:a16="http://schemas.microsoft.com/office/drawing/2014/main" val="20002"/>
                    </a:ext>
                  </a:extLst>
                </a:gridCol>
                <a:gridCol w="1470225">
                  <a:extLst>
                    <a:ext uri="{9D8B030D-6E8A-4147-A177-3AD203B41FA5}">
                      <a16:colId xmlns:a16="http://schemas.microsoft.com/office/drawing/2014/main" val="20003"/>
                    </a:ext>
                  </a:extLst>
                </a:gridCol>
              </a:tblGrid>
              <a:tr h="292650">
                <a:tc>
                  <a:txBody>
                    <a:bodyPr/>
                    <a:lstStyle/>
                    <a:p>
                      <a:pPr marL="0" marR="0" lvl="0" indent="0" algn="l" rtl="0">
                        <a:lnSpc>
                          <a:spcPct val="100000"/>
                        </a:lnSpc>
                        <a:spcBef>
                          <a:spcPts val="0"/>
                        </a:spcBef>
                        <a:spcAft>
                          <a:spcPts val="0"/>
                        </a:spcAft>
                        <a:buNone/>
                      </a:pPr>
                      <a:r>
                        <a:rPr lang="en-US" sz="1400" u="none" strike="noStrike" cap="none"/>
                        <a:t>Author(s)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Strategies </a:t>
                      </a:r>
                      <a:endParaRPr sz="1400" u="none" strike="noStrike" cap="none"/>
                    </a:p>
                  </a:txBody>
                  <a:tcPr marL="91450" marR="91450" marT="45725" marB="45725">
                    <a:lnR w="9525"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US" sz="1400" u="none" strike="noStrike" cap="none"/>
                        <a:t>Advantages</a:t>
                      </a:r>
                      <a:endParaRPr sz="1400" u="none" strike="noStrike" cap="none"/>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400" u="none" strike="noStrike" cap="none"/>
                        <a:t>Disadvantages</a:t>
                      </a:r>
                      <a:endParaRPr sz="1400" u="none" strike="noStrike" cap="none"/>
                    </a:p>
                  </a:txBody>
                  <a:tcPr marL="91450" marR="91450" marT="45725" marB="45725">
                    <a:lnL w="9525" cap="flat" cmpd="sng">
                      <a:solidFill>
                        <a:schemeClr val="dk1"/>
                      </a:solidFill>
                      <a:prstDash val="solid"/>
                      <a:round/>
                      <a:headEnd type="none" w="sm" len="sm"/>
                      <a:tailEnd type="none" w="sm" len="sm"/>
                    </a:lnL>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742525">
                <a:tc>
                  <a:txBody>
                    <a:bodyPr/>
                    <a:lstStyle/>
                    <a:p>
                      <a:pPr marL="457200" lvl="0" indent="-304800" algn="l" rtl="0">
                        <a:lnSpc>
                          <a:spcPct val="107000"/>
                        </a:lnSpc>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Shahid Rahman </a:t>
                      </a:r>
                      <a:endParaRPr sz="1200">
                        <a:solidFill>
                          <a:schemeClr val="dk1"/>
                        </a:solidFill>
                        <a:latin typeface="Bookman Old Style"/>
                        <a:ea typeface="Bookman Old Style"/>
                        <a:cs typeface="Bookman Old Style"/>
                        <a:sym typeface="Bookman Old Style"/>
                      </a:endParaRPr>
                    </a:p>
                    <a:p>
                      <a:pPr marL="457200" lvl="0" indent="-304800" algn="l" rtl="0">
                        <a:lnSpc>
                          <a:spcPct val="107000"/>
                        </a:lnSpc>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Jamal Uddin</a:t>
                      </a:r>
                      <a:endParaRPr sz="1200">
                        <a:solidFill>
                          <a:schemeClr val="dk1"/>
                        </a:solidFill>
                        <a:latin typeface="Bookman Old Style"/>
                        <a:ea typeface="Bookman Old Style"/>
                        <a:cs typeface="Bookman Old Style"/>
                        <a:sym typeface="Bookman Old Style"/>
                      </a:endParaRPr>
                    </a:p>
                    <a:p>
                      <a:pPr marL="457200" lvl="0" indent="-304800" algn="l" rtl="0">
                        <a:lnSpc>
                          <a:spcPct val="107000"/>
                        </a:lnSpc>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Habib Ullah Khan</a:t>
                      </a:r>
                      <a:endParaRPr sz="1200">
                        <a:solidFill>
                          <a:schemeClr val="dk1"/>
                        </a:solidFill>
                        <a:latin typeface="Bookman Old Style"/>
                        <a:ea typeface="Bookman Old Style"/>
                        <a:cs typeface="Bookman Old Style"/>
                        <a:sym typeface="Bookman Old Style"/>
                      </a:endParaRPr>
                    </a:p>
                    <a:p>
                      <a:pPr marL="457200" lvl="0" indent="-304800" algn="l" rtl="0">
                        <a:lnSpc>
                          <a:spcPct val="107000"/>
                        </a:lnSpc>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Hameed Hussain</a:t>
                      </a:r>
                      <a:endParaRPr sz="1200">
                        <a:solidFill>
                          <a:schemeClr val="dk1"/>
                        </a:solidFill>
                        <a:latin typeface="Bookman Old Style"/>
                        <a:ea typeface="Bookman Old Style"/>
                        <a:cs typeface="Bookman Old Style"/>
                        <a:sym typeface="Bookman Old Style"/>
                      </a:endParaRPr>
                    </a:p>
                    <a:p>
                      <a:pPr marL="457200" lvl="0" indent="-304800" algn="l" rtl="0">
                        <a:lnSpc>
                          <a:spcPct val="107000"/>
                        </a:lnSpc>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Ayaz Ali Khan</a:t>
                      </a:r>
                      <a:endParaRPr sz="1200">
                        <a:solidFill>
                          <a:schemeClr val="dk1"/>
                        </a:solidFill>
                        <a:latin typeface="Bookman Old Style"/>
                        <a:ea typeface="Bookman Old Style"/>
                        <a:cs typeface="Bookman Old Style"/>
                        <a:sym typeface="Bookman Old Style"/>
                      </a:endParaRPr>
                    </a:p>
                    <a:p>
                      <a:pPr marL="457200" lvl="0" indent="-304800" algn="l" rtl="0">
                        <a:lnSpc>
                          <a:spcPct val="107000"/>
                        </a:lnSpc>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MuhammadZakarya </a:t>
                      </a:r>
                      <a:endParaRPr sz="1500">
                        <a:latin typeface="Bookman Old Style"/>
                        <a:ea typeface="Bookman Old Style"/>
                        <a:cs typeface="Bookman Old Style"/>
                        <a:sym typeface="Bookman Old Style"/>
                      </a:endParaRPr>
                    </a:p>
                  </a:txBody>
                  <a:tcPr marL="91450" marR="91450" marT="45725" marB="45725">
                    <a:lnB w="7625" cap="flat" cmpd="sng">
                      <a:solidFill>
                        <a:srgbClr val="000000"/>
                      </a:solidFill>
                      <a:prstDash val="solid"/>
                      <a:round/>
                      <a:headEnd type="none" w="sm" len="sm"/>
                      <a:tailEnd type="none" w="sm" len="sm"/>
                    </a:lnB>
                  </a:tcPr>
                </a:tc>
                <a:tc>
                  <a:txBody>
                    <a:bodyPr/>
                    <a:lstStyle/>
                    <a:p>
                      <a:pPr marL="0" lvl="0" indent="0" algn="l" rtl="0">
                        <a:lnSpc>
                          <a:spcPct val="107000"/>
                        </a:lnSpc>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A Novel  Steganography Technique for</a:t>
                      </a:r>
                      <a:endParaRPr sz="1200">
                        <a:solidFill>
                          <a:schemeClr val="dk1"/>
                        </a:solidFill>
                        <a:latin typeface="Bookman Old Style"/>
                        <a:ea typeface="Bookman Old Style"/>
                        <a:cs typeface="Bookman Old Style"/>
                        <a:sym typeface="Bookman Old Style"/>
                      </a:endParaRPr>
                    </a:p>
                    <a:p>
                      <a:pPr marL="0" lvl="0" indent="0" algn="l" rtl="0">
                        <a:lnSpc>
                          <a:spcPct val="107000"/>
                        </a:lnSpc>
                        <a:spcBef>
                          <a:spcPts val="0"/>
                        </a:spcBef>
                        <a:spcAft>
                          <a:spcPts val="0"/>
                        </a:spcAft>
                        <a:buSzPts val="1100"/>
                        <a:buNone/>
                      </a:pPr>
                      <a:r>
                        <a:rPr lang="en-US" sz="1200">
                          <a:solidFill>
                            <a:schemeClr val="dk1"/>
                          </a:solidFill>
                          <a:latin typeface="Bookman Old Style"/>
                          <a:ea typeface="Bookman Old Style"/>
                          <a:cs typeface="Bookman Old Style"/>
                          <a:sym typeface="Bookman Old Style"/>
                        </a:rPr>
                        <a:t>Digital Images Using the Least Significant Bit Substitution Method  </a:t>
                      </a:r>
                      <a:endParaRPr sz="1200">
                        <a:latin typeface="Bookman Old Style"/>
                        <a:ea typeface="Bookman Old Style"/>
                        <a:cs typeface="Bookman Old Style"/>
                        <a:sym typeface="Bookman Old Style"/>
                      </a:endParaRPr>
                    </a:p>
                  </a:txBody>
                  <a:tcPr marL="91450" marR="91450" marT="45725" marB="45725"/>
                </a:tc>
                <a:tc>
                  <a:txBody>
                    <a:bodyPr/>
                    <a:lstStyle/>
                    <a:p>
                      <a:pPr marL="0" lvl="0" indent="0" algn="l" rtl="0">
                        <a:lnSpc>
                          <a:spcPct val="96000"/>
                        </a:lnSpc>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a:t>
                      </a:r>
                      <a:r>
                        <a:rPr lang="en-US" sz="800">
                          <a:solidFill>
                            <a:schemeClr val="dk1"/>
                          </a:solidFill>
                          <a:latin typeface="Bookman Old Style"/>
                          <a:ea typeface="Bookman Old Style"/>
                          <a:cs typeface="Bookman Old Style"/>
                          <a:sym typeface="Bookman Old Style"/>
                        </a:rPr>
                        <a:t>     </a:t>
                      </a:r>
                      <a:r>
                        <a:rPr lang="en-US" sz="1200">
                          <a:solidFill>
                            <a:schemeClr val="dk1"/>
                          </a:solidFill>
                          <a:latin typeface="Bookman Old Style"/>
                          <a:ea typeface="Bookman Old Style"/>
                          <a:cs typeface="Bookman Old Style"/>
                          <a:sym typeface="Bookman Old Style"/>
                        </a:rPr>
                        <a:t>Simple implementation.</a:t>
                      </a:r>
                      <a:endParaRPr sz="1200">
                        <a:solidFill>
                          <a:schemeClr val="dk1"/>
                        </a:solidFill>
                        <a:latin typeface="Bookman Old Style"/>
                        <a:ea typeface="Bookman Old Style"/>
                        <a:cs typeface="Bookman Old Style"/>
                        <a:sym typeface="Bookman Old Style"/>
                      </a:endParaRPr>
                    </a:p>
                    <a:p>
                      <a:pPr marL="0" lvl="0" indent="0" algn="l" rtl="0">
                        <a:lnSpc>
                          <a:spcPct val="95000"/>
                        </a:lnSpc>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a:t>
                      </a:r>
                      <a:r>
                        <a:rPr lang="en-US" sz="800">
                          <a:solidFill>
                            <a:schemeClr val="dk1"/>
                          </a:solidFill>
                          <a:latin typeface="Bookman Old Style"/>
                          <a:ea typeface="Bookman Old Style"/>
                          <a:cs typeface="Bookman Old Style"/>
                          <a:sym typeface="Bookman Old Style"/>
                        </a:rPr>
                        <a:t>      </a:t>
                      </a:r>
                      <a:r>
                        <a:rPr lang="en-US" sz="1200">
                          <a:solidFill>
                            <a:schemeClr val="dk1"/>
                          </a:solidFill>
                          <a:latin typeface="Bookman Old Style"/>
                          <a:ea typeface="Bookman Old Style"/>
                          <a:cs typeface="Bookman Old Style"/>
                          <a:sym typeface="Bookman Old Style"/>
                        </a:rPr>
                        <a:t>Low computational overhead.</a:t>
                      </a:r>
                      <a:endParaRPr sz="1200">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 Fast encoding and decoding processes. </a:t>
                      </a:r>
                      <a:endParaRPr sz="1200">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 Suitable for scenarios with lower security requirements  </a:t>
                      </a:r>
                      <a:endParaRPr sz="1500">
                        <a:latin typeface="Bookman Old Style"/>
                        <a:ea typeface="Bookman Old Style"/>
                        <a:cs typeface="Bookman Old Style"/>
                        <a:sym typeface="Bookman Old Style"/>
                      </a:endParaRPr>
                    </a:p>
                  </a:txBody>
                  <a:tcPr marL="91450" marR="91450" marT="45725" marB="45725">
                    <a:lnR w="7625" cap="flat" cmpd="sng">
                      <a:solidFill>
                        <a:srgbClr val="000000"/>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12700" lvl="0" indent="0" algn="l" rtl="0">
                        <a:lnSpc>
                          <a:spcPct val="96000"/>
                        </a:lnSpc>
                        <a:spcBef>
                          <a:spcPts val="0"/>
                        </a:spcBef>
                        <a:spcAft>
                          <a:spcPts val="0"/>
                        </a:spcAft>
                        <a:buNone/>
                      </a:pPr>
                      <a:r>
                        <a:rPr lang="en-US" sz="1200">
                          <a:latin typeface="Bookman Old Style"/>
                          <a:ea typeface="Bookman Old Style"/>
                          <a:cs typeface="Bookman Old Style"/>
                          <a:sym typeface="Bookman Old Style"/>
                        </a:rPr>
                        <a:t>-  Limited payload capacity.</a:t>
                      </a:r>
                      <a:endParaRPr sz="1200">
                        <a:latin typeface="Bookman Old Style"/>
                        <a:ea typeface="Bookman Old Style"/>
                        <a:cs typeface="Bookman Old Style"/>
                        <a:sym typeface="Bookman Old Style"/>
                      </a:endParaRPr>
                    </a:p>
                    <a:p>
                      <a:pPr marL="0" marR="12700" lvl="0" indent="0" algn="l" rtl="0">
                        <a:lnSpc>
                          <a:spcPct val="95000"/>
                        </a:lnSpc>
                        <a:spcBef>
                          <a:spcPts val="0"/>
                        </a:spcBef>
                        <a:spcAft>
                          <a:spcPts val="0"/>
                        </a:spcAft>
                        <a:buNone/>
                      </a:pPr>
                      <a:r>
                        <a:rPr lang="en-US" sz="1200">
                          <a:latin typeface="Bookman Old Style"/>
                          <a:ea typeface="Bookman Old Style"/>
                          <a:cs typeface="Bookman Old Style"/>
                          <a:sym typeface="Bookman Old Style"/>
                        </a:rPr>
                        <a:t>-  Susceptible to statistical analysis.</a:t>
                      </a:r>
                      <a:endParaRPr sz="1200">
                        <a:latin typeface="Bookman Old Style"/>
                        <a:ea typeface="Bookman Old Style"/>
                        <a:cs typeface="Bookman Old Style"/>
                        <a:sym typeface="Bookman Old Style"/>
                      </a:endParaRPr>
                    </a:p>
                    <a:p>
                      <a:pPr marL="0" marR="12700" lvl="0" indent="0" algn="l" rtl="0">
                        <a:lnSpc>
                          <a:spcPct val="95000"/>
                        </a:lnSpc>
                        <a:spcBef>
                          <a:spcPts val="0"/>
                        </a:spcBef>
                        <a:spcAft>
                          <a:spcPts val="0"/>
                        </a:spcAft>
                        <a:buNone/>
                      </a:pPr>
                      <a:r>
                        <a:rPr lang="en-US" sz="1200">
                          <a:latin typeface="Bookman Old Style"/>
                          <a:ea typeface="Bookman Old Style"/>
                          <a:cs typeface="Bookman Old Style"/>
                          <a:sym typeface="Bookman Old Style"/>
                        </a:rPr>
                        <a:t>  - Lower security compared to encryption-based methods.</a:t>
                      </a:r>
                      <a:endParaRPr sz="1200">
                        <a:latin typeface="Bookman Old Style"/>
                        <a:ea typeface="Bookman Old Style"/>
                        <a:cs typeface="Bookman Old Style"/>
                        <a:sym typeface="Bookman Old Style"/>
                      </a:endParaRPr>
                    </a:p>
                    <a:p>
                      <a:pPr marL="0" lvl="0" indent="0" algn="l" rtl="0">
                        <a:lnSpc>
                          <a:spcPct val="107000"/>
                        </a:lnSpc>
                        <a:spcBef>
                          <a:spcPts val="0"/>
                        </a:spcBef>
                        <a:spcAft>
                          <a:spcPts val="0"/>
                        </a:spcAft>
                        <a:buNone/>
                      </a:pPr>
                      <a:r>
                        <a:rPr lang="en-US" sz="1200">
                          <a:latin typeface="Bookman Old Style"/>
                          <a:ea typeface="Bookman Old Style"/>
                          <a:cs typeface="Bookman Old Style"/>
                          <a:sym typeface="Bookman Old Style"/>
                        </a:rPr>
                        <a:t> </a:t>
                      </a:r>
                      <a:endParaRPr sz="1200" u="none" strike="noStrike" cap="none">
                        <a:latin typeface="Bookman Old Style"/>
                        <a:ea typeface="Bookman Old Style"/>
                        <a:cs typeface="Bookman Old Style"/>
                        <a:sym typeface="Bookman Old Style"/>
                      </a:endParaRPr>
                    </a:p>
                  </a:txBody>
                  <a:tcPr marL="50800" marR="6350" marT="7747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389850">
                <a:tc>
                  <a:txBody>
                    <a:bodyPr/>
                    <a:lstStyle/>
                    <a:p>
                      <a:pPr marL="457200" lvl="0" indent="-304800" algn="l" rtl="0">
                        <a:lnSpc>
                          <a:spcPct val="107000"/>
                        </a:lnSpc>
                        <a:spcBef>
                          <a:spcPts val="0"/>
                        </a:spcBef>
                        <a:spcAft>
                          <a:spcPts val="0"/>
                        </a:spcAft>
                        <a:buSzPts val="1200"/>
                        <a:buFont typeface="Bookman Old Style"/>
                        <a:buChar char="●"/>
                      </a:pPr>
                      <a:r>
                        <a:rPr lang="en-US" sz="1200">
                          <a:latin typeface="Bookman Old Style"/>
                          <a:ea typeface="Bookman Old Style"/>
                          <a:cs typeface="Bookman Old Style"/>
                          <a:sym typeface="Bookman Old Style"/>
                        </a:rPr>
                        <a:t>L. Almazaydeh</a:t>
                      </a:r>
                      <a:endParaRPr sz="1200" u="none" strike="noStrike" cap="none">
                        <a:latin typeface="Bookman Old Style"/>
                        <a:ea typeface="Bookman Old Style"/>
                        <a:cs typeface="Bookman Old Style"/>
                        <a:sym typeface="Bookman Old Style"/>
                      </a:endParaRPr>
                    </a:p>
                  </a:txBody>
                  <a:tcPr marL="50800" marR="15875" marT="7747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Secure RGB image steganography based on modified LSB substitution </a:t>
                      </a:r>
                      <a:endParaRPr sz="1200" u="none" strike="noStrike" cap="none">
                        <a:latin typeface="Bookman Old Style"/>
                        <a:ea typeface="Bookman Old Style"/>
                        <a:cs typeface="Bookman Old Style"/>
                        <a:sym typeface="Bookman Old Style"/>
                      </a:endParaRPr>
                    </a:p>
                  </a:txBody>
                  <a:tcPr marL="91450" marR="91450" marT="45725" marB="45725">
                    <a:lnL w="7625" cap="flat" cmpd="sng">
                      <a:solidFill>
                        <a:srgbClr val="000000"/>
                      </a:solidFill>
                      <a:prstDash val="solid"/>
                      <a:round/>
                      <a:headEnd type="none" w="sm" len="sm"/>
                      <a:tailEnd type="none" w="sm" len="sm"/>
                    </a:lnL>
                    <a:lnR w="9525" cap="flat" cmpd="sng">
                      <a:solidFill>
                        <a:schemeClr val="dk1"/>
                      </a:solidFill>
                      <a:prstDash val="solid"/>
                      <a:round/>
                      <a:headEnd type="none" w="sm" len="sm"/>
                      <a:tailEnd type="none" w="sm" len="sm"/>
                    </a:lnR>
                    <a:lnB w="76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-Simple and easy </a:t>
                      </a:r>
                      <a:endParaRPr sz="1200">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-Low computational overhead </a:t>
                      </a:r>
                      <a:endParaRPr sz="1200">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-Fast encoding and decoding processes</a:t>
                      </a:r>
                      <a:r>
                        <a:rPr lang="en-US" sz="1100">
                          <a:solidFill>
                            <a:schemeClr val="dk1"/>
                          </a:solidFill>
                          <a:latin typeface="Bookman Old Style"/>
                          <a:ea typeface="Bookman Old Style"/>
                          <a:cs typeface="Bookman Old Style"/>
                          <a:sym typeface="Bookman Old Style"/>
                        </a:rPr>
                        <a:t> </a:t>
                      </a:r>
                      <a:endParaRPr sz="1400" u="none" strike="noStrike" cap="none"/>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95000"/>
                        </a:lnSpc>
                        <a:spcBef>
                          <a:spcPts val="0"/>
                        </a:spcBef>
                        <a:spcAft>
                          <a:spcPts val="0"/>
                        </a:spcAft>
                        <a:buClr>
                          <a:schemeClr val="dk1"/>
                        </a:buClr>
                        <a:buSzPts val="1100"/>
                        <a:buFont typeface="Arial"/>
                        <a:buNone/>
                      </a:pPr>
                      <a:r>
                        <a:rPr lang="en-US" sz="1200">
                          <a:latin typeface="Bookman Old Style"/>
                          <a:ea typeface="Bookman Old Style"/>
                          <a:cs typeface="Bookman Old Style"/>
                          <a:sym typeface="Bookman Old Style"/>
                        </a:rPr>
                        <a:t>-low security -limited payload capacity -susceptible to statistical</a:t>
                      </a:r>
                      <a:endParaRPr sz="1200">
                        <a:latin typeface="Bookman Old Style"/>
                        <a:ea typeface="Bookman Old Style"/>
                        <a:cs typeface="Bookman Old Style"/>
                        <a:sym typeface="Bookman Old Style"/>
                      </a:endParaRPr>
                    </a:p>
                    <a:p>
                      <a:pPr marL="0" lvl="0" indent="0" algn="l" rtl="0">
                        <a:lnSpc>
                          <a:spcPct val="107000"/>
                        </a:lnSpc>
                        <a:spcBef>
                          <a:spcPts val="0"/>
                        </a:spcBef>
                        <a:spcAft>
                          <a:spcPts val="0"/>
                        </a:spcAft>
                        <a:buClr>
                          <a:schemeClr val="dk1"/>
                        </a:buClr>
                        <a:buSzPts val="1100"/>
                        <a:buFont typeface="Arial"/>
                        <a:buNone/>
                      </a:pPr>
                      <a:r>
                        <a:rPr lang="en-US" sz="1200">
                          <a:latin typeface="Bookman Old Style"/>
                          <a:ea typeface="Bookman Old Style"/>
                          <a:cs typeface="Bookman Old Style"/>
                          <a:sym typeface="Bookman Old Style"/>
                        </a:rPr>
                        <a:t>analysis </a:t>
                      </a:r>
                      <a:r>
                        <a:rPr lang="en-US">
                          <a:latin typeface="Bookman Old Style"/>
                          <a:ea typeface="Bookman Old Style"/>
                          <a:cs typeface="Bookman Old Style"/>
                          <a:sym typeface="Bookman Old Style"/>
                        </a:rPr>
                        <a:t> </a:t>
                      </a:r>
                      <a:endParaRPr>
                        <a:latin typeface="Bookman Old Style"/>
                        <a:ea typeface="Bookman Old Style"/>
                        <a:cs typeface="Bookman Old Style"/>
                        <a:sym typeface="Bookman Old Style"/>
                      </a:endParaRPr>
                    </a:p>
                    <a:p>
                      <a:pPr marL="0" marR="0" lvl="0" indent="0" algn="l" rtl="0">
                        <a:lnSpc>
                          <a:spcPct val="100000"/>
                        </a:lnSpc>
                        <a:spcBef>
                          <a:spcPts val="0"/>
                        </a:spcBef>
                        <a:spcAft>
                          <a:spcPts val="0"/>
                        </a:spcAft>
                        <a:buNone/>
                      </a:pPr>
                      <a:endParaRPr/>
                    </a:p>
                  </a:txBody>
                  <a:tcPr marL="91450" marR="91450" marT="45725" marB="45725">
                    <a:lnL w="9525" cap="flat" cmpd="sng">
                      <a:solidFill>
                        <a:schemeClr val="dk1"/>
                      </a:solidFill>
                      <a:prstDash val="solid"/>
                      <a:round/>
                      <a:headEnd type="none" w="sm" len="sm"/>
                      <a:tailEnd type="none" w="sm" len="sm"/>
                    </a:lnL>
                    <a:lnT w="7625" cap="flat" cmpd="sng">
                      <a:solidFill>
                        <a:srgbClr val="000000"/>
                      </a:solidFill>
                      <a:prstDash val="solid"/>
                      <a:round/>
                      <a:headEnd type="none" w="sm" len="sm"/>
                      <a:tailEnd type="none" w="sm" len="sm"/>
                    </a:lnT>
                  </a:tcPr>
                </a:tc>
                <a:extLst>
                  <a:ext uri="{0D108BD9-81ED-4DB2-BD59-A6C34878D82A}">
                    <a16:rowId xmlns:a16="http://schemas.microsoft.com/office/drawing/2014/main" val="10002"/>
                  </a:ext>
                </a:extLst>
              </a:tr>
            </a:tbl>
          </a:graphicData>
        </a:graphic>
      </p:graphicFrame>
      <p:sp>
        <p:nvSpPr>
          <p:cNvPr id="111" name="Google Shape;111;p1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a:t>1/24/2024</a:t>
            </a:r>
            <a:endParaRPr/>
          </a:p>
        </p:txBody>
      </p:sp>
      <p:sp>
        <p:nvSpPr>
          <p:cNvPr id="112" name="Google Shape;112;p13"/>
          <p:cNvSpPr txBox="1">
            <a:spLocks noGrp="1"/>
          </p:cNvSpPr>
          <p:nvPr>
            <p:ph type="ftr" idx="11"/>
          </p:nvPr>
        </p:nvSpPr>
        <p:spPr>
          <a:xfrm>
            <a:off x="2996400" y="4649839"/>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18" name="Google Shape;118;p14"/>
          <p:cNvSpPr/>
          <p:nvPr/>
        </p:nvSpPr>
        <p:spPr>
          <a:xfrm>
            <a:off x="3415004" y="3219941"/>
            <a:ext cx="4572000" cy="400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19" name="Google Shape;119;p14"/>
          <p:cNvSpPr txBox="1">
            <a:spLocks noGrp="1"/>
          </p:cNvSpPr>
          <p:nvPr>
            <p:ph type="title"/>
          </p:nvPr>
        </p:nvSpPr>
        <p:spPr>
          <a:xfrm>
            <a:off x="1385544" y="70450"/>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t>Literature </a:t>
            </a:r>
            <a:endParaRPr sz="3600"/>
          </a:p>
        </p:txBody>
      </p:sp>
      <p:graphicFrame>
        <p:nvGraphicFramePr>
          <p:cNvPr id="120" name="Google Shape;120;p14"/>
          <p:cNvGraphicFramePr/>
          <p:nvPr/>
        </p:nvGraphicFramePr>
        <p:xfrm>
          <a:off x="634172" y="795858"/>
          <a:ext cx="7461175" cy="3830521"/>
        </p:xfrm>
        <a:graphic>
          <a:graphicData uri="http://schemas.openxmlformats.org/drawingml/2006/table">
            <a:tbl>
              <a:tblPr firstRow="1" bandRow="1">
                <a:noFill/>
                <a:tableStyleId>{AB2D0DDF-4FC7-4D7C-9C58-72B6CAA8FC0F}</a:tableStyleId>
              </a:tblPr>
              <a:tblGrid>
                <a:gridCol w="2066275">
                  <a:extLst>
                    <a:ext uri="{9D8B030D-6E8A-4147-A177-3AD203B41FA5}">
                      <a16:colId xmlns:a16="http://schemas.microsoft.com/office/drawing/2014/main" val="20000"/>
                    </a:ext>
                  </a:extLst>
                </a:gridCol>
                <a:gridCol w="1889675">
                  <a:extLst>
                    <a:ext uri="{9D8B030D-6E8A-4147-A177-3AD203B41FA5}">
                      <a16:colId xmlns:a16="http://schemas.microsoft.com/office/drawing/2014/main" val="20001"/>
                    </a:ext>
                  </a:extLst>
                </a:gridCol>
                <a:gridCol w="1969225">
                  <a:extLst>
                    <a:ext uri="{9D8B030D-6E8A-4147-A177-3AD203B41FA5}">
                      <a16:colId xmlns:a16="http://schemas.microsoft.com/office/drawing/2014/main" val="20002"/>
                    </a:ext>
                  </a:extLst>
                </a:gridCol>
                <a:gridCol w="1536000">
                  <a:extLst>
                    <a:ext uri="{9D8B030D-6E8A-4147-A177-3AD203B41FA5}">
                      <a16:colId xmlns:a16="http://schemas.microsoft.com/office/drawing/2014/main" val="20003"/>
                    </a:ext>
                  </a:extLst>
                </a:gridCol>
              </a:tblGrid>
              <a:tr h="282000">
                <a:tc>
                  <a:txBody>
                    <a:bodyPr/>
                    <a:lstStyle/>
                    <a:p>
                      <a:pPr marL="0" marR="0" lvl="0" indent="0" algn="l" rtl="0">
                        <a:lnSpc>
                          <a:spcPct val="100000"/>
                        </a:lnSpc>
                        <a:spcBef>
                          <a:spcPts val="0"/>
                        </a:spcBef>
                        <a:spcAft>
                          <a:spcPts val="0"/>
                        </a:spcAft>
                        <a:buNone/>
                      </a:pPr>
                      <a:r>
                        <a:rPr lang="en-US" sz="1400" u="none" strike="noStrike" cap="none"/>
                        <a:t>Author(s)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Strategies </a:t>
                      </a:r>
                      <a:endParaRPr sz="1400" u="none" strike="noStrike" cap="none"/>
                    </a:p>
                  </a:txBody>
                  <a:tcPr marL="91450" marR="91450" marT="45725" marB="45725">
                    <a:lnR w="9525"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US" sz="1400" u="none" strike="noStrike" cap="none"/>
                        <a:t>Advantages</a:t>
                      </a:r>
                      <a:endParaRPr sz="1400" u="none" strike="noStrike" cap="none"/>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400" u="none" strike="noStrike" cap="none"/>
                        <a:t>Disadvantages</a:t>
                      </a:r>
                      <a:endParaRPr sz="1400" u="none" strike="noStrike" cap="none"/>
                    </a:p>
                  </a:txBody>
                  <a:tcPr marL="91450" marR="91450" marT="45725" marB="45725">
                    <a:lnL w="9525" cap="flat" cmpd="sng">
                      <a:solidFill>
                        <a:schemeClr val="dk1"/>
                      </a:solidFill>
                      <a:prstDash val="solid"/>
                      <a:round/>
                      <a:headEnd type="none" w="sm" len="sm"/>
                      <a:tailEnd type="none" w="sm" len="sm"/>
                    </a:lnL>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679000">
                <a:tc>
                  <a:txBody>
                    <a:bodyPr/>
                    <a:lstStyle/>
                    <a:p>
                      <a:pPr marL="457200" lvl="0" indent="-311150" algn="l" rtl="0">
                        <a:lnSpc>
                          <a:spcPct val="95000"/>
                        </a:lnSpc>
                        <a:spcBef>
                          <a:spcPts val="0"/>
                        </a:spcBef>
                        <a:spcAft>
                          <a:spcPts val="0"/>
                        </a:spcAft>
                        <a:buClr>
                          <a:schemeClr val="dk1"/>
                        </a:buClr>
                        <a:buSzPts val="1300"/>
                        <a:buFont typeface="Bookman Old Style"/>
                        <a:buChar char="●"/>
                      </a:pPr>
                      <a:r>
                        <a:rPr lang="en-US" sz="1200">
                          <a:solidFill>
                            <a:schemeClr val="dk1"/>
                          </a:solidFill>
                          <a:latin typeface="Bookman Old Style"/>
                          <a:ea typeface="Bookman Old Style"/>
                          <a:cs typeface="Bookman Old Style"/>
                          <a:sym typeface="Bookman Old Style"/>
                        </a:rPr>
                        <a:t>M. Kalita</a:t>
                      </a:r>
                      <a:endParaRPr sz="1200">
                        <a:solidFill>
                          <a:schemeClr val="dk1"/>
                        </a:solidFill>
                        <a:latin typeface="Bookman Old Style"/>
                        <a:ea typeface="Bookman Old Style"/>
                        <a:cs typeface="Bookman Old Style"/>
                        <a:sym typeface="Bookman Old Style"/>
                      </a:endParaRPr>
                    </a:p>
                    <a:p>
                      <a:pPr marL="457200" lvl="0" indent="-311150" algn="l" rtl="0">
                        <a:lnSpc>
                          <a:spcPct val="95000"/>
                        </a:lnSpc>
                        <a:spcBef>
                          <a:spcPts val="0"/>
                        </a:spcBef>
                        <a:spcAft>
                          <a:spcPts val="0"/>
                        </a:spcAft>
                        <a:buClr>
                          <a:schemeClr val="dk1"/>
                        </a:buClr>
                        <a:buSzPts val="1300"/>
                        <a:buFont typeface="Bookman Old Style"/>
                        <a:buChar char="●"/>
                      </a:pPr>
                      <a:r>
                        <a:rPr lang="en-US" sz="1200">
                          <a:solidFill>
                            <a:schemeClr val="dk1"/>
                          </a:solidFill>
                          <a:latin typeface="Bookman Old Style"/>
                          <a:ea typeface="Bookman Old Style"/>
                          <a:cs typeface="Bookman Old Style"/>
                          <a:sym typeface="Bookman Old Style"/>
                        </a:rPr>
                        <a:t>T. Tuithung</a:t>
                      </a:r>
                      <a:endParaRPr sz="1200">
                        <a:solidFill>
                          <a:schemeClr val="dk1"/>
                        </a:solidFill>
                        <a:latin typeface="Bookman Old Style"/>
                        <a:ea typeface="Bookman Old Style"/>
                        <a:cs typeface="Bookman Old Style"/>
                        <a:sym typeface="Bookman Old Style"/>
                      </a:endParaRPr>
                    </a:p>
                    <a:p>
                      <a:pPr marL="457200" lvl="0" indent="-311150" algn="l" rtl="0">
                        <a:lnSpc>
                          <a:spcPct val="95000"/>
                        </a:lnSpc>
                        <a:spcBef>
                          <a:spcPts val="0"/>
                        </a:spcBef>
                        <a:spcAft>
                          <a:spcPts val="0"/>
                        </a:spcAft>
                        <a:buClr>
                          <a:schemeClr val="dk1"/>
                        </a:buClr>
                        <a:buSzPts val="1300"/>
                        <a:buFont typeface="Bookman Old Style"/>
                        <a:buChar char="●"/>
                      </a:pPr>
                      <a:r>
                        <a:rPr lang="en-US" sz="1200">
                          <a:solidFill>
                            <a:schemeClr val="dk1"/>
                          </a:solidFill>
                          <a:latin typeface="Bookman Old Style"/>
                          <a:ea typeface="Bookman Old Style"/>
                          <a:cs typeface="Bookman Old Style"/>
                          <a:sym typeface="Bookman Old Style"/>
                        </a:rPr>
                        <a:t> S.Majumder </a:t>
                      </a:r>
                      <a:endParaRPr sz="1300">
                        <a:solidFill>
                          <a:schemeClr val="dk1"/>
                        </a:solidFill>
                        <a:latin typeface="Bookman Old Style"/>
                        <a:ea typeface="Bookman Old Style"/>
                        <a:cs typeface="Bookman Old Style"/>
                        <a:sym typeface="Bookman Old Style"/>
                      </a:endParaRPr>
                    </a:p>
                  </a:txBody>
                  <a:tcPr marL="91450" marR="91450" marT="45725" marB="45725">
                    <a:lnB w="7625" cap="flat" cmpd="sng">
                      <a:solidFill>
                        <a:srgbClr val="000000"/>
                      </a:solidFill>
                      <a:prstDash val="solid"/>
                      <a:round/>
                      <a:headEnd type="none" w="sm" len="sm"/>
                      <a:tailEnd type="none" w="sm" len="sm"/>
                    </a:lnB>
                  </a:tcPr>
                </a:tc>
                <a:tc>
                  <a:txBody>
                    <a:bodyPr/>
                    <a:lstStyle/>
                    <a:p>
                      <a:pPr marL="0" lvl="0" indent="0" algn="l" rtl="0">
                        <a:lnSpc>
                          <a:spcPct val="107000"/>
                        </a:lnSpc>
                        <a:spcBef>
                          <a:spcPts val="0"/>
                        </a:spcBef>
                        <a:spcAft>
                          <a:spcPts val="0"/>
                        </a:spcAft>
                        <a:buSzPts val="1100"/>
                        <a:buNone/>
                      </a:pPr>
                      <a:r>
                        <a:rPr lang="en-US" sz="1200">
                          <a:solidFill>
                            <a:schemeClr val="dk1"/>
                          </a:solidFill>
                          <a:latin typeface="Bookman Old Style"/>
                          <a:ea typeface="Bookman Old Style"/>
                          <a:cs typeface="Bookman Old Style"/>
                          <a:sym typeface="Bookman Old Style"/>
                        </a:rPr>
                        <a:t>Inverted LSB image steganography using an adaptive pattern to improve imperceptibility </a:t>
                      </a:r>
                      <a:endParaRPr sz="1200">
                        <a:latin typeface="Bookman Old Style"/>
                        <a:ea typeface="Bookman Old Style"/>
                        <a:cs typeface="Bookman Old Style"/>
                        <a:sym typeface="Bookman Old Style"/>
                      </a:endParaRPr>
                    </a:p>
                  </a:txBody>
                  <a:tcPr marL="91450" marR="91450" marT="45725" marB="45725"/>
                </a:tc>
                <a:tc>
                  <a:txBody>
                    <a:bodyPr/>
                    <a:lstStyle/>
                    <a:p>
                      <a:pPr marL="0" marR="0" lvl="0" indent="0" algn="l" rtl="0">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-improved imperceptibility -Potential resistance to visual detection </a:t>
                      </a:r>
                      <a:endParaRPr sz="1200">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-Balance between security and visual quality </a:t>
                      </a:r>
                      <a:endParaRPr sz="1200">
                        <a:latin typeface="Bookman Old Style"/>
                        <a:ea typeface="Bookman Old Style"/>
                        <a:cs typeface="Bookman Old Style"/>
                        <a:sym typeface="Bookman Old Style"/>
                      </a:endParaRPr>
                    </a:p>
                  </a:txBody>
                  <a:tcPr marL="91450" marR="91450" marT="45725" marB="45725">
                    <a:lnR w="7625" cap="flat" cmpd="sng">
                      <a:solidFill>
                        <a:srgbClr val="000000"/>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95000"/>
                        </a:lnSpc>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-Complexity in implementation -Potential loss of data</a:t>
                      </a:r>
                      <a:endParaRPr sz="1200">
                        <a:solidFill>
                          <a:schemeClr val="dk1"/>
                        </a:solidFill>
                        <a:latin typeface="Bookman Old Style"/>
                        <a:ea typeface="Bookman Old Style"/>
                        <a:cs typeface="Bookman Old Style"/>
                        <a:sym typeface="Bookman Old Style"/>
                      </a:endParaRPr>
                    </a:p>
                    <a:p>
                      <a:pPr marL="0" marR="12700" lvl="0" indent="0" algn="l" rtl="0">
                        <a:lnSpc>
                          <a:spcPct val="95000"/>
                        </a:lnSpc>
                        <a:spcBef>
                          <a:spcPts val="0"/>
                        </a:spcBef>
                        <a:spcAft>
                          <a:spcPts val="0"/>
                        </a:spcAft>
                        <a:buNone/>
                      </a:pPr>
                      <a:r>
                        <a:rPr lang="en-US" sz="1200">
                          <a:solidFill>
                            <a:schemeClr val="dk1"/>
                          </a:solidFill>
                          <a:latin typeface="Bookman Old Style"/>
                          <a:ea typeface="Bookman Old Style"/>
                          <a:cs typeface="Bookman Old Style"/>
                          <a:sym typeface="Bookman Old Style"/>
                        </a:rPr>
                        <a:t>-Limited capacity -Dependence on image characteristics</a:t>
                      </a:r>
                      <a:r>
                        <a:rPr lang="en-US" sz="1100">
                          <a:solidFill>
                            <a:schemeClr val="dk1"/>
                          </a:solidFill>
                          <a:latin typeface="Bookman Old Style"/>
                          <a:ea typeface="Bookman Old Style"/>
                          <a:cs typeface="Bookman Old Style"/>
                          <a:sym typeface="Bookman Old Style"/>
                        </a:rPr>
                        <a:t> </a:t>
                      </a:r>
                      <a:endParaRPr sz="1200">
                        <a:latin typeface="Bookman Old Style"/>
                        <a:ea typeface="Bookman Old Style"/>
                        <a:cs typeface="Bookman Old Style"/>
                        <a:sym typeface="Bookman Old Style"/>
                      </a:endParaRPr>
                    </a:p>
                    <a:p>
                      <a:pPr marL="0" lvl="0" indent="0" algn="l" rtl="0">
                        <a:lnSpc>
                          <a:spcPct val="107000"/>
                        </a:lnSpc>
                        <a:spcBef>
                          <a:spcPts val="0"/>
                        </a:spcBef>
                        <a:spcAft>
                          <a:spcPts val="0"/>
                        </a:spcAft>
                        <a:buNone/>
                      </a:pPr>
                      <a:r>
                        <a:rPr lang="en-US" sz="1200">
                          <a:latin typeface="Bookman Old Style"/>
                          <a:ea typeface="Bookman Old Style"/>
                          <a:cs typeface="Bookman Old Style"/>
                          <a:sym typeface="Bookman Old Style"/>
                        </a:rPr>
                        <a:t> </a:t>
                      </a:r>
                      <a:endParaRPr sz="1200" u="none" strike="noStrike" cap="none">
                        <a:latin typeface="Bookman Old Style"/>
                        <a:ea typeface="Bookman Old Style"/>
                        <a:cs typeface="Bookman Old Style"/>
                        <a:sym typeface="Bookman Old Style"/>
                      </a:endParaRPr>
                    </a:p>
                  </a:txBody>
                  <a:tcPr marL="50800" marR="6350" marT="7747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682925">
                <a:tc>
                  <a:txBody>
                    <a:bodyPr/>
                    <a:lstStyle/>
                    <a:p>
                      <a:pPr marL="457200" lvl="0" indent="-304800" algn="l" rtl="0">
                        <a:lnSpc>
                          <a:spcPct val="107000"/>
                        </a:lnSpc>
                        <a:spcBef>
                          <a:spcPts val="0"/>
                        </a:spcBef>
                        <a:spcAft>
                          <a:spcPts val="0"/>
                        </a:spcAft>
                        <a:buSzPts val="1200"/>
                        <a:buFont typeface="Bookman Old Style"/>
                        <a:buChar char="●"/>
                      </a:pPr>
                      <a:r>
                        <a:rPr lang="en-US" sz="1200">
                          <a:solidFill>
                            <a:schemeClr val="dk1"/>
                          </a:solidFill>
                          <a:latin typeface="Bookman Old Style"/>
                          <a:ea typeface="Bookman Old Style"/>
                          <a:cs typeface="Bookman Old Style"/>
                          <a:sym typeface="Bookman Old Style"/>
                        </a:rPr>
                        <a:t>S.Rustad,D.R</a:t>
                      </a:r>
                      <a:endParaRPr sz="1200">
                        <a:solidFill>
                          <a:schemeClr val="dk1"/>
                        </a:solidFill>
                        <a:latin typeface="Bookman Old Style"/>
                        <a:ea typeface="Bookman Old Style"/>
                        <a:cs typeface="Bookman Old Style"/>
                        <a:sym typeface="Bookman Old Style"/>
                      </a:endParaRPr>
                    </a:p>
                    <a:p>
                      <a:pPr marL="457200" lvl="0" indent="-304800" algn="l" rtl="0">
                        <a:lnSpc>
                          <a:spcPct val="107000"/>
                        </a:lnSpc>
                        <a:spcBef>
                          <a:spcPts val="0"/>
                        </a:spcBef>
                        <a:spcAft>
                          <a:spcPts val="0"/>
                        </a:spcAft>
                        <a:buSzPts val="1200"/>
                        <a:buFont typeface="Bookman Old Style"/>
                        <a:buChar char="●"/>
                      </a:pPr>
                      <a:r>
                        <a:rPr lang="en-US" sz="1200">
                          <a:solidFill>
                            <a:schemeClr val="dk1"/>
                          </a:solidFill>
                          <a:latin typeface="Bookman Old Style"/>
                          <a:ea typeface="Bookman Old Style"/>
                          <a:cs typeface="Bookman Old Style"/>
                          <a:sym typeface="Bookman Old Style"/>
                        </a:rPr>
                        <a:t>.I.M.Setiadi,A</a:t>
                      </a:r>
                      <a:endParaRPr sz="1200">
                        <a:solidFill>
                          <a:schemeClr val="dk1"/>
                        </a:solidFill>
                        <a:latin typeface="Bookman Old Style"/>
                        <a:ea typeface="Bookman Old Style"/>
                        <a:cs typeface="Bookman Old Style"/>
                        <a:sym typeface="Bookman Old Style"/>
                      </a:endParaRPr>
                    </a:p>
                    <a:p>
                      <a:pPr marL="457200" lvl="0" indent="-304800" algn="l" rtl="0">
                        <a:lnSpc>
                          <a:spcPct val="107000"/>
                        </a:lnSpc>
                        <a:spcBef>
                          <a:spcPts val="0"/>
                        </a:spcBef>
                        <a:spcAft>
                          <a:spcPts val="0"/>
                        </a:spcAft>
                        <a:buSzPts val="1200"/>
                        <a:buFont typeface="Bookman Old Style"/>
                        <a:buChar char="●"/>
                      </a:pPr>
                      <a:r>
                        <a:rPr lang="en-US" sz="1200">
                          <a:solidFill>
                            <a:schemeClr val="dk1"/>
                          </a:solidFill>
                          <a:latin typeface="Bookman Old Style"/>
                          <a:ea typeface="Bookman Old Style"/>
                          <a:cs typeface="Bookman Old Style"/>
                          <a:sym typeface="Bookman Old Style"/>
                        </a:rPr>
                        <a:t>.Syukur,and</a:t>
                      </a:r>
                      <a:endParaRPr sz="1200">
                        <a:solidFill>
                          <a:schemeClr val="dk1"/>
                        </a:solidFill>
                        <a:latin typeface="Bookman Old Style"/>
                        <a:ea typeface="Bookman Old Style"/>
                        <a:cs typeface="Bookman Old Style"/>
                        <a:sym typeface="Bookman Old Style"/>
                      </a:endParaRPr>
                    </a:p>
                    <a:p>
                      <a:pPr marL="457200" lvl="0" indent="-304800" algn="l" rtl="0">
                        <a:lnSpc>
                          <a:spcPct val="107000"/>
                        </a:lnSpc>
                        <a:spcBef>
                          <a:spcPts val="0"/>
                        </a:spcBef>
                        <a:spcAft>
                          <a:spcPts val="0"/>
                        </a:spcAft>
                        <a:buSzPts val="1200"/>
                        <a:buFont typeface="Bookman Old Style"/>
                        <a:buChar char="●"/>
                      </a:pPr>
                      <a:r>
                        <a:rPr lang="en-US" sz="1200">
                          <a:solidFill>
                            <a:schemeClr val="dk1"/>
                          </a:solidFill>
                          <a:latin typeface="Bookman Old Style"/>
                          <a:ea typeface="Bookman Old Style"/>
                          <a:cs typeface="Bookman Old Style"/>
                          <a:sym typeface="Bookman Old Style"/>
                        </a:rPr>
                        <a:t>P.N.Andono </a:t>
                      </a:r>
                      <a:endParaRPr sz="1200">
                        <a:latin typeface="Bookman Old Style"/>
                        <a:ea typeface="Bookman Old Style"/>
                        <a:cs typeface="Bookman Old Style"/>
                        <a:sym typeface="Bookman Old Style"/>
                      </a:endParaRPr>
                    </a:p>
                  </a:txBody>
                  <a:tcPr marL="50800" marR="15875" marT="7747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solidFill>
                            <a:schemeClr val="dk1"/>
                          </a:solidFill>
                          <a:latin typeface="Bookman Old Style"/>
                          <a:ea typeface="Bookman Old Style"/>
                          <a:cs typeface="Bookman Old Style"/>
                          <a:sym typeface="Bookman Old Style"/>
                        </a:rPr>
                        <a:t>An adaptive color image steganography method using adjacent pixel value differencing and LSB substitution technique,  </a:t>
                      </a:r>
                      <a:endParaRPr sz="1300" u="none" strike="noStrike" cap="none">
                        <a:latin typeface="Bookman Old Style"/>
                        <a:ea typeface="Bookman Old Style"/>
                        <a:cs typeface="Bookman Old Style"/>
                        <a:sym typeface="Bookman Old Style"/>
                      </a:endParaRPr>
                    </a:p>
                  </a:txBody>
                  <a:tcPr marL="91450" marR="91450" marT="45725" marB="45725">
                    <a:lnL w="7625" cap="flat" cmpd="sng">
                      <a:solidFill>
                        <a:srgbClr val="000000"/>
                      </a:solidFill>
                      <a:prstDash val="solid"/>
                      <a:round/>
                      <a:headEnd type="none" w="sm" len="sm"/>
                      <a:tailEnd type="none" w="sm" len="sm"/>
                    </a:lnL>
                    <a:lnR w="9525" cap="flat" cmpd="sng">
                      <a:solidFill>
                        <a:schemeClr val="dk1"/>
                      </a:solidFill>
                      <a:prstDash val="solid"/>
                      <a:round/>
                      <a:headEnd type="none" w="sm" len="sm"/>
                      <a:tailEnd type="none" w="sm" len="sm"/>
                    </a:lnR>
                    <a:lnB w="7625" cap="flat" cmpd="sng">
                      <a:solidFill>
                        <a:srgbClr val="000000"/>
                      </a:solidFill>
                      <a:prstDash val="solid"/>
                      <a:round/>
                      <a:headEnd type="none" w="sm" len="sm"/>
                      <a:tailEnd type="none" w="sm" len="sm"/>
                    </a:lnB>
                  </a:tcPr>
                </a:tc>
                <a:tc>
                  <a:txBody>
                    <a:bodyPr/>
                    <a:lstStyle/>
                    <a:p>
                      <a:pPr marL="0" lvl="0" indent="0" algn="l" rtl="0">
                        <a:lnSpc>
                          <a:spcPct val="94000"/>
                        </a:lnSpc>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-improved security</a:t>
                      </a:r>
                      <a:endParaRPr sz="1200">
                        <a:solidFill>
                          <a:schemeClr val="dk1"/>
                        </a:solidFill>
                        <a:latin typeface="Bookman Old Style"/>
                        <a:ea typeface="Bookman Old Style"/>
                        <a:cs typeface="Bookman Old Style"/>
                        <a:sym typeface="Bookman Old Style"/>
                      </a:endParaRPr>
                    </a:p>
                    <a:p>
                      <a:pPr marL="0" lvl="0" indent="0" algn="l" rtl="0">
                        <a:lnSpc>
                          <a:spcPct val="94000"/>
                        </a:lnSpc>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-reduced visual impact</a:t>
                      </a:r>
                      <a:endParaRPr sz="1200">
                        <a:solidFill>
                          <a:schemeClr val="dk1"/>
                        </a:solidFill>
                        <a:latin typeface="Bookman Old Style"/>
                        <a:ea typeface="Bookman Old Style"/>
                        <a:cs typeface="Bookman Old Style"/>
                        <a:sym typeface="Bookman Old Style"/>
                      </a:endParaRPr>
                    </a:p>
                    <a:p>
                      <a:pPr marL="0" lvl="0" indent="0" algn="l" rtl="0">
                        <a:lnSpc>
                          <a:spcPct val="94000"/>
                        </a:lnSpc>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-utilizes pixel relationships</a:t>
                      </a:r>
                      <a:endParaRPr sz="1200">
                        <a:solidFill>
                          <a:schemeClr val="dk1"/>
                        </a:solidFill>
                        <a:latin typeface="Bookman Old Style"/>
                        <a:ea typeface="Bookman Old Style"/>
                        <a:cs typeface="Bookman Old Style"/>
                        <a:sym typeface="Bookman Old Style"/>
                      </a:endParaRPr>
                    </a:p>
                    <a:p>
                      <a:pPr marL="0" lvl="0" indent="0" algn="l" rtl="0">
                        <a:lnSpc>
                          <a:spcPct val="107000"/>
                        </a:lnSpc>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-robustness </a:t>
                      </a:r>
                      <a:endParaRPr sz="1200">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None/>
                      </a:pPr>
                      <a:endParaRPr sz="1200">
                        <a:solidFill>
                          <a:schemeClr val="dk1"/>
                        </a:solidFill>
                        <a:latin typeface="Bookman Old Style"/>
                        <a:ea typeface="Bookman Old Style"/>
                        <a:cs typeface="Bookman Old Style"/>
                        <a:sym typeface="Bookman Old Style"/>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95000"/>
                        </a:lnSpc>
                        <a:spcBef>
                          <a:spcPts val="0"/>
                        </a:spcBef>
                        <a:spcAft>
                          <a:spcPts val="0"/>
                        </a:spcAft>
                        <a:buSzPts val="1100"/>
                        <a:buNone/>
                      </a:pPr>
                      <a:r>
                        <a:rPr lang="en-US" sz="1200">
                          <a:solidFill>
                            <a:schemeClr val="dk1"/>
                          </a:solidFill>
                          <a:latin typeface="Bookman Old Style"/>
                          <a:ea typeface="Bookman Old Style"/>
                          <a:cs typeface="Bookman Old Style"/>
                          <a:sym typeface="Bookman Old Style"/>
                        </a:rPr>
                        <a:t>-complexity in implementation -potential loss of data</a:t>
                      </a:r>
                      <a:endParaRPr sz="1200">
                        <a:solidFill>
                          <a:schemeClr val="dk1"/>
                        </a:solidFill>
                        <a:latin typeface="Bookman Old Style"/>
                        <a:ea typeface="Bookman Old Style"/>
                        <a:cs typeface="Bookman Old Style"/>
                        <a:sym typeface="Bookman Old Style"/>
                      </a:endParaRPr>
                    </a:p>
                    <a:p>
                      <a:pPr marL="0" lvl="0" indent="0" algn="l" rtl="0">
                        <a:lnSpc>
                          <a:spcPct val="107000"/>
                        </a:lnSpc>
                        <a:spcBef>
                          <a:spcPts val="0"/>
                        </a:spcBef>
                        <a:spcAft>
                          <a:spcPts val="0"/>
                        </a:spcAft>
                        <a:buSzPts val="1100"/>
                        <a:buNone/>
                      </a:pPr>
                      <a:r>
                        <a:rPr lang="en-US" sz="1200">
                          <a:solidFill>
                            <a:schemeClr val="dk1"/>
                          </a:solidFill>
                          <a:latin typeface="Bookman Old Style"/>
                          <a:ea typeface="Bookman Old Style"/>
                          <a:cs typeface="Bookman Old Style"/>
                          <a:sym typeface="Bookman Old Style"/>
                        </a:rPr>
                        <a:t>-limited capacity -dependence on image characteristics </a:t>
                      </a:r>
                      <a:endParaRPr sz="1300">
                        <a:latin typeface="Bookman Old Style"/>
                        <a:ea typeface="Bookman Old Style"/>
                        <a:cs typeface="Bookman Old Style"/>
                        <a:sym typeface="Bookman Old Style"/>
                      </a:endParaRPr>
                    </a:p>
                    <a:p>
                      <a:pPr marL="0" marR="0" lvl="0" indent="0" algn="l" rtl="0">
                        <a:lnSpc>
                          <a:spcPct val="100000"/>
                        </a:lnSpc>
                        <a:spcBef>
                          <a:spcPts val="0"/>
                        </a:spcBef>
                        <a:spcAft>
                          <a:spcPts val="0"/>
                        </a:spcAft>
                        <a:buNone/>
                      </a:pPr>
                      <a:endParaRPr/>
                    </a:p>
                  </a:txBody>
                  <a:tcPr marL="91450" marR="91450" marT="45725" marB="45725">
                    <a:lnL w="9525" cap="flat" cmpd="sng">
                      <a:solidFill>
                        <a:schemeClr val="dk1"/>
                      </a:solidFill>
                      <a:prstDash val="solid"/>
                      <a:round/>
                      <a:headEnd type="none" w="sm" len="sm"/>
                      <a:tailEnd type="none" w="sm" len="sm"/>
                    </a:lnL>
                    <a:lnT w="7625" cap="flat" cmpd="sng">
                      <a:solidFill>
                        <a:srgbClr val="000000"/>
                      </a:solidFill>
                      <a:prstDash val="solid"/>
                      <a:round/>
                      <a:headEnd type="none" w="sm" len="sm"/>
                      <a:tailEnd type="none" w="sm" len="sm"/>
                    </a:lnT>
                  </a:tcPr>
                </a:tc>
                <a:extLst>
                  <a:ext uri="{0D108BD9-81ED-4DB2-BD59-A6C34878D82A}">
                    <a16:rowId xmlns:a16="http://schemas.microsoft.com/office/drawing/2014/main" val="10002"/>
                  </a:ext>
                </a:extLst>
              </a:tr>
            </a:tbl>
          </a:graphicData>
        </a:graphic>
      </p:graphicFrame>
      <p:sp>
        <p:nvSpPr>
          <p:cNvPr id="121" name="Google Shape;121;p1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a:t>1/24/2024</a:t>
            </a:r>
            <a:endParaRPr/>
          </a:p>
        </p:txBody>
      </p:sp>
      <p:sp>
        <p:nvSpPr>
          <p:cNvPr id="122" name="Google Shape;122;p14"/>
          <p:cNvSpPr txBox="1">
            <a:spLocks noGrp="1"/>
          </p:cNvSpPr>
          <p:nvPr>
            <p:ph type="ftr" idx="11"/>
          </p:nvPr>
        </p:nvSpPr>
        <p:spPr>
          <a:xfrm>
            <a:off x="3043375"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5"/>
          <p:cNvSpPr txBox="1">
            <a:spLocks noGrp="1"/>
          </p:cNvSpPr>
          <p:nvPr>
            <p:ph type="sldNum" idx="12"/>
          </p:nvPr>
        </p:nvSpPr>
        <p:spPr>
          <a:xfrm>
            <a:off x="6260793" y="1947651"/>
            <a:ext cx="2201700" cy="2553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8" name="Google Shape;128;p15"/>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29" name="Google Shape;129;p15"/>
          <p:cNvSpPr txBox="1">
            <a:spLocks noGrp="1"/>
          </p:cNvSpPr>
          <p:nvPr>
            <p:ph type="title"/>
          </p:nvPr>
        </p:nvSpPr>
        <p:spPr>
          <a:xfrm>
            <a:off x="0" y="-2496725"/>
            <a:ext cx="8679900" cy="59157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dirty="0"/>
              <a:t>Literature(cont..)</a:t>
            </a:r>
            <a:br>
              <a:rPr lang="en-US" sz="3600" dirty="0"/>
            </a:br>
            <a:r>
              <a:rPr lang="en-US" sz="1800" dirty="0">
                <a:latin typeface="Bookman Old Style"/>
                <a:ea typeface="Bookman Old Style"/>
                <a:cs typeface="Bookman Old Style"/>
                <a:sym typeface="Bookman Old Style"/>
              </a:rPr>
              <a:t>selected strategy:</a:t>
            </a:r>
            <a:endParaRPr sz="3600" dirty="0"/>
          </a:p>
        </p:txBody>
      </p:sp>
      <p:sp>
        <p:nvSpPr>
          <p:cNvPr id="130" name="Google Shape;130;p1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a:t>1/24/2024</a:t>
            </a:r>
            <a:endParaRPr/>
          </a:p>
        </p:txBody>
      </p:sp>
      <p:sp>
        <p:nvSpPr>
          <p:cNvPr id="131" name="Google Shape;131;p1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graphicFrame>
        <p:nvGraphicFramePr>
          <p:cNvPr id="132" name="Google Shape;132;p15"/>
          <p:cNvGraphicFramePr/>
          <p:nvPr>
            <p:extLst>
              <p:ext uri="{D42A27DB-BD31-4B8C-83A1-F6EECF244321}">
                <p14:modId xmlns:p14="http://schemas.microsoft.com/office/powerpoint/2010/main" val="1658903183"/>
              </p:ext>
            </p:extLst>
          </p:nvPr>
        </p:nvGraphicFramePr>
        <p:xfrm>
          <a:off x="323450" y="898257"/>
          <a:ext cx="8291200" cy="3719375"/>
        </p:xfrm>
        <a:graphic>
          <a:graphicData uri="http://schemas.openxmlformats.org/drawingml/2006/table">
            <a:tbl>
              <a:tblPr>
                <a:noFill/>
                <a:tableStyleId>{4767A3D4-C156-4A93-8690-1E6DAFED7903}</a:tableStyleId>
              </a:tblPr>
              <a:tblGrid>
                <a:gridCol w="2072800">
                  <a:extLst>
                    <a:ext uri="{9D8B030D-6E8A-4147-A177-3AD203B41FA5}">
                      <a16:colId xmlns:a16="http://schemas.microsoft.com/office/drawing/2014/main" val="20000"/>
                    </a:ext>
                  </a:extLst>
                </a:gridCol>
                <a:gridCol w="2072800">
                  <a:extLst>
                    <a:ext uri="{9D8B030D-6E8A-4147-A177-3AD203B41FA5}">
                      <a16:colId xmlns:a16="http://schemas.microsoft.com/office/drawing/2014/main" val="20001"/>
                    </a:ext>
                  </a:extLst>
                </a:gridCol>
                <a:gridCol w="2072800">
                  <a:extLst>
                    <a:ext uri="{9D8B030D-6E8A-4147-A177-3AD203B41FA5}">
                      <a16:colId xmlns:a16="http://schemas.microsoft.com/office/drawing/2014/main" val="20002"/>
                    </a:ext>
                  </a:extLst>
                </a:gridCol>
                <a:gridCol w="2072800">
                  <a:extLst>
                    <a:ext uri="{9D8B030D-6E8A-4147-A177-3AD203B41FA5}">
                      <a16:colId xmlns:a16="http://schemas.microsoft.com/office/drawing/2014/main" val="20003"/>
                    </a:ext>
                  </a:extLst>
                </a:gridCol>
              </a:tblGrid>
              <a:tr h="413225">
                <a:tc>
                  <a:txBody>
                    <a:bodyPr/>
                    <a:lstStyle/>
                    <a:p>
                      <a:pPr marL="0" lvl="0" indent="0" algn="l" rtl="0">
                        <a:spcBef>
                          <a:spcPts val="0"/>
                        </a:spcBef>
                        <a:spcAft>
                          <a:spcPts val="0"/>
                        </a:spcAft>
                        <a:buClr>
                          <a:schemeClr val="dk1"/>
                        </a:buClr>
                        <a:buFont typeface="Arial"/>
                        <a:buNone/>
                      </a:pPr>
                      <a:r>
                        <a:rPr lang="en-US">
                          <a:solidFill>
                            <a:schemeClr val="dk1"/>
                          </a:solidFill>
                        </a:rPr>
                        <a:t>Author(s)</a:t>
                      </a:r>
                      <a:endParaRPr/>
                    </a:p>
                  </a:txBody>
                  <a:tcPr marL="91425" marR="91425" marT="91425" marB="91425"/>
                </a:tc>
                <a:tc>
                  <a:txBody>
                    <a:bodyPr/>
                    <a:lstStyle/>
                    <a:p>
                      <a:pPr marL="0" lvl="0" indent="0" algn="l" rtl="0">
                        <a:spcBef>
                          <a:spcPts val="0"/>
                        </a:spcBef>
                        <a:spcAft>
                          <a:spcPts val="0"/>
                        </a:spcAft>
                        <a:buClr>
                          <a:schemeClr val="dk1"/>
                        </a:buClr>
                        <a:buFont typeface="Arial"/>
                        <a:buNone/>
                      </a:pPr>
                      <a:r>
                        <a:rPr lang="en-US">
                          <a:solidFill>
                            <a:schemeClr val="dk1"/>
                          </a:solidFill>
                        </a:rPr>
                        <a:t>Method</a:t>
                      </a:r>
                      <a:endParaRPr/>
                    </a:p>
                  </a:txBody>
                  <a:tcPr marL="91425" marR="91425" marT="91425" marB="91425"/>
                </a:tc>
                <a:tc>
                  <a:txBody>
                    <a:bodyPr/>
                    <a:lstStyle/>
                    <a:p>
                      <a:pPr marL="0" lvl="0" indent="0" algn="l" rtl="0">
                        <a:spcBef>
                          <a:spcPts val="0"/>
                        </a:spcBef>
                        <a:spcAft>
                          <a:spcPts val="0"/>
                        </a:spcAft>
                        <a:buClr>
                          <a:schemeClr val="dk1"/>
                        </a:buClr>
                        <a:buFont typeface="Arial"/>
                        <a:buNone/>
                      </a:pPr>
                      <a:r>
                        <a:rPr lang="en-US">
                          <a:solidFill>
                            <a:schemeClr val="dk1"/>
                          </a:solidFill>
                        </a:rPr>
                        <a:t>Advantages</a:t>
                      </a:r>
                      <a:endParaRPr/>
                    </a:p>
                  </a:txBody>
                  <a:tcPr marL="91425" marR="91425" marT="91425" marB="91425"/>
                </a:tc>
                <a:tc>
                  <a:txBody>
                    <a:bodyPr/>
                    <a:lstStyle/>
                    <a:p>
                      <a:pPr marL="0" lvl="0" indent="0" algn="l" rtl="0">
                        <a:spcBef>
                          <a:spcPts val="0"/>
                        </a:spcBef>
                        <a:spcAft>
                          <a:spcPts val="0"/>
                        </a:spcAft>
                        <a:buClr>
                          <a:schemeClr val="dk1"/>
                        </a:buClr>
                        <a:buFont typeface="Arial"/>
                        <a:buNone/>
                      </a:pPr>
                      <a:r>
                        <a:rPr lang="en-US">
                          <a:solidFill>
                            <a:schemeClr val="dk1"/>
                          </a:solidFill>
                        </a:rPr>
                        <a:t>Disadvantages</a:t>
                      </a:r>
                      <a:endParaRPr/>
                    </a:p>
                  </a:txBody>
                  <a:tcPr marL="91425" marR="91425" marT="91425" marB="91425"/>
                </a:tc>
                <a:extLst>
                  <a:ext uri="{0D108BD9-81ED-4DB2-BD59-A6C34878D82A}">
                    <a16:rowId xmlns:a16="http://schemas.microsoft.com/office/drawing/2014/main" val="10000"/>
                  </a:ext>
                </a:extLst>
              </a:tr>
              <a:tr h="1939200">
                <a:tc>
                  <a:txBody>
                    <a:bodyPr/>
                    <a:lstStyle/>
                    <a:p>
                      <a:pPr marL="457200" lvl="0" indent="-304800" algn="l" rtl="0">
                        <a:lnSpc>
                          <a:spcPct val="107000"/>
                        </a:lnSpc>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Shahid Rahman </a:t>
                      </a:r>
                      <a:endParaRPr sz="1200">
                        <a:solidFill>
                          <a:schemeClr val="dk1"/>
                        </a:solidFill>
                        <a:latin typeface="Bookman Old Style"/>
                        <a:ea typeface="Bookman Old Style"/>
                        <a:cs typeface="Bookman Old Style"/>
                        <a:sym typeface="Bookman Old Style"/>
                      </a:endParaRPr>
                    </a:p>
                    <a:p>
                      <a:pPr marL="457200" lvl="0" indent="-304800" algn="l" rtl="0">
                        <a:lnSpc>
                          <a:spcPct val="107000"/>
                        </a:lnSpc>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Jamal Uddin</a:t>
                      </a:r>
                      <a:endParaRPr sz="1200">
                        <a:solidFill>
                          <a:schemeClr val="dk1"/>
                        </a:solidFill>
                        <a:latin typeface="Bookman Old Style"/>
                        <a:ea typeface="Bookman Old Style"/>
                        <a:cs typeface="Bookman Old Style"/>
                        <a:sym typeface="Bookman Old Style"/>
                      </a:endParaRPr>
                    </a:p>
                    <a:p>
                      <a:pPr marL="457200" lvl="0" indent="-304800" algn="l" rtl="0">
                        <a:lnSpc>
                          <a:spcPct val="107000"/>
                        </a:lnSpc>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Habib Ullah Khan</a:t>
                      </a:r>
                      <a:endParaRPr sz="1200">
                        <a:solidFill>
                          <a:schemeClr val="dk1"/>
                        </a:solidFill>
                        <a:latin typeface="Bookman Old Style"/>
                        <a:ea typeface="Bookman Old Style"/>
                        <a:cs typeface="Bookman Old Style"/>
                        <a:sym typeface="Bookman Old Style"/>
                      </a:endParaRPr>
                    </a:p>
                    <a:p>
                      <a:pPr marL="457200" lvl="0" indent="-304800" algn="l" rtl="0">
                        <a:lnSpc>
                          <a:spcPct val="107000"/>
                        </a:lnSpc>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Hameed Hussain</a:t>
                      </a:r>
                      <a:endParaRPr sz="1200">
                        <a:solidFill>
                          <a:schemeClr val="dk1"/>
                        </a:solidFill>
                        <a:latin typeface="Bookman Old Style"/>
                        <a:ea typeface="Bookman Old Style"/>
                        <a:cs typeface="Bookman Old Style"/>
                        <a:sym typeface="Bookman Old Style"/>
                      </a:endParaRPr>
                    </a:p>
                    <a:p>
                      <a:pPr marL="457200" lvl="0" indent="-304800" algn="l" rtl="0">
                        <a:lnSpc>
                          <a:spcPct val="107000"/>
                        </a:lnSpc>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Ayaz Ali Khan</a:t>
                      </a:r>
                      <a:endParaRPr sz="1200">
                        <a:solidFill>
                          <a:schemeClr val="dk1"/>
                        </a:solidFill>
                        <a:latin typeface="Bookman Old Style"/>
                        <a:ea typeface="Bookman Old Style"/>
                        <a:cs typeface="Bookman Old Style"/>
                        <a:sym typeface="Bookman Old Style"/>
                      </a:endParaRPr>
                    </a:p>
                    <a:p>
                      <a:pPr marL="457200" lvl="0" indent="-304800" algn="l" rtl="0">
                        <a:lnSpc>
                          <a:spcPct val="107000"/>
                        </a:lnSpc>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MuhammadZakarya </a:t>
                      </a:r>
                      <a:endParaRPr sz="1500">
                        <a:solidFill>
                          <a:schemeClr val="dk1"/>
                        </a:solidFill>
                        <a:latin typeface="Bookman Old Style"/>
                        <a:ea typeface="Bookman Old Style"/>
                        <a:cs typeface="Bookman Old Style"/>
                        <a:sym typeface="Bookman Old Style"/>
                      </a:endParaRPr>
                    </a:p>
                    <a:p>
                      <a:pPr marL="0" lvl="0" indent="0" algn="l" rtl="0">
                        <a:spcBef>
                          <a:spcPts val="0"/>
                        </a:spcBef>
                        <a:spcAft>
                          <a:spcPts val="0"/>
                        </a:spcAft>
                        <a:buClr>
                          <a:schemeClr val="dk1"/>
                        </a:buClr>
                        <a:buFont typeface="Arial"/>
                        <a:buNone/>
                      </a:pPr>
                      <a:endParaRPr/>
                    </a:p>
                  </a:txBody>
                  <a:tcPr marL="91425" marR="91425" marT="91425" marB="91425"/>
                </a:tc>
                <a:tc>
                  <a:txBody>
                    <a:bodyPr/>
                    <a:lstStyle/>
                    <a:p>
                      <a:pPr marL="0" lvl="0" indent="0" algn="l" rtl="0">
                        <a:lnSpc>
                          <a:spcPct val="107000"/>
                        </a:lnSpc>
                        <a:spcBef>
                          <a:spcPts val="0"/>
                        </a:spcBef>
                        <a:spcAft>
                          <a:spcPts val="0"/>
                        </a:spcAft>
                        <a:buClr>
                          <a:schemeClr val="dk1"/>
                        </a:buClr>
                        <a:buSzPts val="1100"/>
                        <a:buFont typeface="Arial"/>
                        <a:buNone/>
                      </a:pPr>
                      <a:r>
                        <a:rPr lang="en-US" sz="1200" dirty="0">
                          <a:solidFill>
                            <a:schemeClr val="dk1"/>
                          </a:solidFill>
                          <a:latin typeface="Bookman Old Style"/>
                          <a:ea typeface="Bookman Old Style"/>
                          <a:cs typeface="Bookman Old Style"/>
                          <a:sym typeface="Bookman Old Style"/>
                        </a:rPr>
                        <a:t>A Novel  Steganography Technique for</a:t>
                      </a:r>
                      <a:endParaRPr sz="1200" dirty="0">
                        <a:solidFill>
                          <a:schemeClr val="dk1"/>
                        </a:solidFill>
                        <a:latin typeface="Bookman Old Style"/>
                        <a:ea typeface="Bookman Old Style"/>
                        <a:cs typeface="Bookman Old Style"/>
                        <a:sym typeface="Bookman Old Style"/>
                      </a:endParaRPr>
                    </a:p>
                    <a:p>
                      <a:pPr marL="0" lvl="0" indent="0" algn="l" rtl="0">
                        <a:lnSpc>
                          <a:spcPct val="107000"/>
                        </a:lnSpc>
                        <a:spcBef>
                          <a:spcPts val="0"/>
                        </a:spcBef>
                        <a:spcAft>
                          <a:spcPts val="0"/>
                        </a:spcAft>
                        <a:buClr>
                          <a:schemeClr val="dk1"/>
                        </a:buClr>
                        <a:buSzPts val="1100"/>
                        <a:buFont typeface="Arial"/>
                        <a:buNone/>
                      </a:pPr>
                      <a:r>
                        <a:rPr lang="en-US" sz="1200" dirty="0">
                          <a:solidFill>
                            <a:schemeClr val="dk1"/>
                          </a:solidFill>
                          <a:latin typeface="Bookman Old Style"/>
                          <a:ea typeface="Bookman Old Style"/>
                          <a:cs typeface="Bookman Old Style"/>
                          <a:sym typeface="Bookman Old Style"/>
                        </a:rPr>
                        <a:t>Digital Images Using the Least Significant Bit Substitution Method  </a:t>
                      </a:r>
                      <a:endParaRPr sz="1200" dirty="0">
                        <a:solidFill>
                          <a:schemeClr val="dk1"/>
                        </a:solidFill>
                        <a:latin typeface="Bookman Old Style"/>
                        <a:ea typeface="Bookman Old Style"/>
                        <a:cs typeface="Bookman Old Style"/>
                        <a:sym typeface="Bookman Old Style"/>
                      </a:endParaRPr>
                    </a:p>
                    <a:p>
                      <a:pPr marL="0" lvl="0" indent="0" algn="l" rtl="0">
                        <a:spcBef>
                          <a:spcPts val="0"/>
                        </a:spcBef>
                        <a:spcAft>
                          <a:spcPts val="0"/>
                        </a:spcAft>
                        <a:buNone/>
                      </a:pPr>
                      <a:endParaRPr dirty="0"/>
                    </a:p>
                  </a:txBody>
                  <a:tcPr marL="91425" marR="91425" marT="91425" marB="91425"/>
                </a:tc>
                <a:tc>
                  <a:txBody>
                    <a:bodyPr/>
                    <a:lstStyle/>
                    <a:p>
                      <a:pPr marL="0" lvl="0" indent="0" algn="l" rtl="0">
                        <a:lnSpc>
                          <a:spcPct val="96000"/>
                        </a:lnSpc>
                        <a:spcBef>
                          <a:spcPts val="0"/>
                        </a:spcBef>
                        <a:spcAft>
                          <a:spcPts val="0"/>
                        </a:spcAft>
                        <a:buClr>
                          <a:schemeClr val="dk1"/>
                        </a:buClr>
                        <a:buSzPts val="1100"/>
                        <a:buFont typeface="Arial"/>
                        <a:buNone/>
                      </a:pPr>
                      <a:r>
                        <a:rPr lang="en-US" sz="1200" dirty="0">
                          <a:solidFill>
                            <a:schemeClr val="dk1"/>
                          </a:solidFill>
                          <a:latin typeface="Bookman Old Style"/>
                          <a:ea typeface="Bookman Old Style"/>
                          <a:cs typeface="Bookman Old Style"/>
                          <a:sym typeface="Bookman Old Style"/>
                        </a:rPr>
                        <a:t>-</a:t>
                      </a:r>
                      <a:r>
                        <a:rPr lang="en-US" sz="800" dirty="0">
                          <a:solidFill>
                            <a:schemeClr val="dk1"/>
                          </a:solidFill>
                          <a:latin typeface="Bookman Old Style"/>
                          <a:ea typeface="Bookman Old Style"/>
                          <a:cs typeface="Bookman Old Style"/>
                          <a:sym typeface="Bookman Old Style"/>
                        </a:rPr>
                        <a:t>     </a:t>
                      </a:r>
                      <a:r>
                        <a:rPr lang="en-US" sz="1200" dirty="0">
                          <a:solidFill>
                            <a:schemeClr val="dk1"/>
                          </a:solidFill>
                          <a:latin typeface="Bookman Old Style"/>
                          <a:ea typeface="Bookman Old Style"/>
                          <a:cs typeface="Bookman Old Style"/>
                          <a:sym typeface="Bookman Old Style"/>
                        </a:rPr>
                        <a:t>Simple implementation.</a:t>
                      </a:r>
                      <a:endParaRPr sz="1200" dirty="0">
                        <a:solidFill>
                          <a:schemeClr val="dk1"/>
                        </a:solidFill>
                        <a:latin typeface="Bookman Old Style"/>
                        <a:ea typeface="Bookman Old Style"/>
                        <a:cs typeface="Bookman Old Style"/>
                        <a:sym typeface="Bookman Old Style"/>
                      </a:endParaRPr>
                    </a:p>
                    <a:p>
                      <a:pPr marL="0" lvl="0" indent="0" algn="l" rtl="0">
                        <a:lnSpc>
                          <a:spcPct val="95000"/>
                        </a:lnSpc>
                        <a:spcBef>
                          <a:spcPts val="0"/>
                        </a:spcBef>
                        <a:spcAft>
                          <a:spcPts val="0"/>
                        </a:spcAft>
                        <a:buClr>
                          <a:schemeClr val="dk1"/>
                        </a:buClr>
                        <a:buSzPts val="1100"/>
                        <a:buFont typeface="Arial"/>
                        <a:buNone/>
                      </a:pPr>
                      <a:r>
                        <a:rPr lang="en-US" sz="1200" dirty="0">
                          <a:solidFill>
                            <a:schemeClr val="dk1"/>
                          </a:solidFill>
                          <a:latin typeface="Bookman Old Style"/>
                          <a:ea typeface="Bookman Old Style"/>
                          <a:cs typeface="Bookman Old Style"/>
                          <a:sym typeface="Bookman Old Style"/>
                        </a:rPr>
                        <a:t>-</a:t>
                      </a:r>
                      <a:r>
                        <a:rPr lang="en-US" sz="800" dirty="0">
                          <a:solidFill>
                            <a:schemeClr val="dk1"/>
                          </a:solidFill>
                          <a:latin typeface="Bookman Old Style"/>
                          <a:ea typeface="Bookman Old Style"/>
                          <a:cs typeface="Bookman Old Style"/>
                          <a:sym typeface="Bookman Old Style"/>
                        </a:rPr>
                        <a:t>      </a:t>
                      </a:r>
                      <a:r>
                        <a:rPr lang="en-US" sz="1200" dirty="0">
                          <a:solidFill>
                            <a:schemeClr val="dk1"/>
                          </a:solidFill>
                          <a:latin typeface="Bookman Old Style"/>
                          <a:ea typeface="Bookman Old Style"/>
                          <a:cs typeface="Bookman Old Style"/>
                          <a:sym typeface="Bookman Old Style"/>
                        </a:rPr>
                        <a:t>Low computational overhead.</a:t>
                      </a:r>
                      <a:endParaRPr sz="1200" dirty="0">
                        <a:solidFill>
                          <a:schemeClr val="dk1"/>
                        </a:solidFill>
                        <a:latin typeface="Bookman Old Style"/>
                        <a:ea typeface="Bookman Old Style"/>
                        <a:cs typeface="Bookman Old Style"/>
                        <a:sym typeface="Bookman Old Style"/>
                      </a:endParaRPr>
                    </a:p>
                    <a:p>
                      <a:pPr marL="0" lvl="0" indent="0" algn="l" rtl="0">
                        <a:spcBef>
                          <a:spcPts val="0"/>
                        </a:spcBef>
                        <a:spcAft>
                          <a:spcPts val="0"/>
                        </a:spcAft>
                        <a:buClr>
                          <a:schemeClr val="dk1"/>
                        </a:buClr>
                        <a:buFont typeface="Arial"/>
                        <a:buNone/>
                      </a:pPr>
                      <a:r>
                        <a:rPr lang="en-US" sz="1200" dirty="0">
                          <a:solidFill>
                            <a:schemeClr val="dk1"/>
                          </a:solidFill>
                          <a:latin typeface="Bookman Old Style"/>
                          <a:ea typeface="Bookman Old Style"/>
                          <a:cs typeface="Bookman Old Style"/>
                          <a:sym typeface="Bookman Old Style"/>
                        </a:rPr>
                        <a:t>- Fast encoding and decoding processes. </a:t>
                      </a:r>
                      <a:endParaRPr sz="1200" dirty="0">
                        <a:solidFill>
                          <a:schemeClr val="dk1"/>
                        </a:solidFill>
                        <a:latin typeface="Bookman Old Style"/>
                        <a:ea typeface="Bookman Old Style"/>
                        <a:cs typeface="Bookman Old Style"/>
                        <a:sym typeface="Bookman Old Style"/>
                      </a:endParaRPr>
                    </a:p>
                    <a:p>
                      <a:pPr marL="0" lvl="0" indent="0" algn="l" rtl="0">
                        <a:spcBef>
                          <a:spcPts val="0"/>
                        </a:spcBef>
                        <a:spcAft>
                          <a:spcPts val="0"/>
                        </a:spcAft>
                        <a:buClr>
                          <a:schemeClr val="dk1"/>
                        </a:buClr>
                        <a:buFont typeface="Arial"/>
                        <a:buNone/>
                      </a:pPr>
                      <a:r>
                        <a:rPr lang="en-US" sz="1200" dirty="0">
                          <a:solidFill>
                            <a:schemeClr val="dk1"/>
                          </a:solidFill>
                          <a:latin typeface="Bookman Old Style"/>
                          <a:ea typeface="Bookman Old Style"/>
                          <a:cs typeface="Bookman Old Style"/>
                          <a:sym typeface="Bookman Old Style"/>
                        </a:rPr>
                        <a:t>- Suitable for scenarios with lower security requirements  </a:t>
                      </a:r>
                      <a:endParaRPr dirty="0"/>
                    </a:p>
                  </a:txBody>
                  <a:tcPr marL="91425" marR="91425" marT="91425" marB="91425"/>
                </a:tc>
                <a:tc>
                  <a:txBody>
                    <a:bodyPr/>
                    <a:lstStyle/>
                    <a:p>
                      <a:pPr marL="0" marR="12700" lvl="0" indent="0" algn="l" rtl="0">
                        <a:lnSpc>
                          <a:spcPct val="96000"/>
                        </a:lnSpc>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  Limited payload capacity.</a:t>
                      </a:r>
                      <a:endParaRPr sz="1200">
                        <a:solidFill>
                          <a:schemeClr val="dk1"/>
                        </a:solidFill>
                        <a:latin typeface="Bookman Old Style"/>
                        <a:ea typeface="Bookman Old Style"/>
                        <a:cs typeface="Bookman Old Style"/>
                        <a:sym typeface="Bookman Old Style"/>
                      </a:endParaRPr>
                    </a:p>
                    <a:p>
                      <a:pPr marL="0" marR="12700" lvl="0" indent="0" algn="l" rtl="0">
                        <a:lnSpc>
                          <a:spcPct val="95000"/>
                        </a:lnSpc>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  Susceptible to statistical analysis.</a:t>
                      </a:r>
                      <a:endParaRPr sz="1200">
                        <a:solidFill>
                          <a:schemeClr val="dk1"/>
                        </a:solidFill>
                        <a:latin typeface="Bookman Old Style"/>
                        <a:ea typeface="Bookman Old Style"/>
                        <a:cs typeface="Bookman Old Style"/>
                        <a:sym typeface="Bookman Old Style"/>
                      </a:endParaRPr>
                    </a:p>
                    <a:p>
                      <a:pPr marL="0" marR="12700" lvl="0" indent="0" algn="l" rtl="0">
                        <a:lnSpc>
                          <a:spcPct val="95000"/>
                        </a:lnSpc>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  - Lower security compared to encryption-based methods.</a:t>
                      </a:r>
                      <a:endParaRPr sz="1200">
                        <a:solidFill>
                          <a:schemeClr val="dk1"/>
                        </a:solidFill>
                        <a:latin typeface="Bookman Old Style"/>
                        <a:ea typeface="Bookman Old Style"/>
                        <a:cs typeface="Bookman Old Style"/>
                        <a:sym typeface="Bookman Old Style"/>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1366950">
                <a:tc>
                  <a:txBody>
                    <a:bodyPr/>
                    <a:lstStyle/>
                    <a:p>
                      <a:pPr marL="457200" lvl="0" indent="-304800" algn="l" rtl="0">
                        <a:lnSpc>
                          <a:spcPct val="107000"/>
                        </a:lnSpc>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L. Almazaydeh</a:t>
                      </a:r>
                      <a:endParaRPr sz="1200">
                        <a:solidFill>
                          <a:schemeClr val="dk1"/>
                        </a:solidFill>
                        <a:latin typeface="Bookman Old Style"/>
                        <a:ea typeface="Bookman Old Style"/>
                        <a:cs typeface="Bookman Old Style"/>
                        <a:sym typeface="Bookman Old Style"/>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Clr>
                          <a:schemeClr val="dk1"/>
                        </a:buClr>
                        <a:buFont typeface="Arial"/>
                        <a:buNone/>
                      </a:pPr>
                      <a:r>
                        <a:rPr lang="en-US" sz="1200">
                          <a:solidFill>
                            <a:schemeClr val="dk1"/>
                          </a:solidFill>
                          <a:latin typeface="Bookman Old Style"/>
                          <a:ea typeface="Bookman Old Style"/>
                          <a:cs typeface="Bookman Old Style"/>
                          <a:sym typeface="Bookman Old Style"/>
                        </a:rPr>
                        <a:t>Secure RGB image steganography based on modified LSB substitution</a:t>
                      </a:r>
                      <a:endParaRPr/>
                    </a:p>
                  </a:txBody>
                  <a:tcPr marL="91425" marR="91425" marT="91425" marB="91425"/>
                </a:tc>
                <a:tc>
                  <a:txBody>
                    <a:bodyPr/>
                    <a:lstStyle/>
                    <a:p>
                      <a:pPr marL="0" lvl="0" indent="0" algn="l" rtl="0">
                        <a:spcBef>
                          <a:spcPts val="0"/>
                        </a:spcBef>
                        <a:spcAft>
                          <a:spcPts val="0"/>
                        </a:spcAft>
                        <a:buClr>
                          <a:schemeClr val="dk1"/>
                        </a:buClr>
                        <a:buFont typeface="Arial"/>
                        <a:buNone/>
                      </a:pPr>
                      <a:r>
                        <a:rPr lang="en-US" sz="1200">
                          <a:solidFill>
                            <a:schemeClr val="dk1"/>
                          </a:solidFill>
                          <a:latin typeface="Bookman Old Style"/>
                          <a:ea typeface="Bookman Old Style"/>
                          <a:cs typeface="Bookman Old Style"/>
                          <a:sym typeface="Bookman Old Style"/>
                        </a:rPr>
                        <a:t>-Simple and easy </a:t>
                      </a:r>
                      <a:endParaRPr sz="1200">
                        <a:solidFill>
                          <a:schemeClr val="dk1"/>
                        </a:solidFill>
                        <a:latin typeface="Bookman Old Style"/>
                        <a:ea typeface="Bookman Old Style"/>
                        <a:cs typeface="Bookman Old Style"/>
                        <a:sym typeface="Bookman Old Style"/>
                      </a:endParaRPr>
                    </a:p>
                    <a:p>
                      <a:pPr marL="0" lvl="0" indent="0" algn="l" rtl="0">
                        <a:spcBef>
                          <a:spcPts val="0"/>
                        </a:spcBef>
                        <a:spcAft>
                          <a:spcPts val="0"/>
                        </a:spcAft>
                        <a:buClr>
                          <a:schemeClr val="dk1"/>
                        </a:buClr>
                        <a:buFont typeface="Arial"/>
                        <a:buNone/>
                      </a:pPr>
                      <a:r>
                        <a:rPr lang="en-US" sz="1200">
                          <a:solidFill>
                            <a:schemeClr val="dk1"/>
                          </a:solidFill>
                          <a:latin typeface="Bookman Old Style"/>
                          <a:ea typeface="Bookman Old Style"/>
                          <a:cs typeface="Bookman Old Style"/>
                          <a:sym typeface="Bookman Old Style"/>
                        </a:rPr>
                        <a:t>-Low computational overhead </a:t>
                      </a:r>
                      <a:endParaRPr sz="1200">
                        <a:solidFill>
                          <a:schemeClr val="dk1"/>
                        </a:solidFill>
                        <a:latin typeface="Bookman Old Style"/>
                        <a:ea typeface="Bookman Old Style"/>
                        <a:cs typeface="Bookman Old Style"/>
                        <a:sym typeface="Bookman Old Style"/>
                      </a:endParaRPr>
                    </a:p>
                    <a:p>
                      <a:pPr marL="0" lvl="0" indent="0" algn="l" rtl="0">
                        <a:spcBef>
                          <a:spcPts val="0"/>
                        </a:spcBef>
                        <a:spcAft>
                          <a:spcPts val="0"/>
                        </a:spcAft>
                        <a:buClr>
                          <a:schemeClr val="dk1"/>
                        </a:buClr>
                        <a:buFont typeface="Arial"/>
                        <a:buNone/>
                      </a:pPr>
                      <a:r>
                        <a:rPr lang="en-US" sz="1200">
                          <a:solidFill>
                            <a:schemeClr val="dk1"/>
                          </a:solidFill>
                          <a:latin typeface="Bookman Old Style"/>
                          <a:ea typeface="Bookman Old Style"/>
                          <a:cs typeface="Bookman Old Style"/>
                          <a:sym typeface="Bookman Old Style"/>
                        </a:rPr>
                        <a:t>-Fast encoding and decoding processes</a:t>
                      </a:r>
                      <a:r>
                        <a:rPr lang="en-US" sz="1100">
                          <a:solidFill>
                            <a:schemeClr val="dk1"/>
                          </a:solidFill>
                          <a:latin typeface="Bookman Old Style"/>
                          <a:ea typeface="Bookman Old Style"/>
                          <a:cs typeface="Bookman Old Style"/>
                          <a:sym typeface="Bookman Old Style"/>
                        </a:rPr>
                        <a:t> </a:t>
                      </a:r>
                      <a:endParaRPr>
                        <a:solidFill>
                          <a:schemeClr val="dk1"/>
                        </a:solidFill>
                      </a:endParaRPr>
                    </a:p>
                    <a:p>
                      <a:pPr marL="0" lvl="0" indent="0" algn="l" rtl="0">
                        <a:spcBef>
                          <a:spcPts val="0"/>
                        </a:spcBef>
                        <a:spcAft>
                          <a:spcPts val="0"/>
                        </a:spcAft>
                        <a:buNone/>
                      </a:pPr>
                      <a:endParaRPr/>
                    </a:p>
                  </a:txBody>
                  <a:tcPr marL="91425" marR="91425" marT="91425" marB="91425"/>
                </a:tc>
                <a:tc>
                  <a:txBody>
                    <a:bodyPr/>
                    <a:lstStyle/>
                    <a:p>
                      <a:pPr marL="0" lvl="0" indent="0" algn="l" rtl="0">
                        <a:lnSpc>
                          <a:spcPct val="95000"/>
                        </a:lnSpc>
                        <a:spcBef>
                          <a:spcPts val="0"/>
                        </a:spcBef>
                        <a:spcAft>
                          <a:spcPts val="0"/>
                        </a:spcAft>
                        <a:buClr>
                          <a:schemeClr val="dk1"/>
                        </a:buClr>
                        <a:buSzPts val="1100"/>
                        <a:buFont typeface="Arial"/>
                        <a:buNone/>
                      </a:pPr>
                      <a:r>
                        <a:rPr lang="en-US" sz="1200" dirty="0">
                          <a:solidFill>
                            <a:schemeClr val="dk1"/>
                          </a:solidFill>
                          <a:latin typeface="Bookman Old Style"/>
                          <a:ea typeface="Bookman Old Style"/>
                          <a:cs typeface="Bookman Old Style"/>
                          <a:sym typeface="Bookman Old Style"/>
                        </a:rPr>
                        <a:t>-low security -limited payload capacity -susceptible to statistical</a:t>
                      </a:r>
                      <a:endParaRPr sz="1200" dirty="0">
                        <a:solidFill>
                          <a:schemeClr val="dk1"/>
                        </a:solidFill>
                        <a:latin typeface="Bookman Old Style"/>
                        <a:ea typeface="Bookman Old Style"/>
                        <a:cs typeface="Bookman Old Style"/>
                        <a:sym typeface="Bookman Old Style"/>
                      </a:endParaRPr>
                    </a:p>
                    <a:p>
                      <a:pPr marL="0" lvl="0" indent="0" algn="l" rtl="0">
                        <a:lnSpc>
                          <a:spcPct val="107000"/>
                        </a:lnSpc>
                        <a:spcBef>
                          <a:spcPts val="0"/>
                        </a:spcBef>
                        <a:spcAft>
                          <a:spcPts val="0"/>
                        </a:spcAft>
                        <a:buClr>
                          <a:schemeClr val="dk1"/>
                        </a:buClr>
                        <a:buSzPts val="1100"/>
                        <a:buFont typeface="Arial"/>
                        <a:buNone/>
                      </a:pPr>
                      <a:r>
                        <a:rPr lang="en-US" sz="1200" dirty="0">
                          <a:solidFill>
                            <a:schemeClr val="dk1"/>
                          </a:solidFill>
                          <a:latin typeface="Bookman Old Style"/>
                          <a:ea typeface="Bookman Old Style"/>
                          <a:cs typeface="Bookman Old Style"/>
                          <a:sym typeface="Bookman Old Style"/>
                        </a:rPr>
                        <a:t>analysis </a:t>
                      </a:r>
                      <a:endParaRPr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sldNum" idx="12"/>
          </p:nvPr>
        </p:nvSpPr>
        <p:spPr>
          <a:xfrm>
            <a:off x="6553200" y="4767264"/>
            <a:ext cx="2133600" cy="273900"/>
          </a:xfrm>
          <a:prstGeom prst="rect">
            <a:avLst/>
          </a:prstGeom>
        </p:spPr>
        <p:txBody>
          <a:bodyPr spcFirstLastPara="1" wrap="square" lIns="94100" tIns="47025" rIns="94100" bIns="47025"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graphicFrame>
        <p:nvGraphicFramePr>
          <p:cNvPr id="138" name="Google Shape;138;p16"/>
          <p:cNvGraphicFramePr/>
          <p:nvPr/>
        </p:nvGraphicFramePr>
        <p:xfrm>
          <a:off x="757775" y="734975"/>
          <a:ext cx="7618600" cy="3956175"/>
        </p:xfrm>
        <a:graphic>
          <a:graphicData uri="http://schemas.openxmlformats.org/drawingml/2006/table">
            <a:tbl>
              <a:tblPr>
                <a:noFill/>
                <a:tableStyleId>{4767A3D4-C156-4A93-8690-1E6DAFED7903}</a:tableStyleId>
              </a:tblPr>
              <a:tblGrid>
                <a:gridCol w="1904650">
                  <a:extLst>
                    <a:ext uri="{9D8B030D-6E8A-4147-A177-3AD203B41FA5}">
                      <a16:colId xmlns:a16="http://schemas.microsoft.com/office/drawing/2014/main" val="20000"/>
                    </a:ext>
                  </a:extLst>
                </a:gridCol>
                <a:gridCol w="1904650">
                  <a:extLst>
                    <a:ext uri="{9D8B030D-6E8A-4147-A177-3AD203B41FA5}">
                      <a16:colId xmlns:a16="http://schemas.microsoft.com/office/drawing/2014/main" val="20001"/>
                    </a:ext>
                  </a:extLst>
                </a:gridCol>
                <a:gridCol w="1904650">
                  <a:extLst>
                    <a:ext uri="{9D8B030D-6E8A-4147-A177-3AD203B41FA5}">
                      <a16:colId xmlns:a16="http://schemas.microsoft.com/office/drawing/2014/main" val="20002"/>
                    </a:ext>
                  </a:extLst>
                </a:gridCol>
                <a:gridCol w="1904650">
                  <a:extLst>
                    <a:ext uri="{9D8B030D-6E8A-4147-A177-3AD203B41FA5}">
                      <a16:colId xmlns:a16="http://schemas.microsoft.com/office/drawing/2014/main" val="20003"/>
                    </a:ext>
                  </a:extLst>
                </a:gridCol>
              </a:tblGrid>
              <a:tr h="441750">
                <a:tc>
                  <a:txBody>
                    <a:bodyPr/>
                    <a:lstStyle/>
                    <a:p>
                      <a:pPr marL="0" lvl="0" indent="0" algn="l" rtl="0">
                        <a:spcBef>
                          <a:spcPts val="0"/>
                        </a:spcBef>
                        <a:spcAft>
                          <a:spcPts val="0"/>
                        </a:spcAft>
                        <a:buClr>
                          <a:schemeClr val="dk1"/>
                        </a:buClr>
                        <a:buFont typeface="Arial"/>
                        <a:buNone/>
                      </a:pPr>
                      <a:r>
                        <a:rPr lang="en-US">
                          <a:solidFill>
                            <a:schemeClr val="dk1"/>
                          </a:solidFill>
                        </a:rPr>
                        <a:t>Author(s)</a:t>
                      </a:r>
                      <a:endParaRPr/>
                    </a:p>
                  </a:txBody>
                  <a:tcPr marL="91425" marR="91425" marT="91425" marB="91425"/>
                </a:tc>
                <a:tc>
                  <a:txBody>
                    <a:bodyPr/>
                    <a:lstStyle/>
                    <a:p>
                      <a:pPr marL="0" lvl="0" indent="0" algn="l" rtl="0">
                        <a:spcBef>
                          <a:spcPts val="0"/>
                        </a:spcBef>
                        <a:spcAft>
                          <a:spcPts val="0"/>
                        </a:spcAft>
                        <a:buClr>
                          <a:schemeClr val="dk1"/>
                        </a:buClr>
                        <a:buFont typeface="Arial"/>
                        <a:buNone/>
                      </a:pPr>
                      <a:r>
                        <a:rPr lang="en-US">
                          <a:solidFill>
                            <a:schemeClr val="dk1"/>
                          </a:solidFill>
                        </a:rPr>
                        <a:t>Method</a:t>
                      </a:r>
                      <a:endParaRPr/>
                    </a:p>
                  </a:txBody>
                  <a:tcPr marL="91425" marR="91425" marT="91425" marB="91425"/>
                </a:tc>
                <a:tc>
                  <a:txBody>
                    <a:bodyPr/>
                    <a:lstStyle/>
                    <a:p>
                      <a:pPr marL="0" lvl="0" indent="0" algn="l" rtl="0">
                        <a:spcBef>
                          <a:spcPts val="0"/>
                        </a:spcBef>
                        <a:spcAft>
                          <a:spcPts val="0"/>
                        </a:spcAft>
                        <a:buClr>
                          <a:schemeClr val="dk1"/>
                        </a:buClr>
                        <a:buFont typeface="Arial"/>
                        <a:buNone/>
                      </a:pPr>
                      <a:r>
                        <a:rPr lang="en-US">
                          <a:solidFill>
                            <a:schemeClr val="dk1"/>
                          </a:solidFill>
                        </a:rPr>
                        <a:t>Advantages</a:t>
                      </a:r>
                      <a:endParaRPr/>
                    </a:p>
                  </a:txBody>
                  <a:tcPr marL="91425" marR="91425" marT="91425" marB="91425"/>
                </a:tc>
                <a:tc>
                  <a:txBody>
                    <a:bodyPr/>
                    <a:lstStyle/>
                    <a:p>
                      <a:pPr marL="0" lvl="0" indent="0" algn="l" rtl="0">
                        <a:spcBef>
                          <a:spcPts val="0"/>
                        </a:spcBef>
                        <a:spcAft>
                          <a:spcPts val="0"/>
                        </a:spcAft>
                        <a:buClr>
                          <a:schemeClr val="dk1"/>
                        </a:buClr>
                        <a:buFont typeface="Arial"/>
                        <a:buNone/>
                      </a:pPr>
                      <a:r>
                        <a:rPr lang="en-US">
                          <a:solidFill>
                            <a:schemeClr val="dk1"/>
                          </a:solidFill>
                        </a:rPr>
                        <a:t>Disadvantages</a:t>
                      </a:r>
                      <a:endParaRPr/>
                    </a:p>
                  </a:txBody>
                  <a:tcPr marL="91425" marR="91425" marT="91425" marB="91425"/>
                </a:tc>
                <a:extLst>
                  <a:ext uri="{0D108BD9-81ED-4DB2-BD59-A6C34878D82A}">
                    <a16:rowId xmlns:a16="http://schemas.microsoft.com/office/drawing/2014/main" val="10000"/>
                  </a:ext>
                </a:extLst>
              </a:tr>
              <a:tr h="1631125">
                <a:tc>
                  <a:txBody>
                    <a:bodyPr/>
                    <a:lstStyle/>
                    <a:p>
                      <a:pPr marL="457200" lvl="0" indent="-311150" algn="l" rtl="0">
                        <a:lnSpc>
                          <a:spcPct val="95000"/>
                        </a:lnSpc>
                        <a:spcBef>
                          <a:spcPts val="0"/>
                        </a:spcBef>
                        <a:spcAft>
                          <a:spcPts val="0"/>
                        </a:spcAft>
                        <a:buClr>
                          <a:schemeClr val="dk1"/>
                        </a:buClr>
                        <a:buSzPts val="1300"/>
                        <a:buFont typeface="Bookman Old Style"/>
                        <a:buChar char="●"/>
                      </a:pPr>
                      <a:r>
                        <a:rPr lang="en-US" sz="1200">
                          <a:solidFill>
                            <a:schemeClr val="dk1"/>
                          </a:solidFill>
                          <a:latin typeface="Bookman Old Style"/>
                          <a:ea typeface="Bookman Old Style"/>
                          <a:cs typeface="Bookman Old Style"/>
                          <a:sym typeface="Bookman Old Style"/>
                        </a:rPr>
                        <a:t>M. Kalita</a:t>
                      </a:r>
                      <a:endParaRPr sz="1200">
                        <a:solidFill>
                          <a:schemeClr val="dk1"/>
                        </a:solidFill>
                        <a:latin typeface="Bookman Old Style"/>
                        <a:ea typeface="Bookman Old Style"/>
                        <a:cs typeface="Bookman Old Style"/>
                        <a:sym typeface="Bookman Old Style"/>
                      </a:endParaRPr>
                    </a:p>
                    <a:p>
                      <a:pPr marL="457200" lvl="0" indent="-311150" algn="l" rtl="0">
                        <a:lnSpc>
                          <a:spcPct val="95000"/>
                        </a:lnSpc>
                        <a:spcBef>
                          <a:spcPts val="0"/>
                        </a:spcBef>
                        <a:spcAft>
                          <a:spcPts val="0"/>
                        </a:spcAft>
                        <a:buClr>
                          <a:schemeClr val="dk1"/>
                        </a:buClr>
                        <a:buSzPts val="1300"/>
                        <a:buFont typeface="Bookman Old Style"/>
                        <a:buChar char="●"/>
                      </a:pPr>
                      <a:r>
                        <a:rPr lang="en-US" sz="1200">
                          <a:solidFill>
                            <a:schemeClr val="dk1"/>
                          </a:solidFill>
                          <a:latin typeface="Bookman Old Style"/>
                          <a:ea typeface="Bookman Old Style"/>
                          <a:cs typeface="Bookman Old Style"/>
                          <a:sym typeface="Bookman Old Style"/>
                        </a:rPr>
                        <a:t>T. Tuithung</a:t>
                      </a:r>
                      <a:endParaRPr sz="1200">
                        <a:solidFill>
                          <a:schemeClr val="dk1"/>
                        </a:solidFill>
                        <a:latin typeface="Bookman Old Style"/>
                        <a:ea typeface="Bookman Old Style"/>
                        <a:cs typeface="Bookman Old Style"/>
                        <a:sym typeface="Bookman Old Style"/>
                      </a:endParaRPr>
                    </a:p>
                    <a:p>
                      <a:pPr marL="457200" lvl="0" indent="-311150" algn="l" rtl="0">
                        <a:lnSpc>
                          <a:spcPct val="95000"/>
                        </a:lnSpc>
                        <a:spcBef>
                          <a:spcPts val="0"/>
                        </a:spcBef>
                        <a:spcAft>
                          <a:spcPts val="0"/>
                        </a:spcAft>
                        <a:buClr>
                          <a:schemeClr val="dk1"/>
                        </a:buClr>
                        <a:buSzPts val="1300"/>
                        <a:buFont typeface="Bookman Old Style"/>
                        <a:buChar char="●"/>
                      </a:pPr>
                      <a:r>
                        <a:rPr lang="en-US" sz="1200">
                          <a:solidFill>
                            <a:schemeClr val="dk1"/>
                          </a:solidFill>
                          <a:latin typeface="Bookman Old Style"/>
                          <a:ea typeface="Bookman Old Style"/>
                          <a:cs typeface="Bookman Old Style"/>
                          <a:sym typeface="Bookman Old Style"/>
                        </a:rPr>
                        <a:t> S.Majumder </a:t>
                      </a:r>
                      <a:endParaRPr sz="1300">
                        <a:solidFill>
                          <a:schemeClr val="dk1"/>
                        </a:solidFill>
                        <a:latin typeface="Bookman Old Style"/>
                        <a:ea typeface="Bookman Old Style"/>
                        <a:cs typeface="Bookman Old Style"/>
                        <a:sym typeface="Bookman Old Style"/>
                      </a:endParaRPr>
                    </a:p>
                    <a:p>
                      <a:pPr marL="0" lvl="0" indent="0" algn="l" rtl="0">
                        <a:spcBef>
                          <a:spcPts val="0"/>
                        </a:spcBef>
                        <a:spcAft>
                          <a:spcPts val="0"/>
                        </a:spcAft>
                        <a:buNone/>
                      </a:pPr>
                      <a:endParaRPr/>
                    </a:p>
                  </a:txBody>
                  <a:tcPr marL="91425" marR="91425" marT="91425" marB="91425"/>
                </a:tc>
                <a:tc>
                  <a:txBody>
                    <a:bodyPr/>
                    <a:lstStyle/>
                    <a:p>
                      <a:pPr marL="0" lvl="0" indent="0" algn="l" rtl="0">
                        <a:lnSpc>
                          <a:spcPct val="107000"/>
                        </a:lnSpc>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Inverted LSB image steganography using an adaptive pattern to improve imperceptibility </a:t>
                      </a:r>
                      <a:endParaRPr sz="1200">
                        <a:solidFill>
                          <a:schemeClr val="dk1"/>
                        </a:solidFill>
                        <a:latin typeface="Bookman Old Style"/>
                        <a:ea typeface="Bookman Old Style"/>
                        <a:cs typeface="Bookman Old Style"/>
                        <a:sym typeface="Bookman Old Style"/>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Clr>
                          <a:schemeClr val="dk1"/>
                        </a:buClr>
                        <a:buFont typeface="Arial"/>
                        <a:buNone/>
                      </a:pPr>
                      <a:r>
                        <a:rPr lang="en-US" sz="1200">
                          <a:solidFill>
                            <a:schemeClr val="dk1"/>
                          </a:solidFill>
                          <a:latin typeface="Bookman Old Style"/>
                          <a:ea typeface="Bookman Old Style"/>
                          <a:cs typeface="Bookman Old Style"/>
                          <a:sym typeface="Bookman Old Style"/>
                        </a:rPr>
                        <a:t>-Improved imperceptibility -Potential resistance to visual detection </a:t>
                      </a:r>
                      <a:endParaRPr sz="1200">
                        <a:solidFill>
                          <a:schemeClr val="dk1"/>
                        </a:solidFill>
                        <a:latin typeface="Bookman Old Style"/>
                        <a:ea typeface="Bookman Old Style"/>
                        <a:cs typeface="Bookman Old Style"/>
                        <a:sym typeface="Bookman Old Style"/>
                      </a:endParaRPr>
                    </a:p>
                    <a:p>
                      <a:pPr marL="0" lvl="0" indent="0" algn="l" rtl="0">
                        <a:spcBef>
                          <a:spcPts val="0"/>
                        </a:spcBef>
                        <a:spcAft>
                          <a:spcPts val="0"/>
                        </a:spcAft>
                        <a:buClr>
                          <a:schemeClr val="dk1"/>
                        </a:buClr>
                        <a:buFont typeface="Arial"/>
                        <a:buNone/>
                      </a:pPr>
                      <a:r>
                        <a:rPr lang="en-US" sz="1200">
                          <a:solidFill>
                            <a:schemeClr val="dk1"/>
                          </a:solidFill>
                          <a:latin typeface="Bookman Old Style"/>
                          <a:ea typeface="Bookman Old Style"/>
                          <a:cs typeface="Bookman Old Style"/>
                          <a:sym typeface="Bookman Old Style"/>
                        </a:rPr>
                        <a:t>-Balance between security and visual quality </a:t>
                      </a:r>
                      <a:endParaRPr/>
                    </a:p>
                  </a:txBody>
                  <a:tcPr marL="91425" marR="91425" marT="91425" marB="91425"/>
                </a:tc>
                <a:tc>
                  <a:txBody>
                    <a:bodyPr/>
                    <a:lstStyle/>
                    <a:p>
                      <a:pPr marL="0" lvl="0" indent="0" algn="l" rtl="0">
                        <a:lnSpc>
                          <a:spcPct val="95000"/>
                        </a:lnSpc>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-Complexity in implementation -Potential loss of data</a:t>
                      </a:r>
                      <a:endParaRPr sz="1200">
                        <a:solidFill>
                          <a:schemeClr val="dk1"/>
                        </a:solidFill>
                        <a:latin typeface="Bookman Old Style"/>
                        <a:ea typeface="Bookman Old Style"/>
                        <a:cs typeface="Bookman Old Style"/>
                        <a:sym typeface="Bookman Old Style"/>
                      </a:endParaRPr>
                    </a:p>
                    <a:p>
                      <a:pPr marL="0" marR="12700" lvl="0" indent="0" algn="l" rtl="0">
                        <a:lnSpc>
                          <a:spcPct val="95000"/>
                        </a:lnSpc>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-Limited capacity -Dependence on image characteristics</a:t>
                      </a:r>
                      <a:r>
                        <a:rPr lang="en-US" sz="1100">
                          <a:solidFill>
                            <a:schemeClr val="dk1"/>
                          </a:solidFill>
                          <a:latin typeface="Bookman Old Style"/>
                          <a:ea typeface="Bookman Old Style"/>
                          <a:cs typeface="Bookman Old Style"/>
                          <a:sym typeface="Bookman Old Style"/>
                        </a:rPr>
                        <a:t> </a:t>
                      </a:r>
                      <a:endParaRPr/>
                    </a:p>
                  </a:txBody>
                  <a:tcPr marL="91425" marR="91425" marT="91425" marB="91425"/>
                </a:tc>
                <a:extLst>
                  <a:ext uri="{0D108BD9-81ED-4DB2-BD59-A6C34878D82A}">
                    <a16:rowId xmlns:a16="http://schemas.microsoft.com/office/drawing/2014/main" val="10001"/>
                  </a:ext>
                </a:extLst>
              </a:tr>
              <a:tr h="1883300">
                <a:tc>
                  <a:txBody>
                    <a:bodyPr/>
                    <a:lstStyle/>
                    <a:p>
                      <a:pPr marL="457200" lvl="0" indent="-304800" algn="l" rtl="0">
                        <a:lnSpc>
                          <a:spcPct val="107000"/>
                        </a:lnSpc>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S.Rustad,D.R</a:t>
                      </a:r>
                      <a:endParaRPr sz="1200">
                        <a:solidFill>
                          <a:schemeClr val="dk1"/>
                        </a:solidFill>
                        <a:latin typeface="Bookman Old Style"/>
                        <a:ea typeface="Bookman Old Style"/>
                        <a:cs typeface="Bookman Old Style"/>
                        <a:sym typeface="Bookman Old Style"/>
                      </a:endParaRPr>
                    </a:p>
                    <a:p>
                      <a:pPr marL="457200" lvl="0" indent="-304800" algn="l" rtl="0">
                        <a:lnSpc>
                          <a:spcPct val="107000"/>
                        </a:lnSpc>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.I.M.Setiadi,A</a:t>
                      </a:r>
                      <a:endParaRPr sz="1200">
                        <a:solidFill>
                          <a:schemeClr val="dk1"/>
                        </a:solidFill>
                        <a:latin typeface="Bookman Old Style"/>
                        <a:ea typeface="Bookman Old Style"/>
                        <a:cs typeface="Bookman Old Style"/>
                        <a:sym typeface="Bookman Old Style"/>
                      </a:endParaRPr>
                    </a:p>
                    <a:p>
                      <a:pPr marL="457200" lvl="0" indent="-304800" algn="l" rtl="0">
                        <a:lnSpc>
                          <a:spcPct val="107000"/>
                        </a:lnSpc>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.Syukur,and</a:t>
                      </a:r>
                      <a:endParaRPr sz="1200">
                        <a:solidFill>
                          <a:schemeClr val="dk1"/>
                        </a:solidFill>
                        <a:latin typeface="Bookman Old Style"/>
                        <a:ea typeface="Bookman Old Style"/>
                        <a:cs typeface="Bookman Old Style"/>
                        <a:sym typeface="Bookman Old Style"/>
                      </a:endParaRPr>
                    </a:p>
                    <a:p>
                      <a:pPr marL="457200" lvl="0" indent="-304800" algn="l" rtl="0">
                        <a:lnSpc>
                          <a:spcPct val="107000"/>
                        </a:lnSpc>
                        <a:spcBef>
                          <a:spcPts val="0"/>
                        </a:spcBef>
                        <a:spcAft>
                          <a:spcPts val="0"/>
                        </a:spcAft>
                        <a:buClr>
                          <a:schemeClr val="dk1"/>
                        </a:buClr>
                        <a:buSzPts val="1200"/>
                        <a:buFont typeface="Bookman Old Style"/>
                        <a:buChar char="●"/>
                      </a:pPr>
                      <a:r>
                        <a:rPr lang="en-US" sz="1200">
                          <a:solidFill>
                            <a:schemeClr val="dk1"/>
                          </a:solidFill>
                          <a:latin typeface="Bookman Old Style"/>
                          <a:ea typeface="Bookman Old Style"/>
                          <a:cs typeface="Bookman Old Style"/>
                          <a:sym typeface="Bookman Old Style"/>
                        </a:rPr>
                        <a:t>P.N.Andono </a:t>
                      </a:r>
                      <a:endParaRPr sz="1200">
                        <a:solidFill>
                          <a:schemeClr val="dk1"/>
                        </a:solidFill>
                        <a:latin typeface="Bookman Old Style"/>
                        <a:ea typeface="Bookman Old Style"/>
                        <a:cs typeface="Bookman Old Style"/>
                        <a:sym typeface="Bookman Old Style"/>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Clr>
                          <a:schemeClr val="dk1"/>
                        </a:buClr>
                        <a:buFont typeface="Arial"/>
                        <a:buNone/>
                      </a:pPr>
                      <a:r>
                        <a:rPr lang="en-US" sz="1200">
                          <a:solidFill>
                            <a:schemeClr val="dk1"/>
                          </a:solidFill>
                          <a:latin typeface="Bookman Old Style"/>
                          <a:ea typeface="Bookman Old Style"/>
                          <a:cs typeface="Bookman Old Style"/>
                          <a:sym typeface="Bookman Old Style"/>
                        </a:rPr>
                        <a:t>An adaptive color image steganography method using adjacent pixel value differencing and LSB substitution technique, </a:t>
                      </a:r>
                      <a:endParaRPr/>
                    </a:p>
                  </a:txBody>
                  <a:tcPr marL="91425" marR="91425" marT="91425" marB="91425"/>
                </a:tc>
                <a:tc>
                  <a:txBody>
                    <a:bodyPr/>
                    <a:lstStyle/>
                    <a:p>
                      <a:pPr marL="0" lvl="0" indent="0" algn="l" rtl="0">
                        <a:lnSpc>
                          <a:spcPct val="94000"/>
                        </a:lnSpc>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-Improved security</a:t>
                      </a:r>
                      <a:endParaRPr sz="1200">
                        <a:solidFill>
                          <a:schemeClr val="dk1"/>
                        </a:solidFill>
                        <a:latin typeface="Bookman Old Style"/>
                        <a:ea typeface="Bookman Old Style"/>
                        <a:cs typeface="Bookman Old Style"/>
                        <a:sym typeface="Bookman Old Style"/>
                      </a:endParaRPr>
                    </a:p>
                    <a:p>
                      <a:pPr marL="0" lvl="0" indent="0" algn="l" rtl="0">
                        <a:lnSpc>
                          <a:spcPct val="94000"/>
                        </a:lnSpc>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-reduced visual impact</a:t>
                      </a:r>
                      <a:endParaRPr sz="1200">
                        <a:solidFill>
                          <a:schemeClr val="dk1"/>
                        </a:solidFill>
                        <a:latin typeface="Bookman Old Style"/>
                        <a:ea typeface="Bookman Old Style"/>
                        <a:cs typeface="Bookman Old Style"/>
                        <a:sym typeface="Bookman Old Style"/>
                      </a:endParaRPr>
                    </a:p>
                    <a:p>
                      <a:pPr marL="0" lvl="0" indent="0" algn="l" rtl="0">
                        <a:lnSpc>
                          <a:spcPct val="94000"/>
                        </a:lnSpc>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-Utilizes pixel relationships</a:t>
                      </a:r>
                      <a:endParaRPr sz="1200">
                        <a:solidFill>
                          <a:schemeClr val="dk1"/>
                        </a:solidFill>
                        <a:latin typeface="Bookman Old Style"/>
                        <a:ea typeface="Bookman Old Style"/>
                        <a:cs typeface="Bookman Old Style"/>
                        <a:sym typeface="Bookman Old Style"/>
                      </a:endParaRPr>
                    </a:p>
                    <a:p>
                      <a:pPr marL="0" lvl="0" indent="0" algn="l" rtl="0">
                        <a:lnSpc>
                          <a:spcPct val="107000"/>
                        </a:lnSpc>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-Robustness </a:t>
                      </a:r>
                      <a:endParaRPr sz="1200">
                        <a:solidFill>
                          <a:schemeClr val="dk1"/>
                        </a:solidFill>
                        <a:latin typeface="Bookman Old Style"/>
                        <a:ea typeface="Bookman Old Style"/>
                        <a:cs typeface="Bookman Old Style"/>
                        <a:sym typeface="Bookman Old Style"/>
                      </a:endParaRPr>
                    </a:p>
                    <a:p>
                      <a:pPr marL="0" lvl="0" indent="0" algn="l" rtl="0">
                        <a:spcBef>
                          <a:spcPts val="0"/>
                        </a:spcBef>
                        <a:spcAft>
                          <a:spcPts val="0"/>
                        </a:spcAft>
                        <a:buClr>
                          <a:schemeClr val="dk1"/>
                        </a:buClr>
                        <a:buFont typeface="Arial"/>
                        <a:buNone/>
                      </a:pPr>
                      <a:endParaRPr sz="1200">
                        <a:solidFill>
                          <a:schemeClr val="dk1"/>
                        </a:solidFill>
                        <a:latin typeface="Bookman Old Style"/>
                        <a:ea typeface="Bookman Old Style"/>
                        <a:cs typeface="Bookman Old Style"/>
                        <a:sym typeface="Bookman Old Style"/>
                      </a:endParaRPr>
                    </a:p>
                    <a:p>
                      <a:pPr marL="0" lvl="0" indent="0" algn="l" rtl="0">
                        <a:spcBef>
                          <a:spcPts val="0"/>
                        </a:spcBef>
                        <a:spcAft>
                          <a:spcPts val="0"/>
                        </a:spcAft>
                        <a:buNone/>
                      </a:pPr>
                      <a:endParaRPr/>
                    </a:p>
                  </a:txBody>
                  <a:tcPr marL="91425" marR="91425" marT="91425" marB="91425"/>
                </a:tc>
                <a:tc>
                  <a:txBody>
                    <a:bodyPr/>
                    <a:lstStyle/>
                    <a:p>
                      <a:pPr marL="0" lvl="0" indent="0" algn="l" rtl="0">
                        <a:lnSpc>
                          <a:spcPct val="95000"/>
                        </a:lnSpc>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-Complexity in implementation -Potential loss of data</a:t>
                      </a:r>
                      <a:endParaRPr sz="1200">
                        <a:solidFill>
                          <a:schemeClr val="dk1"/>
                        </a:solidFill>
                        <a:latin typeface="Bookman Old Style"/>
                        <a:ea typeface="Bookman Old Style"/>
                        <a:cs typeface="Bookman Old Style"/>
                        <a:sym typeface="Bookman Old Style"/>
                      </a:endParaRPr>
                    </a:p>
                    <a:p>
                      <a:pPr marL="0" lvl="0" indent="0" algn="l" rtl="0">
                        <a:lnSpc>
                          <a:spcPct val="107000"/>
                        </a:lnSpc>
                        <a:spcBef>
                          <a:spcPts val="0"/>
                        </a:spcBef>
                        <a:spcAft>
                          <a:spcPts val="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-Limited capacity -Dependence on image characteristics </a:t>
                      </a:r>
                      <a:endParaRPr sz="1300">
                        <a:solidFill>
                          <a:schemeClr val="dk1"/>
                        </a:solidFill>
                        <a:latin typeface="Bookman Old Style"/>
                        <a:ea typeface="Bookman Old Style"/>
                        <a:cs typeface="Bookman Old Style"/>
                        <a:sym typeface="Bookman Old Style"/>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7"/>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9</a:t>
            </a:fld>
            <a:endParaRPr>
              <a:latin typeface="Bookman Old Style"/>
              <a:ea typeface="Bookman Old Style"/>
              <a:cs typeface="Bookman Old Style"/>
              <a:sym typeface="Bookman Old Style"/>
            </a:endParaRPr>
          </a:p>
        </p:txBody>
      </p:sp>
      <p:sp>
        <p:nvSpPr>
          <p:cNvPr id="144" name="Google Shape;144;p17"/>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145" name="Google Shape;145;p17"/>
          <p:cNvSpPr txBox="1">
            <a:spLocks noGrp="1"/>
          </p:cNvSpPr>
          <p:nvPr>
            <p:ph type="title"/>
          </p:nvPr>
        </p:nvSpPr>
        <p:spPr>
          <a:xfrm>
            <a:off x="1269544" y="227700"/>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200">
                <a:latin typeface="Bookman Old Style"/>
                <a:ea typeface="Bookman Old Style"/>
                <a:cs typeface="Bookman Old Style"/>
                <a:sym typeface="Bookman Old Style"/>
              </a:rPr>
              <a:t>Problem Statement</a:t>
            </a:r>
            <a:endParaRPr sz="3200"/>
          </a:p>
        </p:txBody>
      </p:sp>
      <p:sp>
        <p:nvSpPr>
          <p:cNvPr id="146" name="Google Shape;146;p17"/>
          <p:cNvSpPr txBox="1"/>
          <p:nvPr/>
        </p:nvSpPr>
        <p:spPr>
          <a:xfrm>
            <a:off x="609450" y="970525"/>
            <a:ext cx="7925100" cy="3540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a:solidFill>
                  <a:srgbClr val="374151"/>
                </a:solidFill>
                <a:latin typeface="Bookman Old Style"/>
                <a:ea typeface="Bookman Old Style"/>
                <a:cs typeface="Bookman Old Style"/>
                <a:sym typeface="Bookman Old Style"/>
              </a:rPr>
              <a:t>In the contemporary digital landscape, the escalating threat of malicious attacks underscores the need for robust information security. As online services proliferate, safeguarding data becomes increasingly crucial. While encryption has evolved to counter cryptanalysis, encrypted data remains a target. Threefold Security addresses this challenge through hybrid encryption and advanced steganography, providing a triple-layered defense by concealing cryptographic keys.</a:t>
            </a:r>
            <a:endParaRPr>
              <a:solidFill>
                <a:srgbClr val="374151"/>
              </a:solidFill>
              <a:latin typeface="Bookman Old Style"/>
              <a:ea typeface="Bookman Old Style"/>
              <a:cs typeface="Bookman Old Style"/>
              <a:sym typeface="Bookman Old Style"/>
            </a:endParaRPr>
          </a:p>
          <a:p>
            <a:pPr marL="0" marR="0" lvl="0" indent="0" algn="just" rtl="0">
              <a:lnSpc>
                <a:spcPct val="100000"/>
              </a:lnSpc>
              <a:spcBef>
                <a:spcPts val="0"/>
              </a:spcBef>
              <a:spcAft>
                <a:spcPts val="0"/>
              </a:spcAft>
              <a:buNone/>
            </a:pPr>
            <a:r>
              <a:rPr lang="en-US" b="1">
                <a:solidFill>
                  <a:srgbClr val="374151"/>
                </a:solidFill>
                <a:latin typeface="Bookman Old Style"/>
                <a:ea typeface="Bookman Old Style"/>
                <a:cs typeface="Bookman Old Style"/>
                <a:sym typeface="Bookman Old Style"/>
              </a:rPr>
              <a:t>Existing system</a:t>
            </a:r>
            <a:r>
              <a:rPr lang="en-US">
                <a:solidFill>
                  <a:srgbClr val="374151"/>
                </a:solidFill>
                <a:latin typeface="Bookman Old Style"/>
                <a:ea typeface="Bookman Old Style"/>
                <a:cs typeface="Bookman Old Style"/>
                <a:sym typeface="Bookman Old Style"/>
              </a:rPr>
              <a:t> : The Novel Steganography Technique using Least Significant Bit (LSB) Substitution involves hiding information in digital images by subtly altering the least significant bits of pixel colour values. This method aims for imperceptibility and may introduce innovative adaptations to enhance security or overall performance compared to traditional LSB methods. Key considerations include the balance between security and payload capacity, along with the method's robustness against potential attacks. </a:t>
            </a:r>
            <a:r>
              <a:rPr lang="en-US" b="1">
                <a:solidFill>
                  <a:srgbClr val="374151"/>
                </a:solidFill>
                <a:latin typeface="Bookman Old Style"/>
                <a:ea typeface="Bookman Old Style"/>
                <a:cs typeface="Bookman Old Style"/>
                <a:sym typeface="Bookman Old Style"/>
              </a:rPr>
              <a:t>Disadvantages</a:t>
            </a:r>
            <a:r>
              <a:rPr lang="en-US">
                <a:solidFill>
                  <a:srgbClr val="374151"/>
                </a:solidFill>
                <a:latin typeface="Bookman Old Style"/>
                <a:ea typeface="Bookman Old Style"/>
                <a:cs typeface="Bookman Old Style"/>
                <a:sym typeface="Bookman Old Style"/>
              </a:rPr>
              <a:t> </a:t>
            </a:r>
            <a:endParaRPr>
              <a:solidFill>
                <a:srgbClr val="374151"/>
              </a:solidFill>
              <a:latin typeface="Bookman Old Style"/>
              <a:ea typeface="Bookman Old Style"/>
              <a:cs typeface="Bookman Old Style"/>
              <a:sym typeface="Bookman Old Style"/>
            </a:endParaRPr>
          </a:p>
          <a:p>
            <a:pPr marL="0" marR="0" lvl="0" indent="0" algn="just" rtl="0">
              <a:lnSpc>
                <a:spcPct val="100000"/>
              </a:lnSpc>
              <a:spcBef>
                <a:spcPts val="0"/>
              </a:spcBef>
              <a:spcAft>
                <a:spcPts val="0"/>
              </a:spcAft>
              <a:buNone/>
            </a:pPr>
            <a:r>
              <a:rPr lang="en-US">
                <a:solidFill>
                  <a:srgbClr val="374151"/>
                </a:solidFill>
                <a:latin typeface="Bookman Old Style"/>
                <a:ea typeface="Bookman Old Style"/>
                <a:cs typeface="Bookman Old Style"/>
                <a:sym typeface="Bookman Old Style"/>
              </a:rPr>
              <a:t>- Limited payload capacity. </a:t>
            </a:r>
            <a:endParaRPr>
              <a:solidFill>
                <a:srgbClr val="374151"/>
              </a:solidFill>
              <a:latin typeface="Bookman Old Style"/>
              <a:ea typeface="Bookman Old Style"/>
              <a:cs typeface="Bookman Old Style"/>
              <a:sym typeface="Bookman Old Style"/>
            </a:endParaRPr>
          </a:p>
          <a:p>
            <a:pPr marL="0" marR="0" lvl="0" indent="0" algn="just" rtl="0">
              <a:lnSpc>
                <a:spcPct val="100000"/>
              </a:lnSpc>
              <a:spcBef>
                <a:spcPts val="0"/>
              </a:spcBef>
              <a:spcAft>
                <a:spcPts val="0"/>
              </a:spcAft>
              <a:buNone/>
            </a:pPr>
            <a:r>
              <a:rPr lang="en-US">
                <a:solidFill>
                  <a:srgbClr val="374151"/>
                </a:solidFill>
                <a:latin typeface="Bookman Old Style"/>
                <a:ea typeface="Bookman Old Style"/>
                <a:cs typeface="Bookman Old Style"/>
                <a:sym typeface="Bookman Old Style"/>
              </a:rPr>
              <a:t>- Susceptible to statistical analysis. </a:t>
            </a:r>
            <a:endParaRPr>
              <a:solidFill>
                <a:srgbClr val="374151"/>
              </a:solidFill>
              <a:latin typeface="Bookman Old Style"/>
              <a:ea typeface="Bookman Old Style"/>
              <a:cs typeface="Bookman Old Style"/>
              <a:sym typeface="Bookman Old Style"/>
            </a:endParaRPr>
          </a:p>
          <a:p>
            <a:pPr marL="0" marR="0" lvl="0" indent="0" algn="just" rtl="0">
              <a:lnSpc>
                <a:spcPct val="100000"/>
              </a:lnSpc>
              <a:spcBef>
                <a:spcPts val="0"/>
              </a:spcBef>
              <a:spcAft>
                <a:spcPts val="0"/>
              </a:spcAft>
              <a:buNone/>
            </a:pPr>
            <a:r>
              <a:rPr lang="en-US">
                <a:solidFill>
                  <a:srgbClr val="374151"/>
                </a:solidFill>
                <a:latin typeface="Bookman Old Style"/>
                <a:ea typeface="Bookman Old Style"/>
                <a:cs typeface="Bookman Old Style"/>
                <a:sym typeface="Bookman Old Style"/>
              </a:rPr>
              <a:t>- Lower security compared to encryption-based methods.</a:t>
            </a:r>
            <a:endParaRPr sz="1600" i="0" u="none" strike="noStrike" cap="none">
              <a:solidFill>
                <a:srgbClr val="000000"/>
              </a:solidFill>
              <a:latin typeface="Bookman Old Style"/>
              <a:ea typeface="Bookman Old Style"/>
              <a:cs typeface="Bookman Old Style"/>
              <a:sym typeface="Bookman Old Style"/>
            </a:endParaRPr>
          </a:p>
        </p:txBody>
      </p:sp>
      <p:sp>
        <p:nvSpPr>
          <p:cNvPr id="147" name="Google Shape;147;p17"/>
          <p:cNvSpPr txBox="1">
            <a:spLocks noGrp="1"/>
          </p:cNvSpPr>
          <p:nvPr>
            <p:ph type="dt" idx="10"/>
          </p:nvPr>
        </p:nvSpPr>
        <p:spPr>
          <a:xfrm>
            <a:off x="435775" y="4626339"/>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US"/>
              <a:t>1/24/2024</a:t>
            </a:r>
            <a:endParaRPr/>
          </a:p>
        </p:txBody>
      </p:sp>
      <p:sp>
        <p:nvSpPr>
          <p:cNvPr id="148" name="Google Shape;148;p17"/>
          <p:cNvSpPr txBox="1">
            <a:spLocks noGrp="1"/>
          </p:cNvSpPr>
          <p:nvPr>
            <p:ph type="ftr" idx="11"/>
          </p:nvPr>
        </p:nvSpPr>
        <p:spPr>
          <a:xfrm>
            <a:off x="3077225" y="4626339"/>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2364</Words>
  <Application>Microsoft Office PowerPoint</Application>
  <PresentationFormat>On-screen Show (16:9)</PresentationFormat>
  <Paragraphs>311</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Roboto</vt:lpstr>
      <vt:lpstr>Trebuchet MS</vt:lpstr>
      <vt:lpstr>Calibri</vt:lpstr>
      <vt:lpstr>Bookman Old Style</vt:lpstr>
      <vt:lpstr>Noto Sans Symbols</vt:lpstr>
      <vt:lpstr>Arial</vt:lpstr>
      <vt:lpstr>1_Office Theme</vt:lpstr>
      <vt:lpstr>A Seminar on THREEFOLD SECURITY THROUGH HYBRID ENCRYPTION AND STEGANOGRAPHY KEY SAFEGUARDING </vt:lpstr>
      <vt:lpstr>Introduction</vt:lpstr>
      <vt:lpstr>Concept Tree</vt:lpstr>
      <vt:lpstr>Concept Tree</vt:lpstr>
      <vt:lpstr>Literature </vt:lpstr>
      <vt:lpstr>Literature </vt:lpstr>
      <vt:lpstr>Literature(cont..) selected strategy:</vt:lpstr>
      <vt:lpstr>PowerPoint Presentation</vt:lpstr>
      <vt:lpstr>Problem Statement</vt:lpstr>
      <vt:lpstr>Problem Statement Illustration </vt:lpstr>
      <vt:lpstr>Proposed Method</vt:lpstr>
      <vt:lpstr>Proposed Method</vt:lpstr>
      <vt:lpstr>Proposed Method Illustration</vt:lpstr>
      <vt:lpstr>Proposed method Illustration</vt:lpstr>
      <vt:lpstr>Proposed method Illustration </vt:lpstr>
      <vt:lpstr>Parameter</vt:lpstr>
      <vt:lpstr>PowerPoint Presentation</vt:lpstr>
      <vt:lpstr>Experiment Environment</vt:lpstr>
      <vt:lpstr>Project status</vt:lpstr>
      <vt:lpstr>References</vt:lpstr>
      <vt:lpstr>Thank you</vt:lpstr>
      <vt:lpstr>Project seminar–I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Seminar on THREEFOLD SECURITY THROUGH HYBRID ENCRYPTION AND STEGANOGRAPHY KEY SAFEGUARDING </dc:title>
  <cp:lastModifiedBy>subbu charu</cp:lastModifiedBy>
  <cp:revision>2</cp:revision>
  <dcterms:modified xsi:type="dcterms:W3CDTF">2024-01-30T07:13:27Z</dcterms:modified>
</cp:coreProperties>
</file>