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6" d="100"/>
          <a:sy n="96" d="100"/>
        </p:scale>
        <p:origin x="8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5/25/2025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5/25/2025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5/25/2025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5/25/2025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5/25/2025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68B2-5862-ADEE-D44C-808DA7256C52}"/>
              </a:ext>
            </a:extLst>
          </p:cNvPr>
          <p:cNvSpPr>
            <a:spLocks noGrp="1"/>
          </p:cNvSpPr>
          <p:nvPr>
            <p:ph type="ctrTitle"/>
          </p:nvPr>
        </p:nvSpPr>
        <p:spPr/>
        <p:txBody>
          <a:bodyPr/>
          <a:lstStyle/>
          <a:p>
            <a:r>
              <a:rPr lang="en-IN" dirty="0"/>
              <a:t> </a:t>
            </a:r>
          </a:p>
        </p:txBody>
      </p:sp>
      <p:pic>
        <p:nvPicPr>
          <p:cNvPr id="1026" name="Picture 2" descr="A Calculator's Most Important Button ...">
            <a:extLst>
              <a:ext uri="{FF2B5EF4-FFF2-40B4-BE49-F238E27FC236}">
                <a16:creationId xmlns:a16="http://schemas.microsoft.com/office/drawing/2014/main" id="{AAB34367-C399-9154-1BDB-025DC8B20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 y="1932166"/>
            <a:ext cx="5693702" cy="3188473"/>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CE29AD2C-929D-54B8-8E0D-2FD337F4B100}"/>
              </a:ext>
            </a:extLst>
          </p:cNvPr>
          <p:cNvSpPr>
            <a:spLocks noGrp="1"/>
          </p:cNvSpPr>
          <p:nvPr>
            <p:ph type="subTitle" idx="1"/>
          </p:nvPr>
        </p:nvSpPr>
        <p:spPr>
          <a:xfrm>
            <a:off x="2839212" y="2703442"/>
            <a:ext cx="9228201" cy="1645920"/>
          </a:xfrm>
        </p:spPr>
        <p:txBody>
          <a:bodyPr>
            <a:normAutofit fontScale="40000" lnSpcReduction="20000"/>
          </a:bodyPr>
          <a:lstStyle/>
          <a:p>
            <a:r>
              <a:rPr lang="en-IN" dirty="0"/>
              <a:t>				</a:t>
            </a:r>
            <a:r>
              <a:rPr lang="en-IN" sz="10100" dirty="0"/>
              <a:t>	</a:t>
            </a:r>
            <a:r>
              <a:rPr lang="en-IN" sz="10100" b="1" dirty="0"/>
              <a:t>CALCULATOR</a:t>
            </a:r>
          </a:p>
          <a:p>
            <a:r>
              <a:rPr lang="en-IN" sz="4000" b="1" dirty="0"/>
              <a:t>				</a:t>
            </a:r>
          </a:p>
          <a:p>
            <a:r>
              <a:rPr lang="en-IN" sz="4000" b="1" dirty="0"/>
              <a:t>					</a:t>
            </a:r>
            <a:r>
              <a:rPr lang="en-IN" sz="5900" b="1" dirty="0"/>
              <a:t>Name : Chaganti Sai Sarvani</a:t>
            </a:r>
          </a:p>
          <a:p>
            <a:r>
              <a:rPr lang="en-IN" sz="5900" b="1" dirty="0"/>
              <a:t>					MICRO IT PROJECT</a:t>
            </a:r>
          </a:p>
        </p:txBody>
      </p:sp>
    </p:spTree>
    <p:extLst>
      <p:ext uri="{BB962C8B-B14F-4D97-AF65-F5344CB8AC3E}">
        <p14:creationId xmlns:p14="http://schemas.microsoft.com/office/powerpoint/2010/main" val="1124598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B6F4C-9422-4F7D-1691-05972B74F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3D769-A524-4E8B-F66C-E0B721D4E99F}"/>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B786D3F3-A127-020B-DD95-DF915391B019}"/>
              </a:ext>
            </a:extLst>
          </p:cNvPr>
          <p:cNvSpPr>
            <a:spLocks noGrp="1"/>
          </p:cNvSpPr>
          <p:nvPr>
            <p:ph type="subTitle" idx="1"/>
          </p:nvPr>
        </p:nvSpPr>
        <p:spPr>
          <a:xfrm>
            <a:off x="262394" y="389613"/>
            <a:ext cx="11640709" cy="6042991"/>
          </a:xfrm>
        </p:spPr>
        <p:txBody>
          <a:bodyPr>
            <a:normAutofit/>
          </a:bodyPr>
          <a:lstStyle/>
          <a:p>
            <a:r>
              <a:rPr lang="en-IN" sz="3600" b="1" u="sng" dirty="0"/>
              <a:t>Conclusion</a:t>
            </a:r>
          </a:p>
          <a:p>
            <a:pPr>
              <a:buNone/>
            </a:pPr>
            <a:r>
              <a:rPr lang="en-US" sz="1800" dirty="0"/>
              <a:t>The iOS Calculator Clone project successfully demonstrates the design and development of a fully functional web-based calculator using </a:t>
            </a:r>
            <a:r>
              <a:rPr lang="en-US" sz="1800" b="1" dirty="0"/>
              <a:t>HTML</a:t>
            </a:r>
            <a:r>
              <a:rPr lang="en-US" sz="1800" dirty="0"/>
              <a:t>, </a:t>
            </a:r>
            <a:r>
              <a:rPr lang="en-US" sz="1800" b="1" dirty="0"/>
              <a:t>CSS</a:t>
            </a:r>
            <a:r>
              <a:rPr lang="en-US" sz="1800" dirty="0"/>
              <a:t>, and </a:t>
            </a:r>
            <a:r>
              <a:rPr lang="en-US" sz="1800" b="1" dirty="0"/>
              <a:t>JavaScript</a:t>
            </a:r>
            <a:r>
              <a:rPr lang="en-US" sz="1800" dirty="0"/>
              <a:t>. This project not only replicates the look and feel of the native iOS calculator but also implements essential arithmetic operations with user-friendly interaction.</a:t>
            </a:r>
          </a:p>
          <a:p>
            <a:pPr>
              <a:buNone/>
            </a:pPr>
            <a:r>
              <a:rPr lang="en-US" sz="1800" dirty="0"/>
              <a:t>Through this project, practical skills in </a:t>
            </a:r>
            <a:r>
              <a:rPr lang="en-US" sz="1800" b="1" dirty="0"/>
              <a:t>front-end development</a:t>
            </a:r>
            <a:r>
              <a:rPr lang="en-US" sz="1800" dirty="0"/>
              <a:t>, </a:t>
            </a:r>
            <a:r>
              <a:rPr lang="en-US" sz="1800" b="1" dirty="0"/>
              <a:t>UI design</a:t>
            </a:r>
            <a:r>
              <a:rPr lang="en-US" sz="1800" dirty="0"/>
              <a:t>, and </a:t>
            </a:r>
            <a:r>
              <a:rPr lang="en-US" sz="1800" b="1" dirty="0"/>
              <a:t>client-side scripting</a:t>
            </a:r>
            <a:r>
              <a:rPr lang="en-US" sz="1800" dirty="0"/>
              <a:t> were strengthened. The calculator offers a clean interface, accurate calculations, and responsive behavior, showcasing how simple web technologies can be combined to build a real-world utility tool.</a:t>
            </a:r>
          </a:p>
          <a:p>
            <a:r>
              <a:rPr lang="en-US" sz="1800" dirty="0"/>
              <a:t>Overall, this project helped reinforce programming logic, enhanced problem-solving abilities, and deepened understanding of how modern web applications are built and styled.</a:t>
            </a:r>
          </a:p>
          <a:p>
            <a:r>
              <a:rPr lang="en-US" sz="1800" dirty="0"/>
              <a:t>This project successfully replicates the core functionality and visual aesthetics of the iOS calculator using only web technologies. From layout and button design to calculation logic, the application performs reliably across various inputs. It provides a seamless user experience and serves as a practical example of how HTML, CSS, and JavaScript can work together to build a responsive, interactive tool.</a:t>
            </a:r>
          </a:p>
          <a:p>
            <a:r>
              <a:rPr lang="en-US" sz="1800" dirty="0"/>
              <a:t>By working on this calculator project, I enhanced my understanding of user interface design, JavaScript logic, and event-driven programming. Each feature—from handling decimal inputs to toggling signs—helped reinforce real-world application development skills. This calculator stands as proof of not just technical ability, but also an understanding of user-centric design.</a:t>
            </a:r>
          </a:p>
          <a:p>
            <a:endParaRPr lang="en-IN" sz="5900" b="1" dirty="0"/>
          </a:p>
        </p:txBody>
      </p:sp>
    </p:spTree>
    <p:extLst>
      <p:ext uri="{BB962C8B-B14F-4D97-AF65-F5344CB8AC3E}">
        <p14:creationId xmlns:p14="http://schemas.microsoft.com/office/powerpoint/2010/main" val="254497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E04C5-C71B-EA05-64AC-25BD0D6C8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7E95F-1575-12A8-D87D-52B53D3F9A99}"/>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B7DA42CD-0082-441D-EAD5-8605744E2FA6}"/>
              </a:ext>
            </a:extLst>
          </p:cNvPr>
          <p:cNvSpPr>
            <a:spLocks noGrp="1"/>
          </p:cNvSpPr>
          <p:nvPr>
            <p:ph type="subTitle" idx="1"/>
          </p:nvPr>
        </p:nvSpPr>
        <p:spPr>
          <a:xfrm>
            <a:off x="262394" y="389613"/>
            <a:ext cx="11640709" cy="6042991"/>
          </a:xfrm>
        </p:spPr>
        <p:txBody>
          <a:bodyPr>
            <a:normAutofit fontScale="25000" lnSpcReduction="20000"/>
          </a:bodyPr>
          <a:lstStyle/>
          <a:p>
            <a:r>
              <a:rPr lang="en-IN" sz="14400" b="1" u="sng" dirty="0"/>
              <a:t>Future Scope</a:t>
            </a:r>
          </a:p>
          <a:p>
            <a:r>
              <a:rPr lang="en-US" sz="7200" dirty="0"/>
              <a:t>The current version of the calculator provides a solid foundation for basic arithmetic operations. However, there are several </a:t>
            </a:r>
          </a:p>
          <a:p>
            <a:r>
              <a:rPr lang="en-US" sz="7200" dirty="0"/>
              <a:t>opportunities to enhance its functionality, usability, and scalability in future versions:</a:t>
            </a:r>
          </a:p>
          <a:p>
            <a:pPr>
              <a:buNone/>
            </a:pPr>
            <a:r>
              <a:rPr lang="en-US" sz="7200" b="1" dirty="0"/>
              <a:t>1. Scientific Mode</a:t>
            </a:r>
          </a:p>
          <a:p>
            <a:pPr>
              <a:buFont typeface="Arial" panose="020B0604020202020204" pitchFamily="34" charset="0"/>
              <a:buChar char="•"/>
            </a:pPr>
            <a:r>
              <a:rPr lang="en-US" sz="7200" dirty="0"/>
              <a:t>Add support for advanced mathematical operations like: Trigonometric functions (sin , cos , tan ) , Logarithmic and </a:t>
            </a:r>
          </a:p>
          <a:p>
            <a:r>
              <a:rPr lang="en-US" sz="7200" dirty="0"/>
              <a:t>exponential operations ,Square root, power functions, and factorials</a:t>
            </a:r>
          </a:p>
          <a:p>
            <a:pPr>
              <a:buNone/>
            </a:pPr>
            <a:r>
              <a:rPr lang="en-US" sz="7200" b="1" dirty="0"/>
              <a:t>2. Expression History</a:t>
            </a:r>
          </a:p>
          <a:p>
            <a:pPr>
              <a:buFont typeface="Arial" panose="020B0604020202020204" pitchFamily="34" charset="0"/>
              <a:buChar char="•"/>
            </a:pPr>
            <a:r>
              <a:rPr lang="en-US" sz="7200" dirty="0"/>
              <a:t>Maintain a history log of past calculations. Allow users to scroll through and reuse previous inputs and results.</a:t>
            </a:r>
          </a:p>
          <a:p>
            <a:pPr>
              <a:buNone/>
            </a:pPr>
            <a:r>
              <a:rPr lang="en-US" sz="7200" b="1" dirty="0"/>
              <a:t>3. Keyboard Input Support</a:t>
            </a:r>
          </a:p>
          <a:p>
            <a:r>
              <a:rPr lang="en-US" sz="7200" dirty="0"/>
              <a:t>Enable users to operate the calculator using the keyboard for faster interaction.</a:t>
            </a:r>
          </a:p>
          <a:p>
            <a:pPr>
              <a:buNone/>
            </a:pPr>
            <a:r>
              <a:rPr lang="en-US" sz="7200" b="1" dirty="0"/>
              <a:t>4. Responsive Mobile Layout</a:t>
            </a:r>
          </a:p>
          <a:p>
            <a:pPr>
              <a:buFont typeface="Arial" panose="020B0604020202020204" pitchFamily="34" charset="0"/>
              <a:buChar char="•"/>
            </a:pPr>
            <a:r>
              <a:rPr lang="en-US" sz="7200" dirty="0"/>
              <a:t>Optimize the design for various screen sizes, especially mobile phones and </a:t>
            </a:r>
            <a:r>
              <a:rPr lang="en-US" sz="7200" dirty="0" err="1"/>
              <a:t>tablets.Use</a:t>
            </a:r>
            <a:r>
              <a:rPr lang="en-US" sz="7200" dirty="0"/>
              <a:t> media queries for adaptive UI </a:t>
            </a:r>
          </a:p>
          <a:p>
            <a:r>
              <a:rPr lang="en-US" sz="7200" dirty="0"/>
              <a:t>adjustments.</a:t>
            </a:r>
          </a:p>
          <a:p>
            <a:pPr>
              <a:buNone/>
            </a:pPr>
            <a:r>
              <a:rPr lang="en-US" sz="7200" b="1" dirty="0"/>
              <a:t>5. Memory Functions</a:t>
            </a:r>
          </a:p>
          <a:p>
            <a:r>
              <a:rPr lang="en-US" sz="7200" dirty="0"/>
              <a:t>Implement features like: M+ , M- ( add to memory/subtract from memory) , MR (memory recall ) , MC (memory clear )</a:t>
            </a:r>
          </a:p>
          <a:p>
            <a:pPr>
              <a:buNone/>
            </a:pPr>
            <a:r>
              <a:rPr lang="en-US" sz="7200" b="1" dirty="0"/>
              <a:t>6</a:t>
            </a:r>
            <a:r>
              <a:rPr lang="en-US" sz="7200" dirty="0"/>
              <a:t>.</a:t>
            </a:r>
            <a:r>
              <a:rPr lang="en-US" sz="7200" b="1" dirty="0"/>
              <a:t> Accessibility Improvements</a:t>
            </a:r>
          </a:p>
          <a:p>
            <a:r>
              <a:rPr lang="en-US" sz="7200" dirty="0"/>
              <a:t>Add ARIA roles and improve focus behavior for screen reader compatibility. Ensure color contrast meets accessibility </a:t>
            </a:r>
          </a:p>
          <a:p>
            <a:r>
              <a:rPr lang="en-US" sz="7200" dirty="0"/>
              <a:t>standards.</a:t>
            </a:r>
          </a:p>
          <a:p>
            <a:pPr>
              <a:buFont typeface="Arial" panose="020B0604020202020204" pitchFamily="34" charset="0"/>
              <a:buChar char="•"/>
            </a:pPr>
            <a:endParaRPr lang="en-US" dirty="0"/>
          </a:p>
          <a:p>
            <a:endParaRPr lang="en-US" dirty="0"/>
          </a:p>
          <a:p>
            <a:endParaRPr lang="en-US" dirty="0"/>
          </a:p>
          <a:p>
            <a:endParaRPr lang="en-US" dirty="0"/>
          </a:p>
          <a:p>
            <a:pPr>
              <a:buFont typeface="Arial" panose="020B0604020202020204" pitchFamily="34" charset="0"/>
              <a:buChar char="•"/>
            </a:pPr>
            <a:endParaRPr lang="en-US" dirty="0"/>
          </a:p>
          <a:p>
            <a:endParaRPr lang="en-IN" sz="5900" b="1" dirty="0"/>
          </a:p>
        </p:txBody>
      </p:sp>
    </p:spTree>
    <p:extLst>
      <p:ext uri="{BB962C8B-B14F-4D97-AF65-F5344CB8AC3E}">
        <p14:creationId xmlns:p14="http://schemas.microsoft.com/office/powerpoint/2010/main" val="53003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E6DA7-B077-D3EC-60BA-291F0C003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3673F-4AA5-2C35-5F8D-398B388EF95F}"/>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93EBEE70-89A0-BD7F-AB44-AD7B45BA1619}"/>
              </a:ext>
            </a:extLst>
          </p:cNvPr>
          <p:cNvSpPr>
            <a:spLocks noGrp="1"/>
          </p:cNvSpPr>
          <p:nvPr>
            <p:ph type="subTitle" idx="1"/>
          </p:nvPr>
        </p:nvSpPr>
        <p:spPr>
          <a:xfrm>
            <a:off x="262394" y="389613"/>
            <a:ext cx="11640709" cy="6042991"/>
          </a:xfrm>
        </p:spPr>
        <p:txBody>
          <a:bodyPr>
            <a:normAutofit fontScale="25000" lnSpcReduction="20000"/>
          </a:bodyPr>
          <a:lstStyle/>
          <a:p>
            <a:endParaRPr lang="en-IN" sz="3600" b="1" u="sng" dirty="0"/>
          </a:p>
          <a:p>
            <a:r>
              <a:rPr lang="en-IN" sz="14400" b="1" u="sng" dirty="0"/>
              <a:t>Introduction</a:t>
            </a:r>
          </a:p>
          <a:p>
            <a:pPr>
              <a:lnSpc>
                <a:spcPct val="160000"/>
              </a:lnSpc>
              <a:buNone/>
            </a:pPr>
            <a:r>
              <a:rPr lang="en-US" sz="5600" dirty="0"/>
              <a:t>The </a:t>
            </a:r>
            <a:r>
              <a:rPr lang="en-US" sz="5600" b="1" dirty="0"/>
              <a:t>iOS Calculator Clone</a:t>
            </a:r>
            <a:r>
              <a:rPr lang="en-US" sz="5600" dirty="0"/>
              <a:t> is a web-based replica of the default calculator application found on Apple iPhones. Built using </a:t>
            </a:r>
            <a:r>
              <a:rPr lang="en-US" sz="5600" b="1" dirty="0"/>
              <a:t>HTML</a:t>
            </a:r>
            <a:r>
              <a:rPr lang="en-US" sz="5600" dirty="0"/>
              <a:t>, </a:t>
            </a:r>
            <a:r>
              <a:rPr lang="en-US" sz="5600" b="1" dirty="0"/>
              <a:t>CSS</a:t>
            </a:r>
            <a:r>
              <a:rPr lang="en-US" sz="5600" dirty="0"/>
              <a:t>, and </a:t>
            </a:r>
            <a:r>
              <a:rPr lang="en-US" sz="5600" b="1" dirty="0"/>
              <a:t>JavaScript</a:t>
            </a:r>
            <a:r>
              <a:rPr lang="en-US" sz="5600" dirty="0"/>
              <a:t>, this project recreates the clean design and core functionality of the iOS calculator, including basic arithmetic operations, percentage calculation, sign toggling, and a responsive user interface.</a:t>
            </a:r>
          </a:p>
          <a:p>
            <a:pPr>
              <a:lnSpc>
                <a:spcPct val="160000"/>
              </a:lnSpc>
              <a:buNone/>
            </a:pPr>
            <a:r>
              <a:rPr lang="en-US" sz="5600" dirty="0"/>
              <a:t>The main goal of this project is to demonstrate how a real-world mobile application interface can be replicated using web technologies. It emphasizes layout design using CSS Grid, responsive styling, and user interaction through JavaScript event handling. This project serves as a strong foundation for understanding UI development, event-driven programming, and creating interactive tools on the web.</a:t>
            </a:r>
          </a:p>
          <a:p>
            <a:r>
              <a:rPr lang="en-IN" sz="5600" b="1" dirty="0"/>
              <a:t>HTML ( Structure )</a:t>
            </a:r>
          </a:p>
          <a:p>
            <a:r>
              <a:rPr lang="en-US" sz="5600" dirty="0"/>
              <a:t>The HTML file defines the structure of the calculator interface. It includes:</a:t>
            </a:r>
            <a:endParaRPr lang="en-IN" sz="5600" b="1" dirty="0"/>
          </a:p>
          <a:p>
            <a:r>
              <a:rPr lang="en-IN" sz="5600" dirty="0"/>
              <a:t>A display screen (div with id display ) to show the current input or </a:t>
            </a:r>
            <a:r>
              <a:rPr lang="en-IN" sz="5600" dirty="0" err="1"/>
              <a:t>result.A</a:t>
            </a:r>
            <a:r>
              <a:rPr lang="en-IN" sz="5600" dirty="0"/>
              <a:t> grid of buttons for digits , operations(+ , - , x , ÷ ) , and functions like AC, ± , % , and =.</a:t>
            </a:r>
          </a:p>
          <a:p>
            <a:r>
              <a:rPr lang="en-IN" sz="5600" b="1" dirty="0"/>
              <a:t>CSS ( Styling )</a:t>
            </a:r>
          </a:p>
          <a:p>
            <a:r>
              <a:rPr lang="en-US" sz="5600" dirty="0"/>
              <a:t>The CSS styles the calculator to closely resemble the iOS calculator design. Key styling features include:</a:t>
            </a:r>
          </a:p>
          <a:p>
            <a:r>
              <a:rPr lang="en-US" sz="5600" dirty="0"/>
              <a:t>A dark theme with color-coded buttons (gray for functions, orange for operators).</a:t>
            </a:r>
            <a:r>
              <a:rPr lang="en-IN" sz="5600" dirty="0"/>
              <a:t>Rounded buttons using border-radius. </a:t>
            </a:r>
            <a:r>
              <a:rPr lang="en-US" sz="5600" dirty="0"/>
              <a:t>A responsive grid layout for buttons</a:t>
            </a:r>
          </a:p>
          <a:p>
            <a:r>
              <a:rPr lang="en-US" sz="5600" dirty="0"/>
              <a:t>using </a:t>
            </a:r>
            <a:r>
              <a:rPr lang="en-IN" sz="5600" dirty="0"/>
              <a:t>CSS Grid.</a:t>
            </a:r>
          </a:p>
          <a:p>
            <a:pPr>
              <a:buNone/>
            </a:pPr>
            <a:r>
              <a:rPr lang="en-US" sz="5600" b="1" dirty="0"/>
              <a:t>JavaScript (Functionality)</a:t>
            </a:r>
          </a:p>
          <a:p>
            <a:r>
              <a:rPr lang="en-US" sz="5600" dirty="0"/>
              <a:t>The JavaScript adds interactivity and logic to the calculator:</a:t>
            </a:r>
          </a:p>
          <a:p>
            <a:r>
              <a:rPr lang="en-IN" sz="5600" b="1" dirty="0"/>
              <a:t>Input( value ) </a:t>
            </a:r>
            <a:r>
              <a:rPr lang="en-US" sz="5600" dirty="0"/>
              <a:t>handles all button clicks and updates the display.</a:t>
            </a:r>
          </a:p>
          <a:p>
            <a:r>
              <a:rPr lang="en-IN" sz="5600" b="1" dirty="0" err="1"/>
              <a:t>clearDisplay</a:t>
            </a:r>
            <a:r>
              <a:rPr lang="en-IN" sz="5600" b="1" dirty="0"/>
              <a:t>() </a:t>
            </a:r>
            <a:r>
              <a:rPr lang="en-IN" sz="5600" dirty="0"/>
              <a:t>resets the calculator.</a:t>
            </a:r>
          </a:p>
          <a:p>
            <a:r>
              <a:rPr lang="en-IN" sz="5600" b="1" dirty="0"/>
              <a:t>calculate() </a:t>
            </a:r>
            <a:r>
              <a:rPr lang="en-US" sz="5600" dirty="0"/>
              <a:t>evaluates the current expression using JavaScript’s eval() function</a:t>
            </a:r>
            <a:endParaRPr lang="en-IN" sz="5600" b="1" dirty="0"/>
          </a:p>
          <a:p>
            <a:r>
              <a:rPr lang="en-IN" dirty="0"/>
              <a:t>		</a:t>
            </a:r>
            <a:r>
              <a:rPr lang="en-IN" sz="10100" dirty="0"/>
              <a:t>	</a:t>
            </a:r>
            <a:endParaRPr lang="en-IN" sz="5900" b="1" dirty="0"/>
          </a:p>
        </p:txBody>
      </p:sp>
    </p:spTree>
    <p:extLst>
      <p:ext uri="{BB962C8B-B14F-4D97-AF65-F5344CB8AC3E}">
        <p14:creationId xmlns:p14="http://schemas.microsoft.com/office/powerpoint/2010/main" val="238387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EF0D3-6D3E-A34B-9A63-7980751F47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2B6965-67FD-3425-B69E-F924BD378ED8}"/>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13945E48-4040-1E96-9120-F18386BF6268}"/>
              </a:ext>
            </a:extLst>
          </p:cNvPr>
          <p:cNvSpPr>
            <a:spLocks noGrp="1"/>
          </p:cNvSpPr>
          <p:nvPr>
            <p:ph type="subTitle" idx="1"/>
          </p:nvPr>
        </p:nvSpPr>
        <p:spPr>
          <a:xfrm>
            <a:off x="262394" y="389613"/>
            <a:ext cx="11640709" cy="6042991"/>
          </a:xfrm>
        </p:spPr>
        <p:txBody>
          <a:bodyPr>
            <a:normAutofit/>
          </a:bodyPr>
          <a:lstStyle/>
          <a:p>
            <a:endParaRPr lang="en-IN" sz="3600" b="1" u="sng" dirty="0"/>
          </a:p>
          <a:p>
            <a:r>
              <a:rPr lang="en-IN" sz="3600" b="1" u="sng" dirty="0"/>
              <a:t>Objective of the project</a:t>
            </a:r>
          </a:p>
          <a:p>
            <a:pPr>
              <a:buNone/>
            </a:pPr>
            <a:r>
              <a:rPr lang="en-US" sz="2000" dirty="0"/>
              <a:t>The main objective of this project is to </a:t>
            </a:r>
            <a:r>
              <a:rPr lang="en-US" sz="2000" b="1" dirty="0"/>
              <a:t>develop a functional and visually </a:t>
            </a:r>
          </a:p>
          <a:p>
            <a:pPr>
              <a:buNone/>
            </a:pPr>
            <a:r>
              <a:rPr lang="en-US" sz="2000" b="1" dirty="0"/>
              <a:t>accurate clone of the iOS calculator</a:t>
            </a:r>
            <a:r>
              <a:rPr lang="en-US" sz="2000" dirty="0"/>
              <a:t> using basic web technologies — </a:t>
            </a:r>
            <a:r>
              <a:rPr lang="en-US" sz="2000" b="1" dirty="0"/>
              <a:t>HTML,        </a:t>
            </a:r>
          </a:p>
          <a:p>
            <a:pPr>
              <a:buNone/>
            </a:pPr>
            <a:r>
              <a:rPr lang="en-US" sz="2000" b="1" dirty="0"/>
              <a:t> CSS, and JavaScript</a:t>
            </a:r>
            <a:r>
              <a:rPr lang="en-US" sz="2000" dirty="0"/>
              <a:t>. The project aims to:</a:t>
            </a:r>
          </a:p>
          <a:p>
            <a:pPr>
              <a:buFont typeface="Arial" panose="020B0604020202020204" pitchFamily="34" charset="0"/>
              <a:buChar char="•"/>
            </a:pPr>
            <a:r>
              <a:rPr lang="en-US" sz="2000" dirty="0"/>
              <a:t>Replicate the user interface (UI) of the native iPhone calculator.</a:t>
            </a:r>
          </a:p>
          <a:p>
            <a:pPr>
              <a:buFont typeface="Arial" panose="020B0604020202020204" pitchFamily="34" charset="0"/>
              <a:buChar char="•"/>
            </a:pPr>
            <a:r>
              <a:rPr lang="en-US" sz="2000" dirty="0"/>
              <a:t>Implement basic arithmetic operations: addition, subtraction, multiplication, and division.</a:t>
            </a:r>
          </a:p>
          <a:p>
            <a:pPr>
              <a:buFont typeface="Arial" panose="020B0604020202020204" pitchFamily="34" charset="0"/>
              <a:buChar char="•"/>
            </a:pPr>
            <a:r>
              <a:rPr lang="en-US" sz="2000" dirty="0"/>
              <a:t>Provide support for calculator functions like </a:t>
            </a:r>
            <a:r>
              <a:rPr lang="en-US" sz="2000" b="1" dirty="0"/>
              <a:t>percentage (%), clear (AC), decimal (.), equals (=), and sign toggle (±)</a:t>
            </a:r>
            <a:r>
              <a:rPr lang="en-US" sz="2000" dirty="0"/>
              <a:t>.</a:t>
            </a:r>
          </a:p>
          <a:p>
            <a:pPr>
              <a:buFont typeface="Arial" panose="020B0604020202020204" pitchFamily="34" charset="0"/>
              <a:buChar char="•"/>
            </a:pPr>
            <a:r>
              <a:rPr lang="en-US" sz="2000" dirty="0"/>
              <a:t>Ensure responsive design and smooth button interactions using CSS.</a:t>
            </a:r>
          </a:p>
          <a:p>
            <a:pPr>
              <a:buFont typeface="Arial" panose="020B0604020202020204" pitchFamily="34" charset="0"/>
              <a:buChar char="•"/>
            </a:pPr>
            <a:r>
              <a:rPr lang="en-US" sz="2000" dirty="0"/>
              <a:t>Improve understanding of </a:t>
            </a:r>
            <a:r>
              <a:rPr lang="en-US" sz="2000" b="1" dirty="0"/>
              <a:t>DOM manipulation</a:t>
            </a:r>
            <a:r>
              <a:rPr lang="en-US" sz="2000" dirty="0"/>
              <a:t>, </a:t>
            </a:r>
            <a:r>
              <a:rPr lang="en-US" sz="2000" b="1" dirty="0"/>
              <a:t>event handling</a:t>
            </a:r>
            <a:r>
              <a:rPr lang="en-US" sz="2000" dirty="0"/>
              <a:t>, and </a:t>
            </a:r>
            <a:r>
              <a:rPr lang="en-US" sz="2000" b="1" dirty="0"/>
              <a:t>expression evaluation</a:t>
            </a:r>
            <a:r>
              <a:rPr lang="en-US" sz="2000" dirty="0"/>
              <a:t> in JavaScript.</a:t>
            </a:r>
          </a:p>
          <a:p>
            <a:pPr>
              <a:buFont typeface="Arial" panose="020B0604020202020204" pitchFamily="34" charset="0"/>
              <a:buChar char="•"/>
            </a:pPr>
            <a:r>
              <a:rPr lang="en-US" sz="2000" dirty="0"/>
              <a:t>Serve as a learning project for beginners to practice </a:t>
            </a:r>
            <a:r>
              <a:rPr lang="en-US" sz="2000" b="1" dirty="0"/>
              <a:t>front-end development</a:t>
            </a:r>
            <a:r>
              <a:rPr lang="en-US" sz="2000" dirty="0"/>
              <a:t> and build an interactive web application.</a:t>
            </a:r>
          </a:p>
          <a:p>
            <a:endParaRPr lang="en-IN" sz="3600" b="1" u="sng" dirty="0"/>
          </a:p>
        </p:txBody>
      </p:sp>
      <p:pic>
        <p:nvPicPr>
          <p:cNvPr id="3" name="Picture 2">
            <a:extLst>
              <a:ext uri="{FF2B5EF4-FFF2-40B4-BE49-F238E27FC236}">
                <a16:creationId xmlns:a16="http://schemas.microsoft.com/office/drawing/2014/main" id="{14F861A3-9AD8-BD1A-A2B2-F5C03788D13D}"/>
              </a:ext>
            </a:extLst>
          </p:cNvPr>
          <p:cNvPicPr>
            <a:picLocks noChangeAspect="1"/>
          </p:cNvPicPr>
          <p:nvPr/>
        </p:nvPicPr>
        <p:blipFill>
          <a:blip r:embed="rId2"/>
          <a:stretch>
            <a:fillRect/>
          </a:stretch>
        </p:blipFill>
        <p:spPr>
          <a:xfrm>
            <a:off x="8962479" y="639170"/>
            <a:ext cx="2423325" cy="2549304"/>
          </a:xfrm>
          <a:prstGeom prst="rect">
            <a:avLst/>
          </a:prstGeom>
        </p:spPr>
      </p:pic>
    </p:spTree>
    <p:extLst>
      <p:ext uri="{BB962C8B-B14F-4D97-AF65-F5344CB8AC3E}">
        <p14:creationId xmlns:p14="http://schemas.microsoft.com/office/powerpoint/2010/main" val="1076984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8B521-4D08-0C24-B06D-F3B078307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97C1A-20D7-BCD0-680B-83F2F8FDDFAA}"/>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2B371DC1-34BC-5443-7219-F2FAA67B7A13}"/>
              </a:ext>
            </a:extLst>
          </p:cNvPr>
          <p:cNvSpPr>
            <a:spLocks noGrp="1"/>
          </p:cNvSpPr>
          <p:nvPr>
            <p:ph type="subTitle" idx="1"/>
          </p:nvPr>
        </p:nvSpPr>
        <p:spPr>
          <a:xfrm>
            <a:off x="262394" y="389613"/>
            <a:ext cx="11640709" cy="6042991"/>
          </a:xfrm>
        </p:spPr>
        <p:txBody>
          <a:bodyPr>
            <a:normAutofit fontScale="85000" lnSpcReduction="20000"/>
          </a:bodyPr>
          <a:lstStyle/>
          <a:p>
            <a:endParaRPr lang="en-IN" sz="5900" b="1" dirty="0"/>
          </a:p>
          <a:p>
            <a:r>
              <a:rPr lang="en-IN" sz="3600" b="1" u="sng" dirty="0"/>
              <a:t>Tools and Technologies Used</a:t>
            </a:r>
          </a:p>
          <a:p>
            <a:pPr>
              <a:buNone/>
            </a:pPr>
            <a:endParaRPr lang="en-US" sz="2000" b="1" dirty="0"/>
          </a:p>
          <a:p>
            <a:pPr>
              <a:buNone/>
            </a:pPr>
            <a:r>
              <a:rPr lang="en-US" sz="1900" b="1" dirty="0"/>
              <a:t>1. HTML (</a:t>
            </a:r>
            <a:r>
              <a:rPr lang="en-US" sz="1900" b="1" dirty="0" err="1"/>
              <a:t>HyperText</a:t>
            </a:r>
            <a:r>
              <a:rPr lang="en-US" sz="1900" b="1" dirty="0"/>
              <a:t> Markup Language)</a:t>
            </a:r>
          </a:p>
          <a:p>
            <a:pPr>
              <a:buFont typeface="Arial" panose="020B0604020202020204" pitchFamily="34" charset="0"/>
              <a:buChar char="•"/>
            </a:pPr>
            <a:r>
              <a:rPr lang="en-US" sz="1900" dirty="0"/>
              <a:t>Used to create the basic structure of the calculator interface.</a:t>
            </a:r>
          </a:p>
          <a:p>
            <a:pPr>
              <a:buFont typeface="Arial" panose="020B0604020202020204" pitchFamily="34" charset="0"/>
              <a:buChar char="•"/>
            </a:pPr>
            <a:r>
              <a:rPr lang="en-US" sz="1900" dirty="0"/>
              <a:t>Defines elements such as the display screen and all calculator buttons.</a:t>
            </a:r>
          </a:p>
          <a:p>
            <a:pPr>
              <a:buNone/>
            </a:pPr>
            <a:r>
              <a:rPr lang="en-US" sz="1900" b="1" dirty="0"/>
              <a:t>2. CSS (Cascading Style Sheets)</a:t>
            </a:r>
          </a:p>
          <a:p>
            <a:pPr>
              <a:buFont typeface="Arial" panose="020B0604020202020204" pitchFamily="34" charset="0"/>
              <a:buChar char="•"/>
            </a:pPr>
            <a:r>
              <a:rPr lang="en-US" sz="1900" dirty="0"/>
              <a:t>Used for styling the calculator to match the look of the iOS calculator.</a:t>
            </a:r>
          </a:p>
          <a:p>
            <a:pPr>
              <a:buFont typeface="Arial" panose="020B0604020202020204" pitchFamily="34" charset="0"/>
              <a:buChar char="•"/>
            </a:pPr>
            <a:r>
              <a:rPr lang="en-US" sz="1900" dirty="0"/>
              <a:t>Implements layout using </a:t>
            </a:r>
            <a:r>
              <a:rPr lang="en-US" sz="1900" b="1" dirty="0"/>
              <a:t>CSS Grid</a:t>
            </a:r>
            <a:r>
              <a:rPr lang="en-US" sz="1900" dirty="0"/>
              <a:t>, rounded buttons, and color themes.</a:t>
            </a:r>
          </a:p>
          <a:p>
            <a:pPr>
              <a:buFont typeface="Arial" panose="020B0604020202020204" pitchFamily="34" charset="0"/>
              <a:buChar char="•"/>
            </a:pPr>
            <a:r>
              <a:rPr lang="en-US" sz="1900" dirty="0"/>
              <a:t>Enhances visual appeal and responsiveness.</a:t>
            </a:r>
          </a:p>
          <a:p>
            <a:pPr>
              <a:buNone/>
            </a:pPr>
            <a:r>
              <a:rPr lang="en-US" sz="1900" b="1" dirty="0"/>
              <a:t>3. JavaScript</a:t>
            </a:r>
          </a:p>
          <a:p>
            <a:pPr>
              <a:buFont typeface="Arial" panose="020B0604020202020204" pitchFamily="34" charset="0"/>
              <a:buChar char="•"/>
            </a:pPr>
            <a:r>
              <a:rPr lang="en-US" sz="1900" dirty="0"/>
              <a:t>Handles the calculator’s logic and interactivity.</a:t>
            </a:r>
          </a:p>
          <a:p>
            <a:pPr>
              <a:buFont typeface="Arial" panose="020B0604020202020204" pitchFamily="34" charset="0"/>
              <a:buChar char="•"/>
            </a:pPr>
            <a:r>
              <a:rPr lang="en-US" sz="1900" dirty="0"/>
              <a:t>Processes user inputs, performs calculations, updates the display, and handles special functions (</a:t>
            </a:r>
            <a:r>
              <a:rPr lang="en-IN" sz="1900" dirty="0"/>
              <a:t>%, ±, AC ).</a:t>
            </a:r>
          </a:p>
          <a:p>
            <a:pPr>
              <a:buNone/>
            </a:pPr>
            <a:r>
              <a:rPr lang="en-US" sz="1900" b="1" dirty="0"/>
              <a:t>4. Web Browser</a:t>
            </a:r>
          </a:p>
          <a:p>
            <a:pPr>
              <a:buFont typeface="Arial" panose="020B0604020202020204" pitchFamily="34" charset="0"/>
              <a:buChar char="•"/>
            </a:pPr>
            <a:r>
              <a:rPr lang="en-US" sz="1900" dirty="0"/>
              <a:t>Any modern browser (like </a:t>
            </a:r>
            <a:r>
              <a:rPr lang="en-US" sz="1900" b="1" dirty="0"/>
              <a:t>Google Chrome</a:t>
            </a:r>
            <a:r>
              <a:rPr lang="en-US" sz="1900" dirty="0"/>
              <a:t>, </a:t>
            </a:r>
            <a:r>
              <a:rPr lang="en-US" sz="1900" b="1" dirty="0"/>
              <a:t>Firefox</a:t>
            </a:r>
            <a:r>
              <a:rPr lang="en-US" sz="1900" dirty="0"/>
              <a:t>, </a:t>
            </a:r>
            <a:r>
              <a:rPr lang="en-US" sz="1900" b="1" dirty="0"/>
              <a:t>Safari</a:t>
            </a:r>
            <a:r>
              <a:rPr lang="en-US" sz="1900" dirty="0"/>
              <a:t>, or </a:t>
            </a:r>
            <a:r>
              <a:rPr lang="en-US" sz="1900" b="1" dirty="0"/>
              <a:t>Edge</a:t>
            </a:r>
            <a:r>
              <a:rPr lang="en-US" sz="1900" dirty="0"/>
              <a:t>) is used to run and test the calculator.</a:t>
            </a:r>
          </a:p>
          <a:p>
            <a:pPr>
              <a:buNone/>
            </a:pPr>
            <a:r>
              <a:rPr lang="en-US" sz="1900" b="1" dirty="0"/>
              <a:t>5. Code Editor (Optional)</a:t>
            </a:r>
          </a:p>
          <a:p>
            <a:pPr>
              <a:buFont typeface="Arial" panose="020B0604020202020204" pitchFamily="34" charset="0"/>
              <a:buChar char="•"/>
            </a:pPr>
            <a:r>
              <a:rPr lang="en-US" sz="1900" dirty="0"/>
              <a:t>Tools like </a:t>
            </a:r>
            <a:r>
              <a:rPr lang="en-US" sz="1900" b="1" dirty="0"/>
              <a:t>Visual Studio Code</a:t>
            </a:r>
            <a:r>
              <a:rPr lang="en-US" sz="1900" dirty="0"/>
              <a:t>, </a:t>
            </a:r>
            <a:r>
              <a:rPr lang="en-US" sz="1900" b="1" dirty="0"/>
              <a:t>Sublime Text</a:t>
            </a:r>
            <a:r>
              <a:rPr lang="en-US" sz="1900" dirty="0"/>
              <a:t>, or </a:t>
            </a:r>
            <a:r>
              <a:rPr lang="en-US" sz="1900" b="1" dirty="0"/>
              <a:t>Notepad++</a:t>
            </a:r>
            <a:r>
              <a:rPr lang="en-US" sz="1900" dirty="0"/>
              <a:t> are used to write and edit the code.</a:t>
            </a:r>
          </a:p>
          <a:p>
            <a:endParaRPr lang="en-US" sz="900" dirty="0"/>
          </a:p>
          <a:p>
            <a:pPr>
              <a:buFont typeface="Arial" panose="020B0604020202020204" pitchFamily="34" charset="0"/>
              <a:buChar char="•"/>
            </a:pPr>
            <a:endParaRPr lang="en-IN" sz="900" dirty="0"/>
          </a:p>
          <a:p>
            <a:pPr>
              <a:buFont typeface="Arial" panose="020B0604020202020204" pitchFamily="34" charset="0"/>
              <a:buChar char="•"/>
            </a:pPr>
            <a:endParaRPr lang="en-US" sz="1200" dirty="0"/>
          </a:p>
          <a:p>
            <a:endParaRPr lang="en-US" sz="2000" dirty="0"/>
          </a:p>
          <a:p>
            <a:endParaRPr lang="en-IN" sz="3600" b="1" u="sng" dirty="0"/>
          </a:p>
        </p:txBody>
      </p:sp>
      <p:pic>
        <p:nvPicPr>
          <p:cNvPr id="3075" name="Picture 3" descr="Royal Collection CITLLZEN CT-9300GW ...">
            <a:extLst>
              <a:ext uri="{FF2B5EF4-FFF2-40B4-BE49-F238E27FC236}">
                <a16:creationId xmlns:a16="http://schemas.microsoft.com/office/drawing/2014/main" id="{CDA82FB4-1481-573E-6FE2-244854AF4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242" y="1116755"/>
            <a:ext cx="3636482" cy="300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98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16526-AD65-CC29-A6BA-0AC6489F5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2E67A-28D1-F90B-2581-83322FE98998}"/>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52B29CF2-B5FA-2AF5-4C53-C570C52BEE01}"/>
              </a:ext>
            </a:extLst>
          </p:cNvPr>
          <p:cNvSpPr>
            <a:spLocks noGrp="1"/>
          </p:cNvSpPr>
          <p:nvPr>
            <p:ph type="subTitle" idx="1"/>
          </p:nvPr>
        </p:nvSpPr>
        <p:spPr>
          <a:xfrm>
            <a:off x="262394" y="389613"/>
            <a:ext cx="11640709" cy="6042991"/>
          </a:xfrm>
        </p:spPr>
        <p:txBody>
          <a:bodyPr>
            <a:normAutofit fontScale="25000" lnSpcReduction="20000"/>
          </a:bodyPr>
          <a:lstStyle/>
          <a:p>
            <a:endParaRPr lang="en-IN" sz="5900" b="1" dirty="0"/>
          </a:p>
          <a:p>
            <a:r>
              <a:rPr lang="en-IN" sz="11100" b="1" u="sng" dirty="0"/>
              <a:t>System Design and Architecture</a:t>
            </a:r>
          </a:p>
          <a:p>
            <a:r>
              <a:rPr lang="en-US" sz="7200" dirty="0"/>
              <a:t>The </a:t>
            </a:r>
            <a:r>
              <a:rPr lang="en-US" sz="7200" b="1" dirty="0"/>
              <a:t>iOS Calculator Clone</a:t>
            </a:r>
            <a:r>
              <a:rPr lang="en-US" sz="7200" dirty="0"/>
              <a:t> is a </a:t>
            </a:r>
            <a:r>
              <a:rPr lang="en-US" sz="7200" b="1" dirty="0"/>
              <a:t>client-side web application</a:t>
            </a:r>
            <a:r>
              <a:rPr lang="en-US" sz="7200" dirty="0"/>
              <a:t> built entirely with </a:t>
            </a:r>
            <a:r>
              <a:rPr lang="en-US" sz="7200" b="1" dirty="0"/>
              <a:t>front-end technologies</a:t>
            </a:r>
            <a:r>
              <a:rPr lang="en-US" sz="7200" dirty="0"/>
              <a:t>. It follows a simple </a:t>
            </a:r>
            <a:r>
              <a:rPr lang="en-US" sz="7200" b="1" dirty="0"/>
              <a:t>three </a:t>
            </a:r>
          </a:p>
          <a:p>
            <a:r>
              <a:rPr lang="en-US" sz="7200" b="1" dirty="0"/>
              <a:t>layer architecture</a:t>
            </a:r>
            <a:r>
              <a:rPr lang="en-US" sz="7200" dirty="0"/>
              <a:t>, where each layer has a specific role:</a:t>
            </a:r>
          </a:p>
          <a:p>
            <a:pPr>
              <a:buNone/>
            </a:pPr>
            <a:r>
              <a:rPr lang="en-US" sz="7200" b="1" dirty="0"/>
              <a:t>1. Presentation Layer (HTML + CSS)</a:t>
            </a:r>
          </a:p>
          <a:p>
            <a:r>
              <a:rPr lang="en-US" sz="7200" b="1" dirty="0"/>
              <a:t>HTML</a:t>
            </a:r>
            <a:r>
              <a:rPr lang="en-US" sz="7200" dirty="0"/>
              <a:t> provides the </a:t>
            </a:r>
            <a:r>
              <a:rPr lang="en-US" sz="7200" b="1" dirty="0"/>
              <a:t>structure</a:t>
            </a:r>
            <a:r>
              <a:rPr lang="en-US" sz="7200" dirty="0"/>
              <a:t> of the calculator (buttons, display area).</a:t>
            </a:r>
            <a:r>
              <a:rPr lang="en-US" sz="7200" b="1" dirty="0"/>
              <a:t>CSS</a:t>
            </a:r>
            <a:r>
              <a:rPr lang="en-US" sz="7200" dirty="0"/>
              <a:t> handles the </a:t>
            </a:r>
            <a:r>
              <a:rPr lang="en-US" sz="7200" b="1" dirty="0"/>
              <a:t>visual design</a:t>
            </a:r>
            <a:r>
              <a:rPr lang="en-US" sz="7200" dirty="0"/>
              <a:t> (layout, colors, button </a:t>
            </a:r>
          </a:p>
          <a:p>
            <a:r>
              <a:rPr lang="en-US" sz="7200" dirty="0"/>
              <a:t>styles, responsiveness).Uses a </a:t>
            </a:r>
            <a:r>
              <a:rPr lang="en-US" sz="7200" b="1" dirty="0"/>
              <a:t>CSS Grid</a:t>
            </a:r>
            <a:r>
              <a:rPr lang="en-US" sz="7200" dirty="0"/>
              <a:t> layout to neatly arrange buttons in rows and columns.</a:t>
            </a:r>
          </a:p>
          <a:p>
            <a:pPr>
              <a:buNone/>
            </a:pPr>
            <a:r>
              <a:rPr lang="en-US" sz="7200" b="1" dirty="0"/>
              <a:t>2. Logic Layer (JavaScript)</a:t>
            </a:r>
          </a:p>
          <a:p>
            <a:r>
              <a:rPr lang="en-US" sz="7200" dirty="0"/>
              <a:t>Handles </a:t>
            </a:r>
            <a:r>
              <a:rPr lang="en-US" sz="7200" b="1" dirty="0"/>
              <a:t>user interactions</a:t>
            </a:r>
            <a:r>
              <a:rPr lang="en-US" sz="7200" dirty="0"/>
              <a:t> (button clicks).Performs all </a:t>
            </a:r>
            <a:r>
              <a:rPr lang="en-US" sz="7200" b="1" dirty="0"/>
              <a:t>calculations and </a:t>
            </a:r>
          </a:p>
          <a:p>
            <a:r>
              <a:rPr lang="en-US" sz="7200" b="1" dirty="0"/>
              <a:t>operations</a:t>
            </a:r>
            <a:r>
              <a:rPr lang="en-US" sz="7200" dirty="0"/>
              <a:t>. Updates the display dynamically using </a:t>
            </a:r>
            <a:r>
              <a:rPr lang="en-US" sz="7200" b="1" dirty="0"/>
              <a:t>DOM manipulation</a:t>
            </a:r>
            <a:r>
              <a:rPr lang="en-US" sz="7200" dirty="0"/>
              <a:t>.</a:t>
            </a:r>
          </a:p>
          <a:p>
            <a:pPr>
              <a:buNone/>
            </a:pPr>
            <a:r>
              <a:rPr lang="en-IN" sz="7200" b="1" dirty="0"/>
              <a:t>3.Platform Layer (Web Browser)</a:t>
            </a:r>
          </a:p>
          <a:p>
            <a:r>
              <a:rPr lang="en-IN" sz="7200" dirty="0"/>
              <a:t>The entire application runs </a:t>
            </a:r>
            <a:r>
              <a:rPr lang="en-IN" sz="7200" b="1" dirty="0"/>
              <a:t>inside a web browser</a:t>
            </a:r>
            <a:r>
              <a:rPr lang="en-IN" sz="7200" dirty="0"/>
              <a:t>, which:</a:t>
            </a:r>
          </a:p>
          <a:p>
            <a:r>
              <a:rPr lang="en-IN" sz="7200" dirty="0"/>
              <a:t>Parses and renders HTML/CSS. Executes JavaScript logic. Provides the </a:t>
            </a:r>
          </a:p>
          <a:p>
            <a:r>
              <a:rPr lang="en-IN" sz="7200" dirty="0"/>
              <a:t>runtime environment for the calculator.</a:t>
            </a:r>
          </a:p>
          <a:p>
            <a:r>
              <a:rPr lang="en-IN" sz="7200" b="1" dirty="0"/>
              <a:t>4.Component Interaction Flow</a:t>
            </a:r>
          </a:p>
          <a:p>
            <a:r>
              <a:rPr lang="en-IN" sz="7200" b="1" dirty="0"/>
              <a:t>User clicks a button</a:t>
            </a:r>
            <a:r>
              <a:rPr lang="en-IN" sz="7200" dirty="0"/>
              <a:t> </a:t>
            </a:r>
          </a:p>
          <a:p>
            <a:r>
              <a:rPr lang="en-US" sz="7200" b="1" dirty="0"/>
              <a:t>JavaScript captures the click event</a:t>
            </a:r>
            <a:r>
              <a:rPr lang="en-US" sz="7200" dirty="0"/>
              <a:t> via </a:t>
            </a:r>
            <a:r>
              <a:rPr lang="en-US" sz="7200" dirty="0" err="1"/>
              <a:t>onclick</a:t>
            </a:r>
            <a:r>
              <a:rPr lang="en-US" sz="7200" b="1" dirty="0" err="1"/>
              <a:t>Calculator</a:t>
            </a:r>
            <a:r>
              <a:rPr lang="en-US" sz="7200" b="1" dirty="0"/>
              <a:t> logic processes</a:t>
            </a:r>
          </a:p>
          <a:p>
            <a:r>
              <a:rPr lang="en-US" sz="7200" b="1" dirty="0"/>
              <a:t>input</a:t>
            </a:r>
            <a:r>
              <a:rPr lang="en-US" sz="7200" dirty="0"/>
              <a:t> and updates the internal expression. </a:t>
            </a:r>
            <a:r>
              <a:rPr lang="en-US" sz="7200" b="1" dirty="0"/>
              <a:t>The display is updated</a:t>
            </a:r>
            <a:r>
              <a:rPr lang="en-US" sz="7200" dirty="0"/>
              <a:t> dynamically to show the result or ongoing input.</a:t>
            </a:r>
          </a:p>
          <a:p>
            <a:endParaRPr lang="en-US" dirty="0"/>
          </a:p>
          <a:p>
            <a:endParaRPr lang="en-IN" dirty="0"/>
          </a:p>
          <a:p>
            <a:endParaRPr lang="en-IN" sz="1800" b="1" u="sng" dirty="0"/>
          </a:p>
          <a:p>
            <a:endParaRPr lang="en-IN" sz="3600" b="1" u="sng" dirty="0"/>
          </a:p>
        </p:txBody>
      </p:sp>
      <p:pic>
        <p:nvPicPr>
          <p:cNvPr id="3" name="Picture 2">
            <a:extLst>
              <a:ext uri="{FF2B5EF4-FFF2-40B4-BE49-F238E27FC236}">
                <a16:creationId xmlns:a16="http://schemas.microsoft.com/office/drawing/2014/main" id="{8A72413F-E1C4-1F3D-31D8-985D964F55EC}"/>
              </a:ext>
            </a:extLst>
          </p:cNvPr>
          <p:cNvPicPr>
            <a:picLocks noChangeAspect="1"/>
          </p:cNvPicPr>
          <p:nvPr/>
        </p:nvPicPr>
        <p:blipFill>
          <a:blip r:embed="rId2"/>
          <a:stretch>
            <a:fillRect/>
          </a:stretch>
        </p:blipFill>
        <p:spPr>
          <a:xfrm>
            <a:off x="7345745" y="3315188"/>
            <a:ext cx="4381169" cy="2915469"/>
          </a:xfrm>
          <a:prstGeom prst="rect">
            <a:avLst/>
          </a:prstGeom>
        </p:spPr>
      </p:pic>
    </p:spTree>
    <p:extLst>
      <p:ext uri="{BB962C8B-B14F-4D97-AF65-F5344CB8AC3E}">
        <p14:creationId xmlns:p14="http://schemas.microsoft.com/office/powerpoint/2010/main" val="273336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E9337-A299-FAA7-C559-877403A1F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22B3B-CEAC-6F71-A711-A353D2394202}"/>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C231D0F5-04A6-0B36-AE5B-04597B8CAB61}"/>
              </a:ext>
            </a:extLst>
          </p:cNvPr>
          <p:cNvSpPr>
            <a:spLocks noGrp="1"/>
          </p:cNvSpPr>
          <p:nvPr>
            <p:ph type="subTitle" idx="1"/>
          </p:nvPr>
        </p:nvSpPr>
        <p:spPr>
          <a:xfrm>
            <a:off x="262394" y="389613"/>
            <a:ext cx="11640709" cy="6042991"/>
          </a:xfrm>
        </p:spPr>
        <p:txBody>
          <a:bodyPr>
            <a:normAutofit fontScale="25000" lnSpcReduction="20000"/>
          </a:bodyPr>
          <a:lstStyle/>
          <a:p>
            <a:endParaRPr lang="en-IN" sz="5900" b="1" dirty="0"/>
          </a:p>
          <a:p>
            <a:r>
              <a:rPr lang="en-IN" sz="12800" b="1" u="sng" dirty="0"/>
              <a:t>User Interface </a:t>
            </a:r>
          </a:p>
          <a:p>
            <a:r>
              <a:rPr lang="en-US" sz="5600" dirty="0"/>
              <a:t>The </a:t>
            </a:r>
            <a:r>
              <a:rPr lang="en-US" sz="5600" b="1" dirty="0"/>
              <a:t>User Interface</a:t>
            </a:r>
            <a:r>
              <a:rPr lang="en-US" sz="5600" dirty="0"/>
              <a:t> of the iOS Calculator Clone is designed to closely replicate the look and feel of the native iPhone calculator, providing a </a:t>
            </a:r>
          </a:p>
          <a:p>
            <a:r>
              <a:rPr lang="en-US" sz="5600" dirty="0"/>
              <a:t>clean, intuitive, and responsive experience for users.</a:t>
            </a:r>
            <a:endParaRPr lang="en-IN" sz="5600" b="1" u="sng" dirty="0"/>
          </a:p>
          <a:p>
            <a:pPr>
              <a:buNone/>
            </a:pPr>
            <a:r>
              <a:rPr lang="en-US" sz="5600" b="1" dirty="0"/>
              <a:t>1. Display Screen</a:t>
            </a:r>
          </a:p>
          <a:p>
            <a:r>
              <a:rPr lang="en-US" sz="5600" dirty="0"/>
              <a:t>Located at the top of the calculator. Shows the current input or the result of calculations. Right-aligned with a large font size for clear visibility.</a:t>
            </a:r>
          </a:p>
          <a:p>
            <a:r>
              <a:rPr lang="en-US" sz="5600" dirty="0"/>
              <a:t>Background is black with white text, matching the iOS aesthetic.</a:t>
            </a:r>
          </a:p>
          <a:p>
            <a:pPr>
              <a:buNone/>
            </a:pPr>
            <a:r>
              <a:rPr lang="en-US" sz="5600" b="1" dirty="0"/>
              <a:t>2. Button Grid</a:t>
            </a:r>
          </a:p>
          <a:p>
            <a:pPr>
              <a:buFont typeface="Arial" panose="020B0604020202020204" pitchFamily="34" charset="0"/>
              <a:buChar char="•"/>
            </a:pPr>
            <a:r>
              <a:rPr lang="en-US" sz="5600" dirty="0"/>
              <a:t>All buttons (digits, operators, and functions) are placed inside a </a:t>
            </a:r>
            <a:r>
              <a:rPr lang="en-US" sz="5600" b="1" dirty="0"/>
              <a:t>CSS Grid layout</a:t>
            </a:r>
            <a:r>
              <a:rPr lang="en-US" sz="5600" dirty="0"/>
              <a:t>.</a:t>
            </a:r>
          </a:p>
          <a:p>
            <a:pPr>
              <a:buFont typeface="Arial" panose="020B0604020202020204" pitchFamily="34" charset="0"/>
              <a:buChar char="•"/>
            </a:pPr>
            <a:r>
              <a:rPr lang="en-US" sz="5600" dirty="0"/>
              <a:t>4 columns and multiple rows to represent:</a:t>
            </a:r>
          </a:p>
          <a:p>
            <a:r>
              <a:rPr lang="en-IN" sz="5600" b="1" dirty="0"/>
              <a:t>	1) </a:t>
            </a:r>
            <a:r>
              <a:rPr lang="en-IN" sz="5600" dirty="0"/>
              <a:t>Number buttons (0–9)</a:t>
            </a:r>
          </a:p>
          <a:p>
            <a:r>
              <a:rPr lang="en-IN" sz="5600" b="1" dirty="0"/>
              <a:t>	2) </a:t>
            </a:r>
            <a:r>
              <a:rPr lang="en-IN" sz="5600" dirty="0"/>
              <a:t>Operators : + , - , x , , ÷</a:t>
            </a:r>
          </a:p>
          <a:p>
            <a:r>
              <a:rPr lang="en-IN" sz="5600" b="1" dirty="0"/>
              <a:t>	3) </a:t>
            </a:r>
            <a:r>
              <a:rPr lang="en-US" sz="5600" dirty="0"/>
              <a:t>Special functions :  </a:t>
            </a:r>
            <a:r>
              <a:rPr lang="en-IN" sz="5600" dirty="0"/>
              <a:t>% , ± , AC </a:t>
            </a:r>
          </a:p>
          <a:p>
            <a:pPr>
              <a:buNone/>
            </a:pPr>
            <a:r>
              <a:rPr lang="en-US" sz="5600" b="1" dirty="0"/>
              <a:t>3.Button Styling</a:t>
            </a:r>
          </a:p>
          <a:p>
            <a:pPr>
              <a:buFont typeface="Arial" panose="020B0604020202020204" pitchFamily="34" charset="0"/>
              <a:buChar char="•"/>
            </a:pPr>
            <a:r>
              <a:rPr lang="en-US" sz="5600" b="1" dirty="0"/>
              <a:t>Gray Buttons</a:t>
            </a:r>
            <a:r>
              <a:rPr lang="en-US" sz="5600" dirty="0"/>
              <a:t>: Functional controls like :  </a:t>
            </a:r>
            <a:r>
              <a:rPr lang="en-IN" sz="5600" dirty="0"/>
              <a:t>% , ± , AC </a:t>
            </a:r>
          </a:p>
          <a:p>
            <a:pPr>
              <a:buFont typeface="Arial" panose="020B0604020202020204" pitchFamily="34" charset="0"/>
              <a:buChar char="•"/>
            </a:pPr>
            <a:r>
              <a:rPr lang="en-US" sz="5600" b="1" dirty="0"/>
              <a:t>Dark Buttons</a:t>
            </a:r>
            <a:r>
              <a:rPr lang="en-US" sz="5600" dirty="0"/>
              <a:t>: Number keys (0–9) and . for decimal input</a:t>
            </a:r>
          </a:p>
          <a:p>
            <a:pPr>
              <a:buFont typeface="Arial" panose="020B0604020202020204" pitchFamily="34" charset="0"/>
              <a:buChar char="•"/>
            </a:pPr>
            <a:r>
              <a:rPr lang="en-US" sz="5600" b="1" dirty="0"/>
              <a:t>Orange Buttons</a:t>
            </a:r>
            <a:r>
              <a:rPr lang="en-US" sz="5600" dirty="0"/>
              <a:t>: Operator keys for arithmetic operations and the equals ( = ) button</a:t>
            </a:r>
          </a:p>
          <a:p>
            <a:pPr>
              <a:buFont typeface="Arial" panose="020B0604020202020204" pitchFamily="34" charset="0"/>
              <a:buChar char="•"/>
            </a:pPr>
            <a:r>
              <a:rPr lang="en-IN" sz="5600" b="1" dirty="0"/>
              <a:t>Wide Button</a:t>
            </a:r>
            <a:r>
              <a:rPr lang="en-IN" sz="5600" dirty="0"/>
              <a:t>: The 0 </a:t>
            </a:r>
            <a:r>
              <a:rPr lang="en-US" sz="5600" dirty="0"/>
              <a:t>button spans </a:t>
            </a:r>
            <a:r>
              <a:rPr lang="en-US" sz="5600" b="1" dirty="0"/>
              <a:t>two columns</a:t>
            </a:r>
            <a:r>
              <a:rPr lang="en-US" sz="5600" dirty="0"/>
              <a:t>, just like on the iOS calculator.</a:t>
            </a:r>
          </a:p>
          <a:p>
            <a:pPr>
              <a:buNone/>
            </a:pPr>
            <a:r>
              <a:rPr lang="en-US" sz="5600" b="1" dirty="0"/>
              <a:t>4.User Experience (UX)</a:t>
            </a:r>
          </a:p>
          <a:p>
            <a:r>
              <a:rPr lang="en-US" sz="5600" dirty="0"/>
              <a:t>Mimics a real calculator for ease of use. Buttons are large enough for touch interaction. The layout is simple and uncluttered, helping users perform calculations </a:t>
            </a:r>
          </a:p>
          <a:p>
            <a:r>
              <a:rPr lang="en-US" sz="5600" dirty="0"/>
              <a:t>quickly.</a:t>
            </a:r>
          </a:p>
          <a:p>
            <a:pPr>
              <a:buFont typeface="Arial" panose="020B0604020202020204" pitchFamily="34" charset="0"/>
              <a:buChar char="•"/>
            </a:pPr>
            <a:endParaRPr lang="en-US" sz="5600" dirty="0"/>
          </a:p>
          <a:p>
            <a:endParaRPr lang="en-IN" sz="2000" dirty="0"/>
          </a:p>
          <a:p>
            <a:endParaRPr lang="en-IN" sz="2000" dirty="0"/>
          </a:p>
          <a:p>
            <a:endParaRPr lang="en-IN" sz="2000" b="1" u="sng" dirty="0"/>
          </a:p>
        </p:txBody>
      </p:sp>
      <p:pic>
        <p:nvPicPr>
          <p:cNvPr id="8" name="Picture 7">
            <a:extLst>
              <a:ext uri="{FF2B5EF4-FFF2-40B4-BE49-F238E27FC236}">
                <a16:creationId xmlns:a16="http://schemas.microsoft.com/office/drawing/2014/main" id="{6D1BB11F-98AF-152F-8F52-60AC6869A348}"/>
              </a:ext>
            </a:extLst>
          </p:cNvPr>
          <p:cNvPicPr>
            <a:picLocks noChangeAspect="1"/>
          </p:cNvPicPr>
          <p:nvPr/>
        </p:nvPicPr>
        <p:blipFill>
          <a:blip r:embed="rId2"/>
          <a:stretch>
            <a:fillRect/>
          </a:stretch>
        </p:blipFill>
        <p:spPr>
          <a:xfrm>
            <a:off x="6846073" y="2456953"/>
            <a:ext cx="4055165" cy="3630580"/>
          </a:xfrm>
          <a:prstGeom prst="rect">
            <a:avLst/>
          </a:prstGeom>
        </p:spPr>
      </p:pic>
    </p:spTree>
    <p:extLst>
      <p:ext uri="{BB962C8B-B14F-4D97-AF65-F5344CB8AC3E}">
        <p14:creationId xmlns:p14="http://schemas.microsoft.com/office/powerpoint/2010/main" val="232434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24D96-566B-1253-781A-322F9CE06F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60D93-23FB-B417-3B7F-D0B70725E637}"/>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7E946965-AF88-DEFD-4C5F-E7B0C40C57F3}"/>
              </a:ext>
            </a:extLst>
          </p:cNvPr>
          <p:cNvSpPr>
            <a:spLocks noGrp="1"/>
          </p:cNvSpPr>
          <p:nvPr>
            <p:ph type="subTitle" idx="1"/>
          </p:nvPr>
        </p:nvSpPr>
        <p:spPr>
          <a:xfrm>
            <a:off x="262394" y="389613"/>
            <a:ext cx="11640709" cy="6042991"/>
          </a:xfrm>
        </p:spPr>
        <p:txBody>
          <a:bodyPr>
            <a:normAutofit fontScale="32500" lnSpcReduction="20000"/>
          </a:bodyPr>
          <a:lstStyle/>
          <a:p>
            <a:r>
              <a:rPr lang="en-IN" sz="9800" b="1" u="sng" dirty="0"/>
              <a:t>Implementation Details </a:t>
            </a:r>
          </a:p>
          <a:p>
            <a:r>
              <a:rPr lang="en-IN" sz="4500" b="1" dirty="0"/>
              <a:t>1. HTML Structure:</a:t>
            </a:r>
          </a:p>
          <a:p>
            <a:pPr>
              <a:lnSpc>
                <a:spcPct val="70000"/>
              </a:lnSpc>
              <a:spcBef>
                <a:spcPts val="1200"/>
              </a:spcBef>
            </a:pPr>
            <a:r>
              <a:rPr lang="en-IN" sz="4500" dirty="0"/>
              <a:t>A &lt;div class="calculator"&gt; container wraps all elements. Inside it, a </a:t>
            </a:r>
            <a:r>
              <a:rPr lang="en-US" sz="4500" dirty="0"/>
              <a:t>&lt;div class="display" id="display"&gt;0&lt;/div&gt; displays </a:t>
            </a:r>
          </a:p>
          <a:p>
            <a:pPr>
              <a:lnSpc>
                <a:spcPct val="70000"/>
              </a:lnSpc>
              <a:spcBef>
                <a:spcPts val="1200"/>
              </a:spcBef>
            </a:pPr>
            <a:r>
              <a:rPr lang="en-US" sz="4500" dirty="0"/>
              <a:t>the current input/result. </a:t>
            </a:r>
            <a:r>
              <a:rPr lang="en-IN" sz="4500" dirty="0"/>
              <a:t>A &lt;div class="buttons"&gt; </a:t>
            </a:r>
            <a:r>
              <a:rPr lang="en-US" sz="4500" dirty="0"/>
              <a:t>section contains 20 calculator buttons, using &lt;button&gt; elements for digits, </a:t>
            </a:r>
          </a:p>
          <a:p>
            <a:pPr>
              <a:lnSpc>
                <a:spcPct val="70000"/>
              </a:lnSpc>
              <a:spcBef>
                <a:spcPts val="1200"/>
              </a:spcBef>
            </a:pPr>
            <a:r>
              <a:rPr lang="en-US" sz="4500" dirty="0"/>
              <a:t>operators, and functions.</a:t>
            </a:r>
          </a:p>
          <a:p>
            <a:pPr>
              <a:buNone/>
            </a:pPr>
            <a:r>
              <a:rPr lang="en-US" sz="4500" b="1" dirty="0"/>
              <a:t>CSS Styling:</a:t>
            </a:r>
            <a:endParaRPr lang="en-US" sz="4500" dirty="0"/>
          </a:p>
          <a:p>
            <a:pPr>
              <a:buFont typeface="Arial" panose="020B0604020202020204" pitchFamily="34" charset="0"/>
              <a:buChar char="•"/>
            </a:pPr>
            <a:r>
              <a:rPr lang="en-US" sz="4500" b="1" dirty="0"/>
              <a:t>Layout: </a:t>
            </a:r>
            <a:r>
              <a:rPr lang="en-US" sz="4500" dirty="0"/>
              <a:t>Uses </a:t>
            </a:r>
            <a:r>
              <a:rPr lang="en-US" sz="4500" b="1" dirty="0"/>
              <a:t>Flexbox</a:t>
            </a:r>
            <a:r>
              <a:rPr lang="en-US" sz="4500" dirty="0"/>
              <a:t> to center the calculator vertically and horizontally on the </a:t>
            </a:r>
            <a:r>
              <a:rPr lang="en-US" sz="4500" dirty="0" err="1"/>
              <a:t>screen.</a:t>
            </a:r>
            <a:r>
              <a:rPr lang="en-US" sz="4500" b="1" dirty="0" err="1"/>
              <a:t>Grid</a:t>
            </a:r>
            <a:r>
              <a:rPr lang="en-US" sz="4500" b="1" dirty="0"/>
              <a:t> layout</a:t>
            </a:r>
            <a:r>
              <a:rPr lang="en-US" sz="4500" dirty="0"/>
              <a:t> is used for organizing buttons in a 4-column layout.</a:t>
            </a:r>
          </a:p>
          <a:p>
            <a:pPr>
              <a:buFont typeface="Arial" panose="020B0604020202020204" pitchFamily="34" charset="0"/>
              <a:buChar char="•"/>
            </a:pPr>
            <a:r>
              <a:rPr lang="en-US" sz="4500" b="1" dirty="0"/>
              <a:t>Design: Dark theme</a:t>
            </a:r>
            <a:r>
              <a:rPr lang="en-US" sz="4500" dirty="0"/>
              <a:t> with rounded buttons.</a:t>
            </a:r>
          </a:p>
          <a:p>
            <a:pPr>
              <a:buFont typeface="Arial" panose="020B0604020202020204" pitchFamily="34" charset="0"/>
              <a:buChar char="•"/>
            </a:pPr>
            <a:r>
              <a:rPr lang="en-US" sz="4500" b="1" dirty="0"/>
              <a:t>Responsiveness:</a:t>
            </a:r>
            <a:r>
              <a:rPr lang="en-US" sz="4500" dirty="0"/>
              <a:t> Adjusts well to screen sizes with viewport meta tag and height : 100vh.</a:t>
            </a:r>
          </a:p>
          <a:p>
            <a:r>
              <a:rPr lang="en-US" sz="4500" dirty="0"/>
              <a:t>JavaScript :</a:t>
            </a:r>
          </a:p>
          <a:p>
            <a:r>
              <a:rPr lang="en-IN" sz="4500" b="1" dirty="0"/>
              <a:t>Input( value ) </a:t>
            </a:r>
            <a:r>
              <a:rPr lang="en-US" sz="4500" dirty="0"/>
              <a:t>handles all button clicks and updates the display.</a:t>
            </a:r>
          </a:p>
          <a:p>
            <a:r>
              <a:rPr lang="en-IN" sz="4500" b="1" dirty="0" err="1"/>
              <a:t>clearDisplay</a:t>
            </a:r>
            <a:r>
              <a:rPr lang="en-IN" sz="4500" b="1" dirty="0"/>
              <a:t>() </a:t>
            </a:r>
            <a:r>
              <a:rPr lang="en-IN" sz="4500" dirty="0"/>
              <a:t>resets the calculator.</a:t>
            </a:r>
          </a:p>
          <a:p>
            <a:r>
              <a:rPr lang="en-IN" sz="4500" b="1" dirty="0"/>
              <a:t>calculate() </a:t>
            </a:r>
            <a:r>
              <a:rPr lang="en-US" sz="4500" dirty="0"/>
              <a:t>evaluates the current expression using JavaScript’s eval() function . Handles </a:t>
            </a:r>
          </a:p>
          <a:p>
            <a:r>
              <a:rPr lang="en-US" sz="4500" dirty="0"/>
              <a:t>edge cases like invalid syntax with try catch</a:t>
            </a:r>
          </a:p>
          <a:p>
            <a:pPr>
              <a:buNone/>
            </a:pPr>
            <a:r>
              <a:rPr lang="en-US" sz="4500" b="1" dirty="0"/>
              <a:t>Special Features:</a:t>
            </a:r>
            <a:endParaRPr lang="en-US" sz="4500" dirty="0"/>
          </a:p>
          <a:p>
            <a:pPr>
              <a:buFont typeface="Arial" panose="020B0604020202020204" pitchFamily="34" charset="0"/>
              <a:buChar char="•"/>
            </a:pPr>
            <a:r>
              <a:rPr lang="en-US" sz="4500" dirty="0"/>
              <a:t>Supports negative numbers </a:t>
            </a:r>
          </a:p>
          <a:p>
            <a:pPr>
              <a:buFont typeface="Arial" panose="020B0604020202020204" pitchFamily="34" charset="0"/>
              <a:buChar char="•"/>
            </a:pPr>
            <a:r>
              <a:rPr lang="en-US" sz="4500" dirty="0"/>
              <a:t>Displays result up to 4 decimal places using </a:t>
            </a:r>
            <a:r>
              <a:rPr lang="en-US" sz="4500" dirty="0" err="1"/>
              <a:t>toFixed</a:t>
            </a:r>
            <a:r>
              <a:rPr lang="en-US" sz="4500" dirty="0"/>
              <a:t>(4)</a:t>
            </a:r>
          </a:p>
          <a:p>
            <a:pPr>
              <a:buFont typeface="Arial" panose="020B0604020202020204" pitchFamily="34" charset="0"/>
              <a:buChar char="•"/>
            </a:pPr>
            <a:r>
              <a:rPr lang="en-US" sz="4500" dirty="0"/>
              <a:t>Input validation handled through simple logic and JavaScript’s  eval()</a:t>
            </a:r>
          </a:p>
          <a:p>
            <a:pPr>
              <a:buFont typeface="Arial" panose="020B0604020202020204" pitchFamily="34" charset="0"/>
              <a:buChar char="•"/>
            </a:pPr>
            <a:endParaRPr lang="en-US" dirty="0"/>
          </a:p>
          <a:p>
            <a:endParaRPr lang="en-US" dirty="0"/>
          </a:p>
          <a:p>
            <a:endParaRPr lang="en-IN" sz="3200" b="1" dirty="0"/>
          </a:p>
          <a:p>
            <a:endParaRPr lang="en-US" dirty="0"/>
          </a:p>
          <a:p>
            <a:endParaRPr lang="en-US" dirty="0"/>
          </a:p>
          <a:p>
            <a:endParaRPr lang="en-IN" sz="5900" b="1" dirty="0"/>
          </a:p>
        </p:txBody>
      </p:sp>
    </p:spTree>
    <p:extLst>
      <p:ext uri="{BB962C8B-B14F-4D97-AF65-F5344CB8AC3E}">
        <p14:creationId xmlns:p14="http://schemas.microsoft.com/office/powerpoint/2010/main" val="73871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CCD13-626E-D50F-0CEF-7D5F205F6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F9ED0-6458-7AF2-46C3-275F9824F980}"/>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63C70B2B-1D63-67F4-698A-560D95E35A08}"/>
              </a:ext>
            </a:extLst>
          </p:cNvPr>
          <p:cNvSpPr>
            <a:spLocks noGrp="1"/>
          </p:cNvSpPr>
          <p:nvPr>
            <p:ph type="subTitle" idx="1"/>
          </p:nvPr>
        </p:nvSpPr>
        <p:spPr>
          <a:xfrm>
            <a:off x="262394" y="389613"/>
            <a:ext cx="11640709" cy="6042991"/>
          </a:xfrm>
        </p:spPr>
        <p:txBody>
          <a:bodyPr>
            <a:normAutofit fontScale="47500" lnSpcReduction="20000"/>
          </a:bodyPr>
          <a:lstStyle/>
          <a:p>
            <a:r>
              <a:rPr lang="en-IN" sz="6500" b="1" u="sng" dirty="0"/>
              <a:t>Challenges Faced</a:t>
            </a:r>
            <a:endParaRPr lang="en-US" sz="6500" b="1" u="sng" dirty="0"/>
          </a:p>
          <a:p>
            <a:pPr>
              <a:buNone/>
            </a:pPr>
            <a:r>
              <a:rPr lang="en-US" sz="3800" b="1" dirty="0"/>
              <a:t>1. Handling User Input Dynamically</a:t>
            </a:r>
          </a:p>
          <a:p>
            <a:pPr>
              <a:buFont typeface="Arial" panose="020B0604020202020204" pitchFamily="34" charset="0"/>
              <a:buChar char="•"/>
            </a:pPr>
            <a:r>
              <a:rPr lang="en-US" sz="3800" b="1" dirty="0"/>
              <a:t>Problem:</a:t>
            </a:r>
            <a:r>
              <a:rPr lang="en-US" sz="3800" dirty="0"/>
              <a:t> Managing user input as a string, especially with combinations like 7 +- 3 ,required careful logic.</a:t>
            </a:r>
          </a:p>
          <a:p>
            <a:pPr>
              <a:buFont typeface="Arial" panose="020B0604020202020204" pitchFamily="34" charset="0"/>
              <a:buChar char="•"/>
            </a:pPr>
            <a:r>
              <a:rPr lang="en-US" sz="3800" b="1" dirty="0"/>
              <a:t>Solution:</a:t>
            </a:r>
            <a:r>
              <a:rPr lang="en-US" sz="3800" dirty="0"/>
              <a:t> Used JavaScript string operations and conditional checks (like for </a:t>
            </a:r>
            <a:r>
              <a:rPr lang="en-IN" sz="3800" dirty="0"/>
              <a:t>±</a:t>
            </a:r>
            <a:r>
              <a:rPr lang="en-US" sz="3800" dirty="0"/>
              <a:t> , .) to </a:t>
            </a:r>
            <a:r>
              <a:rPr lang="en-IN" sz="3800" dirty="0"/>
              <a:t>manage valid expressions.</a:t>
            </a:r>
            <a:endParaRPr lang="en-US" sz="3800" dirty="0"/>
          </a:p>
          <a:p>
            <a:r>
              <a:rPr lang="en-IN" sz="3800" dirty="0"/>
              <a:t>2. </a:t>
            </a:r>
            <a:r>
              <a:rPr lang="en-IN" sz="3800" b="1" dirty="0"/>
              <a:t>Toggle Sign (</a:t>
            </a:r>
            <a:r>
              <a:rPr lang="en-IN" sz="3800" dirty="0"/>
              <a:t>± ) Functionality</a:t>
            </a:r>
          </a:p>
          <a:p>
            <a:r>
              <a:rPr lang="en-US" sz="3800" b="1" dirty="0"/>
              <a:t>Problem:</a:t>
            </a:r>
            <a:r>
              <a:rPr lang="en-US" sz="3800" dirty="0"/>
              <a:t> Switching between positive and negative values needed to preserve math expression integrity without breaking the </a:t>
            </a:r>
          </a:p>
          <a:p>
            <a:r>
              <a:rPr lang="en-US" sz="3800" dirty="0"/>
              <a:t>syntax.</a:t>
            </a:r>
          </a:p>
          <a:p>
            <a:r>
              <a:rPr lang="en-IN" sz="3800" b="1" dirty="0"/>
              <a:t>Solution:</a:t>
            </a:r>
            <a:r>
              <a:rPr lang="en-IN" sz="3800" dirty="0"/>
              <a:t> Used </a:t>
            </a:r>
            <a:r>
              <a:rPr lang="en-IN" sz="3800" dirty="0" err="1"/>
              <a:t>startswith</a:t>
            </a:r>
            <a:r>
              <a:rPr lang="en-IN" sz="3800" dirty="0"/>
              <a:t>( ‘-’) </a:t>
            </a:r>
            <a:r>
              <a:rPr lang="en-US" sz="3800" dirty="0"/>
              <a:t>and string slicing logic to toggle the sign properly.</a:t>
            </a:r>
          </a:p>
          <a:p>
            <a:pPr>
              <a:buNone/>
            </a:pPr>
            <a:r>
              <a:rPr lang="en-IN" sz="3800" b="1" dirty="0"/>
              <a:t>3. Percentage Button (%)</a:t>
            </a:r>
          </a:p>
          <a:p>
            <a:pPr>
              <a:buFont typeface="Arial" panose="020B0604020202020204" pitchFamily="34" charset="0"/>
              <a:buChar char="•"/>
            </a:pPr>
            <a:r>
              <a:rPr lang="en-IN" sz="3800" b="1" dirty="0"/>
              <a:t>Problem: % </a:t>
            </a:r>
            <a:r>
              <a:rPr lang="en-US" sz="3800" dirty="0"/>
              <a:t>doesn't directly compute percentage in JavaScript’s</a:t>
            </a:r>
            <a:r>
              <a:rPr lang="en-IN" sz="3800" b="1" dirty="0"/>
              <a:t> eval().</a:t>
            </a:r>
            <a:r>
              <a:rPr lang="en-US" sz="3800" dirty="0"/>
              <a:t> . Including it as-is caused syntax errors.</a:t>
            </a:r>
            <a:endParaRPr lang="en-IN" sz="3800" b="1" dirty="0"/>
          </a:p>
          <a:p>
            <a:pPr>
              <a:buFont typeface="Arial" panose="020B0604020202020204" pitchFamily="34" charset="0"/>
              <a:buChar char="•"/>
            </a:pPr>
            <a:r>
              <a:rPr lang="en-US" sz="3800" b="1" dirty="0"/>
              <a:t>Solution:</a:t>
            </a:r>
            <a:r>
              <a:rPr lang="en-US" sz="3800" dirty="0"/>
              <a:t> Left it as input for now or required additional logic to process it as division by 100 (optional enhancement).</a:t>
            </a:r>
          </a:p>
          <a:p>
            <a:r>
              <a:rPr lang="en-US" sz="3800" dirty="0"/>
              <a:t>4. </a:t>
            </a:r>
            <a:r>
              <a:rPr lang="en-US" sz="3800" b="1" dirty="0"/>
              <a:t>Button Styling and Layout (CSS Grid)</a:t>
            </a:r>
          </a:p>
          <a:p>
            <a:r>
              <a:rPr lang="en-IN" sz="3800" b="1" dirty="0"/>
              <a:t>Problem:</a:t>
            </a:r>
            <a:r>
              <a:rPr lang="en-IN" sz="3800" dirty="0"/>
              <a:t> Making the 0  </a:t>
            </a:r>
            <a:r>
              <a:rPr lang="en-US" sz="3800" dirty="0"/>
              <a:t>button span two columns and aligning all buttons responsively was tricky with grid.</a:t>
            </a:r>
          </a:p>
          <a:p>
            <a:r>
              <a:rPr lang="en-IN" sz="3800" b="1" dirty="0"/>
              <a:t>Solution:</a:t>
            </a:r>
            <a:r>
              <a:rPr lang="en-IN" sz="3800" dirty="0"/>
              <a:t> Used  grid-column: span 2 for the  wide  </a:t>
            </a:r>
            <a:r>
              <a:rPr lang="en-US" sz="3800" dirty="0"/>
              <a:t>class and applied consistent spacing using gap</a:t>
            </a:r>
          </a:p>
          <a:p>
            <a:pPr>
              <a:buNone/>
            </a:pPr>
            <a:r>
              <a:rPr lang="en-IN" sz="3800" b="1" dirty="0"/>
              <a:t>5.Error Handling</a:t>
            </a:r>
          </a:p>
          <a:p>
            <a:pPr>
              <a:buFont typeface="Arial" panose="020B0604020202020204" pitchFamily="34" charset="0"/>
              <a:buChar char="•"/>
            </a:pPr>
            <a:r>
              <a:rPr lang="en-IN" sz="3800" b="1" dirty="0"/>
              <a:t>Problem:</a:t>
            </a:r>
            <a:r>
              <a:rPr lang="en-IN" sz="3800" dirty="0"/>
              <a:t> Invalid expressions or pressing = without a complete operation could crash the app.</a:t>
            </a:r>
          </a:p>
          <a:p>
            <a:pPr>
              <a:buFont typeface="Arial" panose="020B0604020202020204" pitchFamily="34" charset="0"/>
              <a:buChar char="•"/>
            </a:pPr>
            <a:r>
              <a:rPr lang="en-IN" sz="3800" b="1" dirty="0"/>
              <a:t>Solution:</a:t>
            </a:r>
            <a:r>
              <a:rPr lang="en-IN" sz="3800" dirty="0"/>
              <a:t> Wrapped evaluation in  try … catch </a:t>
            </a:r>
            <a:r>
              <a:rPr lang="en-US" sz="3800" dirty="0"/>
              <a:t>to catch errors and show  “Error” on the display.</a:t>
            </a: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361039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678F-87D7-613F-2FD1-E71CF2B8F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6F697-93D3-0EED-069B-D0E5F38B2485}"/>
              </a:ext>
            </a:extLst>
          </p:cNvPr>
          <p:cNvSpPr>
            <a:spLocks noGrp="1"/>
          </p:cNvSpPr>
          <p:nvPr>
            <p:ph type="ctrTitle"/>
          </p:nvPr>
        </p:nvSpPr>
        <p:spPr/>
        <p:txBody>
          <a:bodyPr/>
          <a:lstStyle/>
          <a:p>
            <a:r>
              <a:rPr lang="en-IN" dirty="0"/>
              <a:t> </a:t>
            </a:r>
          </a:p>
        </p:txBody>
      </p:sp>
      <p:sp>
        <p:nvSpPr>
          <p:cNvPr id="4" name="Subtitle 3">
            <a:extLst>
              <a:ext uri="{FF2B5EF4-FFF2-40B4-BE49-F238E27FC236}">
                <a16:creationId xmlns:a16="http://schemas.microsoft.com/office/drawing/2014/main" id="{60744482-48C7-8849-0F54-A7223CFC21C4}"/>
              </a:ext>
            </a:extLst>
          </p:cNvPr>
          <p:cNvSpPr>
            <a:spLocks noGrp="1"/>
          </p:cNvSpPr>
          <p:nvPr>
            <p:ph type="subTitle" idx="1"/>
          </p:nvPr>
        </p:nvSpPr>
        <p:spPr>
          <a:xfrm>
            <a:off x="262394" y="389613"/>
            <a:ext cx="11640709" cy="6042991"/>
          </a:xfrm>
        </p:spPr>
        <p:txBody>
          <a:bodyPr>
            <a:normAutofit fontScale="40000" lnSpcReduction="20000"/>
          </a:bodyPr>
          <a:lstStyle/>
          <a:p>
            <a:r>
              <a:rPr lang="en-IN" sz="5900" b="1" dirty="0"/>
              <a:t>Learning Outcome</a:t>
            </a:r>
          </a:p>
          <a:p>
            <a:pPr>
              <a:buNone/>
            </a:pPr>
            <a:r>
              <a:rPr lang="en-US" sz="3800" b="1" dirty="0"/>
              <a:t>1. Front-End Development Skills</a:t>
            </a:r>
          </a:p>
          <a:p>
            <a:pPr>
              <a:buFont typeface="Arial" panose="020B0604020202020204" pitchFamily="34" charset="0"/>
              <a:buChar char="•"/>
            </a:pPr>
            <a:r>
              <a:rPr lang="en-US" sz="3800" dirty="0"/>
              <a:t>Gained hands-on experience in creating responsive layouts using </a:t>
            </a:r>
            <a:r>
              <a:rPr lang="en-US" sz="3800" b="1" dirty="0"/>
              <a:t>HTML</a:t>
            </a:r>
            <a:r>
              <a:rPr lang="en-US" sz="3800" dirty="0"/>
              <a:t> and </a:t>
            </a:r>
            <a:r>
              <a:rPr lang="en-US" sz="3800" b="1" dirty="0"/>
              <a:t>CSS</a:t>
            </a:r>
            <a:r>
              <a:rPr lang="en-US" sz="3800" dirty="0"/>
              <a:t>.</a:t>
            </a:r>
          </a:p>
          <a:p>
            <a:pPr>
              <a:buFont typeface="Arial" panose="020B0604020202020204" pitchFamily="34" charset="0"/>
              <a:buChar char="•"/>
            </a:pPr>
            <a:r>
              <a:rPr lang="en-US" sz="3800" dirty="0"/>
              <a:t>Understood the use of </a:t>
            </a:r>
            <a:r>
              <a:rPr lang="en-US" sz="3800" b="1" dirty="0"/>
              <a:t>CSS Grid</a:t>
            </a:r>
            <a:r>
              <a:rPr lang="en-US" sz="3800" dirty="0"/>
              <a:t> and </a:t>
            </a:r>
            <a:r>
              <a:rPr lang="en-US" sz="3800" b="1" dirty="0"/>
              <a:t>Flexbox</a:t>
            </a:r>
            <a:r>
              <a:rPr lang="en-US" sz="3800" dirty="0"/>
              <a:t> for UI alignment and spacing.</a:t>
            </a:r>
          </a:p>
          <a:p>
            <a:pPr>
              <a:buFont typeface="Arial" panose="020B0604020202020204" pitchFamily="34" charset="0"/>
              <a:buChar char="•"/>
            </a:pPr>
            <a:r>
              <a:rPr lang="en-US" sz="3800" dirty="0"/>
              <a:t>Learned how to build intuitive and visually appealing UIs resembling real-world applications (iOS calculator).</a:t>
            </a:r>
          </a:p>
          <a:p>
            <a:pPr>
              <a:buNone/>
            </a:pPr>
            <a:r>
              <a:rPr lang="en-US" sz="3800" b="1" dirty="0"/>
              <a:t>2. JavaScript Programming</a:t>
            </a:r>
          </a:p>
          <a:p>
            <a:pPr>
              <a:buFont typeface="Arial" panose="020B0604020202020204" pitchFamily="34" charset="0"/>
              <a:buChar char="•"/>
            </a:pPr>
            <a:r>
              <a:rPr lang="en-US" sz="3800" dirty="0"/>
              <a:t>Improved JavaScript skills by handling dynamic user inputs and expressions.</a:t>
            </a:r>
          </a:p>
          <a:p>
            <a:pPr>
              <a:buFont typeface="Arial" panose="020B0604020202020204" pitchFamily="34" charset="0"/>
              <a:buChar char="•"/>
            </a:pPr>
            <a:r>
              <a:rPr lang="en-US" sz="3800" dirty="0"/>
              <a:t>Gained experience using </a:t>
            </a:r>
            <a:r>
              <a:rPr lang="en-US" sz="3800" b="1" dirty="0"/>
              <a:t>event handling</a:t>
            </a:r>
            <a:r>
              <a:rPr lang="en-US" sz="3800" dirty="0"/>
              <a:t> </a:t>
            </a:r>
            <a:r>
              <a:rPr lang="en-IN" sz="3800" b="1" dirty="0"/>
              <a:t>(onclick) </a:t>
            </a:r>
            <a:r>
              <a:rPr lang="en-IN" sz="3800" dirty="0"/>
              <a:t>for interactive elements</a:t>
            </a:r>
          </a:p>
          <a:p>
            <a:pPr>
              <a:buFont typeface="Arial" panose="020B0604020202020204" pitchFamily="34" charset="0"/>
              <a:buChar char="•"/>
            </a:pPr>
            <a:r>
              <a:rPr lang="en-US" sz="3800" dirty="0"/>
              <a:t>Learned to implement basic </a:t>
            </a:r>
            <a:r>
              <a:rPr lang="en-US" sz="3800" b="1" dirty="0"/>
              <a:t>input validation</a:t>
            </a:r>
            <a:r>
              <a:rPr lang="en-US" sz="3800" dirty="0"/>
              <a:t>, </a:t>
            </a:r>
            <a:r>
              <a:rPr lang="en-US" sz="3800" b="1" dirty="0"/>
              <a:t>string operations</a:t>
            </a:r>
            <a:r>
              <a:rPr lang="en-US" sz="3800" dirty="0"/>
              <a:t>, and </a:t>
            </a:r>
            <a:r>
              <a:rPr lang="en-US" sz="3800" b="1" dirty="0"/>
              <a:t>conditional logic</a:t>
            </a:r>
            <a:r>
              <a:rPr lang="en-US" sz="3800" dirty="0"/>
              <a:t>.</a:t>
            </a:r>
          </a:p>
          <a:p>
            <a:pPr>
              <a:buNone/>
            </a:pPr>
            <a:r>
              <a:rPr lang="en-IN" sz="3800" b="1" dirty="0"/>
              <a:t>3.</a:t>
            </a:r>
            <a:r>
              <a:rPr lang="en-US" sz="3800" b="1" dirty="0"/>
              <a:t>Arithmetic Logic Implementation</a:t>
            </a:r>
          </a:p>
          <a:p>
            <a:pPr>
              <a:buFont typeface="Arial" panose="020B0604020202020204" pitchFamily="34" charset="0"/>
              <a:buChar char="•"/>
            </a:pPr>
            <a:r>
              <a:rPr lang="en-US" sz="3800" dirty="0"/>
              <a:t>Learned how to perform arithmetic operations using JavaScript’s eval() function.</a:t>
            </a:r>
          </a:p>
          <a:p>
            <a:pPr>
              <a:buFont typeface="Arial" panose="020B0604020202020204" pitchFamily="34" charset="0"/>
              <a:buChar char="•"/>
            </a:pPr>
            <a:r>
              <a:rPr lang="en-US" sz="3800" dirty="0"/>
              <a:t>Discovered techniques for </a:t>
            </a:r>
            <a:r>
              <a:rPr lang="en-US" sz="3800" b="1" dirty="0"/>
              <a:t>handling precision</a:t>
            </a:r>
            <a:r>
              <a:rPr lang="en-US" sz="3800" dirty="0"/>
              <a:t> in floating-point calculations using </a:t>
            </a:r>
            <a:r>
              <a:rPr lang="en-US" sz="3800" dirty="0" err="1"/>
              <a:t>toFixed</a:t>
            </a:r>
            <a:r>
              <a:rPr lang="en-US" sz="3800" dirty="0"/>
              <a:t>().</a:t>
            </a:r>
          </a:p>
          <a:p>
            <a:pPr>
              <a:buNone/>
            </a:pPr>
            <a:r>
              <a:rPr lang="en-US" sz="3800" b="1" dirty="0"/>
              <a:t>4. Error Handling Techniques</a:t>
            </a:r>
          </a:p>
          <a:p>
            <a:pPr>
              <a:buFont typeface="Arial" panose="020B0604020202020204" pitchFamily="34" charset="0"/>
              <a:buChar char="•"/>
            </a:pPr>
            <a:r>
              <a:rPr lang="en-US" sz="3800" dirty="0"/>
              <a:t>Gained knowledge of using </a:t>
            </a:r>
            <a:r>
              <a:rPr lang="en-US" sz="3800" b="1" dirty="0"/>
              <a:t>try-catch blocks</a:t>
            </a:r>
            <a:r>
              <a:rPr lang="en-US" sz="3800" dirty="0"/>
              <a:t> in JavaScript to handle invalid expressions and prevent runtime crashes.</a:t>
            </a:r>
          </a:p>
          <a:p>
            <a:pPr>
              <a:buNone/>
            </a:pPr>
            <a:r>
              <a:rPr lang="en-US" sz="3800" b="1" dirty="0"/>
              <a:t>5. UI/UX Design Principles</a:t>
            </a:r>
          </a:p>
          <a:p>
            <a:pPr>
              <a:buFont typeface="Arial" panose="020B0604020202020204" pitchFamily="34" charset="0"/>
              <a:buChar char="•"/>
            </a:pPr>
            <a:r>
              <a:rPr lang="en-US" sz="3800" dirty="0"/>
              <a:t>Understood the importance of </a:t>
            </a:r>
            <a:r>
              <a:rPr lang="en-US" sz="3800" b="1" dirty="0"/>
              <a:t>button sizing, color coding</a:t>
            </a:r>
            <a:r>
              <a:rPr lang="en-US" sz="3800" dirty="0"/>
              <a:t>, and </a:t>
            </a:r>
            <a:r>
              <a:rPr lang="en-US" sz="3800" b="1" dirty="0"/>
              <a:t>user feedback</a:t>
            </a:r>
            <a:r>
              <a:rPr lang="en-US" sz="3800" dirty="0"/>
              <a:t> (e.g., :active states ) in improving usability.</a:t>
            </a:r>
          </a:p>
          <a:p>
            <a:pPr>
              <a:buFont typeface="Arial" panose="020B0604020202020204" pitchFamily="34" charset="0"/>
              <a:buChar char="•"/>
            </a:pPr>
            <a:r>
              <a:rPr lang="en-US" sz="3800" dirty="0"/>
              <a:t>Replicated a professional and polished interface similar to a real iOS calculator.</a:t>
            </a:r>
          </a:p>
          <a:p>
            <a:pPr>
              <a:buNone/>
            </a:pPr>
            <a:r>
              <a:rPr lang="en-US" sz="3800" b="1" dirty="0"/>
              <a:t>6. Debugging and Problem Solving</a:t>
            </a:r>
          </a:p>
          <a:p>
            <a:pPr>
              <a:buFont typeface="Arial" panose="020B0604020202020204" pitchFamily="34" charset="0"/>
              <a:buChar char="•"/>
            </a:pPr>
            <a:r>
              <a:rPr lang="en-US" sz="3800" dirty="0"/>
              <a:t>Enhanced debugging skills by resolving layout issues, logic errors, and unexpected input behavior.</a:t>
            </a:r>
          </a:p>
          <a:p>
            <a:pPr>
              <a:buFont typeface="Arial" panose="020B0604020202020204" pitchFamily="34" charset="0"/>
              <a:buChar char="•"/>
            </a:pPr>
            <a:endParaRPr lang="en-US" sz="1400" dirty="0"/>
          </a:p>
          <a:p>
            <a:endParaRPr lang="en-US" sz="2400" dirty="0"/>
          </a:p>
          <a:p>
            <a:endParaRPr lang="en-US" sz="4000" dirty="0"/>
          </a:p>
          <a:p>
            <a:endParaRPr lang="en-IN" sz="5900" b="1" dirty="0"/>
          </a:p>
        </p:txBody>
      </p:sp>
    </p:spTree>
    <p:extLst>
      <p:ext uri="{BB962C8B-B14F-4D97-AF65-F5344CB8AC3E}">
        <p14:creationId xmlns:p14="http://schemas.microsoft.com/office/powerpoint/2010/main" val="339375981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docProps/app.xml><?xml version="1.0" encoding="utf-8"?>
<Properties xmlns="http://schemas.openxmlformats.org/officeDocument/2006/extended-properties" xmlns:vt="http://schemas.openxmlformats.org/officeDocument/2006/docPropsVTypes">
  <Template>TM03457491[[fn=Metropolitan]]</Template>
  <TotalTime>126</TotalTime>
  <Words>2120</Words>
  <Application>Microsoft Office PowerPoint</Application>
  <PresentationFormat>Widescreen</PresentationFormat>
  <Paragraphs>194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 Light</vt:lpstr>
      <vt:lpstr>Metropolitan</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peoples marketing</dc:creator>
  <cp:lastModifiedBy>peoples marketing</cp:lastModifiedBy>
  <cp:revision>1</cp:revision>
  <dcterms:created xsi:type="dcterms:W3CDTF">2025-05-25T13:43:02Z</dcterms:created>
  <dcterms:modified xsi:type="dcterms:W3CDTF">2025-05-25T15:49:34Z</dcterms:modified>
</cp:coreProperties>
</file>